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8" r:id="rId9"/>
    <p:sldId id="269" r:id="rId10"/>
    <p:sldId id="270" r:id="rId11"/>
  </p:sldIdLst>
  <p:sldSz cx="18288000" cy="10287000"/>
  <p:notesSz cx="6858000" cy="9144000"/>
  <p:embeddedFontLst>
    <p:embeddedFont>
      <p:font typeface="League Spartan" panose="020B0604020202020204" charset="0"/>
      <p:regular r:id="rId12"/>
    </p:embeddedFont>
    <p:embeddedFont>
      <p:font typeface="Poppins" panose="00000500000000000000" pitchFamily="2" charset="0"/>
      <p:regular r:id="rId13"/>
      <p:bold r:id="rId14"/>
      <p:italic r:id="rId15"/>
      <p:boldItalic r:id="rId16"/>
    </p:embeddedFont>
    <p:embeddedFont>
      <p:font typeface="Roboto Bold" panose="02000000000000000000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3" d="100"/>
          <a:sy n="43" d="100"/>
        </p:scale>
        <p:origin x="1306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rnfield.ac.uk/courses/school-leavers/health-and-social-care/level-1-diploma-health-social-care-and-childrens-and-young-peoples-setting?highlight=WyJhcyIsInRoZSIsImFzIHRoZSJd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technofaq.org/posts/2021/01/how-technology-is-used-in-health-and-social-care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daptablelabs.com/using-maturity-model-assessments-for-sop-swot-analysis/" TargetMode="External"/><Relationship Id="rId5" Type="http://schemas.openxmlformats.org/officeDocument/2006/relationships/image" Target="../media/image9.jpg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s://www.panmacmillan.com/authors/tasha-eurich/insight/9781509839643" TargetMode="External"/><Relationship Id="rId7" Type="http://schemas.openxmlformats.org/officeDocument/2006/relationships/hyperlink" Target="https://www.researchgate.net/publication/353389028_Career_Development_and_Systems_Theory_Connecting_Theory_and_Practice_4th_Edition" TargetMode="External"/><Relationship Id="rId2" Type="http://schemas.openxmlformats.org/officeDocument/2006/relationships/hyperlink" Target="https://api.pageplace.de/preview/DT0400.9781352011609_A43137061/preview-9781352011609_A43137061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qualityresearchinternational.com/esecttools/esectpubs/Reflection%20and%20employability.pdf" TargetMode="External"/><Relationship Id="rId5" Type="http://schemas.openxmlformats.org/officeDocument/2006/relationships/hyperlink" Target="https://brill.com/display/title/57383" TargetMode="External"/><Relationship Id="rId4" Type="http://schemas.openxmlformats.org/officeDocument/2006/relationships/hyperlink" Target="https://donainfo.wordpress.com/wp-content/uploads/2017/09/emotional-intelligence-daniel-goleman.pdf" TargetMode="External"/><Relationship Id="rId9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9148" b="-914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717675" y="0"/>
            <a:ext cx="805519" cy="2673350"/>
            <a:chOff x="0" y="0"/>
            <a:chExt cx="212153" cy="70409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2153" cy="704092"/>
            </a:xfrm>
            <a:custGeom>
              <a:avLst/>
              <a:gdLst/>
              <a:ahLst/>
              <a:cxnLst/>
              <a:rect l="l" t="t" r="r" b="b"/>
              <a:pathLst>
                <a:path w="212153" h="704092">
                  <a:moveTo>
                    <a:pt x="0" y="0"/>
                  </a:moveTo>
                  <a:lnTo>
                    <a:pt x="212153" y="0"/>
                  </a:lnTo>
                  <a:lnTo>
                    <a:pt x="212153" y="704092"/>
                  </a:lnTo>
                  <a:lnTo>
                    <a:pt x="0" y="704092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12153" cy="7517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717675" y="8209252"/>
            <a:ext cx="805519" cy="2077748"/>
            <a:chOff x="0" y="0"/>
            <a:chExt cx="212153" cy="70409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2153" cy="704092"/>
            </a:xfrm>
            <a:custGeom>
              <a:avLst/>
              <a:gdLst/>
              <a:ahLst/>
              <a:cxnLst/>
              <a:rect l="l" t="t" r="r" b="b"/>
              <a:pathLst>
                <a:path w="212153" h="704092">
                  <a:moveTo>
                    <a:pt x="0" y="0"/>
                  </a:moveTo>
                  <a:lnTo>
                    <a:pt x="212153" y="0"/>
                  </a:lnTo>
                  <a:lnTo>
                    <a:pt x="212153" y="704092"/>
                  </a:lnTo>
                  <a:lnTo>
                    <a:pt x="0" y="704092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212153" cy="7517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300200" y="3190875"/>
            <a:ext cx="2546350" cy="7410450"/>
            <a:chOff x="0" y="0"/>
            <a:chExt cx="670644" cy="195172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70644" cy="1951724"/>
            </a:xfrm>
            <a:custGeom>
              <a:avLst/>
              <a:gdLst/>
              <a:ahLst/>
              <a:cxnLst/>
              <a:rect l="l" t="t" r="r" b="b"/>
              <a:pathLst>
                <a:path w="670644" h="1951724">
                  <a:moveTo>
                    <a:pt x="155060" y="0"/>
                  </a:moveTo>
                  <a:lnTo>
                    <a:pt x="515583" y="0"/>
                  </a:lnTo>
                  <a:cubicBezTo>
                    <a:pt x="601221" y="0"/>
                    <a:pt x="670644" y="69423"/>
                    <a:pt x="670644" y="155060"/>
                  </a:cubicBezTo>
                  <a:lnTo>
                    <a:pt x="670644" y="1796663"/>
                  </a:lnTo>
                  <a:cubicBezTo>
                    <a:pt x="670644" y="1882301"/>
                    <a:pt x="601221" y="1951724"/>
                    <a:pt x="515583" y="1951724"/>
                  </a:cubicBezTo>
                  <a:lnTo>
                    <a:pt x="155060" y="1951724"/>
                  </a:lnTo>
                  <a:cubicBezTo>
                    <a:pt x="113936" y="1951724"/>
                    <a:pt x="74496" y="1935387"/>
                    <a:pt x="45416" y="1906307"/>
                  </a:cubicBezTo>
                  <a:cubicBezTo>
                    <a:pt x="16337" y="1877228"/>
                    <a:pt x="0" y="1837788"/>
                    <a:pt x="0" y="1796663"/>
                  </a:cubicBezTo>
                  <a:lnTo>
                    <a:pt x="0" y="155060"/>
                  </a:lnTo>
                  <a:cubicBezTo>
                    <a:pt x="0" y="69423"/>
                    <a:pt x="69423" y="0"/>
                    <a:pt x="155060" y="0"/>
                  </a:cubicBez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670644" cy="19993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686299" y="2755959"/>
            <a:ext cx="12455525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dirty="0">
                <a:latin typeface="Roboto Bold" panose="02000000000000000000" charset="0"/>
                <a:ea typeface="Roboto Bold" panose="02000000000000000000" charset="0"/>
              </a:rPr>
              <a:t>Personal SWOT Analysis for Professional Development in Health &amp; Social Care</a:t>
            </a:r>
            <a:endParaRPr lang="en-US" sz="3200" b="1" dirty="0">
              <a:solidFill>
                <a:srgbClr val="000000"/>
              </a:solidFill>
              <a:latin typeface="Roboto Bold" panose="02000000000000000000" charset="0"/>
              <a:ea typeface="Roboto Bold" panose="02000000000000000000" charset="0"/>
              <a:cs typeface="Roboto Bold"/>
              <a:sym typeface="Roboto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717675" y="4102084"/>
            <a:ext cx="12455525" cy="11823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1216"/>
              </a:lnSpc>
              <a:spcBef>
                <a:spcPct val="0"/>
              </a:spcBef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  <a:endParaRPr lang="en-US" sz="16600" dirty="0">
              <a:solidFill>
                <a:srgbClr val="000000"/>
              </a:solidFill>
              <a:latin typeface="Arial" panose="020B0604020202020204" pitchFamily="34" charset="0"/>
              <a:ea typeface="League Spartan"/>
              <a:cs typeface="Arial" panose="020B0604020202020204" pitchFamily="34" charset="0"/>
              <a:sym typeface="League Spartan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905000" y="5869924"/>
            <a:ext cx="9204044" cy="20777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36"/>
              </a:lnSpc>
              <a:spcBef>
                <a:spcPct val="0"/>
              </a:spcBef>
            </a:pPr>
            <a:r>
              <a:rPr lang="en-US" sz="2954" dirty="0">
                <a:solidFill>
                  <a:srgbClr val="2A0947"/>
                </a:solidFill>
                <a:latin typeface="Poppins"/>
                <a:ea typeface="Poppins"/>
                <a:cs typeface="Poppins"/>
                <a:sym typeface="Poppins"/>
              </a:rPr>
              <a:t>Student Name: Hira Ahmed</a:t>
            </a:r>
          </a:p>
          <a:p>
            <a:pPr algn="l">
              <a:lnSpc>
                <a:spcPts val="4136"/>
              </a:lnSpc>
              <a:spcBef>
                <a:spcPct val="0"/>
              </a:spcBef>
            </a:pPr>
            <a:r>
              <a:rPr lang="en-US" sz="2954" dirty="0">
                <a:solidFill>
                  <a:srgbClr val="2A0947"/>
                </a:solidFill>
                <a:latin typeface="Poppins"/>
                <a:ea typeface="Poppins"/>
                <a:cs typeface="Poppins"/>
                <a:sym typeface="Poppins"/>
              </a:rPr>
              <a:t>Student’s No. 2426399</a:t>
            </a:r>
          </a:p>
          <a:p>
            <a:pPr algn="l">
              <a:lnSpc>
                <a:spcPts val="4136"/>
              </a:lnSpc>
              <a:spcBef>
                <a:spcPct val="0"/>
              </a:spcBef>
            </a:pPr>
            <a:r>
              <a:rPr lang="en-US" sz="2954" dirty="0">
                <a:solidFill>
                  <a:srgbClr val="2A0947"/>
                </a:solidFill>
                <a:latin typeface="Poppins"/>
                <a:ea typeface="Poppins"/>
                <a:cs typeface="Poppins"/>
                <a:sym typeface="Poppins"/>
              </a:rPr>
              <a:t>Module Code: LCHS4009</a:t>
            </a:r>
          </a:p>
          <a:p>
            <a:pPr>
              <a:lnSpc>
                <a:spcPts val="4136"/>
              </a:lnSpc>
              <a:spcBef>
                <a:spcPct val="0"/>
              </a:spcBef>
            </a:pPr>
            <a:r>
              <a:rPr lang="en-US" sz="2954" dirty="0">
                <a:solidFill>
                  <a:srgbClr val="2A0947"/>
                </a:solidFill>
                <a:latin typeface="Poppins"/>
                <a:ea typeface="Poppins"/>
                <a:cs typeface="Poppins"/>
                <a:sym typeface="Poppins"/>
              </a:rPr>
              <a:t>Lecturer’s Name: Ade Adegbite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17259300" y="-2057400"/>
            <a:ext cx="3086100" cy="30861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941" y="0"/>
                  </a:moveTo>
                  <a:lnTo>
                    <a:pt x="684859" y="0"/>
                  </a:lnTo>
                  <a:cubicBezTo>
                    <a:pt x="718791" y="0"/>
                    <a:pt x="751333" y="13479"/>
                    <a:pt x="775327" y="37473"/>
                  </a:cubicBezTo>
                  <a:cubicBezTo>
                    <a:pt x="799321" y="61467"/>
                    <a:pt x="812800" y="94009"/>
                    <a:pt x="812800" y="127941"/>
                  </a:cubicBezTo>
                  <a:lnTo>
                    <a:pt x="812800" y="684859"/>
                  </a:lnTo>
                  <a:cubicBezTo>
                    <a:pt x="812800" y="718791"/>
                    <a:pt x="799321" y="751333"/>
                    <a:pt x="775327" y="775327"/>
                  </a:cubicBezTo>
                  <a:cubicBezTo>
                    <a:pt x="751333" y="799321"/>
                    <a:pt x="718791" y="812800"/>
                    <a:pt x="684859" y="812800"/>
                  </a:cubicBezTo>
                  <a:lnTo>
                    <a:pt x="127941" y="812800"/>
                  </a:lnTo>
                  <a:cubicBezTo>
                    <a:pt x="94009" y="812800"/>
                    <a:pt x="61467" y="799321"/>
                    <a:pt x="37473" y="775327"/>
                  </a:cubicBezTo>
                  <a:cubicBezTo>
                    <a:pt x="13479" y="751333"/>
                    <a:pt x="0" y="718791"/>
                    <a:pt x="0" y="684859"/>
                  </a:cubicBezTo>
                  <a:lnTo>
                    <a:pt x="0" y="127941"/>
                  </a:lnTo>
                  <a:cubicBezTo>
                    <a:pt x="0" y="94009"/>
                    <a:pt x="13479" y="61467"/>
                    <a:pt x="37473" y="37473"/>
                  </a:cubicBezTo>
                  <a:cubicBezTo>
                    <a:pt x="61467" y="13479"/>
                    <a:pt x="94009" y="0"/>
                    <a:pt x="127941" y="0"/>
                  </a:cubicBez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9791700"/>
            <a:ext cx="6959600" cy="990600"/>
            <a:chOff x="0" y="0"/>
            <a:chExt cx="1832981" cy="26089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832981" cy="260899"/>
            </a:xfrm>
            <a:custGeom>
              <a:avLst/>
              <a:gdLst/>
              <a:ahLst/>
              <a:cxnLst/>
              <a:rect l="l" t="t" r="r" b="b"/>
              <a:pathLst>
                <a:path w="1832981" h="260899">
                  <a:moveTo>
                    <a:pt x="0" y="0"/>
                  </a:moveTo>
                  <a:lnTo>
                    <a:pt x="1832981" y="0"/>
                  </a:lnTo>
                  <a:lnTo>
                    <a:pt x="1832981" y="260899"/>
                  </a:lnTo>
                  <a:lnTo>
                    <a:pt x="0" y="260899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832981" cy="3085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549900" y="-2353537"/>
            <a:ext cx="3086100" cy="308610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028700" y="1564413"/>
            <a:ext cx="6290771" cy="10027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INTRODUCTION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2990965"/>
            <a:ext cx="8235694" cy="51096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Self-awareness = understanding strengths, limits, and how others see us (Eurich, 2018; Goleman, 2020).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Essential in health &amp; social care for safe, reflective, and ethical practice (Moon, 2020).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Today: My Strengths, Weaknesses, Opportunities, Threats (SWOT).</a:t>
            </a:r>
          </a:p>
        </p:txBody>
      </p:sp>
      <p:pic>
        <p:nvPicPr>
          <p:cNvPr id="23" name="Picture 22" descr="A few nurses looking at a tablet&#10;&#10;AI-generated content may be incorrect.">
            <a:extLst>
              <a:ext uri="{FF2B5EF4-FFF2-40B4-BE49-F238E27FC236}">
                <a16:creationId xmlns:a16="http://schemas.microsoft.com/office/drawing/2014/main" id="{0509ABC9-7924-E47E-B9CF-1134BE32EE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584827" y="266700"/>
            <a:ext cx="5982434" cy="838659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62BAD18-A8BB-9989-1DCA-F3C332561A5B}"/>
              </a:ext>
            </a:extLst>
          </p:cNvPr>
          <p:cNvSpPr txBox="1"/>
          <p:nvPr/>
        </p:nvSpPr>
        <p:spPr>
          <a:xfrm>
            <a:off x="11315700" y="9380042"/>
            <a:ext cx="59436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hlinkClick r:id="rId4" tooltip="https://technofaq.org/posts/2021/01/how-technology-is-used-in-health-and-social-care/"/>
              </a:rPr>
              <a:t>This Photo</a:t>
            </a:r>
            <a:r>
              <a:rPr lang="en-GB" sz="1050" dirty="0"/>
              <a:t> by Unknown Author is licensed under </a:t>
            </a:r>
            <a:r>
              <a:rPr lang="en-GB" sz="1050" dirty="0">
                <a:hlinkClick r:id="rId5" tooltip="https://creativecommons.org/licenses/by-nc-sa/3.0/"/>
              </a:rPr>
              <a:t>CC BY-SA-NC</a:t>
            </a:r>
            <a:endParaRPr lang="en-GB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1541760" y="-300550"/>
            <a:ext cx="7258734" cy="10888101"/>
            <a:chOff x="0" y="0"/>
            <a:chExt cx="6350000" cy="9525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2"/>
              <a:stretch>
                <a:fillRect l="-38880" r="-8611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28700" y="8870950"/>
            <a:ext cx="3086100" cy="387350"/>
            <a:chOff x="0" y="0"/>
            <a:chExt cx="812800" cy="10201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102018"/>
            </a:xfrm>
            <a:custGeom>
              <a:avLst/>
              <a:gdLst/>
              <a:ahLst/>
              <a:cxnLst/>
              <a:rect l="l" t="t" r="r" b="b"/>
              <a:pathLst>
                <a:path w="812800" h="102018">
                  <a:moveTo>
                    <a:pt x="0" y="0"/>
                  </a:moveTo>
                  <a:lnTo>
                    <a:pt x="812800" y="0"/>
                  </a:lnTo>
                  <a:lnTo>
                    <a:pt x="812800" y="102018"/>
                  </a:lnTo>
                  <a:lnTo>
                    <a:pt x="0" y="102018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812800" cy="149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780652" y="-978996"/>
            <a:ext cx="1054100" cy="3086100"/>
            <a:chOff x="0" y="0"/>
            <a:chExt cx="277623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77623" cy="812800"/>
            </a:xfrm>
            <a:custGeom>
              <a:avLst/>
              <a:gdLst/>
              <a:ahLst/>
              <a:cxnLst/>
              <a:rect l="l" t="t" r="r" b="b"/>
              <a:pathLst>
                <a:path w="277623" h="812800">
                  <a:moveTo>
                    <a:pt x="0" y="0"/>
                  </a:moveTo>
                  <a:lnTo>
                    <a:pt x="277623" y="0"/>
                  </a:lnTo>
                  <a:lnTo>
                    <a:pt x="277623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277623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28700" y="766211"/>
            <a:ext cx="5330825" cy="1002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STRENGTHS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62000" y="2320322"/>
            <a:ext cx="9639300" cy="64022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Communication skills – clear, empathetic, active listening (Moon, 2020).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Problem-solving – use of “Five Whys” and brainstorming (Cottrell, 2021).</a:t>
            </a:r>
          </a:p>
          <a:p>
            <a:pPr>
              <a:lnSpc>
                <a:spcPct val="150000"/>
              </a:lnSpc>
            </a:pPr>
            <a:endParaRPr lang="en-US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Example: group work → including quieter members.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Transferable to HSC: teamwork, patient safety, conflict resolution.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8780652" y="8176260"/>
            <a:ext cx="1054100" cy="3086100"/>
            <a:chOff x="0" y="0"/>
            <a:chExt cx="277623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77623" cy="812800"/>
            </a:xfrm>
            <a:custGeom>
              <a:avLst/>
              <a:gdLst/>
              <a:ahLst/>
              <a:cxnLst/>
              <a:rect l="l" t="t" r="r" b="b"/>
              <a:pathLst>
                <a:path w="277623" h="812800">
                  <a:moveTo>
                    <a:pt x="0" y="0"/>
                  </a:moveTo>
                  <a:lnTo>
                    <a:pt x="277623" y="0"/>
                  </a:lnTo>
                  <a:lnTo>
                    <a:pt x="277623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277623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5F64E523-0E71-00CD-82EF-98D46CCA5549}"/>
              </a:ext>
            </a:extLst>
          </p:cNvPr>
          <p:cNvSpPr txBox="1"/>
          <p:nvPr/>
        </p:nvSpPr>
        <p:spPr>
          <a:xfrm>
            <a:off x="9861646" y="9530808"/>
            <a:ext cx="1707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source: Microsoft PowerPoint stock image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1774190" y="2964848"/>
            <a:ext cx="9326880" cy="5246304"/>
            <a:chOff x="0" y="0"/>
            <a:chExt cx="11289030" cy="6350000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11287761" cy="6350000"/>
            </a:xfrm>
            <a:custGeom>
              <a:avLst/>
              <a:gdLst/>
              <a:ahLst/>
              <a:cxnLst/>
              <a:rect l="l" t="t" r="r" b="b"/>
              <a:pathLst>
                <a:path w="11287761" h="6350000">
                  <a:moveTo>
                    <a:pt x="11287761" y="5824220"/>
                  </a:moveTo>
                  <a:lnTo>
                    <a:pt x="11287761" y="525780"/>
                  </a:lnTo>
                  <a:cubicBezTo>
                    <a:pt x="11287761" y="234950"/>
                    <a:pt x="11052811" y="0"/>
                    <a:pt x="10761981" y="0"/>
                  </a:cubicBezTo>
                  <a:lnTo>
                    <a:pt x="525780" y="0"/>
                  </a:lnTo>
                  <a:cubicBezTo>
                    <a:pt x="234950" y="0"/>
                    <a:pt x="0" y="234950"/>
                    <a:pt x="0" y="525780"/>
                  </a:cubicBezTo>
                  <a:lnTo>
                    <a:pt x="0" y="5822950"/>
                  </a:lnTo>
                  <a:cubicBezTo>
                    <a:pt x="0" y="6113780"/>
                    <a:pt x="234950" y="6348730"/>
                    <a:pt x="525780" y="6348730"/>
                  </a:cubicBezTo>
                  <a:lnTo>
                    <a:pt x="10761980" y="6348730"/>
                  </a:lnTo>
                  <a:cubicBezTo>
                    <a:pt x="11051541" y="6350000"/>
                    <a:pt x="11287761" y="6115050"/>
                    <a:pt x="11287761" y="5824220"/>
                  </a:cubicBezTo>
                  <a:cubicBezTo>
                    <a:pt x="11287761" y="5824220"/>
                    <a:pt x="11287761" y="5824220"/>
                    <a:pt x="11287761" y="5824220"/>
                  </a:cubicBezTo>
                  <a:close/>
                </a:path>
              </a:pathLst>
            </a:custGeom>
            <a:blipFill>
              <a:blip r:embed="rId2"/>
              <a:stretch>
                <a:fillRect t="-6843" b="-1168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882275" y="2964848"/>
            <a:ext cx="10217150" cy="6877050"/>
            <a:chOff x="0" y="0"/>
            <a:chExt cx="1205821" cy="114728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05821" cy="1147286"/>
            </a:xfrm>
            <a:custGeom>
              <a:avLst/>
              <a:gdLst/>
              <a:ahLst/>
              <a:cxnLst/>
              <a:rect l="l" t="t" r="r" b="b"/>
              <a:pathLst>
                <a:path w="1205821" h="1147286">
                  <a:moveTo>
                    <a:pt x="0" y="0"/>
                  </a:moveTo>
                  <a:lnTo>
                    <a:pt x="1205821" y="0"/>
                  </a:lnTo>
                  <a:lnTo>
                    <a:pt x="1205821" y="1147286"/>
                  </a:lnTo>
                  <a:lnTo>
                    <a:pt x="0" y="1147286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205821" cy="11949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-196850" y="1028700"/>
            <a:ext cx="4514850" cy="714793"/>
            <a:chOff x="0" y="0"/>
            <a:chExt cx="1189096" cy="18825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89096" cy="188258"/>
            </a:xfrm>
            <a:custGeom>
              <a:avLst/>
              <a:gdLst/>
              <a:ahLst/>
              <a:cxnLst/>
              <a:rect l="l" t="t" r="r" b="b"/>
              <a:pathLst>
                <a:path w="1189096" h="188258">
                  <a:moveTo>
                    <a:pt x="0" y="0"/>
                  </a:moveTo>
                  <a:lnTo>
                    <a:pt x="1189096" y="0"/>
                  </a:lnTo>
                  <a:lnTo>
                    <a:pt x="1189096" y="188258"/>
                  </a:lnTo>
                  <a:lnTo>
                    <a:pt x="0" y="188258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189096" cy="2358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1928475" y="1638718"/>
            <a:ext cx="5826125" cy="10027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WEAKNESSES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873310" y="3122314"/>
            <a:ext cx="9908184" cy="65621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/>
              <a:t>Time management – punctuality issues, risk of stress (Moon, 2020).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/>
              <a:t>Confidence in decisions – hesitate in leadership roles.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/>
              <a:t>Kolb’s Learning Cycle: experience → reflection → improvement (Moon, 2020).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600" dirty="0"/>
              <a:t>Johari Window: feedback helps reduce blind spots and build confidence (Bassot, 2020).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773756" y="1028700"/>
            <a:ext cx="800100" cy="714793"/>
            <a:chOff x="0" y="0"/>
            <a:chExt cx="210726" cy="188258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10726" cy="188258"/>
            </a:xfrm>
            <a:custGeom>
              <a:avLst/>
              <a:gdLst/>
              <a:ahLst/>
              <a:cxnLst/>
              <a:rect l="l" t="t" r="r" b="b"/>
              <a:pathLst>
                <a:path w="210726" h="188258">
                  <a:moveTo>
                    <a:pt x="0" y="0"/>
                  </a:moveTo>
                  <a:lnTo>
                    <a:pt x="210726" y="0"/>
                  </a:lnTo>
                  <a:lnTo>
                    <a:pt x="210726" y="188258"/>
                  </a:lnTo>
                  <a:lnTo>
                    <a:pt x="0" y="188258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210726" cy="2358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CC2D75C6-2BF5-875C-9D60-89151E147BCC}"/>
              </a:ext>
            </a:extLst>
          </p:cNvPr>
          <p:cNvSpPr txBox="1"/>
          <p:nvPr/>
        </p:nvSpPr>
        <p:spPr>
          <a:xfrm>
            <a:off x="1524000" y="8420101"/>
            <a:ext cx="40498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source: Microsoft PowerPoint stock image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8870950"/>
            <a:ext cx="3086100" cy="387350"/>
            <a:chOff x="0" y="0"/>
            <a:chExt cx="812800" cy="10201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02018"/>
            </a:xfrm>
            <a:custGeom>
              <a:avLst/>
              <a:gdLst/>
              <a:ahLst/>
              <a:cxnLst/>
              <a:rect l="l" t="t" r="r" b="b"/>
              <a:pathLst>
                <a:path w="812800" h="102018">
                  <a:moveTo>
                    <a:pt x="0" y="0"/>
                  </a:moveTo>
                  <a:lnTo>
                    <a:pt x="812800" y="0"/>
                  </a:lnTo>
                  <a:lnTo>
                    <a:pt x="812800" y="102018"/>
                  </a:lnTo>
                  <a:lnTo>
                    <a:pt x="0" y="102018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812800" cy="149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858500" y="5143500"/>
            <a:ext cx="8610600" cy="86106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7487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9291058" y="1028700"/>
            <a:ext cx="7968242" cy="8229600"/>
            <a:chOff x="0" y="0"/>
            <a:chExt cx="6350000" cy="6558280"/>
          </a:xfrm>
        </p:grpSpPr>
        <p:sp>
          <p:nvSpPr>
            <p:cNvPr id="9" name="Freeform 9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2"/>
              <a:stretch>
                <a:fillRect l="-40170" r="-1486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1583463"/>
            <a:ext cx="7124700" cy="10027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OPPORTUNITES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9600" y="2990965"/>
            <a:ext cx="8387342" cy="5109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Poppins" panose="00000500000000000000" pitchFamily="2" charset="0"/>
                <a:cs typeface="Poppins" panose="00000500000000000000" pitchFamily="2" charset="0"/>
              </a:rPr>
              <a:t>CPD training &amp; NHS learning hubs → develop technical skills (Patton &amp; McMahon, 2021).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Poppins" panose="00000500000000000000" pitchFamily="2" charset="0"/>
                <a:cs typeface="Poppins" panose="00000500000000000000" pitchFamily="2" charset="0"/>
              </a:rPr>
              <a:t>Volunteering &amp; placements → real-world experience, CV development.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Poppins" panose="00000500000000000000" pitchFamily="2" charset="0"/>
                <a:cs typeface="Poppins" panose="00000500000000000000" pitchFamily="2" charset="0"/>
              </a:rPr>
              <a:t>Networking → mentors, professional bodies, careers events.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Poppins" panose="00000500000000000000" pitchFamily="2" charset="0"/>
                <a:cs typeface="Poppins" panose="00000500000000000000" pitchFamily="2" charset="0"/>
              </a:rPr>
              <a:t>Opportunities to grow into [chosen role: nurse/social worker/support worker].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FF3EBBF-79AF-3F31-628A-21A4872B94FE}"/>
              </a:ext>
            </a:extLst>
          </p:cNvPr>
          <p:cNvSpPr txBox="1"/>
          <p:nvPr/>
        </p:nvSpPr>
        <p:spPr>
          <a:xfrm>
            <a:off x="11665744" y="9512216"/>
            <a:ext cx="41591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source: Microsoft PowerPoint stock image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3962400" y="8953500"/>
            <a:ext cx="8776784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15824200" y="-2940108"/>
            <a:ext cx="1435100" cy="5880217"/>
            <a:chOff x="0" y="0"/>
            <a:chExt cx="377969" cy="154869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77969" cy="1548699"/>
            </a:xfrm>
            <a:custGeom>
              <a:avLst/>
              <a:gdLst/>
              <a:ahLst/>
              <a:cxnLst/>
              <a:rect l="l" t="t" r="r" b="b"/>
              <a:pathLst>
                <a:path w="377969" h="1548699">
                  <a:moveTo>
                    <a:pt x="188984" y="0"/>
                  </a:moveTo>
                  <a:lnTo>
                    <a:pt x="188984" y="0"/>
                  </a:lnTo>
                  <a:cubicBezTo>
                    <a:pt x="239106" y="0"/>
                    <a:pt x="287175" y="19911"/>
                    <a:pt x="322616" y="55352"/>
                  </a:cubicBezTo>
                  <a:cubicBezTo>
                    <a:pt x="358058" y="90794"/>
                    <a:pt x="377969" y="138863"/>
                    <a:pt x="377969" y="188984"/>
                  </a:cubicBezTo>
                  <a:lnTo>
                    <a:pt x="377969" y="1359715"/>
                  </a:lnTo>
                  <a:cubicBezTo>
                    <a:pt x="377969" y="1464088"/>
                    <a:pt x="293358" y="1548699"/>
                    <a:pt x="188984" y="1548699"/>
                  </a:cubicBezTo>
                  <a:lnTo>
                    <a:pt x="188984" y="1548699"/>
                  </a:lnTo>
                  <a:cubicBezTo>
                    <a:pt x="138863" y="1548699"/>
                    <a:pt x="90794" y="1528788"/>
                    <a:pt x="55352" y="1493347"/>
                  </a:cubicBezTo>
                  <a:cubicBezTo>
                    <a:pt x="19911" y="1457905"/>
                    <a:pt x="0" y="1409836"/>
                    <a:pt x="0" y="1359715"/>
                  </a:cubicBezTo>
                  <a:lnTo>
                    <a:pt x="0" y="188984"/>
                  </a:lnTo>
                  <a:cubicBezTo>
                    <a:pt x="0" y="84611"/>
                    <a:pt x="84611" y="0"/>
                    <a:pt x="188984" y="0"/>
                  </a:cubicBez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377969" cy="15963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028700" y="1583463"/>
            <a:ext cx="6632575" cy="1002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THREATS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437712" y="2701369"/>
            <a:ext cx="10103392" cy="57559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latin typeface="Poppins" panose="00000500000000000000" pitchFamily="2" charset="0"/>
                <a:cs typeface="Poppins" panose="00000500000000000000" pitchFamily="2" charset="0"/>
              </a:rPr>
              <a:t>Competition for jobs</a:t>
            </a: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 in HSC sector (Cottrell, 2021).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latin typeface="Poppins" panose="00000500000000000000" pitchFamily="2" charset="0"/>
                <a:cs typeface="Poppins" panose="00000500000000000000" pitchFamily="2" charset="0"/>
              </a:rPr>
              <a:t>Work–life balance</a:t>
            </a: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 → risk of stress and burnout.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Reflection helps identify stress and create coping strategies (Johns, 2013).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Economic and social changes may also impact job security.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15824200" y="3409473"/>
            <a:ext cx="1435100" cy="1764780"/>
            <a:chOff x="0" y="0"/>
            <a:chExt cx="377969" cy="46479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377969" cy="464798"/>
            </a:xfrm>
            <a:custGeom>
              <a:avLst/>
              <a:gdLst/>
              <a:ahLst/>
              <a:cxnLst/>
              <a:rect l="l" t="t" r="r" b="b"/>
              <a:pathLst>
                <a:path w="377969" h="464798">
                  <a:moveTo>
                    <a:pt x="188984" y="0"/>
                  </a:moveTo>
                  <a:lnTo>
                    <a:pt x="188984" y="0"/>
                  </a:lnTo>
                  <a:cubicBezTo>
                    <a:pt x="239106" y="0"/>
                    <a:pt x="287175" y="19911"/>
                    <a:pt x="322616" y="55352"/>
                  </a:cubicBezTo>
                  <a:cubicBezTo>
                    <a:pt x="358058" y="90794"/>
                    <a:pt x="377969" y="138863"/>
                    <a:pt x="377969" y="188984"/>
                  </a:cubicBezTo>
                  <a:lnTo>
                    <a:pt x="377969" y="275814"/>
                  </a:lnTo>
                  <a:cubicBezTo>
                    <a:pt x="377969" y="380187"/>
                    <a:pt x="293358" y="464798"/>
                    <a:pt x="188984" y="464798"/>
                  </a:cubicBezTo>
                  <a:lnTo>
                    <a:pt x="188984" y="464798"/>
                  </a:lnTo>
                  <a:cubicBezTo>
                    <a:pt x="138863" y="464798"/>
                    <a:pt x="90794" y="444887"/>
                    <a:pt x="55352" y="409446"/>
                  </a:cubicBezTo>
                  <a:cubicBezTo>
                    <a:pt x="19911" y="374004"/>
                    <a:pt x="0" y="325935"/>
                    <a:pt x="0" y="275814"/>
                  </a:cubicBezTo>
                  <a:lnTo>
                    <a:pt x="0" y="188984"/>
                  </a:lnTo>
                  <a:cubicBezTo>
                    <a:pt x="0" y="84611"/>
                    <a:pt x="84611" y="0"/>
                    <a:pt x="188984" y="0"/>
                  </a:cubicBez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47625"/>
              <a:ext cx="377969" cy="5124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-1108617" y="5351508"/>
            <a:ext cx="1435100" cy="5880217"/>
            <a:chOff x="0" y="0"/>
            <a:chExt cx="377969" cy="1548699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377969" cy="1548699"/>
            </a:xfrm>
            <a:custGeom>
              <a:avLst/>
              <a:gdLst/>
              <a:ahLst/>
              <a:cxnLst/>
              <a:rect l="l" t="t" r="r" b="b"/>
              <a:pathLst>
                <a:path w="377969" h="1548699">
                  <a:moveTo>
                    <a:pt x="188984" y="0"/>
                  </a:moveTo>
                  <a:lnTo>
                    <a:pt x="188984" y="0"/>
                  </a:lnTo>
                  <a:cubicBezTo>
                    <a:pt x="239106" y="0"/>
                    <a:pt x="287175" y="19911"/>
                    <a:pt x="322616" y="55352"/>
                  </a:cubicBezTo>
                  <a:cubicBezTo>
                    <a:pt x="358058" y="90794"/>
                    <a:pt x="377969" y="138863"/>
                    <a:pt x="377969" y="188984"/>
                  </a:cubicBezTo>
                  <a:lnTo>
                    <a:pt x="377969" y="1359715"/>
                  </a:lnTo>
                  <a:cubicBezTo>
                    <a:pt x="377969" y="1464088"/>
                    <a:pt x="293358" y="1548699"/>
                    <a:pt x="188984" y="1548699"/>
                  </a:cubicBezTo>
                  <a:lnTo>
                    <a:pt x="188984" y="1548699"/>
                  </a:lnTo>
                  <a:cubicBezTo>
                    <a:pt x="138863" y="1548699"/>
                    <a:pt x="90794" y="1528788"/>
                    <a:pt x="55352" y="1493347"/>
                  </a:cubicBezTo>
                  <a:cubicBezTo>
                    <a:pt x="19911" y="1457905"/>
                    <a:pt x="0" y="1409836"/>
                    <a:pt x="0" y="1359715"/>
                  </a:cubicBezTo>
                  <a:lnTo>
                    <a:pt x="0" y="188984"/>
                  </a:lnTo>
                  <a:cubicBezTo>
                    <a:pt x="0" y="84611"/>
                    <a:pt x="84611" y="0"/>
                    <a:pt x="188984" y="0"/>
                  </a:cubicBez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47625"/>
              <a:ext cx="377969" cy="15963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04019" y="9866473"/>
            <a:ext cx="6578600" cy="641350"/>
            <a:chOff x="0" y="0"/>
            <a:chExt cx="1732635" cy="1689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32635" cy="168915"/>
            </a:xfrm>
            <a:custGeom>
              <a:avLst/>
              <a:gdLst/>
              <a:ahLst/>
              <a:cxnLst/>
              <a:rect l="l" t="t" r="r" b="b"/>
              <a:pathLst>
                <a:path w="1732635" h="168915">
                  <a:moveTo>
                    <a:pt x="0" y="0"/>
                  </a:moveTo>
                  <a:lnTo>
                    <a:pt x="1732635" y="0"/>
                  </a:lnTo>
                  <a:lnTo>
                    <a:pt x="1732635" y="168915"/>
                  </a:lnTo>
                  <a:lnTo>
                    <a:pt x="0" y="168915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732635" cy="2165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6666208" y="2137750"/>
            <a:ext cx="11268659" cy="6463566"/>
            <a:chOff x="0" y="0"/>
            <a:chExt cx="7981950" cy="4578350"/>
          </a:xfrm>
        </p:grpSpPr>
        <p:sp>
          <p:nvSpPr>
            <p:cNvPr id="6" name="Freeform 6"/>
            <p:cNvSpPr/>
            <p:nvPr/>
          </p:nvSpPr>
          <p:spPr>
            <a:xfrm>
              <a:off x="765810" y="21590"/>
              <a:ext cx="6451600" cy="4326890"/>
            </a:xfrm>
            <a:custGeom>
              <a:avLst/>
              <a:gdLst/>
              <a:ahLst/>
              <a:cxnLst/>
              <a:rect l="l" t="t" r="r" b="b"/>
              <a:pathLst>
                <a:path w="6451600" h="4326890">
                  <a:moveTo>
                    <a:pt x="6224270" y="0"/>
                  </a:moveTo>
                  <a:lnTo>
                    <a:pt x="226060" y="0"/>
                  </a:lnTo>
                  <a:cubicBezTo>
                    <a:pt x="101600" y="0"/>
                    <a:pt x="0" y="101600"/>
                    <a:pt x="0" y="226060"/>
                  </a:cubicBezTo>
                  <a:lnTo>
                    <a:pt x="0" y="4326890"/>
                  </a:lnTo>
                  <a:lnTo>
                    <a:pt x="6451601" y="4326890"/>
                  </a:lnTo>
                  <a:lnTo>
                    <a:pt x="6451601" y="226060"/>
                  </a:lnTo>
                  <a:cubicBezTo>
                    <a:pt x="6450331" y="101600"/>
                    <a:pt x="6348731" y="0"/>
                    <a:pt x="6224270" y="0"/>
                  </a:cubicBezTo>
                  <a:close/>
                  <a:moveTo>
                    <a:pt x="6252210" y="4043680"/>
                  </a:moveTo>
                  <a:lnTo>
                    <a:pt x="196851" y="4043680"/>
                  </a:lnTo>
                  <a:lnTo>
                    <a:pt x="196851" y="255270"/>
                  </a:lnTo>
                  <a:lnTo>
                    <a:pt x="6252210" y="255270"/>
                  </a:lnTo>
                  <a:lnTo>
                    <a:pt x="6252210" y="4043680"/>
                  </a:lnTo>
                  <a:close/>
                </a:path>
              </a:pathLst>
            </a:custGeom>
            <a:solidFill>
              <a:srgbClr val="93908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0"/>
              <a:ext cx="7981950" cy="4542790"/>
            </a:xfrm>
            <a:custGeom>
              <a:avLst/>
              <a:gdLst/>
              <a:ahLst/>
              <a:cxnLst/>
              <a:rect l="l" t="t" r="r" b="b"/>
              <a:pathLst>
                <a:path w="7981950" h="4542790">
                  <a:moveTo>
                    <a:pt x="7239000" y="4348480"/>
                  </a:moveTo>
                  <a:lnTo>
                    <a:pt x="7239000" y="243840"/>
                  </a:lnTo>
                  <a:cubicBezTo>
                    <a:pt x="7239000" y="109220"/>
                    <a:pt x="7129780" y="0"/>
                    <a:pt x="6995160" y="0"/>
                  </a:cubicBezTo>
                  <a:lnTo>
                    <a:pt x="985520" y="0"/>
                  </a:lnTo>
                  <a:cubicBezTo>
                    <a:pt x="852170" y="0"/>
                    <a:pt x="742950" y="109220"/>
                    <a:pt x="742950" y="243840"/>
                  </a:cubicBezTo>
                  <a:lnTo>
                    <a:pt x="742950" y="4349750"/>
                  </a:lnTo>
                  <a:lnTo>
                    <a:pt x="0" y="4349750"/>
                  </a:lnTo>
                  <a:lnTo>
                    <a:pt x="0" y="4447540"/>
                  </a:lnTo>
                  <a:cubicBezTo>
                    <a:pt x="0" y="4500880"/>
                    <a:pt x="43180" y="4542790"/>
                    <a:pt x="95250" y="4542790"/>
                  </a:cubicBezTo>
                  <a:lnTo>
                    <a:pt x="7886700" y="4542790"/>
                  </a:lnTo>
                  <a:cubicBezTo>
                    <a:pt x="7940040" y="4542790"/>
                    <a:pt x="7981950" y="4499610"/>
                    <a:pt x="7981950" y="4447540"/>
                  </a:cubicBezTo>
                  <a:lnTo>
                    <a:pt x="7981950" y="4349750"/>
                  </a:lnTo>
                  <a:lnTo>
                    <a:pt x="7239000" y="4349750"/>
                  </a:lnTo>
                  <a:close/>
                  <a:moveTo>
                    <a:pt x="4519930" y="4348480"/>
                  </a:moveTo>
                  <a:lnTo>
                    <a:pt x="4519930" y="4349750"/>
                  </a:lnTo>
                  <a:cubicBezTo>
                    <a:pt x="4519930" y="4403090"/>
                    <a:pt x="4476750" y="4445000"/>
                    <a:pt x="4424680" y="4445000"/>
                  </a:cubicBezTo>
                  <a:lnTo>
                    <a:pt x="3557270" y="4445000"/>
                  </a:lnTo>
                  <a:cubicBezTo>
                    <a:pt x="3503930" y="4445000"/>
                    <a:pt x="3462020" y="4401820"/>
                    <a:pt x="3462020" y="4349750"/>
                  </a:cubicBezTo>
                  <a:lnTo>
                    <a:pt x="3462020" y="4348480"/>
                  </a:lnTo>
                  <a:lnTo>
                    <a:pt x="765810" y="4348480"/>
                  </a:lnTo>
                  <a:lnTo>
                    <a:pt x="765810" y="247650"/>
                  </a:lnTo>
                  <a:cubicBezTo>
                    <a:pt x="765810" y="123190"/>
                    <a:pt x="867410" y="21590"/>
                    <a:pt x="991870" y="21590"/>
                  </a:cubicBezTo>
                  <a:lnTo>
                    <a:pt x="6990080" y="21590"/>
                  </a:lnTo>
                  <a:cubicBezTo>
                    <a:pt x="7114539" y="21590"/>
                    <a:pt x="7216139" y="123190"/>
                    <a:pt x="7216139" y="247650"/>
                  </a:cubicBezTo>
                  <a:lnTo>
                    <a:pt x="7216139" y="4348480"/>
                  </a:lnTo>
                  <a:lnTo>
                    <a:pt x="4519930" y="4348480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3460750" y="4349750"/>
              <a:ext cx="1059180" cy="96520"/>
            </a:xfrm>
            <a:custGeom>
              <a:avLst/>
              <a:gdLst/>
              <a:ahLst/>
              <a:cxnLst/>
              <a:rect l="l" t="t" r="r" b="b"/>
              <a:pathLst>
                <a:path w="1059180" h="96520">
                  <a:moveTo>
                    <a:pt x="96520" y="96520"/>
                  </a:moveTo>
                  <a:lnTo>
                    <a:pt x="963930" y="96520"/>
                  </a:lnTo>
                  <a:cubicBezTo>
                    <a:pt x="1017270" y="96520"/>
                    <a:pt x="1059180" y="53340"/>
                    <a:pt x="1059180" y="1270"/>
                  </a:cubicBezTo>
                  <a:lnTo>
                    <a:pt x="1059180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53340"/>
                    <a:pt x="43180" y="96520"/>
                    <a:pt x="96520" y="96520"/>
                  </a:cubicBezTo>
                  <a:close/>
                </a:path>
              </a:pathLst>
            </a:custGeom>
            <a:solidFill>
              <a:srgbClr val="CCCC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63830" y="4542790"/>
              <a:ext cx="7654290" cy="35560"/>
            </a:xfrm>
            <a:custGeom>
              <a:avLst/>
              <a:gdLst/>
              <a:ahLst/>
              <a:cxnLst/>
              <a:rect l="l" t="t" r="r" b="b"/>
              <a:pathLst>
                <a:path w="7654290" h="35560">
                  <a:moveTo>
                    <a:pt x="0" y="0"/>
                  </a:moveTo>
                  <a:cubicBezTo>
                    <a:pt x="0" y="20320"/>
                    <a:pt x="16510" y="35560"/>
                    <a:pt x="35560" y="35560"/>
                  </a:cubicBezTo>
                  <a:lnTo>
                    <a:pt x="7618730" y="35560"/>
                  </a:lnTo>
                  <a:cubicBezTo>
                    <a:pt x="7639050" y="35560"/>
                    <a:pt x="7654290" y="19050"/>
                    <a:pt x="765429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CCCCC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962660" y="276860"/>
              <a:ext cx="6055360" cy="3789680"/>
            </a:xfrm>
            <a:custGeom>
              <a:avLst/>
              <a:gdLst/>
              <a:ahLst/>
              <a:cxnLst/>
              <a:rect l="l" t="t" r="r" b="b"/>
              <a:pathLst>
                <a:path w="6055360" h="3789680">
                  <a:moveTo>
                    <a:pt x="0" y="0"/>
                  </a:moveTo>
                  <a:lnTo>
                    <a:pt x="6055360" y="0"/>
                  </a:lnTo>
                  <a:lnTo>
                    <a:pt x="6055360" y="3789680"/>
                  </a:lnTo>
                  <a:lnTo>
                    <a:pt x="0" y="3789680"/>
                  </a:lnTo>
                  <a:close/>
                </a:path>
              </a:pathLst>
            </a:custGeom>
            <a:blipFill>
              <a:blip r:embed="rId2"/>
              <a:stretch>
                <a:fillRect b="-65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134921" y="-320675"/>
            <a:ext cx="6578600" cy="641350"/>
            <a:chOff x="0" y="0"/>
            <a:chExt cx="1732635" cy="16891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732635" cy="168915"/>
            </a:xfrm>
            <a:custGeom>
              <a:avLst/>
              <a:gdLst/>
              <a:ahLst/>
              <a:cxnLst/>
              <a:rect l="l" t="t" r="r" b="b"/>
              <a:pathLst>
                <a:path w="1732635" h="168915">
                  <a:moveTo>
                    <a:pt x="0" y="0"/>
                  </a:moveTo>
                  <a:lnTo>
                    <a:pt x="1732635" y="0"/>
                  </a:lnTo>
                  <a:lnTo>
                    <a:pt x="1732635" y="168915"/>
                  </a:lnTo>
                  <a:lnTo>
                    <a:pt x="0" y="168915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1732635" cy="2165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-5400000">
            <a:off x="16760688" y="1103414"/>
            <a:ext cx="1878686" cy="469671"/>
          </a:xfrm>
          <a:custGeom>
            <a:avLst/>
            <a:gdLst/>
            <a:ahLst/>
            <a:cxnLst/>
            <a:rect l="l" t="t" r="r" b="b"/>
            <a:pathLst>
              <a:path w="1878686" h="469671">
                <a:moveTo>
                  <a:pt x="0" y="0"/>
                </a:moveTo>
                <a:lnTo>
                  <a:pt x="1878686" y="0"/>
                </a:lnTo>
                <a:lnTo>
                  <a:pt x="1878686" y="469671"/>
                </a:lnTo>
                <a:lnTo>
                  <a:pt x="0" y="4696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8498872" y="815758"/>
            <a:ext cx="6106221" cy="10027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Applying SWOT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9796" y="1715715"/>
            <a:ext cx="6836066" cy="70882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00" dirty="0">
                <a:latin typeface="Poppins" panose="00000500000000000000" pitchFamily="2" charset="0"/>
                <a:cs typeface="Poppins" panose="00000500000000000000" pitchFamily="2" charset="0"/>
              </a:rPr>
              <a:t>Use communication to ask for feedback → builds confidence.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00" dirty="0">
                <a:latin typeface="Poppins" panose="00000500000000000000" pitchFamily="2" charset="0"/>
                <a:cs typeface="Poppins" panose="00000500000000000000" pitchFamily="2" charset="0"/>
              </a:rPr>
              <a:t>Apply problem-solving → better time management and planning.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00" dirty="0">
                <a:latin typeface="Poppins" panose="00000500000000000000" pitchFamily="2" charset="0"/>
                <a:cs typeface="Poppins" panose="00000500000000000000" pitchFamily="2" charset="0"/>
              </a:rPr>
              <a:t>Strengths support opportunities: volunteering + networking → professional growth.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100" dirty="0">
                <a:latin typeface="Poppins" panose="00000500000000000000" pitchFamily="2" charset="0"/>
                <a:cs typeface="Poppins" panose="00000500000000000000" pitchFamily="2" charset="0"/>
              </a:rPr>
              <a:t>Reflection turns threats into lessons (Bassot, 2020).</a:t>
            </a:r>
          </a:p>
        </p:txBody>
      </p:sp>
      <p:pic>
        <p:nvPicPr>
          <p:cNvPr id="23" name="Picture 22" descr="Miniature people standing around wooden blocks with letters&#10;&#10;AI-generated content may be incorrect.">
            <a:extLst>
              <a:ext uri="{FF2B5EF4-FFF2-40B4-BE49-F238E27FC236}">
                <a16:creationId xmlns:a16="http://schemas.microsoft.com/office/drawing/2014/main" id="{32F193E6-5D8B-37E7-59C7-BDEB771A52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025260" y="2528612"/>
            <a:ext cx="8548762" cy="564529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1493C41E-15C4-02F2-921A-733504CDAD59}"/>
              </a:ext>
            </a:extLst>
          </p:cNvPr>
          <p:cNvSpPr txBox="1"/>
          <p:nvPr/>
        </p:nvSpPr>
        <p:spPr>
          <a:xfrm>
            <a:off x="9982200" y="8712031"/>
            <a:ext cx="43115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source: Microsoft PowerPoint stock image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028700" y="937935"/>
            <a:ext cx="6046657" cy="8320365"/>
            <a:chOff x="0" y="0"/>
            <a:chExt cx="1854200" cy="2551430"/>
          </a:xfrm>
        </p:grpSpPr>
        <p:sp>
          <p:nvSpPr>
            <p:cNvPr id="3" name="Freeform 3"/>
            <p:cNvSpPr/>
            <p:nvPr/>
          </p:nvSpPr>
          <p:spPr>
            <a:xfrm>
              <a:off x="5080" y="41910"/>
              <a:ext cx="1849120" cy="2509520"/>
            </a:xfrm>
            <a:custGeom>
              <a:avLst/>
              <a:gdLst/>
              <a:ahLst/>
              <a:cxnLst/>
              <a:rect l="l" t="t" r="r" b="b"/>
              <a:pathLst>
                <a:path w="1849120" h="2509520">
                  <a:moveTo>
                    <a:pt x="1849120" y="2509520"/>
                  </a:moveTo>
                  <a:lnTo>
                    <a:pt x="27940" y="2509520"/>
                  </a:lnTo>
                  <a:lnTo>
                    <a:pt x="0" y="2467610"/>
                  </a:lnTo>
                  <a:lnTo>
                    <a:pt x="27940" y="0"/>
                  </a:lnTo>
                  <a:lnTo>
                    <a:pt x="1849120" y="0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19050" y="15240"/>
              <a:ext cx="1823720" cy="2526030"/>
            </a:xfrm>
            <a:custGeom>
              <a:avLst/>
              <a:gdLst/>
              <a:ahLst/>
              <a:cxnLst/>
              <a:rect l="l" t="t" r="r" b="b"/>
              <a:pathLst>
                <a:path w="1823720" h="2526030">
                  <a:moveTo>
                    <a:pt x="1823720" y="2526030"/>
                  </a:moveTo>
                  <a:lnTo>
                    <a:pt x="27940" y="2526030"/>
                  </a:lnTo>
                  <a:lnTo>
                    <a:pt x="0" y="2482850"/>
                  </a:lnTo>
                  <a:lnTo>
                    <a:pt x="27940" y="16510"/>
                  </a:lnTo>
                  <a:lnTo>
                    <a:pt x="1800860" y="0"/>
                  </a:lnTo>
                  <a:lnTo>
                    <a:pt x="1823720" y="41910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0" y="0"/>
              <a:ext cx="1821180" cy="2509520"/>
            </a:xfrm>
            <a:custGeom>
              <a:avLst/>
              <a:gdLst/>
              <a:ahLst/>
              <a:cxnLst/>
              <a:rect l="l" t="t" r="r" b="b"/>
              <a:pathLst>
                <a:path w="1821180" h="2509520">
                  <a:moveTo>
                    <a:pt x="0" y="0"/>
                  </a:moveTo>
                  <a:lnTo>
                    <a:pt x="1821180" y="0"/>
                  </a:lnTo>
                  <a:lnTo>
                    <a:pt x="1821180" y="2509520"/>
                  </a:lnTo>
                  <a:lnTo>
                    <a:pt x="0" y="2509520"/>
                  </a:lnTo>
                  <a:close/>
                </a:path>
              </a:pathLst>
            </a:custGeom>
            <a:solidFill>
              <a:srgbClr val="EDC2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 flipH="1">
              <a:off x="123190" y="52070"/>
              <a:ext cx="1642110" cy="2405380"/>
            </a:xfrm>
            <a:custGeom>
              <a:avLst/>
              <a:gdLst/>
              <a:ahLst/>
              <a:cxnLst/>
              <a:rect l="l" t="t" r="r" b="b"/>
              <a:pathLst>
                <a:path w="1642110" h="2405380">
                  <a:moveTo>
                    <a:pt x="1642110" y="0"/>
                  </a:moveTo>
                  <a:lnTo>
                    <a:pt x="0" y="0"/>
                  </a:lnTo>
                  <a:lnTo>
                    <a:pt x="0" y="2405380"/>
                  </a:lnTo>
                  <a:lnTo>
                    <a:pt x="1642110" y="2405380"/>
                  </a:lnTo>
                  <a:close/>
                </a:path>
              </a:pathLst>
            </a:custGeom>
            <a:blipFill>
              <a:blip r:embed="rId2"/>
              <a:stretch>
                <a:fillRect l="-59860" r="-5986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38100" y="0"/>
              <a:ext cx="24130" cy="2509520"/>
            </a:xfrm>
            <a:custGeom>
              <a:avLst/>
              <a:gdLst/>
              <a:ahLst/>
              <a:cxnLst/>
              <a:rect l="l" t="t" r="r" b="b"/>
              <a:pathLst>
                <a:path w="24130" h="2509520">
                  <a:moveTo>
                    <a:pt x="0" y="0"/>
                  </a:moveTo>
                  <a:lnTo>
                    <a:pt x="24130" y="0"/>
                  </a:lnTo>
                  <a:lnTo>
                    <a:pt x="24130" y="2509520"/>
                  </a:lnTo>
                  <a:lnTo>
                    <a:pt x="0" y="2509520"/>
                  </a:lnTo>
                  <a:close/>
                </a:path>
              </a:pathLst>
            </a:custGeom>
            <a:solidFill>
              <a:srgbClr val="DBDBDB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 rot="-5400000">
            <a:off x="7238001" y="4908664"/>
            <a:ext cx="1878686" cy="469671"/>
          </a:xfrm>
          <a:custGeom>
            <a:avLst/>
            <a:gdLst/>
            <a:ahLst/>
            <a:cxnLst/>
            <a:rect l="l" t="t" r="r" b="b"/>
            <a:pathLst>
              <a:path w="1878686" h="469671">
                <a:moveTo>
                  <a:pt x="0" y="0"/>
                </a:moveTo>
                <a:lnTo>
                  <a:pt x="1878686" y="0"/>
                </a:lnTo>
                <a:lnTo>
                  <a:pt x="1878686" y="469672"/>
                </a:lnTo>
                <a:lnTo>
                  <a:pt x="0" y="469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8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158608" y="1765325"/>
            <a:ext cx="7100692" cy="1075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690"/>
              </a:lnSpc>
              <a:spcBef>
                <a:spcPct val="0"/>
              </a:spcBef>
            </a:pPr>
            <a:r>
              <a:rPr lang="en-US" sz="6207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Conclusion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686800" y="3598386"/>
            <a:ext cx="8991599" cy="5109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SWOT = tool for </a:t>
            </a:r>
            <a:r>
              <a:rPr lang="en-US" altLang="en-US" sz="2800" b="1" dirty="0">
                <a:latin typeface="Poppins" panose="00000500000000000000" pitchFamily="2" charset="0"/>
                <a:cs typeface="Poppins" panose="00000500000000000000" pitchFamily="2" charset="0"/>
              </a:rPr>
              <a:t>self-awareness &amp; career planning</a:t>
            </a:r>
            <a:r>
              <a:rPr lang="en-US" alt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Action plan: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Use planners for time management.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Seek regular feedback.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Take CPD &amp; volunteering opportunities.</a:t>
            </a:r>
          </a:p>
          <a:p>
            <a:pPr marL="457200" lvl="0" indent="-4572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Apply reflection models regularly.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Poppins" panose="00000500000000000000" pitchFamily="2" charset="0"/>
                <a:cs typeface="Poppins" panose="00000500000000000000" pitchFamily="2" charset="0"/>
              </a:rPr>
              <a:t>Goal: continuous professional growth in HSC.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E0920AD-DCA4-71EF-7740-AEB372CD5220}"/>
              </a:ext>
            </a:extLst>
          </p:cNvPr>
          <p:cNvSpPr txBox="1"/>
          <p:nvPr/>
        </p:nvSpPr>
        <p:spPr>
          <a:xfrm>
            <a:off x="2171712" y="9401695"/>
            <a:ext cx="38724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source: Microsoft PowerPoint stock image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1"/>
          <p:cNvSpPr txBox="1"/>
          <p:nvPr/>
        </p:nvSpPr>
        <p:spPr>
          <a:xfrm>
            <a:off x="1028700" y="495300"/>
            <a:ext cx="7585075" cy="1002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37"/>
              </a:lnSpc>
              <a:spcBef>
                <a:spcPct val="0"/>
              </a:spcBef>
            </a:pPr>
            <a:r>
              <a:rPr lang="en-US" sz="5812" dirty="0" err="1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Refrences</a:t>
            </a:r>
            <a:endParaRPr lang="en-US" sz="5812" dirty="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48820" y="1737699"/>
            <a:ext cx="16990359" cy="66479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2400" dirty="0"/>
              <a:t>Bassot, B. (2020) </a:t>
            </a:r>
            <a:r>
              <a:rPr lang="en-US" sz="2400" i="1" dirty="0"/>
              <a:t>The reflective journal</a:t>
            </a:r>
            <a:r>
              <a:rPr lang="en-US" sz="2400" dirty="0"/>
              <a:t>. 3rd ed. London: Red Globe Press.</a:t>
            </a:r>
          </a:p>
          <a:p>
            <a:r>
              <a:rPr lang="en-US" sz="2400" dirty="0"/>
              <a:t>Cottrell, S. (2021) </a:t>
            </a:r>
            <a:r>
              <a:rPr lang="en-US" sz="2400" i="1" dirty="0"/>
              <a:t>Skills for success: personal development and employability</a:t>
            </a:r>
            <a:r>
              <a:rPr lang="en-US" sz="2400" dirty="0"/>
              <a:t>. 4th ed. London: Bloomsbury. Available at: </a:t>
            </a:r>
            <a:r>
              <a:rPr lang="en-US" sz="2400" dirty="0">
                <a:hlinkClick r:id="rId2"/>
              </a:rPr>
              <a:t>https://api.pageplace.de/preview/DT0400.9781352011609_A43137061/preview-9781352011609_A43137061.pdf</a:t>
            </a:r>
            <a:r>
              <a:rPr lang="en-US" sz="2400" dirty="0"/>
              <a:t> (Accessed: 12 October 2025).</a:t>
            </a:r>
          </a:p>
          <a:p>
            <a:r>
              <a:rPr lang="en-US" sz="2400" dirty="0"/>
              <a:t>Eurich, T. (2018) </a:t>
            </a:r>
            <a:r>
              <a:rPr lang="en-US" sz="2400" i="1" dirty="0"/>
              <a:t>Insight: The surprising truth about how others see us, how we see ourselves, and why the answers matter more than we think</a:t>
            </a:r>
            <a:r>
              <a:rPr lang="en-US" sz="2400" dirty="0"/>
              <a:t>. London: Pan Macmillan. Available at: </a:t>
            </a:r>
            <a:r>
              <a:rPr lang="en-US" sz="2400" dirty="0">
                <a:hlinkClick r:id="rId3"/>
              </a:rPr>
              <a:t>https://www.panmacmillan.com/authors/tasha-eurich/insight/9781509839643</a:t>
            </a:r>
            <a:r>
              <a:rPr lang="en-US" sz="2400" dirty="0"/>
              <a:t> (Accessed: 15 October 2025).</a:t>
            </a:r>
          </a:p>
          <a:p>
            <a:r>
              <a:rPr lang="en-US" sz="2400" dirty="0"/>
              <a:t>Goleman, D. (2020) </a:t>
            </a:r>
            <a:r>
              <a:rPr lang="en-US" sz="2400" i="1" dirty="0"/>
              <a:t>Emotional intelligence: why it can matter more than IQ</a:t>
            </a:r>
            <a:r>
              <a:rPr lang="en-US" sz="2400" dirty="0"/>
              <a:t>. 25th anniversary ed. London: Bloomsbury. Available at: </a:t>
            </a:r>
            <a:r>
              <a:rPr lang="en-US" sz="2400" dirty="0">
                <a:hlinkClick r:id="rId4"/>
              </a:rPr>
              <a:t>https://donainfo.wordpress.com/wp-content/uploads/2017/09/emotional-intelligence-daniel-goleman.pdf</a:t>
            </a:r>
            <a:r>
              <a:rPr lang="en-US" sz="2400" dirty="0"/>
              <a:t> (Accessed: 10 October 2025).</a:t>
            </a:r>
          </a:p>
          <a:p>
            <a:r>
              <a:rPr lang="en-US" sz="2400" dirty="0"/>
              <a:t>Johns, C. (2013) </a:t>
            </a:r>
            <a:r>
              <a:rPr lang="en-US" sz="2400" i="1" dirty="0"/>
              <a:t>Becoming a reflective practitioner</a:t>
            </a:r>
            <a:r>
              <a:rPr lang="en-US" sz="2400" dirty="0"/>
              <a:t>. 4th ed. Chichester: Wiley. Available at: </a:t>
            </a:r>
            <a:r>
              <a:rPr lang="en-US" sz="2400" dirty="0">
                <a:hlinkClick r:id="rId5"/>
              </a:rPr>
              <a:t>https://brill.com/display/title/57383</a:t>
            </a:r>
            <a:r>
              <a:rPr lang="en-US" sz="2400" dirty="0"/>
              <a:t> (Accessed: 17 October 2025).</a:t>
            </a:r>
          </a:p>
          <a:p>
            <a:r>
              <a:rPr lang="en-US" sz="2400" dirty="0"/>
              <a:t>Moon, J. (2020) </a:t>
            </a:r>
            <a:r>
              <a:rPr lang="en-US" sz="2400" i="1" dirty="0"/>
              <a:t>Reflection and employability</a:t>
            </a:r>
            <a:r>
              <a:rPr lang="en-US" sz="2400" dirty="0"/>
              <a:t>. London: Routledge. Available at: </a:t>
            </a:r>
            <a:r>
              <a:rPr lang="en-US" sz="2400" dirty="0">
                <a:hlinkClick r:id="rId6"/>
              </a:rPr>
              <a:t>https://www.qualityresearchinternational.com/esecttools/esectpubs/Reflection%20and%20employability.pdf</a:t>
            </a:r>
            <a:r>
              <a:rPr lang="en-US" sz="2400" dirty="0"/>
              <a:t> (Accessed: 14 October 2025).</a:t>
            </a:r>
          </a:p>
          <a:p>
            <a:r>
              <a:rPr lang="en-US" sz="2400" dirty="0"/>
              <a:t>Patton, W. and McMahon, M. (2021) </a:t>
            </a:r>
            <a:r>
              <a:rPr lang="en-US" sz="2400" i="1" dirty="0"/>
              <a:t>Career development and systems theory: connecting theory and practice</a:t>
            </a:r>
            <a:r>
              <a:rPr lang="en-US" sz="2400" dirty="0"/>
              <a:t>. 4th ed. Rotterdam: Sense. Available at: </a:t>
            </a:r>
            <a:r>
              <a:rPr lang="en-US" sz="2400" dirty="0">
                <a:hlinkClick r:id="rId7"/>
              </a:rPr>
              <a:t>https://www.researchgate.net/publication/353389028_Career_Development_and_Systems_Theory_Connecting_Theory_and_Practice_4th_Edition</a:t>
            </a:r>
            <a:r>
              <a:rPr lang="en-US" sz="2400" dirty="0"/>
              <a:t> (Accessed: 11 October 2025).</a:t>
            </a:r>
          </a:p>
        </p:txBody>
      </p:sp>
      <p:sp>
        <p:nvSpPr>
          <p:cNvPr id="15" name="Freeform 15"/>
          <p:cNvSpPr/>
          <p:nvPr/>
        </p:nvSpPr>
        <p:spPr>
          <a:xfrm>
            <a:off x="1028700" y="8665704"/>
            <a:ext cx="1878686" cy="469671"/>
          </a:xfrm>
          <a:custGeom>
            <a:avLst/>
            <a:gdLst/>
            <a:ahLst/>
            <a:cxnLst/>
            <a:rect l="l" t="t" r="r" b="b"/>
            <a:pathLst>
              <a:path w="1878686" h="469671">
                <a:moveTo>
                  <a:pt x="0" y="0"/>
                </a:moveTo>
                <a:lnTo>
                  <a:pt x="1878686" y="0"/>
                </a:lnTo>
                <a:lnTo>
                  <a:pt x="1878686" y="469672"/>
                </a:lnTo>
                <a:lnTo>
                  <a:pt x="0" y="4696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5999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77684" y="2745513"/>
            <a:ext cx="5454396" cy="1509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353"/>
              </a:lnSpc>
              <a:spcBef>
                <a:spcPct val="0"/>
              </a:spcBef>
            </a:pPr>
            <a:r>
              <a:rPr lang="en-US" sz="8824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783686" y="2745513"/>
            <a:ext cx="4688690" cy="1509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353"/>
              </a:lnSpc>
              <a:spcBef>
                <a:spcPct val="0"/>
              </a:spcBef>
            </a:pPr>
            <a:r>
              <a:rPr lang="en-US" sz="8824">
                <a:solidFill>
                  <a:srgbClr val="004AAD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YOU</a:t>
            </a:r>
          </a:p>
        </p:txBody>
      </p:sp>
      <p:sp>
        <p:nvSpPr>
          <p:cNvPr id="4" name="AutoShape 4"/>
          <p:cNvSpPr/>
          <p:nvPr/>
        </p:nvSpPr>
        <p:spPr>
          <a:xfrm>
            <a:off x="5132705" y="4235516"/>
            <a:ext cx="75082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-495300" y="0"/>
            <a:ext cx="1028700" cy="4235516"/>
            <a:chOff x="0" y="0"/>
            <a:chExt cx="270933" cy="111552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70933" cy="1115527"/>
            </a:xfrm>
            <a:custGeom>
              <a:avLst/>
              <a:gdLst/>
              <a:ahLst/>
              <a:cxnLst/>
              <a:rect l="l" t="t" r="r" b="b"/>
              <a:pathLst>
                <a:path w="270933" h="1115527">
                  <a:moveTo>
                    <a:pt x="0" y="0"/>
                  </a:moveTo>
                  <a:lnTo>
                    <a:pt x="270933" y="0"/>
                  </a:lnTo>
                  <a:lnTo>
                    <a:pt x="270933" y="1115527"/>
                  </a:lnTo>
                  <a:lnTo>
                    <a:pt x="0" y="1115527"/>
                  </a:lnTo>
                  <a:close/>
                </a:path>
              </a:pathLst>
            </a:custGeom>
            <a:solidFill>
              <a:srgbClr val="EFEF8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270933" cy="11631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-495300" y="4664983"/>
            <a:ext cx="1028700" cy="1048907"/>
            <a:chOff x="0" y="0"/>
            <a:chExt cx="270933" cy="27625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70933" cy="276255"/>
            </a:xfrm>
            <a:custGeom>
              <a:avLst/>
              <a:gdLst/>
              <a:ahLst/>
              <a:cxnLst/>
              <a:rect l="l" t="t" r="r" b="b"/>
              <a:pathLst>
                <a:path w="270933" h="276255">
                  <a:moveTo>
                    <a:pt x="0" y="0"/>
                  </a:moveTo>
                  <a:lnTo>
                    <a:pt x="270933" y="0"/>
                  </a:lnTo>
                  <a:lnTo>
                    <a:pt x="270933" y="276255"/>
                  </a:lnTo>
                  <a:lnTo>
                    <a:pt x="0" y="276255"/>
                  </a:lnTo>
                  <a:close/>
                </a:path>
              </a:pathLst>
            </a:custGeom>
            <a:solidFill>
              <a:srgbClr val="EFEF8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270933" cy="323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-10800000">
            <a:off x="17754349" y="6051484"/>
            <a:ext cx="1028700" cy="4235516"/>
            <a:chOff x="0" y="0"/>
            <a:chExt cx="270933" cy="111552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70933" cy="1115527"/>
            </a:xfrm>
            <a:custGeom>
              <a:avLst/>
              <a:gdLst/>
              <a:ahLst/>
              <a:cxnLst/>
              <a:rect l="l" t="t" r="r" b="b"/>
              <a:pathLst>
                <a:path w="270933" h="1115527">
                  <a:moveTo>
                    <a:pt x="0" y="0"/>
                  </a:moveTo>
                  <a:lnTo>
                    <a:pt x="270933" y="0"/>
                  </a:lnTo>
                  <a:lnTo>
                    <a:pt x="270933" y="1115527"/>
                  </a:lnTo>
                  <a:lnTo>
                    <a:pt x="0" y="1115527"/>
                  </a:lnTo>
                  <a:close/>
                </a:path>
              </a:pathLst>
            </a:custGeom>
            <a:solidFill>
              <a:srgbClr val="EFEF8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270933" cy="11631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 rot="-10800000">
            <a:off x="17754349" y="4573111"/>
            <a:ext cx="1028700" cy="1048907"/>
            <a:chOff x="0" y="0"/>
            <a:chExt cx="270933" cy="27625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70933" cy="276255"/>
            </a:xfrm>
            <a:custGeom>
              <a:avLst/>
              <a:gdLst/>
              <a:ahLst/>
              <a:cxnLst/>
              <a:rect l="l" t="t" r="r" b="b"/>
              <a:pathLst>
                <a:path w="270933" h="276255">
                  <a:moveTo>
                    <a:pt x="0" y="0"/>
                  </a:moveTo>
                  <a:lnTo>
                    <a:pt x="270933" y="0"/>
                  </a:lnTo>
                  <a:lnTo>
                    <a:pt x="270933" y="276255"/>
                  </a:lnTo>
                  <a:lnTo>
                    <a:pt x="0" y="276255"/>
                  </a:lnTo>
                  <a:close/>
                </a:path>
              </a:pathLst>
            </a:custGeom>
            <a:solidFill>
              <a:srgbClr val="EFEF8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270933" cy="323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5380614" y="1028700"/>
            <a:ext cx="1878686" cy="469671"/>
          </a:xfrm>
          <a:custGeom>
            <a:avLst/>
            <a:gdLst/>
            <a:ahLst/>
            <a:cxnLst/>
            <a:rect l="l" t="t" r="r" b="b"/>
            <a:pathLst>
              <a:path w="1878686" h="469671">
                <a:moveTo>
                  <a:pt x="0" y="0"/>
                </a:moveTo>
                <a:lnTo>
                  <a:pt x="1878686" y="0"/>
                </a:lnTo>
                <a:lnTo>
                  <a:pt x="1878686" y="469671"/>
                </a:lnTo>
                <a:lnTo>
                  <a:pt x="0" y="4696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9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772</Words>
  <Application>Microsoft Office PowerPoint</Application>
  <PresentationFormat>Custom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Roboto Bold</vt:lpstr>
      <vt:lpstr>Arial</vt:lpstr>
      <vt:lpstr>Poppins</vt:lpstr>
      <vt:lpstr>League Spartan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 &amp; white company business presentation</dc:title>
  <cp:lastModifiedBy>Iftekhar Rashid</cp:lastModifiedBy>
  <cp:revision>6</cp:revision>
  <dcterms:created xsi:type="dcterms:W3CDTF">2006-08-16T00:00:00Z</dcterms:created>
  <dcterms:modified xsi:type="dcterms:W3CDTF">2025-10-17T23:11:06Z</dcterms:modified>
  <dc:identifier>DAG2FX5Y7sM</dc:identifier>
</cp:coreProperties>
</file>