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0"/>
  </p:notesMasterIdLst>
  <p:sldIdLst>
    <p:sldId id="293" r:id="rId2"/>
    <p:sldId id="294" r:id="rId3"/>
    <p:sldId id="295" r:id="rId4"/>
    <p:sldId id="296" r:id="rId5"/>
    <p:sldId id="300" r:id="rId6"/>
    <p:sldId id="321" r:id="rId7"/>
    <p:sldId id="343" r:id="rId8"/>
    <p:sldId id="323" r:id="rId9"/>
    <p:sldId id="325" r:id="rId10"/>
    <p:sldId id="326" r:id="rId11"/>
    <p:sldId id="347" r:id="rId12"/>
    <p:sldId id="327" r:id="rId13"/>
    <p:sldId id="328" r:id="rId14"/>
    <p:sldId id="301" r:id="rId15"/>
    <p:sldId id="330" r:id="rId16"/>
    <p:sldId id="303" r:id="rId17"/>
    <p:sldId id="304" r:id="rId18"/>
    <p:sldId id="305" r:id="rId19"/>
    <p:sldId id="307" r:id="rId20"/>
    <p:sldId id="308" r:id="rId21"/>
    <p:sldId id="309" r:id="rId22"/>
    <p:sldId id="310" r:id="rId23"/>
    <p:sldId id="311" r:id="rId24"/>
    <p:sldId id="312" r:id="rId25"/>
    <p:sldId id="313" r:id="rId26"/>
    <p:sldId id="344" r:id="rId27"/>
    <p:sldId id="314" r:id="rId28"/>
    <p:sldId id="315" r:id="rId29"/>
    <p:sldId id="345" r:id="rId30"/>
    <p:sldId id="346" r:id="rId31"/>
    <p:sldId id="331" r:id="rId32"/>
    <p:sldId id="332" r:id="rId33"/>
    <p:sldId id="333" r:id="rId34"/>
    <p:sldId id="349" r:id="rId35"/>
    <p:sldId id="351" r:id="rId36"/>
    <p:sldId id="350" r:id="rId37"/>
    <p:sldId id="353" r:id="rId38"/>
    <p:sldId id="352" r:id="rId39"/>
    <p:sldId id="360" r:id="rId40"/>
    <p:sldId id="361" r:id="rId41"/>
    <p:sldId id="362" r:id="rId42"/>
    <p:sldId id="363" r:id="rId43"/>
    <p:sldId id="354" r:id="rId44"/>
    <p:sldId id="335" r:id="rId45"/>
    <p:sldId id="355" r:id="rId46"/>
    <p:sldId id="356" r:id="rId47"/>
    <p:sldId id="358" r:id="rId48"/>
    <p:sldId id="359" r:id="rId49"/>
    <p:sldId id="357" r:id="rId50"/>
    <p:sldId id="336" r:id="rId51"/>
    <p:sldId id="337" r:id="rId52"/>
    <p:sldId id="338" r:id="rId53"/>
    <p:sldId id="339" r:id="rId54"/>
    <p:sldId id="340" r:id="rId55"/>
    <p:sldId id="341" r:id="rId56"/>
    <p:sldId id="320" r:id="rId57"/>
    <p:sldId id="299" r:id="rId58"/>
    <p:sldId id="348" r:id="rId5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358" autoAdjust="0"/>
  </p:normalViewPr>
  <p:slideViewPr>
    <p:cSldViewPr snapToGrid="0">
      <p:cViewPr>
        <p:scale>
          <a:sx n="67" d="100"/>
          <a:sy n="67" d="100"/>
        </p:scale>
        <p:origin x="84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41816A-63D2-429A-9FFE-009BCAEEF1AD}" type="doc">
      <dgm:prSet loTypeId="urn:microsoft.com/office/officeart/2005/8/layout/cycle2" loCatId="cycle" qsTypeId="urn:microsoft.com/office/officeart/2005/8/quickstyle/simple1" qsCatId="simple" csTypeId="urn:microsoft.com/office/officeart/2005/8/colors/colorful4" csCatId="colorful" phldr="1"/>
      <dgm:spPr/>
      <dgm:t>
        <a:bodyPr/>
        <a:lstStyle/>
        <a:p>
          <a:endParaRPr lang="en-US"/>
        </a:p>
      </dgm:t>
    </dgm:pt>
    <dgm:pt modelId="{E43F4296-229E-4BA9-82C8-F0F8941FAB0D}">
      <dgm:prSet phldrT="[Text]"/>
      <dgm:spPr/>
      <dgm:t>
        <a:bodyPr/>
        <a:lstStyle/>
        <a:p>
          <a:r>
            <a:rPr lang="en-US" dirty="0" err="1" smtClean="0">
              <a:solidFill>
                <a:schemeClr val="tx1"/>
              </a:solidFill>
            </a:rPr>
            <a:t>Agwedd</a:t>
          </a:r>
          <a:endParaRPr lang="en-US" dirty="0" smtClean="0">
            <a:solidFill>
              <a:schemeClr val="tx1"/>
            </a:solidFill>
          </a:endParaRPr>
        </a:p>
        <a:p>
          <a:r>
            <a:rPr lang="en-US" i="1" dirty="0" smtClean="0">
              <a:solidFill>
                <a:srgbClr val="002060"/>
              </a:solidFill>
            </a:rPr>
            <a:t>Attitude</a:t>
          </a:r>
          <a:endParaRPr lang="en-US" i="1" dirty="0">
            <a:solidFill>
              <a:srgbClr val="002060"/>
            </a:solidFill>
          </a:endParaRPr>
        </a:p>
      </dgm:t>
    </dgm:pt>
    <dgm:pt modelId="{4D65E52B-E06A-410B-8717-3FD1125C1D9E}" type="parTrans" cxnId="{279D8772-D6F2-4A7C-B2B5-2B46DA28E961}">
      <dgm:prSet/>
      <dgm:spPr/>
      <dgm:t>
        <a:bodyPr/>
        <a:lstStyle/>
        <a:p>
          <a:endParaRPr lang="en-US"/>
        </a:p>
      </dgm:t>
    </dgm:pt>
    <dgm:pt modelId="{ACDDE877-3BAC-4E14-A9A4-9737063A534D}" type="sibTrans" cxnId="{279D8772-D6F2-4A7C-B2B5-2B46DA28E961}">
      <dgm:prSet/>
      <dgm:spPr/>
      <dgm:t>
        <a:bodyPr/>
        <a:lstStyle/>
        <a:p>
          <a:endParaRPr lang="en-US"/>
        </a:p>
      </dgm:t>
    </dgm:pt>
    <dgm:pt modelId="{07AADF35-2FA1-4320-9498-10D4CA843A0D}">
      <dgm:prSet phldrT="[Text]"/>
      <dgm:spPr/>
      <dgm:t>
        <a:bodyPr/>
        <a:lstStyle/>
        <a:p>
          <a:r>
            <a:rPr lang="en-US" dirty="0" err="1" smtClean="0">
              <a:solidFill>
                <a:schemeClr val="tx1"/>
              </a:solidFill>
            </a:rPr>
            <a:t>Hyfedredd</a:t>
          </a:r>
          <a:endParaRPr lang="en-US" dirty="0" smtClean="0">
            <a:solidFill>
              <a:schemeClr val="tx1"/>
            </a:solidFill>
          </a:endParaRPr>
        </a:p>
        <a:p>
          <a:r>
            <a:rPr lang="en-US" i="1" dirty="0" smtClean="0">
              <a:solidFill>
                <a:srgbClr val="002060"/>
              </a:solidFill>
            </a:rPr>
            <a:t>Proficiency</a:t>
          </a:r>
          <a:endParaRPr lang="en-US" i="1" dirty="0">
            <a:solidFill>
              <a:srgbClr val="002060"/>
            </a:solidFill>
          </a:endParaRPr>
        </a:p>
      </dgm:t>
    </dgm:pt>
    <dgm:pt modelId="{5FDE4F3F-94C0-4484-8349-B0BB6620F52C}" type="parTrans" cxnId="{217722BF-2D2F-4510-BA2D-F35BB58F1CD2}">
      <dgm:prSet/>
      <dgm:spPr/>
      <dgm:t>
        <a:bodyPr/>
        <a:lstStyle/>
        <a:p>
          <a:endParaRPr lang="en-US"/>
        </a:p>
      </dgm:t>
    </dgm:pt>
    <dgm:pt modelId="{57100085-8A59-4F26-B686-5413914DF238}" type="sibTrans" cxnId="{217722BF-2D2F-4510-BA2D-F35BB58F1CD2}">
      <dgm:prSet/>
      <dgm:spPr/>
      <dgm:t>
        <a:bodyPr/>
        <a:lstStyle/>
        <a:p>
          <a:endParaRPr lang="en-US"/>
        </a:p>
      </dgm:t>
    </dgm:pt>
    <dgm:pt modelId="{71E22152-AC38-4BB9-8F1F-EEE00C31D96F}">
      <dgm:prSet phldrT="[Text]"/>
      <dgm:spPr/>
      <dgm:t>
        <a:bodyPr/>
        <a:lstStyle/>
        <a:p>
          <a:r>
            <a:rPr lang="en-US" dirty="0" err="1" smtClean="0">
              <a:solidFill>
                <a:schemeClr val="tx1"/>
              </a:solidFill>
            </a:rPr>
            <a:t>Rhuglder</a:t>
          </a:r>
          <a:endParaRPr lang="en-US" dirty="0" smtClean="0">
            <a:solidFill>
              <a:schemeClr val="tx1"/>
            </a:solidFill>
          </a:endParaRPr>
        </a:p>
        <a:p>
          <a:r>
            <a:rPr lang="en-US" i="1" dirty="0" smtClean="0">
              <a:solidFill>
                <a:srgbClr val="002060"/>
              </a:solidFill>
            </a:rPr>
            <a:t>Fluency</a:t>
          </a:r>
          <a:endParaRPr lang="en-US" i="1" dirty="0">
            <a:solidFill>
              <a:srgbClr val="002060"/>
            </a:solidFill>
          </a:endParaRPr>
        </a:p>
      </dgm:t>
    </dgm:pt>
    <dgm:pt modelId="{4FC3087D-EF41-43D9-A724-872694158048}" type="parTrans" cxnId="{AB8CFB5C-EEE2-4E9E-A021-C22E354DBAC9}">
      <dgm:prSet/>
      <dgm:spPr/>
      <dgm:t>
        <a:bodyPr/>
        <a:lstStyle/>
        <a:p>
          <a:endParaRPr lang="en-US"/>
        </a:p>
      </dgm:t>
    </dgm:pt>
    <dgm:pt modelId="{3BD18989-2D3E-488B-8834-1EC416A65789}" type="sibTrans" cxnId="{AB8CFB5C-EEE2-4E9E-A021-C22E354DBAC9}">
      <dgm:prSet/>
      <dgm:spPr/>
      <dgm:t>
        <a:bodyPr/>
        <a:lstStyle/>
        <a:p>
          <a:endParaRPr lang="en-US"/>
        </a:p>
      </dgm:t>
    </dgm:pt>
    <dgm:pt modelId="{D33C02E1-8290-4C14-985E-C2A9D4EA7CC3}">
      <dgm:prSet phldrT="[Text]"/>
      <dgm:spPr/>
      <dgm:t>
        <a:bodyPr/>
        <a:lstStyle/>
        <a:p>
          <a:r>
            <a:rPr lang="en-US" dirty="0" err="1" smtClean="0"/>
            <a:t>Hyder</a:t>
          </a:r>
          <a:endParaRPr lang="en-US" dirty="0" smtClean="0"/>
        </a:p>
        <a:p>
          <a:r>
            <a:rPr lang="en-US" i="1" dirty="0" smtClean="0"/>
            <a:t>Confidence</a:t>
          </a:r>
          <a:endParaRPr lang="en-US" i="1" dirty="0"/>
        </a:p>
      </dgm:t>
    </dgm:pt>
    <dgm:pt modelId="{D8F2E030-77A6-4148-9154-C42245B9F15A}" type="parTrans" cxnId="{1643A329-BF4B-4244-9D2A-FD50A395FF29}">
      <dgm:prSet/>
      <dgm:spPr/>
      <dgm:t>
        <a:bodyPr/>
        <a:lstStyle/>
        <a:p>
          <a:endParaRPr lang="en-US"/>
        </a:p>
      </dgm:t>
    </dgm:pt>
    <dgm:pt modelId="{ED7E730D-6C12-4788-8F33-F9CA3C070CD7}" type="sibTrans" cxnId="{1643A329-BF4B-4244-9D2A-FD50A395FF29}">
      <dgm:prSet/>
      <dgm:spPr/>
      <dgm:t>
        <a:bodyPr/>
        <a:lstStyle/>
        <a:p>
          <a:endParaRPr lang="en-US"/>
        </a:p>
      </dgm:t>
    </dgm:pt>
    <dgm:pt modelId="{D41482F5-8D05-4842-926C-051A8F9B3FC9}" type="pres">
      <dgm:prSet presAssocID="{7941816A-63D2-429A-9FFE-009BCAEEF1AD}" presName="cycle" presStyleCnt="0">
        <dgm:presLayoutVars>
          <dgm:dir/>
          <dgm:resizeHandles val="exact"/>
        </dgm:presLayoutVars>
      </dgm:prSet>
      <dgm:spPr/>
    </dgm:pt>
    <dgm:pt modelId="{F1D09C05-1F77-40A2-A1DC-513504F663EE}" type="pres">
      <dgm:prSet presAssocID="{E43F4296-229E-4BA9-82C8-F0F8941FAB0D}" presName="node" presStyleLbl="node1" presStyleIdx="0" presStyleCnt="4" custScaleX="171839">
        <dgm:presLayoutVars>
          <dgm:bulletEnabled val="1"/>
        </dgm:presLayoutVars>
      </dgm:prSet>
      <dgm:spPr/>
      <dgm:t>
        <a:bodyPr/>
        <a:lstStyle/>
        <a:p>
          <a:endParaRPr lang="en-US"/>
        </a:p>
      </dgm:t>
    </dgm:pt>
    <dgm:pt modelId="{6D32B27B-CFA2-4161-A08D-7E7406C5137B}" type="pres">
      <dgm:prSet presAssocID="{ACDDE877-3BAC-4E14-A9A4-9737063A534D}" presName="sibTrans" presStyleLbl="sibTrans2D1" presStyleIdx="0" presStyleCnt="4"/>
      <dgm:spPr/>
    </dgm:pt>
    <dgm:pt modelId="{1F858996-0612-442F-A310-3741F18FFCB2}" type="pres">
      <dgm:prSet presAssocID="{ACDDE877-3BAC-4E14-A9A4-9737063A534D}" presName="connectorText" presStyleLbl="sibTrans2D1" presStyleIdx="0" presStyleCnt="4"/>
      <dgm:spPr/>
    </dgm:pt>
    <dgm:pt modelId="{14BE57C7-C7AD-42D7-9148-E440173794CD}" type="pres">
      <dgm:prSet presAssocID="{07AADF35-2FA1-4320-9498-10D4CA843A0D}" presName="node" presStyleLbl="node1" presStyleIdx="1" presStyleCnt="4" custScaleX="169386" custRadScaleRad="100006" custRadScaleInc="1377">
        <dgm:presLayoutVars>
          <dgm:bulletEnabled val="1"/>
        </dgm:presLayoutVars>
      </dgm:prSet>
      <dgm:spPr/>
      <dgm:t>
        <a:bodyPr/>
        <a:lstStyle/>
        <a:p>
          <a:endParaRPr lang="en-US"/>
        </a:p>
      </dgm:t>
    </dgm:pt>
    <dgm:pt modelId="{1C2C6063-3D9B-4E6C-BB66-382F753596E6}" type="pres">
      <dgm:prSet presAssocID="{57100085-8A59-4F26-B686-5413914DF238}" presName="sibTrans" presStyleLbl="sibTrans2D1" presStyleIdx="1" presStyleCnt="4"/>
      <dgm:spPr/>
    </dgm:pt>
    <dgm:pt modelId="{161F7A5D-B6C6-49A1-A961-77A4DFECDF14}" type="pres">
      <dgm:prSet presAssocID="{57100085-8A59-4F26-B686-5413914DF238}" presName="connectorText" presStyleLbl="sibTrans2D1" presStyleIdx="1" presStyleCnt="4"/>
      <dgm:spPr/>
    </dgm:pt>
    <dgm:pt modelId="{B492D8F0-6C65-44FF-9CCE-3B1911D7322D}" type="pres">
      <dgm:prSet presAssocID="{71E22152-AC38-4BB9-8F1F-EEE00C31D96F}" presName="node" presStyleLbl="node1" presStyleIdx="2" presStyleCnt="4" custScaleX="171072">
        <dgm:presLayoutVars>
          <dgm:bulletEnabled val="1"/>
        </dgm:presLayoutVars>
      </dgm:prSet>
      <dgm:spPr/>
    </dgm:pt>
    <dgm:pt modelId="{2186FC5A-D1D7-4EE2-B82D-B4B756CA5F15}" type="pres">
      <dgm:prSet presAssocID="{3BD18989-2D3E-488B-8834-1EC416A65789}" presName="sibTrans" presStyleLbl="sibTrans2D1" presStyleIdx="2" presStyleCnt="4"/>
      <dgm:spPr/>
    </dgm:pt>
    <dgm:pt modelId="{C8916115-710F-4D23-996E-73593C652268}" type="pres">
      <dgm:prSet presAssocID="{3BD18989-2D3E-488B-8834-1EC416A65789}" presName="connectorText" presStyleLbl="sibTrans2D1" presStyleIdx="2" presStyleCnt="4"/>
      <dgm:spPr/>
    </dgm:pt>
    <dgm:pt modelId="{AD59C736-0A57-4CB9-8167-E8C99DBFAF58}" type="pres">
      <dgm:prSet presAssocID="{D33C02E1-8290-4C14-985E-C2A9D4EA7CC3}" presName="node" presStyleLbl="node1" presStyleIdx="3" presStyleCnt="4" custScaleX="179009" custScaleY="101235">
        <dgm:presLayoutVars>
          <dgm:bulletEnabled val="1"/>
        </dgm:presLayoutVars>
      </dgm:prSet>
      <dgm:spPr/>
      <dgm:t>
        <a:bodyPr/>
        <a:lstStyle/>
        <a:p>
          <a:endParaRPr lang="en-US"/>
        </a:p>
      </dgm:t>
    </dgm:pt>
    <dgm:pt modelId="{1FD009D4-BD8B-44BF-A5AC-521E600E9376}" type="pres">
      <dgm:prSet presAssocID="{ED7E730D-6C12-4788-8F33-F9CA3C070CD7}" presName="sibTrans" presStyleLbl="sibTrans2D1" presStyleIdx="3" presStyleCnt="4"/>
      <dgm:spPr/>
    </dgm:pt>
    <dgm:pt modelId="{74B2DA41-F2C2-4316-AF01-A74FFC76C27E}" type="pres">
      <dgm:prSet presAssocID="{ED7E730D-6C12-4788-8F33-F9CA3C070CD7}" presName="connectorText" presStyleLbl="sibTrans2D1" presStyleIdx="3" presStyleCnt="4"/>
      <dgm:spPr/>
    </dgm:pt>
  </dgm:ptLst>
  <dgm:cxnLst>
    <dgm:cxn modelId="{47FCD420-52C7-4E20-AF97-BECE82EC4F93}" type="presOf" srcId="{D33C02E1-8290-4C14-985E-C2A9D4EA7CC3}" destId="{AD59C736-0A57-4CB9-8167-E8C99DBFAF58}" srcOrd="0" destOrd="0" presId="urn:microsoft.com/office/officeart/2005/8/layout/cycle2"/>
    <dgm:cxn modelId="{1A1225AE-5C09-4313-B58B-48EA5D391603}" type="presOf" srcId="{3BD18989-2D3E-488B-8834-1EC416A65789}" destId="{C8916115-710F-4D23-996E-73593C652268}" srcOrd="1" destOrd="0" presId="urn:microsoft.com/office/officeart/2005/8/layout/cycle2"/>
    <dgm:cxn modelId="{DD3396EF-D071-41D0-AAB9-484BFAFF55E5}" type="presOf" srcId="{7941816A-63D2-429A-9FFE-009BCAEEF1AD}" destId="{D41482F5-8D05-4842-926C-051A8F9B3FC9}" srcOrd="0" destOrd="0" presId="urn:microsoft.com/office/officeart/2005/8/layout/cycle2"/>
    <dgm:cxn modelId="{1D937439-65DB-442C-A3E8-DB06ECB81304}" type="presOf" srcId="{3BD18989-2D3E-488B-8834-1EC416A65789}" destId="{2186FC5A-D1D7-4EE2-B82D-B4B756CA5F15}" srcOrd="0" destOrd="0" presId="urn:microsoft.com/office/officeart/2005/8/layout/cycle2"/>
    <dgm:cxn modelId="{DBE1710D-421F-4C9A-AFE4-C403DC4C7657}" type="presOf" srcId="{57100085-8A59-4F26-B686-5413914DF238}" destId="{161F7A5D-B6C6-49A1-A961-77A4DFECDF14}" srcOrd="1" destOrd="0" presId="urn:microsoft.com/office/officeart/2005/8/layout/cycle2"/>
    <dgm:cxn modelId="{EF5E85B3-3C2A-4BD2-A756-CE396D29F25C}" type="presOf" srcId="{ED7E730D-6C12-4788-8F33-F9CA3C070CD7}" destId="{1FD009D4-BD8B-44BF-A5AC-521E600E9376}" srcOrd="0" destOrd="0" presId="urn:microsoft.com/office/officeart/2005/8/layout/cycle2"/>
    <dgm:cxn modelId="{9591F57D-71F7-4377-B266-9A1E80B5EDB0}" type="presOf" srcId="{E43F4296-229E-4BA9-82C8-F0F8941FAB0D}" destId="{F1D09C05-1F77-40A2-A1DC-513504F663EE}" srcOrd="0" destOrd="0" presId="urn:microsoft.com/office/officeart/2005/8/layout/cycle2"/>
    <dgm:cxn modelId="{8F1A5BA3-C2D1-4034-9230-F88EA77B72B3}" type="presOf" srcId="{ACDDE877-3BAC-4E14-A9A4-9737063A534D}" destId="{6D32B27B-CFA2-4161-A08D-7E7406C5137B}" srcOrd="0" destOrd="0" presId="urn:microsoft.com/office/officeart/2005/8/layout/cycle2"/>
    <dgm:cxn modelId="{6CE678F3-02F3-4843-BBB8-84E44D843847}" type="presOf" srcId="{ED7E730D-6C12-4788-8F33-F9CA3C070CD7}" destId="{74B2DA41-F2C2-4316-AF01-A74FFC76C27E}" srcOrd="1" destOrd="0" presId="urn:microsoft.com/office/officeart/2005/8/layout/cycle2"/>
    <dgm:cxn modelId="{2116F34E-2298-4628-811E-DFA8049F49EE}" type="presOf" srcId="{71E22152-AC38-4BB9-8F1F-EEE00C31D96F}" destId="{B492D8F0-6C65-44FF-9CCE-3B1911D7322D}" srcOrd="0" destOrd="0" presId="urn:microsoft.com/office/officeart/2005/8/layout/cycle2"/>
    <dgm:cxn modelId="{1643A329-BF4B-4244-9D2A-FD50A395FF29}" srcId="{7941816A-63D2-429A-9FFE-009BCAEEF1AD}" destId="{D33C02E1-8290-4C14-985E-C2A9D4EA7CC3}" srcOrd="3" destOrd="0" parTransId="{D8F2E030-77A6-4148-9154-C42245B9F15A}" sibTransId="{ED7E730D-6C12-4788-8F33-F9CA3C070CD7}"/>
    <dgm:cxn modelId="{FD5DE673-7417-44C2-9570-A77CCD1F8D92}" type="presOf" srcId="{57100085-8A59-4F26-B686-5413914DF238}" destId="{1C2C6063-3D9B-4E6C-BB66-382F753596E6}" srcOrd="0" destOrd="0" presId="urn:microsoft.com/office/officeart/2005/8/layout/cycle2"/>
    <dgm:cxn modelId="{AB8CFB5C-EEE2-4E9E-A021-C22E354DBAC9}" srcId="{7941816A-63D2-429A-9FFE-009BCAEEF1AD}" destId="{71E22152-AC38-4BB9-8F1F-EEE00C31D96F}" srcOrd="2" destOrd="0" parTransId="{4FC3087D-EF41-43D9-A724-872694158048}" sibTransId="{3BD18989-2D3E-488B-8834-1EC416A65789}"/>
    <dgm:cxn modelId="{E2462B0B-9F51-40FD-94EC-108A89B24525}" type="presOf" srcId="{07AADF35-2FA1-4320-9498-10D4CA843A0D}" destId="{14BE57C7-C7AD-42D7-9148-E440173794CD}" srcOrd="0" destOrd="0" presId="urn:microsoft.com/office/officeart/2005/8/layout/cycle2"/>
    <dgm:cxn modelId="{279D8772-D6F2-4A7C-B2B5-2B46DA28E961}" srcId="{7941816A-63D2-429A-9FFE-009BCAEEF1AD}" destId="{E43F4296-229E-4BA9-82C8-F0F8941FAB0D}" srcOrd="0" destOrd="0" parTransId="{4D65E52B-E06A-410B-8717-3FD1125C1D9E}" sibTransId="{ACDDE877-3BAC-4E14-A9A4-9737063A534D}"/>
    <dgm:cxn modelId="{217722BF-2D2F-4510-BA2D-F35BB58F1CD2}" srcId="{7941816A-63D2-429A-9FFE-009BCAEEF1AD}" destId="{07AADF35-2FA1-4320-9498-10D4CA843A0D}" srcOrd="1" destOrd="0" parTransId="{5FDE4F3F-94C0-4484-8349-B0BB6620F52C}" sibTransId="{57100085-8A59-4F26-B686-5413914DF238}"/>
    <dgm:cxn modelId="{779A02F5-9381-4207-89A0-E68086F89C34}" type="presOf" srcId="{ACDDE877-3BAC-4E14-A9A4-9737063A534D}" destId="{1F858996-0612-442F-A310-3741F18FFCB2}" srcOrd="1" destOrd="0" presId="urn:microsoft.com/office/officeart/2005/8/layout/cycle2"/>
    <dgm:cxn modelId="{07DE018D-FA24-4AEF-A3FC-3DA2163E1384}" type="presParOf" srcId="{D41482F5-8D05-4842-926C-051A8F9B3FC9}" destId="{F1D09C05-1F77-40A2-A1DC-513504F663EE}" srcOrd="0" destOrd="0" presId="urn:microsoft.com/office/officeart/2005/8/layout/cycle2"/>
    <dgm:cxn modelId="{C95FE81B-CD62-411C-91C2-7E6E29F3684A}" type="presParOf" srcId="{D41482F5-8D05-4842-926C-051A8F9B3FC9}" destId="{6D32B27B-CFA2-4161-A08D-7E7406C5137B}" srcOrd="1" destOrd="0" presId="urn:microsoft.com/office/officeart/2005/8/layout/cycle2"/>
    <dgm:cxn modelId="{42D94D1C-2AAD-4B3C-94A1-E786A7384139}" type="presParOf" srcId="{6D32B27B-CFA2-4161-A08D-7E7406C5137B}" destId="{1F858996-0612-442F-A310-3741F18FFCB2}" srcOrd="0" destOrd="0" presId="urn:microsoft.com/office/officeart/2005/8/layout/cycle2"/>
    <dgm:cxn modelId="{EC50DF02-771F-466E-96A1-DF43FFDAE0FE}" type="presParOf" srcId="{D41482F5-8D05-4842-926C-051A8F9B3FC9}" destId="{14BE57C7-C7AD-42D7-9148-E440173794CD}" srcOrd="2" destOrd="0" presId="urn:microsoft.com/office/officeart/2005/8/layout/cycle2"/>
    <dgm:cxn modelId="{7B110840-60A2-4F56-BAF4-0B089197036C}" type="presParOf" srcId="{D41482F5-8D05-4842-926C-051A8F9B3FC9}" destId="{1C2C6063-3D9B-4E6C-BB66-382F753596E6}" srcOrd="3" destOrd="0" presId="urn:microsoft.com/office/officeart/2005/8/layout/cycle2"/>
    <dgm:cxn modelId="{21A8A270-DDCF-49D3-BA5D-A1CAA1838803}" type="presParOf" srcId="{1C2C6063-3D9B-4E6C-BB66-382F753596E6}" destId="{161F7A5D-B6C6-49A1-A961-77A4DFECDF14}" srcOrd="0" destOrd="0" presId="urn:microsoft.com/office/officeart/2005/8/layout/cycle2"/>
    <dgm:cxn modelId="{D083FDE3-F8EC-4D41-BB1C-8A931D36B318}" type="presParOf" srcId="{D41482F5-8D05-4842-926C-051A8F9B3FC9}" destId="{B492D8F0-6C65-44FF-9CCE-3B1911D7322D}" srcOrd="4" destOrd="0" presId="urn:microsoft.com/office/officeart/2005/8/layout/cycle2"/>
    <dgm:cxn modelId="{7BE648D9-F8F7-4C29-BC9C-C79B71EBD718}" type="presParOf" srcId="{D41482F5-8D05-4842-926C-051A8F9B3FC9}" destId="{2186FC5A-D1D7-4EE2-B82D-B4B756CA5F15}" srcOrd="5" destOrd="0" presId="urn:microsoft.com/office/officeart/2005/8/layout/cycle2"/>
    <dgm:cxn modelId="{3B14A66A-AC92-4F4C-BDC1-9AD9CF630910}" type="presParOf" srcId="{2186FC5A-D1D7-4EE2-B82D-B4B756CA5F15}" destId="{C8916115-710F-4D23-996E-73593C652268}" srcOrd="0" destOrd="0" presId="urn:microsoft.com/office/officeart/2005/8/layout/cycle2"/>
    <dgm:cxn modelId="{B1DC65A7-25F7-4BB4-8921-FCF331CF7992}" type="presParOf" srcId="{D41482F5-8D05-4842-926C-051A8F9B3FC9}" destId="{AD59C736-0A57-4CB9-8167-E8C99DBFAF58}" srcOrd="6" destOrd="0" presId="urn:microsoft.com/office/officeart/2005/8/layout/cycle2"/>
    <dgm:cxn modelId="{376B385C-426A-465F-8428-B023B05A0F64}" type="presParOf" srcId="{D41482F5-8D05-4842-926C-051A8F9B3FC9}" destId="{1FD009D4-BD8B-44BF-A5AC-521E600E9376}" srcOrd="7" destOrd="0" presId="urn:microsoft.com/office/officeart/2005/8/layout/cycle2"/>
    <dgm:cxn modelId="{8E3CDB5F-2A3F-43CB-96E7-A99386C12297}" type="presParOf" srcId="{1FD009D4-BD8B-44BF-A5AC-521E600E9376}" destId="{74B2DA41-F2C2-4316-AF01-A74FFC76C27E}"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09C05-1F77-40A2-A1DC-513504F663EE}">
      <dsp:nvSpPr>
        <dsp:cNvPr id="0" name=""/>
        <dsp:cNvSpPr/>
      </dsp:nvSpPr>
      <dsp:spPr>
        <a:xfrm>
          <a:off x="4336254" y="1785"/>
          <a:ext cx="3204401" cy="186476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US" sz="3600" kern="1200" dirty="0" err="1" smtClean="0">
              <a:solidFill>
                <a:schemeClr val="tx1"/>
              </a:solidFill>
            </a:rPr>
            <a:t>Agwedd</a:t>
          </a:r>
          <a:endParaRPr lang="en-US" sz="3600" kern="1200" dirty="0" smtClean="0">
            <a:solidFill>
              <a:schemeClr val="tx1"/>
            </a:solidFill>
          </a:endParaRPr>
        </a:p>
        <a:p>
          <a:pPr lvl="0" algn="ctr" defTabSz="1600200">
            <a:lnSpc>
              <a:spcPct val="90000"/>
            </a:lnSpc>
            <a:spcBef>
              <a:spcPct val="0"/>
            </a:spcBef>
            <a:spcAft>
              <a:spcPct val="35000"/>
            </a:spcAft>
          </a:pPr>
          <a:r>
            <a:rPr lang="en-US" sz="3600" i="1" kern="1200" dirty="0" smtClean="0">
              <a:solidFill>
                <a:srgbClr val="002060"/>
              </a:solidFill>
            </a:rPr>
            <a:t>Attitude</a:t>
          </a:r>
          <a:endParaRPr lang="en-US" sz="3600" i="1" kern="1200" dirty="0">
            <a:solidFill>
              <a:srgbClr val="002060"/>
            </a:solidFill>
          </a:endParaRPr>
        </a:p>
      </dsp:txBody>
      <dsp:txXfrm>
        <a:off x="4805528" y="274874"/>
        <a:ext cx="2265853" cy="1318591"/>
      </dsp:txXfrm>
    </dsp:sp>
    <dsp:sp modelId="{6D32B27B-CFA2-4161-A08D-7E7406C5137B}">
      <dsp:nvSpPr>
        <dsp:cNvPr id="0" name=""/>
        <dsp:cNvSpPr/>
      </dsp:nvSpPr>
      <dsp:spPr>
        <a:xfrm rot="2718487">
          <a:off x="6779563" y="1616522"/>
          <a:ext cx="290513" cy="62935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US" sz="2700" kern="1200"/>
        </a:p>
      </dsp:txBody>
      <dsp:txXfrm>
        <a:off x="6792493" y="1711415"/>
        <a:ext cx="203359" cy="377615"/>
      </dsp:txXfrm>
    </dsp:sp>
    <dsp:sp modelId="{14BE57C7-C7AD-42D7-9148-E440173794CD}">
      <dsp:nvSpPr>
        <dsp:cNvPr id="0" name=""/>
        <dsp:cNvSpPr/>
      </dsp:nvSpPr>
      <dsp:spPr>
        <a:xfrm>
          <a:off x="6340533" y="2004620"/>
          <a:ext cx="3158659" cy="1864769"/>
        </a:xfrm>
        <a:prstGeom prst="ellipse">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US" sz="3600" kern="1200" dirty="0" err="1" smtClean="0">
              <a:solidFill>
                <a:schemeClr val="tx1"/>
              </a:solidFill>
            </a:rPr>
            <a:t>Hyfedredd</a:t>
          </a:r>
          <a:endParaRPr lang="en-US" sz="3600" kern="1200" dirty="0" smtClean="0">
            <a:solidFill>
              <a:schemeClr val="tx1"/>
            </a:solidFill>
          </a:endParaRPr>
        </a:p>
        <a:p>
          <a:pPr lvl="0" algn="ctr" defTabSz="1600200">
            <a:lnSpc>
              <a:spcPct val="90000"/>
            </a:lnSpc>
            <a:spcBef>
              <a:spcPct val="0"/>
            </a:spcBef>
            <a:spcAft>
              <a:spcPct val="35000"/>
            </a:spcAft>
          </a:pPr>
          <a:r>
            <a:rPr lang="en-US" sz="3600" i="1" kern="1200" dirty="0" smtClean="0">
              <a:solidFill>
                <a:srgbClr val="002060"/>
              </a:solidFill>
            </a:rPr>
            <a:t>Proficiency</a:t>
          </a:r>
          <a:endParaRPr lang="en-US" sz="3600" i="1" kern="1200" dirty="0">
            <a:solidFill>
              <a:srgbClr val="002060"/>
            </a:solidFill>
          </a:endParaRPr>
        </a:p>
      </dsp:txBody>
      <dsp:txXfrm>
        <a:off x="6803108" y="2277709"/>
        <a:ext cx="2233509" cy="1318591"/>
      </dsp:txXfrm>
    </dsp:sp>
    <dsp:sp modelId="{1C2C6063-3D9B-4E6C-BB66-382F753596E6}">
      <dsp:nvSpPr>
        <dsp:cNvPr id="0" name=""/>
        <dsp:cNvSpPr/>
      </dsp:nvSpPr>
      <dsp:spPr>
        <a:xfrm rot="8118694">
          <a:off x="6801224" y="3595928"/>
          <a:ext cx="268778" cy="629359"/>
        </a:xfrm>
        <a:prstGeom prst="rightArrow">
          <a:avLst>
            <a:gd name="adj1" fmla="val 60000"/>
            <a:gd name="adj2" fmla="val 50000"/>
          </a:avLst>
        </a:prstGeom>
        <a:solidFill>
          <a:schemeClr val="accent4">
            <a:hueOff val="3465231"/>
            <a:satOff val="-15989"/>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US" sz="2700" kern="1200"/>
        </a:p>
      </dsp:txBody>
      <dsp:txXfrm rot="10800000">
        <a:off x="6870203" y="3693447"/>
        <a:ext cx="188145" cy="377615"/>
      </dsp:txXfrm>
    </dsp:sp>
    <dsp:sp modelId="{B492D8F0-6C65-44FF-9CCE-3B1911D7322D}">
      <dsp:nvSpPr>
        <dsp:cNvPr id="0" name=""/>
        <dsp:cNvSpPr/>
      </dsp:nvSpPr>
      <dsp:spPr>
        <a:xfrm>
          <a:off x="4343405" y="3964596"/>
          <a:ext cx="3190099" cy="1864769"/>
        </a:xfrm>
        <a:prstGeom prst="ellipse">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US" sz="3600" kern="1200" dirty="0" err="1" smtClean="0">
              <a:solidFill>
                <a:schemeClr val="tx1"/>
              </a:solidFill>
            </a:rPr>
            <a:t>Rhuglder</a:t>
          </a:r>
          <a:endParaRPr lang="en-US" sz="3600" kern="1200" dirty="0" smtClean="0">
            <a:solidFill>
              <a:schemeClr val="tx1"/>
            </a:solidFill>
          </a:endParaRPr>
        </a:p>
        <a:p>
          <a:pPr lvl="0" algn="ctr" defTabSz="1600200">
            <a:lnSpc>
              <a:spcPct val="90000"/>
            </a:lnSpc>
            <a:spcBef>
              <a:spcPct val="0"/>
            </a:spcBef>
            <a:spcAft>
              <a:spcPct val="35000"/>
            </a:spcAft>
          </a:pPr>
          <a:r>
            <a:rPr lang="en-US" sz="3600" i="1" kern="1200" dirty="0" smtClean="0">
              <a:solidFill>
                <a:srgbClr val="002060"/>
              </a:solidFill>
            </a:rPr>
            <a:t>Fluency</a:t>
          </a:r>
          <a:endParaRPr lang="en-US" sz="3600" i="1" kern="1200" dirty="0">
            <a:solidFill>
              <a:srgbClr val="002060"/>
            </a:solidFill>
          </a:endParaRPr>
        </a:p>
      </dsp:txBody>
      <dsp:txXfrm>
        <a:off x="4810584" y="4237685"/>
        <a:ext cx="2255741" cy="1318591"/>
      </dsp:txXfrm>
    </dsp:sp>
    <dsp:sp modelId="{2186FC5A-D1D7-4EE2-B82D-B4B756CA5F15}">
      <dsp:nvSpPr>
        <dsp:cNvPr id="0" name=""/>
        <dsp:cNvSpPr/>
      </dsp:nvSpPr>
      <dsp:spPr>
        <a:xfrm rot="13500000">
          <a:off x="4828424" y="3605254"/>
          <a:ext cx="265966" cy="629359"/>
        </a:xfrm>
        <a:prstGeom prst="rightArrow">
          <a:avLst>
            <a:gd name="adj1" fmla="val 60000"/>
            <a:gd name="adj2" fmla="val 50000"/>
          </a:avLst>
        </a:prstGeom>
        <a:solidFill>
          <a:schemeClr val="accent4">
            <a:hueOff val="6930461"/>
            <a:satOff val="-31979"/>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US" sz="2700" kern="1200"/>
        </a:p>
      </dsp:txBody>
      <dsp:txXfrm rot="10800000">
        <a:off x="4896529" y="3759336"/>
        <a:ext cx="186176" cy="377615"/>
      </dsp:txXfrm>
    </dsp:sp>
    <dsp:sp modelId="{AD59C736-0A57-4CB9-8167-E8C99DBFAF58}">
      <dsp:nvSpPr>
        <dsp:cNvPr id="0" name=""/>
        <dsp:cNvSpPr/>
      </dsp:nvSpPr>
      <dsp:spPr>
        <a:xfrm>
          <a:off x="2287997" y="1971676"/>
          <a:ext cx="3338105" cy="1887799"/>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US" sz="3600" kern="1200" dirty="0" err="1" smtClean="0"/>
            <a:t>Hyder</a:t>
          </a:r>
          <a:endParaRPr lang="en-US" sz="3600" kern="1200" dirty="0" smtClean="0"/>
        </a:p>
        <a:p>
          <a:pPr lvl="0" algn="ctr" defTabSz="1600200">
            <a:lnSpc>
              <a:spcPct val="90000"/>
            </a:lnSpc>
            <a:spcBef>
              <a:spcPct val="0"/>
            </a:spcBef>
            <a:spcAft>
              <a:spcPct val="35000"/>
            </a:spcAft>
          </a:pPr>
          <a:r>
            <a:rPr lang="en-US" sz="3600" i="1" kern="1200" dirty="0" smtClean="0"/>
            <a:t>Confidence</a:t>
          </a:r>
          <a:endParaRPr lang="en-US" sz="3600" i="1" kern="1200" dirty="0"/>
        </a:p>
      </dsp:txBody>
      <dsp:txXfrm>
        <a:off x="2776851" y="2248138"/>
        <a:ext cx="2360397" cy="1334875"/>
      </dsp:txXfrm>
    </dsp:sp>
    <dsp:sp modelId="{1FD009D4-BD8B-44BF-A5AC-521E600E9376}">
      <dsp:nvSpPr>
        <dsp:cNvPr id="0" name=""/>
        <dsp:cNvSpPr/>
      </dsp:nvSpPr>
      <dsp:spPr>
        <a:xfrm rot="18900000">
          <a:off x="4817678" y="1607626"/>
          <a:ext cx="265281" cy="629359"/>
        </a:xfrm>
        <a:prstGeom prst="rightArrow">
          <a:avLst>
            <a:gd name="adj1" fmla="val 60000"/>
            <a:gd name="adj2" fmla="val 50000"/>
          </a:avLst>
        </a:prstGeom>
        <a:solidFill>
          <a:schemeClr val="accent4">
            <a:hueOff val="10395692"/>
            <a:satOff val="-47968"/>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US" sz="2700" kern="1200"/>
        </a:p>
      </dsp:txBody>
      <dsp:txXfrm>
        <a:off x="4829333" y="1761635"/>
        <a:ext cx="185697" cy="37761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889933" cy="48767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p:cNvSpPr txBox="1">
            <a:spLocks noGrp="1"/>
          </p:cNvSpPr>
          <p:nvPr>
            <p:ph type="dt" idx="1"/>
          </p:nvPr>
        </p:nvSpPr>
        <p:spPr>
          <a:xfrm>
            <a:off x="3777605" y="0"/>
            <a:ext cx="2889933" cy="48767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491C431-8585-4020-BEAB-ABD87AAA9289}" type="datetime1">
              <a:rPr lang="en-GB"/>
              <a:pPr lvl="0"/>
              <a:t>25/02/2021</a:t>
            </a:fld>
            <a:endParaRPr lang="en-GB"/>
          </a:p>
        </p:txBody>
      </p:sp>
      <p:sp>
        <p:nvSpPr>
          <p:cNvPr id="4" name="Slide Image Placeholder 3"/>
          <p:cNvSpPr>
            <a:spLocks noGrp="1" noRot="1" noChangeAspect="1"/>
          </p:cNvSpPr>
          <p:nvPr>
            <p:ph type="sldImg" idx="2"/>
          </p:nvPr>
        </p:nvSpPr>
        <p:spPr>
          <a:xfrm>
            <a:off x="84133" y="731840"/>
            <a:ext cx="6500807" cy="3657600"/>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66908" y="4632963"/>
            <a:ext cx="5335267" cy="438912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p:cNvSpPr txBox="1">
            <a:spLocks noGrp="1"/>
          </p:cNvSpPr>
          <p:nvPr>
            <p:ph type="sldNum" sz="quarter" idx="5"/>
          </p:nvPr>
        </p:nvSpPr>
        <p:spPr>
          <a:xfrm>
            <a:off x="3777605"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C087D5B-2645-47C3-9D01-BA6EDB97AD64}" type="slidenum">
              <a:t>‹#›</a:t>
            </a:fld>
            <a:endParaRPr lang="en-GB"/>
          </a:p>
        </p:txBody>
      </p:sp>
    </p:spTree>
    <p:extLst>
      <p:ext uri="{BB962C8B-B14F-4D97-AF65-F5344CB8AC3E}">
        <p14:creationId xmlns:p14="http://schemas.microsoft.com/office/powerpoint/2010/main" val="23134592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225425" y="793750"/>
            <a:ext cx="7061200" cy="3971925"/>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3622885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smtClean="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05881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45560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a:t>
            </a:fld>
            <a:endParaRPr lang="en-GB"/>
          </a:p>
        </p:txBody>
      </p:sp>
    </p:spTree>
    <p:extLst>
      <p:ext uri="{BB962C8B-B14F-4D97-AF65-F5344CB8AC3E}">
        <p14:creationId xmlns:p14="http://schemas.microsoft.com/office/powerpoint/2010/main" val="1555698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a:t>
            </a:fld>
            <a:endParaRPr lang="en-GB"/>
          </a:p>
        </p:txBody>
      </p:sp>
    </p:spTree>
    <p:extLst>
      <p:ext uri="{BB962C8B-B14F-4D97-AF65-F5344CB8AC3E}">
        <p14:creationId xmlns:p14="http://schemas.microsoft.com/office/powerpoint/2010/main" val="578663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cy-GB" altLang="cy-GB" b="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17183325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1177908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9</a:t>
            </a:fld>
            <a:endParaRPr lang="en-GB"/>
          </a:p>
        </p:txBody>
      </p:sp>
    </p:spTree>
    <p:extLst>
      <p:ext uri="{BB962C8B-B14F-4D97-AF65-F5344CB8AC3E}">
        <p14:creationId xmlns:p14="http://schemas.microsoft.com/office/powerpoint/2010/main" val="3654873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baseline="0" dirty="0" smtClean="0"/>
          </a:p>
          <a:p>
            <a:endParaRPr lang="cy-GB" altLang="cy-GB" baseline="0" dirty="0" smtClean="0"/>
          </a:p>
          <a:p>
            <a:endParaRPr lang="cy-GB" altLang="cy-GB" dirty="0" smtClean="0"/>
          </a:p>
        </p:txBody>
      </p:sp>
    </p:spTree>
    <p:extLst>
      <p:ext uri="{BB962C8B-B14F-4D97-AF65-F5344CB8AC3E}">
        <p14:creationId xmlns:p14="http://schemas.microsoft.com/office/powerpoint/2010/main" val="4172251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12</a:t>
            </a:fld>
            <a:endParaRPr lang="en-GB"/>
          </a:p>
        </p:txBody>
      </p:sp>
    </p:spTree>
    <p:extLst>
      <p:ext uri="{BB962C8B-B14F-4D97-AF65-F5344CB8AC3E}">
        <p14:creationId xmlns:p14="http://schemas.microsoft.com/office/powerpoint/2010/main" val="15199267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142205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lvl="0"/>
            <a:endParaRPr lang="en-GB" dirty="0" smtClean="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14</a:t>
            </a:fld>
            <a:endParaRPr lang="en-GB"/>
          </a:p>
        </p:txBody>
      </p:sp>
    </p:spTree>
    <p:extLst>
      <p:ext uri="{BB962C8B-B14F-4D97-AF65-F5344CB8AC3E}">
        <p14:creationId xmlns:p14="http://schemas.microsoft.com/office/powerpoint/2010/main" val="2883168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2605588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56600F-FD41-41B6-910C-3BD6DB4F04CA}" type="slidenum">
              <a:t>16</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060786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r>
              <a:rPr lang="en-GB" dirty="0" smtClean="0"/>
              <a:t>.</a:t>
            </a:r>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8B01D9-DD7F-4819-A84C-23212C52C73C}" type="slidenum">
              <a:t>17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0214574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sz="1200" b="0" i="0" u="none" strike="noStrike" kern="1200" cap="none" spc="0" baseline="0" dirty="0">
              <a:solidFill>
                <a:srgbClr val="000000"/>
              </a:solidFill>
              <a:effectLst/>
              <a:uFillTx/>
              <a:latin typeface="Calibri"/>
            </a:endParaRPr>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91C2803-8A8A-4DB9-899C-3FB9F973C485}" type="slidenum">
              <a:t>18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457320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C8C3A7-4114-4B6F-890A-042DFC5DF63D}" type="slidenum">
              <a:t>19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5900961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FF57262-0EE0-45AB-B43A-90E464DE6F51}" type="slidenum">
              <a:t>20</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7853952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a:xfrm>
            <a:off x="666908" y="4632963"/>
            <a:ext cx="5335267" cy="4631262"/>
          </a:xfrm>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151341-E41A-4AAB-A0EA-2EE48D3E268F}" type="slidenum">
              <a:t>21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1305004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941D17-A505-4F9F-A9D0-90B85413905D}" type="slidenum">
              <a:t>22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7016413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4256C0F-13F3-4528-9BEE-94DF3DAAB23F}" type="slidenum">
              <a:t>23</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9938645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E7B45D-AD9E-47D6-A2D2-7916D0DF154B}" type="slidenum">
              <a:t>24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8953929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F9DA333-4DF0-4880-9E95-33A77F4E761F}" type="slidenum">
              <a:t>25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602736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5E4047-3659-44D4-A698-ABF9E53A5D33}" type="slidenum">
              <a:t>27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2157938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6F2F04-2842-41BF-992C-7EC8C0E367C0}" type="slidenum">
              <a:t>28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255820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29</a:t>
            </a:fld>
            <a:endParaRPr lang="en-GB"/>
          </a:p>
        </p:txBody>
      </p:sp>
    </p:spTree>
    <p:extLst>
      <p:ext uri="{BB962C8B-B14F-4D97-AF65-F5344CB8AC3E}">
        <p14:creationId xmlns:p14="http://schemas.microsoft.com/office/powerpoint/2010/main" val="25774487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30</a:t>
            </a:fld>
            <a:endParaRPr lang="en-GB"/>
          </a:p>
        </p:txBody>
      </p:sp>
    </p:spTree>
    <p:extLst>
      <p:ext uri="{BB962C8B-B14F-4D97-AF65-F5344CB8AC3E}">
        <p14:creationId xmlns:p14="http://schemas.microsoft.com/office/powerpoint/2010/main" val="4093403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indent="0">
              <a:buFont typeface="Wingdings" panose="05000000000000000000" pitchFamily="2" charset="2"/>
              <a:buNone/>
            </a:pPr>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31</a:t>
            </a:fld>
            <a:endParaRPr lang="en-GB"/>
          </a:p>
        </p:txBody>
      </p:sp>
    </p:spTree>
    <p:extLst>
      <p:ext uri="{BB962C8B-B14F-4D97-AF65-F5344CB8AC3E}">
        <p14:creationId xmlns:p14="http://schemas.microsoft.com/office/powerpoint/2010/main" val="24371965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32</a:t>
            </a:fld>
            <a:endParaRPr lang="en-GB"/>
          </a:p>
        </p:txBody>
      </p:sp>
    </p:spTree>
    <p:extLst>
      <p:ext uri="{BB962C8B-B14F-4D97-AF65-F5344CB8AC3E}">
        <p14:creationId xmlns:p14="http://schemas.microsoft.com/office/powerpoint/2010/main" val="3303816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33</a:t>
            </a:fld>
            <a:endParaRPr lang="en-GB"/>
          </a:p>
        </p:txBody>
      </p:sp>
    </p:spTree>
    <p:extLst>
      <p:ext uri="{BB962C8B-B14F-4D97-AF65-F5344CB8AC3E}">
        <p14:creationId xmlns:p14="http://schemas.microsoft.com/office/powerpoint/2010/main" val="21637739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34</a:t>
            </a:fld>
            <a:endParaRPr lang="en-GB"/>
          </a:p>
        </p:txBody>
      </p:sp>
    </p:spTree>
    <p:extLst>
      <p:ext uri="{BB962C8B-B14F-4D97-AF65-F5344CB8AC3E}">
        <p14:creationId xmlns:p14="http://schemas.microsoft.com/office/powerpoint/2010/main" val="41332253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35</a:t>
            </a:fld>
            <a:endParaRPr lang="en-GB"/>
          </a:p>
        </p:txBody>
      </p:sp>
    </p:spTree>
    <p:extLst>
      <p:ext uri="{BB962C8B-B14F-4D97-AF65-F5344CB8AC3E}">
        <p14:creationId xmlns:p14="http://schemas.microsoft.com/office/powerpoint/2010/main" val="1591480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38</a:t>
            </a:fld>
            <a:endParaRPr lang="en-GB"/>
          </a:p>
        </p:txBody>
      </p:sp>
    </p:spTree>
    <p:extLst>
      <p:ext uri="{BB962C8B-B14F-4D97-AF65-F5344CB8AC3E}">
        <p14:creationId xmlns:p14="http://schemas.microsoft.com/office/powerpoint/2010/main" val="5060412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39</a:t>
            </a:fld>
            <a:endParaRPr lang="en-GB"/>
          </a:p>
        </p:txBody>
      </p:sp>
    </p:spTree>
    <p:extLst>
      <p:ext uri="{BB962C8B-B14F-4D97-AF65-F5344CB8AC3E}">
        <p14:creationId xmlns:p14="http://schemas.microsoft.com/office/powerpoint/2010/main" val="25431860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40</a:t>
            </a:fld>
            <a:endParaRPr lang="en-GB"/>
          </a:p>
        </p:txBody>
      </p:sp>
    </p:spTree>
    <p:extLst>
      <p:ext uri="{BB962C8B-B14F-4D97-AF65-F5344CB8AC3E}">
        <p14:creationId xmlns:p14="http://schemas.microsoft.com/office/powerpoint/2010/main" val="394028095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41</a:t>
            </a:fld>
            <a:endParaRPr lang="en-GB"/>
          </a:p>
        </p:txBody>
      </p:sp>
    </p:spTree>
    <p:extLst>
      <p:ext uri="{BB962C8B-B14F-4D97-AF65-F5344CB8AC3E}">
        <p14:creationId xmlns:p14="http://schemas.microsoft.com/office/powerpoint/2010/main" val="101876649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42</a:t>
            </a:fld>
            <a:endParaRPr lang="en-GB"/>
          </a:p>
        </p:txBody>
      </p:sp>
    </p:spTree>
    <p:extLst>
      <p:ext uri="{BB962C8B-B14F-4D97-AF65-F5344CB8AC3E}">
        <p14:creationId xmlns:p14="http://schemas.microsoft.com/office/powerpoint/2010/main" val="12355083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43</a:t>
            </a:fld>
            <a:endParaRPr lang="en-GB"/>
          </a:p>
        </p:txBody>
      </p:sp>
    </p:spTree>
    <p:extLst>
      <p:ext uri="{BB962C8B-B14F-4D97-AF65-F5344CB8AC3E}">
        <p14:creationId xmlns:p14="http://schemas.microsoft.com/office/powerpoint/2010/main" val="16762510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baseline="0" dirty="0" smtClean="0"/>
          </a:p>
          <a:p>
            <a:endParaRPr lang="cy-GB" altLang="cy-GB" dirty="0" smtClean="0"/>
          </a:p>
        </p:txBody>
      </p:sp>
    </p:spTree>
    <p:extLst>
      <p:ext uri="{BB962C8B-B14F-4D97-AF65-F5344CB8AC3E}">
        <p14:creationId xmlns:p14="http://schemas.microsoft.com/office/powerpoint/2010/main" val="280293663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47</a:t>
            </a:fld>
            <a:endParaRPr lang="en-GB"/>
          </a:p>
        </p:txBody>
      </p:sp>
    </p:spTree>
    <p:extLst>
      <p:ext uri="{BB962C8B-B14F-4D97-AF65-F5344CB8AC3E}">
        <p14:creationId xmlns:p14="http://schemas.microsoft.com/office/powerpoint/2010/main" val="3537805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48</a:t>
            </a:fld>
            <a:endParaRPr lang="en-GB"/>
          </a:p>
        </p:txBody>
      </p:sp>
    </p:spTree>
    <p:extLst>
      <p:ext uri="{BB962C8B-B14F-4D97-AF65-F5344CB8AC3E}">
        <p14:creationId xmlns:p14="http://schemas.microsoft.com/office/powerpoint/2010/main" val="58362836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49</a:t>
            </a:fld>
            <a:endParaRPr lang="en-GB"/>
          </a:p>
        </p:txBody>
      </p:sp>
    </p:spTree>
    <p:extLst>
      <p:ext uri="{BB962C8B-B14F-4D97-AF65-F5344CB8AC3E}">
        <p14:creationId xmlns:p14="http://schemas.microsoft.com/office/powerpoint/2010/main" val="109986900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50</a:t>
            </a:fld>
            <a:endParaRPr lang="en-GB"/>
          </a:p>
        </p:txBody>
      </p:sp>
    </p:spTree>
    <p:extLst>
      <p:ext uri="{BB962C8B-B14F-4D97-AF65-F5344CB8AC3E}">
        <p14:creationId xmlns:p14="http://schemas.microsoft.com/office/powerpoint/2010/main" val="349367881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51</a:t>
            </a:fld>
            <a:endParaRPr lang="en-GB"/>
          </a:p>
        </p:txBody>
      </p:sp>
    </p:spTree>
    <p:extLst>
      <p:ext uri="{BB962C8B-B14F-4D97-AF65-F5344CB8AC3E}">
        <p14:creationId xmlns:p14="http://schemas.microsoft.com/office/powerpoint/2010/main" val="316642316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52</a:t>
            </a:fld>
            <a:endParaRPr lang="en-GB"/>
          </a:p>
        </p:txBody>
      </p:sp>
    </p:spTree>
    <p:extLst>
      <p:ext uri="{BB962C8B-B14F-4D97-AF65-F5344CB8AC3E}">
        <p14:creationId xmlns:p14="http://schemas.microsoft.com/office/powerpoint/2010/main" val="400742886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53</a:t>
            </a:fld>
            <a:endParaRPr lang="en-GB"/>
          </a:p>
        </p:txBody>
      </p:sp>
    </p:spTree>
    <p:extLst>
      <p:ext uri="{BB962C8B-B14F-4D97-AF65-F5344CB8AC3E}">
        <p14:creationId xmlns:p14="http://schemas.microsoft.com/office/powerpoint/2010/main" val="30881042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54</a:t>
            </a:fld>
            <a:endParaRPr lang="en-GB"/>
          </a:p>
        </p:txBody>
      </p:sp>
    </p:spTree>
    <p:extLst>
      <p:ext uri="{BB962C8B-B14F-4D97-AF65-F5344CB8AC3E}">
        <p14:creationId xmlns:p14="http://schemas.microsoft.com/office/powerpoint/2010/main" val="22188815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55</a:t>
            </a:fld>
            <a:endParaRPr lang="en-GB"/>
          </a:p>
        </p:txBody>
      </p:sp>
    </p:spTree>
    <p:extLst>
      <p:ext uri="{BB962C8B-B14F-4D97-AF65-F5344CB8AC3E}">
        <p14:creationId xmlns:p14="http://schemas.microsoft.com/office/powerpoint/2010/main" val="216722425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56</a:t>
            </a:fld>
            <a:endParaRPr lang="en-GB"/>
          </a:p>
        </p:txBody>
      </p:sp>
    </p:spTree>
    <p:extLst>
      <p:ext uri="{BB962C8B-B14F-4D97-AF65-F5344CB8AC3E}">
        <p14:creationId xmlns:p14="http://schemas.microsoft.com/office/powerpoint/2010/main" val="255607585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smtClean="0"/>
              <a:t>, </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57</a:t>
            </a:fld>
            <a:endParaRPr lang="en-GB"/>
          </a:p>
        </p:txBody>
      </p:sp>
    </p:spTree>
    <p:extLst>
      <p:ext uri="{BB962C8B-B14F-4D97-AF65-F5344CB8AC3E}">
        <p14:creationId xmlns:p14="http://schemas.microsoft.com/office/powerpoint/2010/main" val="226049860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smtClean="0"/>
              <a:t>, </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58</a:t>
            </a:fld>
            <a:endParaRPr lang="en-GB"/>
          </a:p>
        </p:txBody>
      </p:sp>
    </p:spTree>
    <p:extLst>
      <p:ext uri="{BB962C8B-B14F-4D97-AF65-F5344CB8AC3E}">
        <p14:creationId xmlns:p14="http://schemas.microsoft.com/office/powerpoint/2010/main" val="3838194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01218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41690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00100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09354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82939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12562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06959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78777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84995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01152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99502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25/02/2021</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262251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2/25/2021</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548942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2.xml"/><Relationship Id="rId1" Type="http://schemas.openxmlformats.org/officeDocument/2006/relationships/video" Target="https://www.youtube.com/embed/jATItFipzBg" TargetMode="External"/><Relationship Id="rId5" Type="http://schemas.openxmlformats.org/officeDocument/2006/relationships/image" Target="../media/image5.jpeg"/><Relationship Id="rId4" Type="http://schemas.openxmlformats.org/officeDocument/2006/relationships/hyperlink" Target="https://www.youtube.com/watch?v=jATItFipzBg"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video" Target="https://www.youtube.com/embed/fyfxUZpRTGo" TargetMode="External"/><Relationship Id="rId4" Type="http://schemas.openxmlformats.org/officeDocument/2006/relationships/image" Target="../media/image7.jpeg"/></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4.xml"/><Relationship Id="rId1" Type="http://schemas.openxmlformats.org/officeDocument/2006/relationships/video" Target="https://www.youtube.com/embed/i9L9-wtRjmo" TargetMode="External"/><Relationship Id="rId4" Type="http://schemas.openxmlformats.org/officeDocument/2006/relationships/image" Target="../media/image9.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video" Target="https://www.youtube.com/embed/gjesfzWozo4" TargetMode="External"/><Relationship Id="rId4" Type="http://schemas.openxmlformats.org/officeDocument/2006/relationships/image" Target="../media/image16.jpeg"/></Relationships>
</file>

<file path=ppt/slides/_rels/slide4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4.xml"/><Relationship Id="rId1" Type="http://schemas.openxmlformats.org/officeDocument/2006/relationships/video" Target="https://www.youtube.com/embed/6sDYx77hCmI" TargetMode="External"/><Relationship Id="rId4" Type="http://schemas.openxmlformats.org/officeDocument/2006/relationships/image" Target="../media/image18.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4.xml"/><Relationship Id="rId1" Type="http://schemas.openxmlformats.org/officeDocument/2006/relationships/video" Target="https://www.youtube.com/embed/rS0kXEz3Vq8" TargetMode="External"/><Relationship Id="rId4" Type="http://schemas.openxmlformats.org/officeDocument/2006/relationships/image" Target="../media/image20.jpeg"/></Relationships>
</file>

<file path=ppt/slides/_rels/slide50.xml.rels><?xml version="1.0" encoding="UTF-8" standalone="yes"?>
<Relationships xmlns="http://schemas.openxmlformats.org/package/2006/relationships"><Relationship Id="rId3" Type="http://schemas.openxmlformats.org/officeDocument/2006/relationships/hyperlink" Target="https://www.theguardian.com/education/2014/apr/29/what-vocabularies-tell-us-about-culture" TargetMode="External"/><Relationship Id="rId2" Type="http://schemas.openxmlformats.org/officeDocument/2006/relationships/notesSlide" Target="../notesSlides/notesSlide43.xml"/><Relationship Id="rId1" Type="http://schemas.openxmlformats.org/officeDocument/2006/relationships/slideLayout" Target="../slideLayouts/slideLayout12.xml"/><Relationship Id="rId4" Type="http://schemas.openxmlformats.org/officeDocument/2006/relationships/image" Target="../media/image21.png"/></Relationships>
</file>

<file path=ppt/slides/_rels/slide51.xml.rels><?xml version="1.0" encoding="UTF-8" standalone="yes"?>
<Relationships xmlns="http://schemas.openxmlformats.org/package/2006/relationships"><Relationship Id="rId3" Type="http://schemas.openxmlformats.org/officeDocument/2006/relationships/hyperlink" Target="https://www.theguardian.com/books/2015/sep/23/scots-thesaurus-reveals-421-words-for-snow" TargetMode="External"/><Relationship Id="rId2" Type="http://schemas.openxmlformats.org/officeDocument/2006/relationships/notesSlide" Target="../notesSlides/notesSlide44.xml"/><Relationship Id="rId1" Type="http://schemas.openxmlformats.org/officeDocument/2006/relationships/slideLayout" Target="../slideLayouts/slideLayout12.xml"/><Relationship Id="rId4" Type="http://schemas.openxmlformats.org/officeDocument/2006/relationships/image" Target="../media/image22.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2.xml"/><Relationship Id="rId1" Type="http://schemas.openxmlformats.org/officeDocument/2006/relationships/video" Target="https://www.youtube.com/embed/K5lfoBz_nMM" TargetMode="External"/><Relationship Id="rId5" Type="http://schemas.openxmlformats.org/officeDocument/2006/relationships/image" Target="../media/image23.jpeg"/><Relationship Id="rId4" Type="http://schemas.openxmlformats.org/officeDocument/2006/relationships/hyperlink" Target="https://www.youtube.com/watch?v=K5lfoBz_nMM"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8" Type="http://schemas.openxmlformats.org/officeDocument/2006/relationships/hyperlink" Target="https://www.sciencedirect.com/science/article/pii/S0093934X15001443" TargetMode="External"/><Relationship Id="rId3" Type="http://schemas.openxmlformats.org/officeDocument/2006/relationships/hyperlink" Target="https://www.frontiersin.org/articles/10.3389/fpsyg.2019.01346/full" TargetMode="External"/><Relationship Id="rId7" Type="http://schemas.openxmlformats.org/officeDocument/2006/relationships/hyperlink" Target="https://digitalcommons.murraystate.edu/cgi/viewcontent.cgi?article=1034&amp;context=honorstheses" TargetMode="External"/><Relationship Id="rId2" Type="http://schemas.openxmlformats.org/officeDocument/2006/relationships/notesSlide" Target="../notesSlides/notesSlide50.xml"/><Relationship Id="rId1" Type="http://schemas.openxmlformats.org/officeDocument/2006/relationships/slideLayout" Target="../slideLayouts/slideLayout4.xml"/><Relationship Id="rId6" Type="http://schemas.openxmlformats.org/officeDocument/2006/relationships/hyperlink" Target="https://www.youtube.com/watch?v=fyfxUZpRTGo" TargetMode="External"/><Relationship Id="rId5" Type="http://schemas.openxmlformats.org/officeDocument/2006/relationships/hyperlink" Target="https://www.youtube.com/watch?v=i9L9-wtRjmo&amp;t=9s" TargetMode="External"/><Relationship Id="rId4" Type="http://schemas.openxmlformats.org/officeDocument/2006/relationships/hyperlink" Target="https://www.frontiersin.org/articles/10.3389/fpsyg.2019.02122/full" TargetMode="External"/></Relationships>
</file>

<file path=ppt/slides/_rels/slide58.xml.rels><?xml version="1.0" encoding="UTF-8" standalone="yes"?>
<Relationships xmlns="http://schemas.openxmlformats.org/package/2006/relationships"><Relationship Id="rId8" Type="http://schemas.openxmlformats.org/officeDocument/2006/relationships/hyperlink" Target="https://www.biorxiv.org/content/10.1101/2021.02.18.431784v1.full" TargetMode="External"/><Relationship Id="rId3" Type="http://schemas.openxmlformats.org/officeDocument/2006/relationships/hyperlink" Target="https://www.hcn.org/issues/51.21-22/indigenous-affairs-the-u-s-has-spent-more-money-erasing-native-languages-than-saving-them" TargetMode="External"/><Relationship Id="rId7" Type="http://schemas.openxmlformats.org/officeDocument/2006/relationships/hyperlink" Target="https://www.youtube.com/watch?v=9LeGXUkz8LI&amp;t=3970s" TargetMode="External"/><Relationship Id="rId2" Type="http://schemas.openxmlformats.org/officeDocument/2006/relationships/notesSlide" Target="../notesSlides/notesSlide51.xml"/><Relationship Id="rId1" Type="http://schemas.openxmlformats.org/officeDocument/2006/relationships/slideLayout" Target="../slideLayouts/slideLayout4.xml"/><Relationship Id="rId6" Type="http://schemas.openxmlformats.org/officeDocument/2006/relationships/hyperlink" Target="https://www.youtube.com/watch?v=BHMUXFdBzik" TargetMode="External"/><Relationship Id="rId5" Type="http://schemas.openxmlformats.org/officeDocument/2006/relationships/hyperlink" Target="https://www.youtube.com/watch?v=K5lfoBz_nMM" TargetMode="External"/><Relationship Id="rId10" Type="http://schemas.openxmlformats.org/officeDocument/2006/relationships/hyperlink" Target="https://www.youtube.com/watch?v=jATItFipzBg" TargetMode="External"/><Relationship Id="rId4" Type="http://schemas.openxmlformats.org/officeDocument/2006/relationships/hyperlink" Target="https://www.naldic.org.uk/Resources/NALDIC/Initial%20Teacher%20Education/Documents/B1.pdf" TargetMode="External"/><Relationship Id="rId9" Type="http://schemas.openxmlformats.org/officeDocument/2006/relationships/hyperlink" Target="https://www.youtube.com/watch?v=6sDYx77hCm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892233" y="764705"/>
            <a:ext cx="4533207" cy="4176464"/>
          </a:xfrm>
        </p:spPr>
        <p:txBody>
          <a:bodyPr>
            <a:normAutofit/>
          </a:bodyPr>
          <a:lstStyle/>
          <a:p>
            <a:pPr marL="0" indent="0" eaLnBrk="0" fontAlgn="base" hangingPunct="0">
              <a:spcAft>
                <a:spcPct val="0"/>
              </a:spcAft>
              <a:buNone/>
              <a:defRPr/>
            </a:pPr>
            <a:r>
              <a:rPr lang="en-GB" sz="3600" b="1" kern="0" dirty="0" smtClean="0">
                <a:solidFill>
                  <a:srgbClr val="000000"/>
                </a:solidFill>
                <a:latin typeface="Lucida Sans" pitchFamily="34" charset="0"/>
                <a:ea typeface="ＭＳ Ｐゴシック" charset="-128"/>
              </a:rPr>
              <a:t>EAEE4006C </a:t>
            </a:r>
            <a:endParaRPr lang="en-GB" sz="3600" b="1" kern="0" dirty="0">
              <a:solidFill>
                <a:srgbClr val="000000"/>
              </a:solidFill>
              <a:latin typeface="Lucida Sans" pitchFamily="34" charset="0"/>
              <a:ea typeface="ＭＳ Ｐゴシック" charset="-128"/>
            </a:endParaRPr>
          </a:p>
          <a:p>
            <a:pPr marL="0" indent="0" eaLnBrk="0" fontAlgn="base" hangingPunct="0">
              <a:spcAft>
                <a:spcPct val="0"/>
              </a:spcAft>
              <a:buNone/>
              <a:defRPr/>
            </a:pPr>
            <a:endParaRPr lang="cy-GB" altLang="cy-GB" sz="3600" kern="0" dirty="0">
              <a:solidFill>
                <a:srgbClr val="000000"/>
              </a:solidFill>
              <a:latin typeface="Lucida Sans" pitchFamily="34" charset="0"/>
              <a:ea typeface="ＭＳ Ｐゴシック" charset="-128"/>
            </a:endParaRPr>
          </a:p>
          <a:p>
            <a:pPr marL="0" indent="0" eaLnBrk="0" fontAlgn="base" hangingPunct="0">
              <a:spcAft>
                <a:spcPct val="0"/>
              </a:spcAft>
              <a:buNone/>
              <a:defRPr/>
            </a:pPr>
            <a:r>
              <a:rPr lang="cy-GB" altLang="cy-GB" sz="3600" kern="0" dirty="0" smtClean="0">
                <a:solidFill>
                  <a:srgbClr val="000000"/>
                </a:solidFill>
                <a:latin typeface="Lucida Sans" pitchFamily="34" charset="0"/>
                <a:ea typeface="ＭＳ Ｐゴシック" charset="-128"/>
              </a:rPr>
              <a:t>Dwyieithrwydd ac Amlieithrwydd</a:t>
            </a:r>
          </a:p>
          <a:p>
            <a:pPr marL="0" indent="0" eaLnBrk="0" fontAlgn="base" hangingPunct="0">
              <a:spcAft>
                <a:spcPct val="0"/>
              </a:spcAft>
              <a:buNone/>
              <a:defRPr/>
            </a:pPr>
            <a:endParaRPr lang="cy-GB" altLang="cy-GB" dirty="0">
              <a:latin typeface="Lucida Sans" pitchFamily="34" charset="0"/>
            </a:endParaRPr>
          </a:p>
          <a:p>
            <a:pPr>
              <a:buFontTx/>
              <a:buNone/>
            </a:pPr>
            <a:endParaRPr lang="cy-GB" altLang="cy-GB" sz="2400" dirty="0">
              <a:latin typeface="Lucida Sans" pitchFamily="34" charset="0"/>
            </a:endParaRPr>
          </a:p>
          <a:p>
            <a:pPr>
              <a:buFontTx/>
              <a:buNone/>
            </a:pPr>
            <a:endParaRPr lang="cy-GB" altLang="cy-GB" dirty="0" smtClean="0">
              <a:latin typeface="Lucida Sans" pitchFamily="34" charset="0"/>
            </a:endParaRPr>
          </a:p>
        </p:txBody>
      </p:sp>
      <p:sp>
        <p:nvSpPr>
          <p:cNvPr id="4100" name="Rectangle 5"/>
          <p:cNvSpPr>
            <a:spLocks noGrp="1" noChangeArrowheads="1"/>
          </p:cNvSpPr>
          <p:nvPr>
            <p:ph sz="half" idx="2"/>
          </p:nvPr>
        </p:nvSpPr>
        <p:spPr>
          <a:xfrm>
            <a:off x="5464233" y="698269"/>
            <a:ext cx="5896493" cy="5478694"/>
          </a:xfrm>
        </p:spPr>
        <p:txBody>
          <a:bodyPr>
            <a:normAutofit/>
          </a:bodyPr>
          <a:lstStyle/>
          <a:p>
            <a:pPr marL="0" indent="0" eaLnBrk="0" fontAlgn="base" hangingPunct="0">
              <a:spcAft>
                <a:spcPct val="0"/>
              </a:spcAft>
              <a:buNone/>
              <a:defRPr/>
            </a:pPr>
            <a:r>
              <a:rPr lang="en-GB" sz="3600" b="1" kern="0" dirty="0" smtClean="0">
                <a:solidFill>
                  <a:srgbClr val="002060"/>
                </a:solidFill>
                <a:latin typeface="Lucida Sans" pitchFamily="34" charset="0"/>
                <a:ea typeface="ＭＳ Ｐゴシック" charset="-128"/>
              </a:rPr>
              <a:t>EAEE4006</a:t>
            </a:r>
            <a:endParaRPr lang="en-GB" sz="3600" b="1" kern="0" dirty="0">
              <a:solidFill>
                <a:srgbClr val="002060"/>
              </a:solidFill>
              <a:latin typeface="Lucida Sans" pitchFamily="34" charset="0"/>
              <a:ea typeface="ＭＳ Ｐゴシック" charset="-128"/>
            </a:endParaRPr>
          </a:p>
          <a:p>
            <a:pPr marL="0" indent="0" eaLnBrk="0" fontAlgn="base" hangingPunct="0">
              <a:spcAft>
                <a:spcPct val="0"/>
              </a:spcAft>
              <a:buNone/>
              <a:defRPr/>
            </a:pPr>
            <a:endParaRPr lang="en-GB" sz="3600" b="1" kern="0" dirty="0">
              <a:solidFill>
                <a:srgbClr val="002060"/>
              </a:solidFill>
              <a:latin typeface="Lucida Sans" pitchFamily="34" charset="0"/>
              <a:ea typeface="ＭＳ Ｐゴシック" charset="-128"/>
            </a:endParaRPr>
          </a:p>
          <a:p>
            <a:pPr marL="0" indent="0" eaLnBrk="0" fontAlgn="base" hangingPunct="0">
              <a:spcAft>
                <a:spcPct val="0"/>
              </a:spcAft>
              <a:buNone/>
              <a:defRPr/>
            </a:pPr>
            <a:r>
              <a:rPr lang="en-GB" sz="3600" kern="0" dirty="0" smtClean="0">
                <a:solidFill>
                  <a:srgbClr val="002060"/>
                </a:solidFill>
                <a:latin typeface="Lucida Sans" pitchFamily="34" charset="0"/>
                <a:ea typeface="ＭＳ Ｐゴシック" charset="-128"/>
              </a:rPr>
              <a:t>Bilingualism and Multilingualism</a:t>
            </a:r>
          </a:p>
          <a:p>
            <a:pPr marL="0" indent="0" eaLnBrk="0" fontAlgn="base" hangingPunct="0">
              <a:spcAft>
                <a:spcPct val="0"/>
              </a:spcAft>
              <a:buNone/>
              <a:defRPr/>
            </a:pPr>
            <a:endParaRPr lang="en-GB" sz="3600" kern="0" dirty="0">
              <a:solidFill>
                <a:srgbClr val="002060"/>
              </a:solidFill>
              <a:latin typeface="Lucida Sans" pitchFamily="34" charset="0"/>
              <a:ea typeface="ＭＳ Ｐゴシック" charset="-128"/>
            </a:endParaRPr>
          </a:p>
          <a:p>
            <a:pPr marL="0" indent="0" eaLnBrk="0" fontAlgn="base" hangingPunct="0">
              <a:spcAft>
                <a:spcPct val="0"/>
              </a:spcAft>
              <a:buNone/>
              <a:defRPr/>
            </a:pPr>
            <a:endParaRPr lang="en-GB" sz="3600" kern="0" dirty="0" smtClean="0">
              <a:solidFill>
                <a:srgbClr val="002060"/>
              </a:solidFill>
              <a:latin typeface="Lucida Sans" pitchFamily="34" charset="0"/>
              <a:ea typeface="ＭＳ Ｐゴシック" charset="-128"/>
            </a:endParaRPr>
          </a:p>
          <a:p>
            <a:pPr marL="0" indent="0" eaLnBrk="0" fontAlgn="base" hangingPunct="0">
              <a:spcAft>
                <a:spcPct val="0"/>
              </a:spcAft>
              <a:buNone/>
              <a:defRPr/>
            </a:pPr>
            <a:endParaRPr lang="en-GB" sz="3600" kern="0" dirty="0" smtClean="0">
              <a:solidFill>
                <a:srgbClr val="002060"/>
              </a:solidFill>
              <a:latin typeface="Lucida Sans" pitchFamily="34" charset="0"/>
              <a:ea typeface="ＭＳ Ｐゴシック" charset="-128"/>
            </a:endParaRPr>
          </a:p>
        </p:txBody>
      </p:sp>
    </p:spTree>
    <p:extLst>
      <p:ext uri="{BB962C8B-B14F-4D97-AF65-F5344CB8AC3E}">
        <p14:creationId xmlns:p14="http://schemas.microsoft.com/office/powerpoint/2010/main" val="1866061689"/>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p:cNvSpPr>
          <p:nvPr>
            <p:ph type="title"/>
          </p:nvPr>
        </p:nvSpPr>
        <p:spPr>
          <a:xfrm>
            <a:off x="908858" y="342960"/>
            <a:ext cx="9130492" cy="701674"/>
          </a:xfrm>
        </p:spPr>
        <p:txBody>
          <a:bodyPr>
            <a:normAutofit fontScale="90000"/>
          </a:bodyPr>
          <a:lstStyle/>
          <a:p>
            <a:pPr algn="l" eaLnBrk="1" hangingPunct="1"/>
            <a:r>
              <a:rPr lang="en-GB" altLang="cy-GB" sz="3200" dirty="0" err="1">
                <a:latin typeface="Lucida Sans" panose="020B0602030504020204" pitchFamily="34" charset="0"/>
              </a:rPr>
              <a:t>Cynnwys</a:t>
            </a:r>
            <a:r>
              <a:rPr lang="en-GB" altLang="cy-GB" sz="3200" dirty="0">
                <a:latin typeface="Lucida Sans" panose="020B0602030504020204" pitchFamily="34" charset="0"/>
              </a:rPr>
              <a:t/>
            </a:r>
            <a:br>
              <a:rPr lang="en-GB" altLang="cy-GB" sz="3200" dirty="0">
                <a:latin typeface="Lucida Sans" panose="020B0602030504020204" pitchFamily="34" charset="0"/>
              </a:rPr>
            </a:br>
            <a:r>
              <a:rPr lang="en-GB" altLang="cy-GB" sz="3200" dirty="0">
                <a:solidFill>
                  <a:srgbClr val="002060"/>
                </a:solidFill>
                <a:latin typeface="Lucida Sans" panose="020B0602030504020204" pitchFamily="34" charset="0"/>
              </a:rPr>
              <a:t>Contents</a:t>
            </a:r>
            <a:endParaRPr lang="cy-GB" altLang="cy-GB" sz="3200" dirty="0">
              <a:solidFill>
                <a:srgbClr val="002060"/>
              </a:solidFill>
              <a:latin typeface="Lucida Sans" panose="020B0602030504020204" pitchFamily="34" charset="0"/>
            </a:endParaRPr>
          </a:p>
        </p:txBody>
      </p:sp>
      <p:sp>
        <p:nvSpPr>
          <p:cNvPr id="6147" name="Content Placeholder 4"/>
          <p:cNvSpPr>
            <a:spLocks noGrp="1"/>
          </p:cNvSpPr>
          <p:nvPr>
            <p:ph sz="half" idx="1"/>
          </p:nvPr>
        </p:nvSpPr>
        <p:spPr>
          <a:xfrm>
            <a:off x="1119447" y="1219201"/>
            <a:ext cx="4919403" cy="4957763"/>
          </a:xfrm>
        </p:spPr>
        <p:txBody>
          <a:bodyPr>
            <a:normAutofit/>
          </a:bodyPr>
          <a:lstStyle/>
          <a:p>
            <a:pPr eaLnBrk="1" hangingPunct="1"/>
            <a:r>
              <a:rPr lang="cy-GB" altLang="cy-GB" dirty="0" smtClean="0">
                <a:latin typeface="Lucida Sans" panose="020B0602030504020204" pitchFamily="34" charset="0"/>
              </a:rPr>
              <a:t>Diffinio dwyieithrwydd</a:t>
            </a:r>
          </a:p>
          <a:p>
            <a:pPr eaLnBrk="1" hangingPunct="1"/>
            <a:r>
              <a:rPr lang="cy-GB" altLang="cy-GB" dirty="0" smtClean="0">
                <a:latin typeface="Lucida Sans" panose="020B0602030504020204" pitchFamily="34" charset="0"/>
              </a:rPr>
              <a:t>Diffinio amlieithrwydd</a:t>
            </a:r>
          </a:p>
          <a:p>
            <a:pPr eaLnBrk="1" hangingPunct="1"/>
            <a:r>
              <a:rPr lang="cy-GB" altLang="cy-GB" dirty="0" smtClean="0">
                <a:latin typeface="Lucida Sans" panose="020B0602030504020204" pitchFamily="34" charset="0"/>
              </a:rPr>
              <a:t>Buddion</a:t>
            </a:r>
          </a:p>
          <a:p>
            <a:pPr eaLnBrk="1" hangingPunct="1"/>
            <a:r>
              <a:rPr lang="cy-GB" altLang="cy-GB" dirty="0" smtClean="0">
                <a:latin typeface="Lucida Sans" panose="020B0602030504020204" pitchFamily="34" charset="0"/>
              </a:rPr>
              <a:t>Yr ymennydd dwyieithog</a:t>
            </a:r>
          </a:p>
          <a:p>
            <a:pPr eaLnBrk="1" hangingPunct="1"/>
            <a:r>
              <a:rPr lang="cy-GB" altLang="cy-GB" dirty="0" smtClean="0">
                <a:latin typeface="Lucida Sans" panose="020B0602030504020204" pitchFamily="34" charset="0"/>
              </a:rPr>
              <a:t>Meddwl dargyfeiriol</a:t>
            </a:r>
          </a:p>
          <a:p>
            <a:pPr eaLnBrk="1" hangingPunct="1"/>
            <a:r>
              <a:rPr lang="cy-GB" altLang="cy-GB" dirty="0" smtClean="0">
                <a:latin typeface="Lucida Sans" panose="020B0602030504020204" pitchFamily="34" charset="0"/>
              </a:rPr>
              <a:t>Damcaniaeth</a:t>
            </a:r>
          </a:p>
          <a:p>
            <a:pPr eaLnBrk="1" hangingPunct="1"/>
            <a:r>
              <a:rPr lang="cy-GB" altLang="cy-GB" dirty="0" smtClean="0">
                <a:latin typeface="Lucida Sans" panose="020B0602030504020204" pitchFamily="34" charset="0"/>
              </a:rPr>
              <a:t>Ymchwil</a:t>
            </a:r>
          </a:p>
          <a:p>
            <a:pPr eaLnBrk="1" hangingPunct="1"/>
            <a:r>
              <a:rPr lang="cy-GB" altLang="cy-GB" dirty="0" smtClean="0">
                <a:latin typeface="Lucida Sans" panose="020B0602030504020204" pitchFamily="34" charset="0"/>
              </a:rPr>
              <a:t>Yr aseiniad</a:t>
            </a:r>
          </a:p>
          <a:p>
            <a:pPr marL="0" indent="0" eaLnBrk="1" hangingPunct="1">
              <a:buNone/>
            </a:pPr>
            <a:endParaRPr lang="cy-GB" altLang="cy-GB" dirty="0" smtClean="0">
              <a:latin typeface="Lucida Sans" panose="020B0602030504020204" pitchFamily="34" charset="0"/>
            </a:endParaRPr>
          </a:p>
        </p:txBody>
      </p:sp>
      <p:sp>
        <p:nvSpPr>
          <p:cNvPr id="6148" name="Content Placeholder 5"/>
          <p:cNvSpPr>
            <a:spLocks noGrp="1"/>
          </p:cNvSpPr>
          <p:nvPr>
            <p:ph sz="half" idx="2"/>
          </p:nvPr>
        </p:nvSpPr>
        <p:spPr>
          <a:xfrm>
            <a:off x="6153149" y="1241368"/>
            <a:ext cx="5405439" cy="4957763"/>
          </a:xfrm>
        </p:spPr>
        <p:txBody>
          <a:bodyPr>
            <a:normAutofit/>
          </a:bodyPr>
          <a:lstStyle/>
          <a:p>
            <a:pPr eaLnBrk="1" hangingPunct="1"/>
            <a:r>
              <a:rPr lang="en-GB" altLang="cy-GB" dirty="0" smtClean="0">
                <a:solidFill>
                  <a:srgbClr val="002060"/>
                </a:solidFill>
                <a:latin typeface="Lucida Sans" panose="020B0602030504020204" pitchFamily="34" charset="0"/>
              </a:rPr>
              <a:t>Defining bilingualism</a:t>
            </a:r>
          </a:p>
          <a:p>
            <a:pPr eaLnBrk="1" hangingPunct="1"/>
            <a:r>
              <a:rPr lang="en-GB" altLang="cy-GB" dirty="0" smtClean="0">
                <a:solidFill>
                  <a:srgbClr val="002060"/>
                </a:solidFill>
                <a:latin typeface="Lucida Sans" panose="020B0602030504020204" pitchFamily="34" charset="0"/>
              </a:rPr>
              <a:t>Defining multilingualism</a:t>
            </a:r>
          </a:p>
          <a:p>
            <a:pPr eaLnBrk="1" hangingPunct="1"/>
            <a:r>
              <a:rPr lang="en-GB" altLang="cy-GB" dirty="0" smtClean="0">
                <a:solidFill>
                  <a:srgbClr val="002060"/>
                </a:solidFill>
                <a:latin typeface="Lucida Sans" panose="020B0602030504020204" pitchFamily="34" charset="0"/>
              </a:rPr>
              <a:t>Benefits</a:t>
            </a:r>
          </a:p>
          <a:p>
            <a:pPr eaLnBrk="1" hangingPunct="1"/>
            <a:r>
              <a:rPr lang="en-GB" altLang="cy-GB" dirty="0" smtClean="0">
                <a:solidFill>
                  <a:srgbClr val="002060"/>
                </a:solidFill>
                <a:latin typeface="Lucida Sans" panose="020B0602030504020204" pitchFamily="34" charset="0"/>
              </a:rPr>
              <a:t>The bilingual brain</a:t>
            </a:r>
          </a:p>
          <a:p>
            <a:pPr eaLnBrk="1" hangingPunct="1"/>
            <a:r>
              <a:rPr lang="en-GB" altLang="cy-GB" dirty="0" smtClean="0">
                <a:solidFill>
                  <a:srgbClr val="002060"/>
                </a:solidFill>
                <a:latin typeface="Lucida Sans" panose="020B0602030504020204" pitchFamily="34" charset="0"/>
              </a:rPr>
              <a:t>Divergent thinking</a:t>
            </a:r>
          </a:p>
          <a:p>
            <a:pPr eaLnBrk="1" hangingPunct="1"/>
            <a:r>
              <a:rPr lang="en-GB" altLang="cy-GB" dirty="0" smtClean="0">
                <a:solidFill>
                  <a:srgbClr val="002060"/>
                </a:solidFill>
                <a:latin typeface="Lucida Sans" panose="020B0602030504020204" pitchFamily="34" charset="0"/>
              </a:rPr>
              <a:t>Theory</a:t>
            </a:r>
          </a:p>
          <a:p>
            <a:pPr eaLnBrk="1" hangingPunct="1"/>
            <a:r>
              <a:rPr lang="en-GB" altLang="cy-GB" dirty="0" smtClean="0">
                <a:solidFill>
                  <a:srgbClr val="002060"/>
                </a:solidFill>
                <a:latin typeface="Lucida Sans" panose="020B0602030504020204" pitchFamily="34" charset="0"/>
              </a:rPr>
              <a:t>Research</a:t>
            </a:r>
          </a:p>
          <a:p>
            <a:pPr eaLnBrk="1" hangingPunct="1"/>
            <a:r>
              <a:rPr lang="en-GB" altLang="cy-GB" dirty="0" smtClean="0">
                <a:solidFill>
                  <a:srgbClr val="002060"/>
                </a:solidFill>
                <a:latin typeface="Lucida Sans" panose="020B0602030504020204" pitchFamily="34" charset="0"/>
              </a:rPr>
              <a:t>The assignment</a:t>
            </a:r>
          </a:p>
        </p:txBody>
      </p:sp>
    </p:spTree>
    <p:extLst>
      <p:ext uri="{BB962C8B-B14F-4D97-AF65-F5344CB8AC3E}">
        <p14:creationId xmlns:p14="http://schemas.microsoft.com/office/powerpoint/2010/main" val="8057674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062" y="365127"/>
            <a:ext cx="9302288" cy="854074"/>
          </a:xfrm>
        </p:spPr>
        <p:txBody>
          <a:bodyPr>
            <a:normAutofit fontScale="90000"/>
          </a:bodyPr>
          <a:lstStyle/>
          <a:p>
            <a:r>
              <a:rPr lang="en-GB" sz="2800" dirty="0">
                <a:latin typeface="Lucida Sans" panose="020B0602030504020204" pitchFamily="34" charset="0"/>
              </a:rPr>
              <a:t>Sgiliau </a:t>
            </a:r>
            <a:r>
              <a:rPr lang="en-GB" sz="2800" dirty="0" err="1">
                <a:latin typeface="Lucida Sans" panose="020B0602030504020204" pitchFamily="34" charset="0"/>
              </a:rPr>
              <a:t>Cyflogadwyedd</a:t>
            </a:r>
            <a:r>
              <a:rPr lang="en-GB" sz="2800" dirty="0">
                <a:latin typeface="Lucida Sans" panose="020B0602030504020204" pitchFamily="34" charset="0"/>
              </a:rPr>
              <a:t>/</a:t>
            </a:r>
            <a:r>
              <a:rPr lang="en-GB" sz="2800" dirty="0" err="1">
                <a:latin typeface="Lucida Sans" panose="020B0602030504020204" pitchFamily="34" charset="0"/>
              </a:rPr>
              <a:t>Trosglwyddadwy</a:t>
            </a:r>
            <a:r>
              <a:rPr lang="en-GB" sz="2800" dirty="0">
                <a:latin typeface="Lucida Sans" panose="020B0602030504020204" pitchFamily="34" charset="0"/>
              </a:rPr>
              <a:t/>
            </a:r>
            <a:br>
              <a:rPr lang="en-GB" sz="2800" dirty="0">
                <a:latin typeface="Lucida Sans" panose="020B0602030504020204" pitchFamily="34" charset="0"/>
              </a:rPr>
            </a:br>
            <a:r>
              <a:rPr lang="en-GB" sz="2800" dirty="0">
                <a:solidFill>
                  <a:srgbClr val="002060"/>
                </a:solidFill>
                <a:latin typeface="Lucida Sans" panose="020B0602030504020204" pitchFamily="34" charset="0"/>
              </a:rPr>
              <a:t>Employability/Transferable Skills</a:t>
            </a:r>
            <a:endParaRPr lang="en-US"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886691" y="1295400"/>
            <a:ext cx="5133109" cy="4293840"/>
          </a:xfrm>
        </p:spPr>
        <p:txBody>
          <a:bodyPr>
            <a:normAutofit/>
          </a:bodyPr>
          <a:lstStyle/>
          <a:p>
            <a:r>
              <a:rPr lang="en-GB" dirty="0" err="1" smtClean="0">
                <a:latin typeface="Lucida Sans" panose="020B0602030504020204" pitchFamily="34" charset="0"/>
              </a:rPr>
              <a:t>Trefn</a:t>
            </a:r>
            <a:endParaRPr lang="en-GB" dirty="0" smtClean="0">
              <a:latin typeface="Lucida Sans" panose="020B0602030504020204" pitchFamily="34" charset="0"/>
            </a:endParaRPr>
          </a:p>
          <a:p>
            <a:pPr>
              <a:buFontTx/>
              <a:buChar char="-"/>
            </a:pPr>
            <a:r>
              <a:rPr lang="en-GB" dirty="0" err="1" smtClean="0">
                <a:latin typeface="Lucida Sans" panose="020B0602030504020204" pitchFamily="34" charset="0"/>
              </a:rPr>
              <a:t>Presenoldeb</a:t>
            </a:r>
            <a:endParaRPr lang="en-GB" dirty="0" smtClean="0">
              <a:latin typeface="Lucida Sans" panose="020B0602030504020204" pitchFamily="34" charset="0"/>
            </a:endParaRPr>
          </a:p>
          <a:p>
            <a:pPr>
              <a:buFontTx/>
              <a:buChar char="-"/>
            </a:pPr>
            <a:r>
              <a:rPr lang="en-GB" dirty="0" err="1" smtClean="0">
                <a:latin typeface="Lucida Sans" panose="020B0602030504020204" pitchFamily="34" charset="0"/>
              </a:rPr>
              <a:t>Prydlondeb</a:t>
            </a:r>
            <a:endParaRPr lang="en-GB" dirty="0" smtClean="0">
              <a:latin typeface="Lucida Sans" panose="020B0602030504020204" pitchFamily="34" charset="0"/>
            </a:endParaRPr>
          </a:p>
          <a:p>
            <a:r>
              <a:rPr lang="en-GB" dirty="0" err="1" smtClean="0">
                <a:latin typeface="Lucida Sans" panose="020B0602030504020204" pitchFamily="34" charset="0"/>
              </a:rPr>
              <a:t>Cynllunio</a:t>
            </a:r>
            <a:endParaRPr lang="en-GB" dirty="0" smtClean="0">
              <a:latin typeface="Lucida Sans" panose="020B0602030504020204" pitchFamily="34" charset="0"/>
            </a:endParaRPr>
          </a:p>
          <a:p>
            <a:r>
              <a:rPr lang="en-GB" dirty="0" err="1" smtClean="0">
                <a:latin typeface="Lucida Sans" panose="020B0602030504020204" pitchFamily="34" charset="0"/>
              </a:rPr>
              <a:t>Ymchwilio</a:t>
            </a:r>
            <a:endParaRPr lang="en-GB" dirty="0" smtClean="0">
              <a:latin typeface="Lucida Sans" panose="020B0602030504020204" pitchFamily="34" charset="0"/>
            </a:endParaRPr>
          </a:p>
          <a:p>
            <a:r>
              <a:rPr lang="en-GB" dirty="0" err="1" smtClean="0">
                <a:latin typeface="Lucida Sans" panose="020B0602030504020204" pitchFamily="34" charset="0"/>
              </a:rPr>
              <a:t>Cymryd</a:t>
            </a:r>
            <a:r>
              <a:rPr lang="en-GB" dirty="0" smtClean="0">
                <a:latin typeface="Lucida Sans" panose="020B0602030504020204" pitchFamily="34" charset="0"/>
              </a:rPr>
              <a:t> </a:t>
            </a:r>
            <a:r>
              <a:rPr lang="en-GB" dirty="0" err="1" smtClean="0">
                <a:latin typeface="Lucida Sans" panose="020B0602030504020204" pitchFamily="34" charset="0"/>
              </a:rPr>
              <a:t>nodiadau</a:t>
            </a:r>
            <a:endParaRPr lang="en-US" dirty="0">
              <a:latin typeface="Lucida Sans" panose="020B0602030504020204" pitchFamily="34" charset="0"/>
            </a:endParaRPr>
          </a:p>
          <a:p>
            <a:r>
              <a:rPr lang="en-US" dirty="0" err="1" smtClean="0">
                <a:latin typeface="Lucida Sans" panose="020B0602030504020204" pitchFamily="34" charset="0"/>
              </a:rPr>
              <a:t>Sgiliau</a:t>
            </a:r>
            <a:r>
              <a:rPr lang="en-US" dirty="0" smtClean="0">
                <a:latin typeface="Lucida Sans" panose="020B0602030504020204" pitchFamily="34" charset="0"/>
              </a:rPr>
              <a:t> </a:t>
            </a:r>
            <a:r>
              <a:rPr lang="en-US" dirty="0" err="1" smtClean="0">
                <a:latin typeface="Lucida Sans" panose="020B0602030504020204" pitchFamily="34" charset="0"/>
              </a:rPr>
              <a:t>trafod</a:t>
            </a:r>
            <a:endParaRPr lang="en-US" dirty="0" smtClean="0">
              <a:latin typeface="Lucida Sans" panose="020B0602030504020204" pitchFamily="34" charset="0"/>
            </a:endParaRPr>
          </a:p>
          <a:p>
            <a:r>
              <a:rPr lang="en-US" dirty="0" err="1" smtClean="0">
                <a:latin typeface="Lucida Sans" panose="020B0602030504020204" pitchFamily="34" charset="0"/>
              </a:rPr>
              <a:t>Rhannu</a:t>
            </a:r>
            <a:r>
              <a:rPr lang="en-US" dirty="0" smtClean="0">
                <a:latin typeface="Lucida Sans" panose="020B0602030504020204" pitchFamily="34" charset="0"/>
              </a:rPr>
              <a:t> </a:t>
            </a:r>
            <a:r>
              <a:rPr lang="en-US" dirty="0" err="1" smtClean="0">
                <a:latin typeface="Lucida Sans" panose="020B0602030504020204" pitchFamily="34" charset="0"/>
              </a:rPr>
              <a:t>syniadau</a:t>
            </a:r>
            <a:endParaRPr lang="en-US" dirty="0">
              <a:latin typeface="Lucida Sans" panose="020B0602030504020204" pitchFamily="34" charset="0"/>
            </a:endParaRPr>
          </a:p>
        </p:txBody>
      </p:sp>
      <p:sp>
        <p:nvSpPr>
          <p:cNvPr id="4" name="Content Placeholder 3"/>
          <p:cNvSpPr>
            <a:spLocks noGrp="1"/>
          </p:cNvSpPr>
          <p:nvPr>
            <p:ph sz="half" idx="2"/>
          </p:nvPr>
        </p:nvSpPr>
        <p:spPr>
          <a:xfrm>
            <a:off x="5580611" y="1295401"/>
            <a:ext cx="4458739" cy="4881563"/>
          </a:xfrm>
        </p:spPr>
        <p:txBody>
          <a:bodyPr>
            <a:normAutofit/>
          </a:bodyPr>
          <a:lstStyle/>
          <a:p>
            <a:r>
              <a:rPr lang="en-GB" dirty="0" smtClean="0">
                <a:solidFill>
                  <a:srgbClr val="002060"/>
                </a:solidFill>
                <a:latin typeface="Lucida Sans" panose="020B0602030504020204" pitchFamily="34" charset="0"/>
              </a:rPr>
              <a:t>Organisation</a:t>
            </a:r>
          </a:p>
          <a:p>
            <a:pPr>
              <a:buFontTx/>
              <a:buChar char="-"/>
            </a:pPr>
            <a:r>
              <a:rPr lang="en-GB" dirty="0" smtClean="0">
                <a:solidFill>
                  <a:srgbClr val="002060"/>
                </a:solidFill>
                <a:latin typeface="Lucida Sans" panose="020B0602030504020204" pitchFamily="34" charset="0"/>
              </a:rPr>
              <a:t>Attendance</a:t>
            </a:r>
          </a:p>
          <a:p>
            <a:pPr>
              <a:buFontTx/>
              <a:buChar char="-"/>
            </a:pPr>
            <a:r>
              <a:rPr lang="en-GB" dirty="0" smtClean="0">
                <a:solidFill>
                  <a:srgbClr val="002060"/>
                </a:solidFill>
                <a:latin typeface="Lucida Sans" panose="020B0602030504020204" pitchFamily="34" charset="0"/>
              </a:rPr>
              <a:t>Punctuality</a:t>
            </a:r>
          </a:p>
          <a:p>
            <a:r>
              <a:rPr lang="en-GB" dirty="0" smtClean="0">
                <a:solidFill>
                  <a:srgbClr val="002060"/>
                </a:solidFill>
                <a:latin typeface="Lucida Sans" panose="020B0602030504020204" pitchFamily="34" charset="0"/>
              </a:rPr>
              <a:t>Planning</a:t>
            </a:r>
          </a:p>
          <a:p>
            <a:r>
              <a:rPr lang="en-GB" dirty="0" smtClean="0">
                <a:solidFill>
                  <a:srgbClr val="002060"/>
                </a:solidFill>
                <a:latin typeface="Lucida Sans" panose="020B0602030504020204" pitchFamily="34" charset="0"/>
              </a:rPr>
              <a:t>Researching</a:t>
            </a:r>
          </a:p>
          <a:p>
            <a:r>
              <a:rPr lang="en-GB" dirty="0" smtClean="0">
                <a:solidFill>
                  <a:srgbClr val="002060"/>
                </a:solidFill>
                <a:latin typeface="Lucida Sans" panose="020B0602030504020204" pitchFamily="34" charset="0"/>
              </a:rPr>
              <a:t>Note taking</a:t>
            </a:r>
            <a:endParaRPr lang="en-GB" dirty="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Discussion </a:t>
            </a:r>
            <a:r>
              <a:rPr lang="en-GB" dirty="0">
                <a:solidFill>
                  <a:srgbClr val="002060"/>
                </a:solidFill>
                <a:latin typeface="Lucida Sans" panose="020B0602030504020204" pitchFamily="34" charset="0"/>
              </a:rPr>
              <a:t>skills</a:t>
            </a:r>
          </a:p>
          <a:p>
            <a:r>
              <a:rPr lang="en-GB" dirty="0">
                <a:solidFill>
                  <a:srgbClr val="002060"/>
                </a:solidFill>
                <a:latin typeface="Lucida Sans" panose="020B0602030504020204" pitchFamily="34" charset="0"/>
              </a:rPr>
              <a:t>Idea sharing</a:t>
            </a:r>
          </a:p>
          <a:p>
            <a:pPr marL="0" indent="0">
              <a:buNone/>
            </a:pPr>
            <a:endParaRPr lang="en-GB" dirty="0" smtClean="0">
              <a:solidFill>
                <a:srgbClr val="0000FF"/>
              </a:solidFill>
              <a:latin typeface="Lucida Sans" panose="020B0602030504020204" pitchFamily="34" charset="0"/>
            </a:endParaRPr>
          </a:p>
          <a:p>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6560069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latin typeface="Lucida Sans" panose="020B0602030504020204" pitchFamily="34" charset="0"/>
              </a:rPr>
              <a:t>Adnoddau</a:t>
            </a:r>
            <a:r>
              <a:rPr lang="en-GB" sz="3600" dirty="0" smtClean="0">
                <a:latin typeface="Lucida Sans" panose="020B0602030504020204" pitchFamily="34" charset="0"/>
              </a:rPr>
              <a:t/>
            </a:r>
            <a:br>
              <a:rPr lang="en-GB" sz="3600" dirty="0" smtClean="0">
                <a:latin typeface="Lucida Sans" panose="020B0602030504020204" pitchFamily="34" charset="0"/>
              </a:rPr>
            </a:br>
            <a:r>
              <a:rPr lang="en-GB" sz="3600" dirty="0" smtClean="0">
                <a:solidFill>
                  <a:srgbClr val="002060"/>
                </a:solidFill>
                <a:latin typeface="Lucida Sans" panose="020B0602030504020204" pitchFamily="34" charset="0"/>
              </a:rPr>
              <a:t>Resources</a:t>
            </a:r>
            <a:endParaRPr lang="en-GB" sz="36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cy-GB" dirty="0" smtClean="0">
                <a:latin typeface="Lucida Sans" panose="020B0602030504020204" pitchFamily="34" charset="0"/>
              </a:rPr>
              <a:t>PP</a:t>
            </a:r>
          </a:p>
          <a:p>
            <a:r>
              <a:rPr lang="cy-GB" dirty="0" smtClean="0">
                <a:latin typeface="Lucida Sans" panose="020B0602030504020204" pitchFamily="34" charset="0"/>
              </a:rPr>
              <a:t>Ymchwil</a:t>
            </a:r>
          </a:p>
          <a:p>
            <a:r>
              <a:rPr lang="cy-GB" dirty="0" smtClean="0">
                <a:latin typeface="Lucida Sans" panose="020B0602030504020204" pitchFamily="34" charset="0"/>
              </a:rPr>
              <a:t>Erthyglau</a:t>
            </a:r>
          </a:p>
          <a:p>
            <a:r>
              <a:rPr lang="cy-GB" dirty="0" smtClean="0">
                <a:latin typeface="Lucida Sans" panose="020B0602030504020204" pitchFamily="34" charset="0"/>
              </a:rPr>
              <a:t>Gwefannau</a:t>
            </a:r>
          </a:p>
          <a:p>
            <a:r>
              <a:rPr lang="cy-GB" dirty="0" smtClean="0">
                <a:latin typeface="Lucida Sans" panose="020B0602030504020204" pitchFamily="34" charset="0"/>
              </a:rPr>
              <a:t>Clipiau fideo</a:t>
            </a:r>
          </a:p>
          <a:p>
            <a:pPr marL="0" indent="0">
              <a:buNone/>
            </a:pPr>
            <a:endParaRPr lang="cy-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PP</a:t>
            </a:r>
          </a:p>
          <a:p>
            <a:r>
              <a:rPr lang="en-GB" dirty="0" smtClean="0">
                <a:solidFill>
                  <a:srgbClr val="002060"/>
                </a:solidFill>
                <a:latin typeface="Lucida Sans" panose="020B0602030504020204" pitchFamily="34" charset="0"/>
              </a:rPr>
              <a:t>Research</a:t>
            </a:r>
          </a:p>
          <a:p>
            <a:r>
              <a:rPr lang="en-GB" dirty="0" smtClean="0">
                <a:solidFill>
                  <a:srgbClr val="002060"/>
                </a:solidFill>
                <a:latin typeface="Lucida Sans" panose="020B0602030504020204" pitchFamily="34" charset="0"/>
              </a:rPr>
              <a:t>Articles</a:t>
            </a:r>
          </a:p>
          <a:p>
            <a:r>
              <a:rPr lang="en-GB" dirty="0" smtClean="0">
                <a:solidFill>
                  <a:srgbClr val="002060"/>
                </a:solidFill>
                <a:latin typeface="Lucida Sans" panose="020B0602030504020204" pitchFamily="34" charset="0"/>
              </a:rPr>
              <a:t>Websites</a:t>
            </a:r>
            <a:endParaRPr lang="en-GB" dirty="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Video clips</a:t>
            </a:r>
          </a:p>
        </p:txBody>
      </p:sp>
    </p:spTree>
    <p:extLst>
      <p:ext uri="{BB962C8B-B14F-4D97-AF65-F5344CB8AC3E}">
        <p14:creationId xmlns:p14="http://schemas.microsoft.com/office/powerpoint/2010/main" val="30283535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3696"/>
            <a:ext cx="10515600" cy="1325563"/>
          </a:xfrm>
        </p:spPr>
        <p:txBody>
          <a:bodyPr>
            <a:normAutofit/>
          </a:bodyPr>
          <a:lstStyle/>
          <a:p>
            <a:r>
              <a:rPr lang="en-GB" sz="3200" dirty="0" smtClean="0">
                <a:latin typeface="Lucida Sans" panose="020B0602030504020204" pitchFamily="34" charset="0"/>
              </a:rPr>
              <a:t>Beth </a:t>
            </a:r>
            <a:r>
              <a:rPr lang="en-GB" sz="3200" dirty="0" err="1" smtClean="0">
                <a:latin typeface="Lucida Sans" panose="020B0602030504020204" pitchFamily="34" charset="0"/>
              </a:rPr>
              <a:t>yw</a:t>
            </a:r>
            <a:r>
              <a:rPr lang="en-GB" sz="3200" dirty="0" smtClean="0">
                <a:latin typeface="Lucida Sans" panose="020B0602030504020204" pitchFamily="34" charset="0"/>
              </a:rPr>
              <a:t> </a:t>
            </a:r>
            <a:r>
              <a:rPr lang="en-GB" sz="3200" dirty="0" err="1" smtClean="0">
                <a:latin typeface="Lucida Sans" panose="020B0602030504020204" pitchFamily="34" charset="0"/>
              </a:rPr>
              <a:t>dwyieithrwydd</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What is </a:t>
            </a:r>
            <a:r>
              <a:rPr lang="en-GB" sz="3200" dirty="0">
                <a:solidFill>
                  <a:srgbClr val="002060"/>
                </a:solidFill>
                <a:latin typeface="Lucida Sans" panose="020B0602030504020204" pitchFamily="34" charset="0"/>
              </a:rPr>
              <a:t>b</a:t>
            </a:r>
            <a:r>
              <a:rPr lang="en-GB" sz="3200" dirty="0" smtClean="0">
                <a:solidFill>
                  <a:srgbClr val="002060"/>
                </a:solidFill>
                <a:latin typeface="Lucida Sans" panose="020B0602030504020204" pitchFamily="34" charset="0"/>
              </a:rPr>
              <a:t>ilingualism?</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normAutofit/>
          </a:bodyPr>
          <a:lstStyle/>
          <a:p>
            <a:r>
              <a:rPr lang="en-GB" sz="3200" dirty="0" smtClean="0">
                <a:latin typeface="Lucida Sans" panose="020B0602030504020204" pitchFamily="34" charset="0"/>
              </a:rPr>
              <a:t>Beth </a:t>
            </a:r>
            <a:r>
              <a:rPr lang="en-GB" sz="3200" dirty="0" err="1" smtClean="0">
                <a:latin typeface="Lucida Sans" panose="020B0602030504020204" pitchFamily="34" charset="0"/>
              </a:rPr>
              <a:t>ydych</a:t>
            </a:r>
            <a:r>
              <a:rPr lang="en-GB" sz="3200" dirty="0" smtClean="0">
                <a:latin typeface="Lucida Sans" panose="020B0602030504020204" pitchFamily="34" charset="0"/>
              </a:rPr>
              <a:t> </a:t>
            </a:r>
            <a:r>
              <a:rPr lang="en-GB" sz="3200" dirty="0" err="1" smtClean="0">
                <a:latin typeface="Lucida Sans" panose="020B0602030504020204" pitchFamily="34" charset="0"/>
              </a:rPr>
              <a:t>chi’n</a:t>
            </a:r>
            <a:r>
              <a:rPr lang="en-GB" sz="3200" dirty="0" smtClean="0">
                <a:latin typeface="Lucida Sans" panose="020B0602030504020204" pitchFamily="34" charset="0"/>
              </a:rPr>
              <a:t> </a:t>
            </a:r>
            <a:r>
              <a:rPr lang="en-GB" sz="3200" dirty="0" err="1" smtClean="0">
                <a:latin typeface="Lucida Sans" panose="020B0602030504020204" pitchFamily="34" charset="0"/>
              </a:rPr>
              <a:t>feddwl</a:t>
            </a:r>
            <a:r>
              <a:rPr lang="en-GB" sz="3200" dirty="0" smtClean="0">
                <a:latin typeface="Lucida Sans" panose="020B0602030504020204" pitchFamily="34" charset="0"/>
              </a:rPr>
              <a:t>?</a:t>
            </a:r>
            <a:endParaRPr lang="en-GB" sz="3200" dirty="0">
              <a:latin typeface="Lucida Sans" panose="020B0602030504020204" pitchFamily="34" charset="0"/>
            </a:endParaRPr>
          </a:p>
        </p:txBody>
      </p:sp>
      <p:sp>
        <p:nvSpPr>
          <p:cNvPr id="4" name="Content Placeholder 3"/>
          <p:cNvSpPr>
            <a:spLocks noGrp="1"/>
          </p:cNvSpPr>
          <p:nvPr>
            <p:ph sz="half" idx="2"/>
          </p:nvPr>
        </p:nvSpPr>
        <p:spPr/>
        <p:txBody>
          <a:bodyPr>
            <a:normAutofit/>
          </a:bodyPr>
          <a:lstStyle/>
          <a:p>
            <a:r>
              <a:rPr lang="en-GB" sz="3200" dirty="0" smtClean="0">
                <a:solidFill>
                  <a:srgbClr val="002060"/>
                </a:solidFill>
                <a:latin typeface="Lucida Sans" panose="020B0602030504020204" pitchFamily="34" charset="0"/>
              </a:rPr>
              <a:t>What do you think?</a:t>
            </a:r>
            <a:endParaRPr lang="en-GB" sz="32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1944974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3696"/>
            <a:ext cx="10515600" cy="935035"/>
          </a:xfrm>
        </p:spPr>
        <p:txBody>
          <a:bodyPr>
            <a:normAutofit fontScale="90000"/>
          </a:bodyPr>
          <a:lstStyle/>
          <a:p>
            <a:r>
              <a:rPr lang="en-GB" sz="3200" dirty="0" smtClean="0">
                <a:latin typeface="Lucida Sans" panose="020B0602030504020204" pitchFamily="34" charset="0"/>
              </a:rPr>
              <a:t>Beth </a:t>
            </a:r>
            <a:r>
              <a:rPr lang="en-GB" sz="3200" dirty="0" err="1" smtClean="0">
                <a:latin typeface="Lucida Sans" panose="020B0602030504020204" pitchFamily="34" charset="0"/>
              </a:rPr>
              <a:t>yw</a:t>
            </a:r>
            <a:r>
              <a:rPr lang="en-GB" sz="3200" dirty="0" smtClean="0">
                <a:latin typeface="Lucida Sans" panose="020B0602030504020204" pitchFamily="34" charset="0"/>
              </a:rPr>
              <a:t> </a:t>
            </a:r>
            <a:r>
              <a:rPr lang="en-GB" sz="3200" dirty="0" err="1" smtClean="0">
                <a:latin typeface="Lucida Sans" panose="020B0602030504020204" pitchFamily="34" charset="0"/>
              </a:rPr>
              <a:t>dwyieithrwydd</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What is </a:t>
            </a:r>
            <a:r>
              <a:rPr lang="en-GB" sz="3200" dirty="0">
                <a:solidFill>
                  <a:srgbClr val="002060"/>
                </a:solidFill>
                <a:latin typeface="Lucida Sans" panose="020B0602030504020204" pitchFamily="34" charset="0"/>
              </a:rPr>
              <a:t>b</a:t>
            </a:r>
            <a:r>
              <a:rPr lang="en-GB" sz="3200" dirty="0" smtClean="0">
                <a:solidFill>
                  <a:srgbClr val="002060"/>
                </a:solidFill>
                <a:latin typeface="Lucida Sans" panose="020B0602030504020204" pitchFamily="34" charset="0"/>
              </a:rPr>
              <a:t>ilingualism?</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57163" y="1350169"/>
            <a:ext cx="5862637" cy="4826794"/>
          </a:xfrm>
        </p:spPr>
        <p:txBody>
          <a:bodyPr>
            <a:normAutofit/>
          </a:bodyPr>
          <a:lstStyle/>
          <a:p>
            <a:r>
              <a:rPr lang="en-GB" dirty="0" err="1" smtClean="0">
                <a:latin typeface="Lucida Sans" panose="020B0602030504020204" pitchFamily="34" charset="0"/>
              </a:rPr>
              <a:t>Rhugl</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2 </a:t>
            </a:r>
            <a:r>
              <a:rPr lang="en-GB" dirty="0" err="1" smtClean="0">
                <a:latin typeface="Lucida Sans" panose="020B0602030504020204" pitchFamily="34" charset="0"/>
              </a:rPr>
              <a:t>iaith</a:t>
            </a:r>
            <a:r>
              <a:rPr lang="en-GB" dirty="0" smtClean="0">
                <a:latin typeface="Lucida Sans" panose="020B0602030504020204" pitchFamily="34" charset="0"/>
              </a:rPr>
              <a:t>?</a:t>
            </a:r>
          </a:p>
          <a:p>
            <a:r>
              <a:rPr lang="en-GB" dirty="0" err="1" smtClean="0">
                <a:latin typeface="Lucida Sans" panose="020B0602030504020204" pitchFamily="34" charset="0"/>
              </a:rPr>
              <a:t>Medru</a:t>
            </a:r>
            <a:r>
              <a:rPr lang="en-GB" dirty="0" smtClean="0">
                <a:latin typeface="Lucida Sans" panose="020B0602030504020204" pitchFamily="34" charset="0"/>
              </a:rPr>
              <a:t> </a:t>
            </a:r>
            <a:r>
              <a:rPr lang="en-GB" dirty="0" err="1" smtClean="0">
                <a:latin typeface="Lucida Sans" panose="020B0602030504020204" pitchFamily="34" charset="0"/>
              </a:rPr>
              <a:t>siarad</a:t>
            </a:r>
            <a:r>
              <a:rPr lang="en-GB" dirty="0" smtClean="0">
                <a:latin typeface="Lucida Sans" panose="020B0602030504020204" pitchFamily="34" charset="0"/>
              </a:rPr>
              <a:t>, </a:t>
            </a:r>
            <a:r>
              <a:rPr lang="en-GB" dirty="0" err="1" smtClean="0">
                <a:latin typeface="Lucida Sans" panose="020B0602030504020204" pitchFamily="34" charset="0"/>
              </a:rPr>
              <a:t>darllen</a:t>
            </a:r>
            <a:r>
              <a:rPr lang="en-GB" dirty="0" smtClean="0">
                <a:latin typeface="Lucida Sans" panose="020B0602030504020204" pitchFamily="34" charset="0"/>
              </a:rPr>
              <a:t> ac </a:t>
            </a:r>
            <a:r>
              <a:rPr lang="en-GB" dirty="0" err="1" smtClean="0">
                <a:latin typeface="Lucida Sans" panose="020B0602030504020204" pitchFamily="34" charset="0"/>
              </a:rPr>
              <a:t>ysgrifennu</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2 </a:t>
            </a:r>
            <a:r>
              <a:rPr lang="en-GB" dirty="0" err="1" smtClean="0">
                <a:latin typeface="Lucida Sans" panose="020B0602030504020204" pitchFamily="34" charset="0"/>
              </a:rPr>
              <a:t>iaith</a:t>
            </a:r>
            <a:r>
              <a:rPr lang="en-GB" dirty="0" smtClean="0">
                <a:latin typeface="Lucida Sans" panose="020B0602030504020204" pitchFamily="34" charset="0"/>
              </a:rPr>
              <a:t>?</a:t>
            </a:r>
          </a:p>
          <a:p>
            <a:r>
              <a:rPr lang="en-GB" dirty="0" err="1" smtClean="0">
                <a:latin typeface="Lucida Sans" panose="020B0602030504020204" pitchFamily="34" charset="0"/>
              </a:rPr>
              <a:t>Medru</a:t>
            </a:r>
            <a:r>
              <a:rPr lang="en-GB" dirty="0" smtClean="0">
                <a:latin typeface="Lucida Sans" panose="020B0602030504020204" pitchFamily="34" charset="0"/>
              </a:rPr>
              <a:t> </a:t>
            </a:r>
            <a:r>
              <a:rPr lang="en-GB" dirty="0" err="1" smtClean="0">
                <a:latin typeface="Lucida Sans" panose="020B0602030504020204" pitchFamily="34" charset="0"/>
              </a:rPr>
              <a:t>siarad</a:t>
            </a:r>
            <a:r>
              <a:rPr lang="en-GB" dirty="0" smtClean="0">
                <a:latin typeface="Lucida Sans" panose="020B0602030504020204" pitchFamily="34" charset="0"/>
              </a:rPr>
              <a:t> </a:t>
            </a:r>
            <a:r>
              <a:rPr lang="en-GB" dirty="0" err="1" smtClean="0">
                <a:latin typeface="Lucida Sans" panose="020B0602030504020204" pitchFamily="34" charset="0"/>
              </a:rPr>
              <a:t>iaith</a:t>
            </a:r>
            <a:r>
              <a:rPr lang="en-GB" dirty="0" smtClean="0">
                <a:latin typeface="Lucida Sans" panose="020B0602030504020204" pitchFamily="34" charset="0"/>
              </a:rPr>
              <a:t> </a:t>
            </a:r>
            <a:r>
              <a:rPr lang="en-GB" dirty="0" err="1" smtClean="0">
                <a:latin typeface="Lucida Sans" panose="020B0602030504020204" pitchFamily="34" charset="0"/>
              </a:rPr>
              <a:t>ond</a:t>
            </a:r>
            <a:r>
              <a:rPr lang="en-GB" dirty="0" smtClean="0">
                <a:latin typeface="Lucida Sans" panose="020B0602030504020204" pitchFamily="34" charset="0"/>
              </a:rPr>
              <a:t> dim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ei</a:t>
            </a:r>
            <a:r>
              <a:rPr lang="en-GB" dirty="0" smtClean="0">
                <a:latin typeface="Lucida Sans" panose="020B0602030504020204" pitchFamily="34" charset="0"/>
              </a:rPr>
              <a:t> </a:t>
            </a:r>
            <a:r>
              <a:rPr lang="en-GB" dirty="0" err="1" smtClean="0">
                <a:latin typeface="Lucida Sans" panose="020B0602030504020204" pitchFamily="34" charset="0"/>
              </a:rPr>
              <a:t>defnyddio</a:t>
            </a:r>
            <a:r>
              <a:rPr lang="en-GB" dirty="0" smtClean="0">
                <a:latin typeface="Lucida Sans" panose="020B0602030504020204" pitchFamily="34" charset="0"/>
              </a:rPr>
              <a:t>?</a:t>
            </a:r>
          </a:p>
          <a:p>
            <a:r>
              <a:rPr lang="en-GB" dirty="0" err="1" smtClean="0">
                <a:latin typeface="Lucida Sans" panose="020B0602030504020204" pitchFamily="34" charset="0"/>
              </a:rPr>
              <a:t>Medru</a:t>
            </a:r>
            <a:r>
              <a:rPr lang="en-GB" dirty="0" smtClean="0">
                <a:latin typeface="Lucida Sans" panose="020B0602030504020204" pitchFamily="34" charset="0"/>
              </a:rPr>
              <a:t> </a:t>
            </a:r>
            <a:r>
              <a:rPr lang="en-GB" dirty="0" err="1" smtClean="0">
                <a:latin typeface="Lucida Sans" panose="020B0602030504020204" pitchFamily="34" charset="0"/>
              </a:rPr>
              <a:t>deall</a:t>
            </a:r>
            <a:r>
              <a:rPr lang="en-GB" dirty="0" smtClean="0">
                <a:latin typeface="Lucida Sans" panose="020B0602030504020204" pitchFamily="34" charset="0"/>
              </a:rPr>
              <a:t> </a:t>
            </a:r>
            <a:r>
              <a:rPr lang="en-GB" dirty="0" err="1" smtClean="0">
                <a:latin typeface="Lucida Sans" panose="020B0602030504020204" pitchFamily="34" charset="0"/>
              </a:rPr>
              <a:t>ond</a:t>
            </a:r>
            <a:r>
              <a:rPr lang="en-GB" dirty="0" smtClean="0">
                <a:latin typeface="Lucida Sans" panose="020B0602030504020204" pitchFamily="34" charset="0"/>
              </a:rPr>
              <a:t> dim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ei</a:t>
            </a:r>
            <a:r>
              <a:rPr lang="en-GB" dirty="0" smtClean="0">
                <a:latin typeface="Lucida Sans" panose="020B0602030504020204" pitchFamily="34" charset="0"/>
              </a:rPr>
              <a:t> </a:t>
            </a:r>
            <a:r>
              <a:rPr lang="en-GB" dirty="0" err="1" smtClean="0">
                <a:latin typeface="Lucida Sans" panose="020B0602030504020204" pitchFamily="34" charset="0"/>
              </a:rPr>
              <a:t>defnyddio</a:t>
            </a:r>
            <a:r>
              <a:rPr lang="en-GB" dirty="0" smtClean="0">
                <a:latin typeface="Lucida Sans" panose="020B0602030504020204" pitchFamily="34" charset="0"/>
              </a:rPr>
              <a:t>?</a:t>
            </a:r>
          </a:p>
          <a:p>
            <a:r>
              <a:rPr lang="en-GB" dirty="0" err="1" smtClean="0">
                <a:latin typeface="Lucida Sans" panose="020B0602030504020204" pitchFamily="34" charset="0"/>
              </a:rPr>
              <a:t>Hyfredus</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1 </a:t>
            </a:r>
            <a:r>
              <a:rPr lang="en-GB" dirty="0" err="1" smtClean="0">
                <a:latin typeface="Lucida Sans" panose="020B0602030504020204" pitchFamily="34" charset="0"/>
              </a:rPr>
              <a:t>iaith</a:t>
            </a:r>
            <a:r>
              <a:rPr lang="en-GB" dirty="0" smtClean="0">
                <a:latin typeface="Lucida Sans" panose="020B0602030504020204" pitchFamily="34" charset="0"/>
              </a:rPr>
              <a:t> ac </a:t>
            </a:r>
            <a:r>
              <a:rPr lang="en-GB" dirty="0" err="1" smtClean="0">
                <a:latin typeface="Lucida Sans" panose="020B0602030504020204" pitchFamily="34" charset="0"/>
              </a:rPr>
              <a:t>ychydig</a:t>
            </a:r>
            <a:r>
              <a:rPr lang="en-GB" dirty="0" smtClean="0">
                <a:latin typeface="Lucida Sans" panose="020B0602030504020204" pitchFamily="34" charset="0"/>
              </a:rPr>
              <a:t> </a:t>
            </a:r>
            <a:r>
              <a:rPr lang="en-GB" dirty="0" err="1" smtClean="0">
                <a:latin typeface="Lucida Sans" panose="020B0602030504020204" pitchFamily="34" charset="0"/>
              </a:rPr>
              <a:t>eiriau</a:t>
            </a:r>
            <a:r>
              <a:rPr lang="en-GB" dirty="0" smtClean="0">
                <a:latin typeface="Lucida Sans" panose="020B0602030504020204" pitchFamily="34" charset="0"/>
              </a:rPr>
              <a:t> </a:t>
            </a:r>
            <a:r>
              <a:rPr lang="en-GB" dirty="0" err="1" smtClean="0">
                <a:latin typeface="Lucida Sans" panose="020B0602030504020204" pitchFamily="34" charset="0"/>
              </a:rPr>
              <a:t>o’r</a:t>
            </a:r>
            <a:r>
              <a:rPr lang="en-GB" dirty="0" smtClean="0">
                <a:latin typeface="Lucida Sans" panose="020B0602030504020204" pitchFamily="34" charset="0"/>
              </a:rPr>
              <a:t> </a:t>
            </a:r>
            <a:r>
              <a:rPr lang="en-GB" dirty="0" err="1" smtClean="0">
                <a:latin typeface="Lucida Sans" panose="020B0602030504020204" pitchFamily="34" charset="0"/>
              </a:rPr>
              <a:t>llall</a:t>
            </a:r>
            <a:r>
              <a:rPr lang="en-GB" dirty="0" smtClean="0">
                <a:latin typeface="Lucida Sans" panose="020B0602030504020204" pitchFamily="34" charset="0"/>
              </a:rPr>
              <a:t>? </a:t>
            </a:r>
            <a:endParaRPr lang="en-GB" dirty="0">
              <a:latin typeface="Lucida Sans" panose="020B0602030504020204" pitchFamily="34" charset="0"/>
            </a:endParaRPr>
          </a:p>
        </p:txBody>
      </p:sp>
      <p:sp>
        <p:nvSpPr>
          <p:cNvPr id="4" name="Content Placeholder 3"/>
          <p:cNvSpPr>
            <a:spLocks noGrp="1"/>
          </p:cNvSpPr>
          <p:nvPr>
            <p:ph sz="half" idx="2"/>
          </p:nvPr>
        </p:nvSpPr>
        <p:spPr>
          <a:xfrm>
            <a:off x="6172199" y="1407319"/>
            <a:ext cx="5800725" cy="4769644"/>
          </a:xfrm>
        </p:spPr>
        <p:txBody>
          <a:bodyPr>
            <a:normAutofit/>
          </a:bodyPr>
          <a:lstStyle/>
          <a:p>
            <a:r>
              <a:rPr lang="en-GB" dirty="0" smtClean="0">
                <a:solidFill>
                  <a:srgbClr val="002060"/>
                </a:solidFill>
                <a:latin typeface="Lucida Sans" panose="020B0602030504020204" pitchFamily="34" charset="0"/>
              </a:rPr>
              <a:t>Fluent in 2 languages?</a:t>
            </a:r>
          </a:p>
          <a:p>
            <a:r>
              <a:rPr lang="en-GB" dirty="0" smtClean="0">
                <a:solidFill>
                  <a:srgbClr val="002060"/>
                </a:solidFill>
                <a:latin typeface="Lucida Sans" panose="020B0602030504020204" pitchFamily="34" charset="0"/>
              </a:rPr>
              <a:t>Able to speak, read and write in 2 languages?</a:t>
            </a:r>
          </a:p>
          <a:p>
            <a:r>
              <a:rPr lang="en-GB" dirty="0" smtClean="0">
                <a:solidFill>
                  <a:srgbClr val="002060"/>
                </a:solidFill>
                <a:latin typeface="Lucida Sans" panose="020B0602030504020204" pitchFamily="34" charset="0"/>
              </a:rPr>
              <a:t>Able to speak a language but does not use it?</a:t>
            </a:r>
          </a:p>
          <a:p>
            <a:r>
              <a:rPr lang="en-GB" dirty="0" smtClean="0">
                <a:solidFill>
                  <a:srgbClr val="002060"/>
                </a:solidFill>
                <a:latin typeface="Lucida Sans" panose="020B0602030504020204" pitchFamily="34" charset="0"/>
              </a:rPr>
              <a:t>Able to understand but does not use it?</a:t>
            </a:r>
          </a:p>
          <a:p>
            <a:r>
              <a:rPr lang="en-GB" dirty="0" smtClean="0">
                <a:solidFill>
                  <a:srgbClr val="002060"/>
                </a:solidFill>
                <a:latin typeface="Lucida Sans" panose="020B0602030504020204" pitchFamily="34" charset="0"/>
              </a:rPr>
              <a:t>Proficient in 1 language and a few words in another?</a:t>
            </a:r>
          </a:p>
          <a:p>
            <a:pPr marL="0" indent="0">
              <a:buNone/>
            </a:pPr>
            <a:endParaRPr lang="en-GB" dirty="0">
              <a:latin typeface="Lucida Sans" panose="020B0602030504020204" pitchFamily="34" charset="0"/>
            </a:endParaRPr>
          </a:p>
        </p:txBody>
      </p:sp>
    </p:spTree>
    <p:extLst>
      <p:ext uri="{BB962C8B-B14F-4D97-AF65-F5344CB8AC3E}">
        <p14:creationId xmlns:p14="http://schemas.microsoft.com/office/powerpoint/2010/main" val="404055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 calcmode="lin" valueType="num">
                                      <p:cBhvr>
                                        <p:cTn id="15"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p:cTn id="31" dur="1000" fill="hold"/>
                                        <p:tgtEl>
                                          <p:spTgt spid="4">
                                            <p:txEl>
                                              <p:pRg st="1" end="1"/>
                                            </p:txEl>
                                          </p:spTgt>
                                        </p:tgtEl>
                                        <p:attrNameLst>
                                          <p:attrName>ppt_w</p:attrName>
                                        </p:attrNameLst>
                                      </p:cBhvr>
                                      <p:tavLst>
                                        <p:tav tm="0">
                                          <p:val>
                                            <p:fltVal val="0"/>
                                          </p:val>
                                        </p:tav>
                                        <p:tav tm="100000">
                                          <p:val>
                                            <p:strVal val="#ppt_w"/>
                                          </p:val>
                                        </p:tav>
                                      </p:tavLst>
                                    </p:anim>
                                    <p:anim calcmode="lin" valueType="num">
                                      <p:cBhvr>
                                        <p:cTn id="32" dur="1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33" dur="1000" fill="hold"/>
                                        <p:tgtEl>
                                          <p:spTgt spid="4">
                                            <p:txEl>
                                              <p:pRg st="1" end="1"/>
                                            </p:txEl>
                                          </p:spTgt>
                                        </p:tgtEl>
                                        <p:attrNameLst>
                                          <p:attrName>style.rotation</p:attrName>
                                        </p:attrNameLst>
                                      </p:cBhvr>
                                      <p:tavLst>
                                        <p:tav tm="0">
                                          <p:val>
                                            <p:fltVal val="90"/>
                                          </p:val>
                                        </p:tav>
                                        <p:tav tm="100000">
                                          <p:val>
                                            <p:fltVal val="0"/>
                                          </p:val>
                                        </p:tav>
                                      </p:tavLst>
                                    </p:anim>
                                    <p:animEffect transition="in" filter="fade">
                                      <p:cBhvr>
                                        <p:cTn id="34" dur="1000"/>
                                        <p:tgtEl>
                                          <p:spTgt spid="4">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 calcmode="lin" valueType="num">
                                      <p:cBhvr>
                                        <p:cTn id="3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anim calcmode="lin" valueType="num">
                                      <p:cBhvr>
                                        <p:cTn id="47" dur="1000" fill="hold"/>
                                        <p:tgtEl>
                                          <p:spTgt spid="4">
                                            <p:txEl>
                                              <p:pRg st="2" end="2"/>
                                            </p:txEl>
                                          </p:spTgt>
                                        </p:tgtEl>
                                        <p:attrNameLst>
                                          <p:attrName>ppt_w</p:attrName>
                                        </p:attrNameLst>
                                      </p:cBhvr>
                                      <p:tavLst>
                                        <p:tav tm="0">
                                          <p:val>
                                            <p:fltVal val="0"/>
                                          </p:val>
                                        </p:tav>
                                        <p:tav tm="100000">
                                          <p:val>
                                            <p:strVal val="#ppt_w"/>
                                          </p:val>
                                        </p:tav>
                                      </p:tavLst>
                                    </p:anim>
                                    <p:anim calcmode="lin" valueType="num">
                                      <p:cBhvr>
                                        <p:cTn id="48" dur="1000" fill="hold"/>
                                        <p:tgtEl>
                                          <p:spTgt spid="4">
                                            <p:txEl>
                                              <p:pRg st="2" end="2"/>
                                            </p:txEl>
                                          </p:spTgt>
                                        </p:tgtEl>
                                        <p:attrNameLst>
                                          <p:attrName>ppt_h</p:attrName>
                                        </p:attrNameLst>
                                      </p:cBhvr>
                                      <p:tavLst>
                                        <p:tav tm="0">
                                          <p:val>
                                            <p:fltVal val="0"/>
                                          </p:val>
                                        </p:tav>
                                        <p:tav tm="100000">
                                          <p:val>
                                            <p:strVal val="#ppt_h"/>
                                          </p:val>
                                        </p:tav>
                                      </p:tavLst>
                                    </p:anim>
                                    <p:anim calcmode="lin" valueType="num">
                                      <p:cBhvr>
                                        <p:cTn id="49" dur="1000" fill="hold"/>
                                        <p:tgtEl>
                                          <p:spTgt spid="4">
                                            <p:txEl>
                                              <p:pRg st="2" end="2"/>
                                            </p:txEl>
                                          </p:spTgt>
                                        </p:tgtEl>
                                        <p:attrNameLst>
                                          <p:attrName>style.rotation</p:attrName>
                                        </p:attrNameLst>
                                      </p:cBhvr>
                                      <p:tavLst>
                                        <p:tav tm="0">
                                          <p:val>
                                            <p:fltVal val="90"/>
                                          </p:val>
                                        </p:tav>
                                        <p:tav tm="100000">
                                          <p:val>
                                            <p:fltVal val="0"/>
                                          </p:val>
                                        </p:tav>
                                      </p:tavLst>
                                    </p:anim>
                                    <p:animEffect transition="in" filter="fade">
                                      <p:cBhvr>
                                        <p:cTn id="50" dur="1000"/>
                                        <p:tgtEl>
                                          <p:spTgt spid="4">
                                            <p:txEl>
                                              <p:pRg st="2" end="2"/>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3">
                                            <p:txEl>
                                              <p:pRg st="3" end="3"/>
                                            </p:txEl>
                                          </p:spTgt>
                                        </p:tgtEl>
                                        <p:attrNameLst>
                                          <p:attrName>style.visibility</p:attrName>
                                        </p:attrNameLst>
                                      </p:cBhvr>
                                      <p:to>
                                        <p:strVal val="visible"/>
                                      </p:to>
                                    </p:set>
                                    <p:anim calcmode="lin" valueType="num">
                                      <p:cBhvr>
                                        <p:cTn id="55"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nodeType="clickEffect">
                                  <p:stCondLst>
                                    <p:cond delay="0"/>
                                  </p:stCondLst>
                                  <p:childTnLst>
                                    <p:set>
                                      <p:cBhvr>
                                        <p:cTn id="62" dur="1" fill="hold">
                                          <p:stCondLst>
                                            <p:cond delay="0"/>
                                          </p:stCondLst>
                                        </p:cTn>
                                        <p:tgtEl>
                                          <p:spTgt spid="4">
                                            <p:txEl>
                                              <p:pRg st="3" end="3"/>
                                            </p:txEl>
                                          </p:spTgt>
                                        </p:tgtEl>
                                        <p:attrNameLst>
                                          <p:attrName>style.visibility</p:attrName>
                                        </p:attrNameLst>
                                      </p:cBhvr>
                                      <p:to>
                                        <p:strVal val="visible"/>
                                      </p:to>
                                    </p:set>
                                    <p:anim calcmode="lin" valueType="num">
                                      <p:cBhvr>
                                        <p:cTn id="63" dur="1000" fill="hold"/>
                                        <p:tgtEl>
                                          <p:spTgt spid="4">
                                            <p:txEl>
                                              <p:pRg st="3" end="3"/>
                                            </p:txEl>
                                          </p:spTgt>
                                        </p:tgtEl>
                                        <p:attrNameLst>
                                          <p:attrName>ppt_w</p:attrName>
                                        </p:attrNameLst>
                                      </p:cBhvr>
                                      <p:tavLst>
                                        <p:tav tm="0">
                                          <p:val>
                                            <p:fltVal val="0"/>
                                          </p:val>
                                        </p:tav>
                                        <p:tav tm="100000">
                                          <p:val>
                                            <p:strVal val="#ppt_w"/>
                                          </p:val>
                                        </p:tav>
                                      </p:tavLst>
                                    </p:anim>
                                    <p:anim calcmode="lin" valueType="num">
                                      <p:cBhvr>
                                        <p:cTn id="64" dur="1000" fill="hold"/>
                                        <p:tgtEl>
                                          <p:spTgt spid="4">
                                            <p:txEl>
                                              <p:pRg st="3" end="3"/>
                                            </p:txEl>
                                          </p:spTgt>
                                        </p:tgtEl>
                                        <p:attrNameLst>
                                          <p:attrName>ppt_h</p:attrName>
                                        </p:attrNameLst>
                                      </p:cBhvr>
                                      <p:tavLst>
                                        <p:tav tm="0">
                                          <p:val>
                                            <p:fltVal val="0"/>
                                          </p:val>
                                        </p:tav>
                                        <p:tav tm="100000">
                                          <p:val>
                                            <p:strVal val="#ppt_h"/>
                                          </p:val>
                                        </p:tav>
                                      </p:tavLst>
                                    </p:anim>
                                    <p:anim calcmode="lin" valueType="num">
                                      <p:cBhvr>
                                        <p:cTn id="65" dur="1000" fill="hold"/>
                                        <p:tgtEl>
                                          <p:spTgt spid="4">
                                            <p:txEl>
                                              <p:pRg st="3" end="3"/>
                                            </p:txEl>
                                          </p:spTgt>
                                        </p:tgtEl>
                                        <p:attrNameLst>
                                          <p:attrName>style.rotation</p:attrName>
                                        </p:attrNameLst>
                                      </p:cBhvr>
                                      <p:tavLst>
                                        <p:tav tm="0">
                                          <p:val>
                                            <p:fltVal val="90"/>
                                          </p:val>
                                        </p:tav>
                                        <p:tav tm="100000">
                                          <p:val>
                                            <p:fltVal val="0"/>
                                          </p:val>
                                        </p:tav>
                                      </p:tavLst>
                                    </p:anim>
                                    <p:animEffect transition="in" filter="fade">
                                      <p:cBhvr>
                                        <p:cTn id="66" dur="1000"/>
                                        <p:tgtEl>
                                          <p:spTgt spid="4">
                                            <p:txEl>
                                              <p:pRg st="3" end="3"/>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nodeType="clickEffect">
                                  <p:stCondLst>
                                    <p:cond delay="0"/>
                                  </p:stCondLst>
                                  <p:childTnLst>
                                    <p:set>
                                      <p:cBhvr>
                                        <p:cTn id="70" dur="1" fill="hold">
                                          <p:stCondLst>
                                            <p:cond delay="0"/>
                                          </p:stCondLst>
                                        </p:cTn>
                                        <p:tgtEl>
                                          <p:spTgt spid="3">
                                            <p:txEl>
                                              <p:pRg st="4" end="4"/>
                                            </p:txEl>
                                          </p:spTgt>
                                        </p:tgtEl>
                                        <p:attrNameLst>
                                          <p:attrName>style.visibility</p:attrName>
                                        </p:attrNameLst>
                                      </p:cBhvr>
                                      <p:to>
                                        <p:strVal val="visible"/>
                                      </p:to>
                                    </p:set>
                                    <p:anim calcmode="lin" valueType="num">
                                      <p:cBhvr>
                                        <p:cTn id="71"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72"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73"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74" dur="1000"/>
                                        <p:tgtEl>
                                          <p:spTgt spid="3">
                                            <p:txEl>
                                              <p:pRg st="4" end="4"/>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31" presetClass="entr" presetSubtype="0" fill="hold" nodeType="clickEffect">
                                  <p:stCondLst>
                                    <p:cond delay="0"/>
                                  </p:stCondLst>
                                  <p:childTnLst>
                                    <p:set>
                                      <p:cBhvr>
                                        <p:cTn id="78" dur="1" fill="hold">
                                          <p:stCondLst>
                                            <p:cond delay="0"/>
                                          </p:stCondLst>
                                        </p:cTn>
                                        <p:tgtEl>
                                          <p:spTgt spid="4">
                                            <p:txEl>
                                              <p:pRg st="4" end="4"/>
                                            </p:txEl>
                                          </p:spTgt>
                                        </p:tgtEl>
                                        <p:attrNameLst>
                                          <p:attrName>style.visibility</p:attrName>
                                        </p:attrNameLst>
                                      </p:cBhvr>
                                      <p:to>
                                        <p:strVal val="visible"/>
                                      </p:to>
                                    </p:set>
                                    <p:anim calcmode="lin" valueType="num">
                                      <p:cBhvr>
                                        <p:cTn id="79" dur="1000" fill="hold"/>
                                        <p:tgtEl>
                                          <p:spTgt spid="4">
                                            <p:txEl>
                                              <p:pRg st="4" end="4"/>
                                            </p:txEl>
                                          </p:spTgt>
                                        </p:tgtEl>
                                        <p:attrNameLst>
                                          <p:attrName>ppt_w</p:attrName>
                                        </p:attrNameLst>
                                      </p:cBhvr>
                                      <p:tavLst>
                                        <p:tav tm="0">
                                          <p:val>
                                            <p:fltVal val="0"/>
                                          </p:val>
                                        </p:tav>
                                        <p:tav tm="100000">
                                          <p:val>
                                            <p:strVal val="#ppt_w"/>
                                          </p:val>
                                        </p:tav>
                                      </p:tavLst>
                                    </p:anim>
                                    <p:anim calcmode="lin" valueType="num">
                                      <p:cBhvr>
                                        <p:cTn id="80" dur="1000" fill="hold"/>
                                        <p:tgtEl>
                                          <p:spTgt spid="4">
                                            <p:txEl>
                                              <p:pRg st="4" end="4"/>
                                            </p:txEl>
                                          </p:spTgt>
                                        </p:tgtEl>
                                        <p:attrNameLst>
                                          <p:attrName>ppt_h</p:attrName>
                                        </p:attrNameLst>
                                      </p:cBhvr>
                                      <p:tavLst>
                                        <p:tav tm="0">
                                          <p:val>
                                            <p:fltVal val="0"/>
                                          </p:val>
                                        </p:tav>
                                        <p:tav tm="100000">
                                          <p:val>
                                            <p:strVal val="#ppt_h"/>
                                          </p:val>
                                        </p:tav>
                                      </p:tavLst>
                                    </p:anim>
                                    <p:anim calcmode="lin" valueType="num">
                                      <p:cBhvr>
                                        <p:cTn id="81" dur="1000" fill="hold"/>
                                        <p:tgtEl>
                                          <p:spTgt spid="4">
                                            <p:txEl>
                                              <p:pRg st="4" end="4"/>
                                            </p:txEl>
                                          </p:spTgt>
                                        </p:tgtEl>
                                        <p:attrNameLst>
                                          <p:attrName>style.rotation</p:attrName>
                                        </p:attrNameLst>
                                      </p:cBhvr>
                                      <p:tavLst>
                                        <p:tav tm="0">
                                          <p:val>
                                            <p:fltVal val="90"/>
                                          </p:val>
                                        </p:tav>
                                        <p:tav tm="100000">
                                          <p:val>
                                            <p:fltVal val="0"/>
                                          </p:val>
                                        </p:tav>
                                      </p:tavLst>
                                    </p:anim>
                                    <p:animEffect transition="in" filter="fade">
                                      <p:cBhvr>
                                        <p:cTn id="82" dur="10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365128"/>
            <a:ext cx="9644063" cy="806448"/>
          </a:xfrm>
        </p:spPr>
        <p:txBody>
          <a:bodyPr>
            <a:noAutofit/>
          </a:bodyPr>
          <a:lstStyle/>
          <a:p>
            <a:r>
              <a:rPr lang="en-GB" altLang="en-US" sz="2800" dirty="0" err="1" smtClean="0">
                <a:latin typeface="Lucida Sans" panose="020B0602030504020204" pitchFamily="34" charset="0"/>
              </a:rPr>
              <a:t>Fodd</a:t>
            </a:r>
            <a:r>
              <a:rPr lang="en-GB" altLang="en-US" sz="2800" dirty="0" smtClean="0">
                <a:latin typeface="Lucida Sans" panose="020B0602030504020204" pitchFamily="34" charset="0"/>
              </a:rPr>
              <a:t> </a:t>
            </a:r>
            <a:r>
              <a:rPr lang="en-GB" altLang="en-US" sz="2800" dirty="0" err="1" smtClean="0">
                <a:latin typeface="Lucida Sans" panose="020B0602030504020204" pitchFamily="34" charset="0"/>
              </a:rPr>
              <a:t>bynnag</a:t>
            </a:r>
            <a:r>
              <a:rPr lang="en-GB" altLang="en-US" sz="2800" dirty="0" smtClean="0">
                <a:latin typeface="Lucida Sans" panose="020B0602030504020204" pitchFamily="34" charset="0"/>
              </a:rPr>
              <a:t>…</a:t>
            </a:r>
            <a:r>
              <a:rPr lang="en-GB" altLang="en-US" sz="2800" dirty="0">
                <a:latin typeface="Lucida Sans" panose="020B0602030504020204" pitchFamily="34" charset="0"/>
              </a:rPr>
              <a:t/>
            </a:r>
            <a:br>
              <a:rPr lang="en-GB" altLang="en-US" sz="2800" dirty="0">
                <a:latin typeface="Lucida Sans" panose="020B0602030504020204" pitchFamily="34" charset="0"/>
              </a:rPr>
            </a:br>
            <a:r>
              <a:rPr lang="en-GB" altLang="en-US" sz="2800" dirty="0" smtClean="0">
                <a:solidFill>
                  <a:srgbClr val="002060"/>
                </a:solidFill>
                <a:latin typeface="Lucida Sans" panose="020B0602030504020204" pitchFamily="34" charset="0"/>
              </a:rPr>
              <a:t>However…</a:t>
            </a:r>
            <a:endParaRPr lang="en-GB" altLang="en-US" sz="2800" dirty="0">
              <a:solidFill>
                <a:srgbClr val="002060"/>
              </a:solidFill>
              <a:latin typeface="Lucida Sans" panose="020B0602030504020204" pitchFamily="34" charset="0"/>
            </a:endParaRPr>
          </a:p>
        </p:txBody>
      </p:sp>
      <p:sp>
        <p:nvSpPr>
          <p:cNvPr id="2" name="Content Placeholder 1"/>
          <p:cNvSpPr>
            <a:spLocks noGrp="1"/>
          </p:cNvSpPr>
          <p:nvPr>
            <p:ph idx="1"/>
          </p:nvPr>
        </p:nvSpPr>
        <p:spPr>
          <a:xfrm>
            <a:off x="314325" y="1457325"/>
            <a:ext cx="11744325" cy="4059908"/>
          </a:xfrm>
        </p:spPr>
        <p:txBody>
          <a:bodyPr>
            <a:normAutofit lnSpcReduction="10000"/>
          </a:bodyPr>
          <a:lstStyle/>
          <a:p>
            <a:pPr marL="0" indent="0" algn="just">
              <a:buNone/>
            </a:pPr>
            <a:r>
              <a:rPr lang="en-GB" dirty="0" smtClean="0">
                <a:latin typeface="Lucida Sans" panose="020B0602030504020204" pitchFamily="34" charset="0"/>
              </a:rPr>
              <a:t>“…defining </a:t>
            </a:r>
            <a:r>
              <a:rPr lang="en-GB" dirty="0">
                <a:latin typeface="Lucida Sans" panose="020B0602030504020204" pitchFamily="34" charset="0"/>
              </a:rPr>
              <a:t>bilingualism is problematic since individuals with varying bilingual characteristics may be classified as bilingual. Definitions of bilingualism range from a minimal proficiency in two languages, to an advanced level of proficiency which allows the speaker to function and appear as a native-like speaker of two languages. A person may describe themselves as bilingual but may mean only the ability to converse and communicate orally. Others may be proficient in reading in two or more languages (or bi-literate</a:t>
            </a:r>
            <a:r>
              <a:rPr lang="en-GB" dirty="0" smtClean="0">
                <a:latin typeface="Lucida Sans" panose="020B0602030504020204" pitchFamily="34" charset="0"/>
              </a:rPr>
              <a:t>)….</a:t>
            </a:r>
            <a:r>
              <a:rPr lang="en-GB" b="1" dirty="0" smtClean="0">
                <a:latin typeface="Lucida Sans" panose="020B0602030504020204" pitchFamily="34" charset="0"/>
              </a:rPr>
              <a:t>To </a:t>
            </a:r>
            <a:r>
              <a:rPr lang="en-GB" b="1" dirty="0">
                <a:latin typeface="Lucida Sans" panose="020B0602030504020204" pitchFamily="34" charset="0"/>
              </a:rPr>
              <a:t>be bilingual means different things to different people</a:t>
            </a:r>
            <a:r>
              <a:rPr lang="en-GB" dirty="0" smtClean="0">
                <a:latin typeface="Lucida Sans" panose="020B0602030504020204" pitchFamily="34" charset="0"/>
              </a:rPr>
              <a:t>.”</a:t>
            </a:r>
          </a:p>
          <a:p>
            <a:pPr marL="0" indent="0" algn="r">
              <a:buNone/>
            </a:pPr>
            <a:r>
              <a:rPr lang="en-GB" sz="2000" dirty="0" smtClean="0">
                <a:solidFill>
                  <a:srgbClr val="002060"/>
                </a:solidFill>
                <a:latin typeface="Lucida Sans" panose="020B0602030504020204" pitchFamily="34" charset="0"/>
              </a:rPr>
              <a:t>(NALDIC, 2011, p.1).</a:t>
            </a:r>
            <a:endParaRPr lang="en-US" sz="20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8485883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42913" y="274638"/>
            <a:ext cx="9767887" cy="706090"/>
          </a:xfrm>
        </p:spPr>
        <p:txBody>
          <a:bodyPr>
            <a:normAutofit fontScale="90000"/>
          </a:bodyPr>
          <a:lstStyle/>
          <a:p>
            <a:r>
              <a:rPr lang="en-GB" altLang="cy-GB" sz="3200" dirty="0" smtClean="0">
                <a:latin typeface="Lucida Sans" pitchFamily="34" charset="0"/>
              </a:rPr>
              <a:t>Yr </a:t>
            </a:r>
            <a:r>
              <a:rPr lang="en-GB" altLang="cy-GB" sz="3200" dirty="0" err="1" smtClean="0">
                <a:latin typeface="Lucida Sans" pitchFamily="34" charset="0"/>
              </a:rPr>
              <a:t>Athro</a:t>
            </a:r>
            <a:r>
              <a:rPr lang="en-GB" altLang="cy-GB" sz="3200" dirty="0" smtClean="0">
                <a:latin typeface="Lucida Sans" pitchFamily="34" charset="0"/>
              </a:rPr>
              <a:t> Colin Baker</a:t>
            </a:r>
            <a:br>
              <a:rPr lang="en-GB" altLang="cy-GB" sz="3200" dirty="0" smtClean="0">
                <a:latin typeface="Lucida Sans" pitchFamily="34" charset="0"/>
              </a:rPr>
            </a:br>
            <a:r>
              <a:rPr lang="en-GB" altLang="cy-GB" sz="3200" dirty="0" smtClean="0">
                <a:solidFill>
                  <a:srgbClr val="002060"/>
                </a:solidFill>
                <a:latin typeface="Lucida Sans" pitchFamily="34" charset="0"/>
              </a:rPr>
              <a:t>Professor </a:t>
            </a:r>
            <a:r>
              <a:rPr lang="en-GB" altLang="cy-GB" sz="3200" dirty="0">
                <a:solidFill>
                  <a:srgbClr val="002060"/>
                </a:solidFill>
                <a:latin typeface="Lucida Sans" pitchFamily="34" charset="0"/>
              </a:rPr>
              <a:t>Colin Baker</a:t>
            </a:r>
          </a:p>
        </p:txBody>
      </p:sp>
      <p:sp>
        <p:nvSpPr>
          <p:cNvPr id="5" name="Content Placeholder 4"/>
          <p:cNvSpPr>
            <a:spLocks noGrp="1"/>
          </p:cNvSpPr>
          <p:nvPr>
            <p:ph sz="half" idx="1"/>
          </p:nvPr>
        </p:nvSpPr>
        <p:spPr>
          <a:xfrm>
            <a:off x="442913" y="1196753"/>
            <a:ext cx="6013127" cy="4392489"/>
          </a:xfrm>
        </p:spPr>
        <p:txBody>
          <a:bodyPr>
            <a:normAutofit fontScale="92500" lnSpcReduction="10000"/>
          </a:bodyPr>
          <a:lstStyle/>
          <a:p>
            <a:pPr eaLnBrk="0" fontAlgn="base" hangingPunct="0">
              <a:spcAft>
                <a:spcPct val="0"/>
              </a:spcAft>
            </a:pPr>
            <a:r>
              <a:rPr lang="cy-GB" sz="2300" dirty="0">
                <a:latin typeface="Lucida Sans" panose="020B0602040502020204" pitchFamily="34" charset="0"/>
              </a:rPr>
              <a:t>Athro mewn Addysg, Prifysgol Bangor (wedi ymddeol)</a:t>
            </a:r>
          </a:p>
          <a:p>
            <a:pPr eaLnBrk="0" fontAlgn="base" hangingPunct="0">
              <a:spcAft>
                <a:spcPct val="0"/>
              </a:spcAft>
            </a:pPr>
            <a:r>
              <a:rPr lang="cy-GB" sz="2300" dirty="0">
                <a:latin typeface="Lucida Sans" panose="020B0602040502020204" pitchFamily="34" charset="0"/>
              </a:rPr>
              <a:t>Arbenigwr mewn dwyieithrwydd ac addysg ddwyieithog</a:t>
            </a:r>
          </a:p>
          <a:p>
            <a:pPr eaLnBrk="0" fontAlgn="base" hangingPunct="0">
              <a:spcAft>
                <a:spcPct val="0"/>
              </a:spcAft>
            </a:pPr>
            <a:r>
              <a:rPr lang="cy-GB" sz="2300" dirty="0">
                <a:latin typeface="Lucida Sans" panose="020B0602040502020204" pitchFamily="34" charset="0"/>
              </a:rPr>
              <a:t>Wedi cyhoeddi 15 llyfr a dros 100 o gyhoeddiadau </a:t>
            </a:r>
            <a:r>
              <a:rPr lang="cy-GB" sz="2300" dirty="0" smtClean="0">
                <a:latin typeface="Lucida Sans" panose="020B0602040502020204" pitchFamily="34" charset="0"/>
              </a:rPr>
              <a:t>eraill</a:t>
            </a:r>
          </a:p>
          <a:p>
            <a:pPr marL="0" indent="0" eaLnBrk="0" fontAlgn="base" hangingPunct="0">
              <a:spcAft>
                <a:spcPct val="0"/>
              </a:spcAft>
              <a:buNone/>
            </a:pPr>
            <a:endParaRPr lang="cy-GB" sz="2300" dirty="0">
              <a:latin typeface="Lucida Sans" panose="020B0602040502020204" pitchFamily="34" charset="0"/>
            </a:endParaRPr>
          </a:p>
          <a:p>
            <a:pPr eaLnBrk="0" fontAlgn="base" hangingPunct="0">
              <a:spcAft>
                <a:spcPct val="0"/>
              </a:spcAft>
            </a:pPr>
            <a:r>
              <a:rPr lang="en-GB" sz="2300" dirty="0">
                <a:solidFill>
                  <a:srgbClr val="002060"/>
                </a:solidFill>
                <a:latin typeface="Lucida Sans" panose="020B0602040502020204" pitchFamily="34" charset="0"/>
              </a:rPr>
              <a:t>Professor of Education, Bangor University (retired)</a:t>
            </a:r>
          </a:p>
          <a:p>
            <a:pPr eaLnBrk="0" fontAlgn="base" hangingPunct="0">
              <a:spcAft>
                <a:spcPct val="0"/>
              </a:spcAft>
            </a:pPr>
            <a:r>
              <a:rPr lang="en-GB" sz="2300" dirty="0">
                <a:solidFill>
                  <a:srgbClr val="002060"/>
                </a:solidFill>
                <a:latin typeface="Lucida Sans" panose="020B0602040502020204" pitchFamily="34" charset="0"/>
              </a:rPr>
              <a:t>Specialises in bilingualism and bilingual education</a:t>
            </a:r>
          </a:p>
          <a:p>
            <a:pPr eaLnBrk="0" fontAlgn="base" hangingPunct="0">
              <a:spcAft>
                <a:spcPct val="0"/>
              </a:spcAft>
            </a:pPr>
            <a:r>
              <a:rPr lang="en-GB" sz="2300" dirty="0">
                <a:solidFill>
                  <a:srgbClr val="002060"/>
                </a:solidFill>
                <a:latin typeface="Lucida Sans" panose="020B0602040502020204" pitchFamily="34" charset="0"/>
              </a:rPr>
              <a:t>Published 15 books and 100 other publications</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591376" y="1146747"/>
            <a:ext cx="3312368" cy="4136503"/>
          </a:xfrm>
        </p:spPr>
      </p:pic>
    </p:spTree>
    <p:extLst>
      <p:ext uri="{BB962C8B-B14F-4D97-AF65-F5344CB8AC3E}">
        <p14:creationId xmlns:p14="http://schemas.microsoft.com/office/powerpoint/2010/main" val="32540617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650" y="164305"/>
            <a:ext cx="10515600" cy="1325563"/>
          </a:xfrm>
        </p:spPr>
        <p:txBody>
          <a:bodyPr>
            <a:normAutofit/>
          </a:bodyPr>
          <a:lstStyle/>
          <a:p>
            <a:r>
              <a:rPr lang="cy-GB" altLang="cy-GB" sz="3200" dirty="0">
                <a:latin typeface="Lucida Sans" pitchFamily="34" charset="0"/>
              </a:rPr>
              <a:t>Dwyieithrwydd cydamserol</a:t>
            </a:r>
            <a:r>
              <a:rPr lang="en-GB" altLang="cy-GB" sz="3200" dirty="0">
                <a:latin typeface="Lucida Sans" pitchFamily="34" charset="0"/>
              </a:rPr>
              <a:t/>
            </a:r>
            <a:br>
              <a:rPr lang="en-GB" altLang="cy-GB" sz="3200" dirty="0">
                <a:latin typeface="Lucida Sans" pitchFamily="34" charset="0"/>
              </a:rPr>
            </a:br>
            <a:r>
              <a:rPr lang="en-GB" altLang="cy-GB" sz="3200" dirty="0">
                <a:solidFill>
                  <a:srgbClr val="002060"/>
                </a:solidFill>
                <a:latin typeface="Lucida Sans" pitchFamily="34" charset="0"/>
              </a:rPr>
              <a:t>Simultaneous bilingualism</a:t>
            </a:r>
            <a:endParaRPr lang="en-GB" sz="3200" dirty="0"/>
          </a:p>
        </p:txBody>
      </p:sp>
      <p:sp>
        <p:nvSpPr>
          <p:cNvPr id="3" name="Content Placeholder 2"/>
          <p:cNvSpPr>
            <a:spLocks noGrp="1"/>
          </p:cNvSpPr>
          <p:nvPr>
            <p:ph sz="half" idx="1"/>
          </p:nvPr>
        </p:nvSpPr>
        <p:spPr>
          <a:xfrm>
            <a:off x="247650" y="1489868"/>
            <a:ext cx="5257800" cy="4552160"/>
          </a:xfrm>
        </p:spPr>
        <p:txBody>
          <a:bodyPr>
            <a:normAutofit fontScale="85000" lnSpcReduction="10000"/>
          </a:bodyPr>
          <a:lstStyle/>
          <a:p>
            <a:pPr eaLnBrk="0" fontAlgn="base" hangingPunct="0">
              <a:spcAft>
                <a:spcPct val="0"/>
              </a:spcAft>
            </a:pPr>
            <a:r>
              <a:rPr lang="cy-GB" dirty="0">
                <a:latin typeface="Lucida Sans" panose="020B0602040502020204" pitchFamily="34" charset="0"/>
              </a:rPr>
              <a:t>Caffael dwy iaith ar yr un pryd, yn gynnar yn eu bywydau</a:t>
            </a:r>
          </a:p>
          <a:p>
            <a:pPr marL="0" indent="0" algn="r" eaLnBrk="0" fontAlgn="base" hangingPunct="0">
              <a:spcAft>
                <a:spcPct val="0"/>
              </a:spcAft>
              <a:buNone/>
            </a:pPr>
            <a:r>
              <a:rPr lang="en-GB" sz="2000" dirty="0">
                <a:latin typeface="Lucida Sans" panose="020B0602040502020204" pitchFamily="34" charset="0"/>
              </a:rPr>
              <a:t>(Baker, 2011)</a:t>
            </a:r>
          </a:p>
          <a:p>
            <a:pPr algn="just" eaLnBrk="0" fontAlgn="base" hangingPunct="0">
              <a:spcAft>
                <a:spcPct val="0"/>
              </a:spcAft>
            </a:pPr>
            <a:r>
              <a:rPr lang="cy-GB" dirty="0">
                <a:latin typeface="Lucida Sans" panose="020B0602040502020204" pitchFamily="34" charset="0"/>
              </a:rPr>
              <a:t>Cam 1 – cymysgu’r 2 iaith</a:t>
            </a:r>
          </a:p>
          <a:p>
            <a:pPr algn="just" eaLnBrk="0" fontAlgn="base" hangingPunct="0">
              <a:spcAft>
                <a:spcPct val="0"/>
              </a:spcAft>
            </a:pPr>
            <a:r>
              <a:rPr lang="cy-GB" dirty="0">
                <a:latin typeface="Lucida Sans" panose="020B0602040502020204" pitchFamily="34" charset="0"/>
              </a:rPr>
              <a:t>Cam 2 – gwahanu geiriau yn ôl iaith</a:t>
            </a:r>
          </a:p>
          <a:p>
            <a:pPr algn="just" eaLnBrk="0" fontAlgn="base" hangingPunct="0">
              <a:spcAft>
                <a:spcPct val="0"/>
              </a:spcAft>
            </a:pPr>
            <a:r>
              <a:rPr lang="cy-GB" dirty="0">
                <a:latin typeface="Lucida Sans" panose="020B0602040502020204" pitchFamily="34" charset="0"/>
              </a:rPr>
              <a:t>Cam 3 – un iaith yn dod yn fwy pwysig na’r llall</a:t>
            </a:r>
          </a:p>
          <a:p>
            <a:pPr marL="0" indent="0" algn="r" eaLnBrk="0" fontAlgn="base" hangingPunct="0">
              <a:spcAft>
                <a:spcPct val="0"/>
              </a:spcAft>
              <a:buNone/>
            </a:pPr>
            <a:r>
              <a:rPr lang="cy-GB" sz="2000" dirty="0">
                <a:latin typeface="Lucida Sans" panose="020B0602040502020204" pitchFamily="34" charset="0"/>
              </a:rPr>
              <a:t>(</a:t>
            </a:r>
            <a:r>
              <a:rPr lang="cy-GB" sz="2000" dirty="0" err="1">
                <a:latin typeface="Lucida Sans" panose="020B0602040502020204" pitchFamily="34" charset="0"/>
              </a:rPr>
              <a:t>Devarakonda</a:t>
            </a:r>
            <a:r>
              <a:rPr lang="cy-GB" sz="2000" dirty="0">
                <a:latin typeface="Lucida Sans" panose="020B0602040502020204" pitchFamily="34" charset="0"/>
              </a:rPr>
              <a:t>, 2013)</a:t>
            </a:r>
          </a:p>
          <a:p>
            <a:pPr algn="just" eaLnBrk="0" fontAlgn="base" hangingPunct="0">
              <a:spcAft>
                <a:spcPct val="0"/>
              </a:spcAft>
            </a:pPr>
            <a:r>
              <a:rPr lang="cy-GB" dirty="0">
                <a:latin typeface="Lucida Sans" panose="020B0602040502020204" pitchFamily="34" charset="0"/>
              </a:rPr>
              <a:t>Oediad iaith mân?</a:t>
            </a:r>
          </a:p>
          <a:p>
            <a:pPr marL="0" indent="0" algn="r" eaLnBrk="0" fontAlgn="base" hangingPunct="0">
              <a:spcAft>
                <a:spcPct val="0"/>
              </a:spcAft>
              <a:buNone/>
            </a:pPr>
            <a:r>
              <a:rPr lang="en-GB" sz="2000" dirty="0">
                <a:latin typeface="Lucida Sans" panose="020B0602040502020204" pitchFamily="34" charset="0"/>
              </a:rPr>
              <a:t>(</a:t>
            </a:r>
            <a:r>
              <a:rPr lang="en-GB" sz="2000" dirty="0" err="1">
                <a:latin typeface="Lucida Sans" panose="020B0602040502020204" pitchFamily="34" charset="0"/>
              </a:rPr>
              <a:t>Lightbown</a:t>
            </a:r>
            <a:r>
              <a:rPr lang="en-GB" sz="2000" dirty="0">
                <a:latin typeface="Lucida Sans" panose="020B0602040502020204" pitchFamily="34" charset="0"/>
              </a:rPr>
              <a:t> a </a:t>
            </a:r>
            <a:r>
              <a:rPr lang="en-GB" sz="2000" dirty="0" err="1">
                <a:latin typeface="Lucida Sans" panose="020B0602040502020204" pitchFamily="34" charset="0"/>
              </a:rPr>
              <a:t>Spada</a:t>
            </a:r>
            <a:r>
              <a:rPr lang="en-GB" sz="2000" dirty="0">
                <a:latin typeface="Lucida Sans" panose="020B0602040502020204" pitchFamily="34" charset="0"/>
              </a:rPr>
              <a:t>, 2013)</a:t>
            </a:r>
          </a:p>
        </p:txBody>
      </p:sp>
      <p:sp>
        <p:nvSpPr>
          <p:cNvPr id="4" name="Content Placeholder 3"/>
          <p:cNvSpPr>
            <a:spLocks noGrp="1"/>
          </p:cNvSpPr>
          <p:nvPr>
            <p:ph sz="half" idx="2"/>
          </p:nvPr>
        </p:nvSpPr>
        <p:spPr>
          <a:xfrm>
            <a:off x="6096000" y="1489868"/>
            <a:ext cx="5181600" cy="4351338"/>
          </a:xfrm>
        </p:spPr>
        <p:txBody>
          <a:bodyPr>
            <a:normAutofit fontScale="85000" lnSpcReduction="10000"/>
          </a:bodyPr>
          <a:lstStyle/>
          <a:p>
            <a:r>
              <a:rPr lang="en-GB" dirty="0">
                <a:solidFill>
                  <a:srgbClr val="002060"/>
                </a:solidFill>
                <a:latin typeface="Lucida Sans" panose="020B0602030504020204" pitchFamily="34" charset="0"/>
              </a:rPr>
              <a:t>Acquiring two languages at the same time, early in life</a:t>
            </a:r>
          </a:p>
          <a:p>
            <a:pPr marL="0" indent="0" algn="r">
              <a:buNone/>
            </a:pPr>
            <a:r>
              <a:rPr lang="en-GB" sz="2000" dirty="0">
                <a:solidFill>
                  <a:srgbClr val="002060"/>
                </a:solidFill>
                <a:latin typeface="Lucida Sans" panose="020B0602030504020204" pitchFamily="34" charset="0"/>
              </a:rPr>
              <a:t>(Baker, 2011)</a:t>
            </a:r>
          </a:p>
          <a:p>
            <a:pPr algn="just"/>
            <a:r>
              <a:rPr lang="en-GB" dirty="0">
                <a:solidFill>
                  <a:srgbClr val="002060"/>
                </a:solidFill>
                <a:latin typeface="Lucida Sans" panose="020B0602030504020204" pitchFamily="34" charset="0"/>
              </a:rPr>
              <a:t>Stage 1 – mixes 2 languages</a:t>
            </a:r>
          </a:p>
          <a:p>
            <a:pPr algn="just"/>
            <a:r>
              <a:rPr lang="en-GB" dirty="0">
                <a:solidFill>
                  <a:srgbClr val="002060"/>
                </a:solidFill>
                <a:latin typeface="Lucida Sans" panose="020B0602030504020204" pitchFamily="34" charset="0"/>
              </a:rPr>
              <a:t>Stage 2 – words are separated from each language </a:t>
            </a:r>
          </a:p>
          <a:p>
            <a:pPr algn="just"/>
            <a:r>
              <a:rPr lang="en-GB" dirty="0">
                <a:solidFill>
                  <a:srgbClr val="002060"/>
                </a:solidFill>
                <a:latin typeface="Lucida Sans" panose="020B0602030504020204" pitchFamily="34" charset="0"/>
              </a:rPr>
              <a:t>Stage 3 – one language becomes more dominant than the other</a:t>
            </a:r>
          </a:p>
          <a:p>
            <a:pPr marL="0" indent="0" algn="r">
              <a:buNone/>
            </a:pPr>
            <a:r>
              <a:rPr lang="en-GB" sz="2000" dirty="0">
                <a:solidFill>
                  <a:srgbClr val="002060"/>
                </a:solidFill>
                <a:latin typeface="Lucida Sans" panose="020B0602030504020204" pitchFamily="34" charset="0"/>
              </a:rPr>
              <a:t>(</a:t>
            </a:r>
            <a:r>
              <a:rPr lang="en-GB" sz="2000" dirty="0" err="1">
                <a:solidFill>
                  <a:srgbClr val="002060"/>
                </a:solidFill>
                <a:latin typeface="Lucida Sans" panose="020B0602030504020204" pitchFamily="34" charset="0"/>
              </a:rPr>
              <a:t>Devarakonda</a:t>
            </a:r>
            <a:r>
              <a:rPr lang="en-GB" sz="2000" dirty="0">
                <a:solidFill>
                  <a:srgbClr val="002060"/>
                </a:solidFill>
                <a:latin typeface="Lucida Sans" panose="020B0602030504020204" pitchFamily="34" charset="0"/>
              </a:rPr>
              <a:t>, 2013)</a:t>
            </a:r>
          </a:p>
          <a:p>
            <a:r>
              <a:rPr lang="en-GB" dirty="0">
                <a:solidFill>
                  <a:srgbClr val="002060"/>
                </a:solidFill>
                <a:latin typeface="Lucida Sans" panose="020B0602030504020204" pitchFamily="34" charset="0"/>
              </a:rPr>
              <a:t>Minor language delay?</a:t>
            </a:r>
          </a:p>
          <a:p>
            <a:pPr marL="0" indent="0" algn="r">
              <a:buNone/>
            </a:pPr>
            <a:r>
              <a:rPr lang="en-GB" sz="2000" dirty="0">
                <a:solidFill>
                  <a:srgbClr val="002060"/>
                </a:solidFill>
                <a:latin typeface="Lucida Sans" panose="020B0602030504020204" pitchFamily="34" charset="0"/>
              </a:rPr>
              <a:t>(</a:t>
            </a:r>
            <a:r>
              <a:rPr lang="en-GB" sz="2000" dirty="0" err="1">
                <a:solidFill>
                  <a:srgbClr val="002060"/>
                </a:solidFill>
                <a:latin typeface="Lucida Sans" panose="020B0602030504020204" pitchFamily="34" charset="0"/>
              </a:rPr>
              <a:t>Lightbown</a:t>
            </a:r>
            <a:r>
              <a:rPr lang="en-GB" sz="2000" dirty="0">
                <a:solidFill>
                  <a:srgbClr val="002060"/>
                </a:solidFill>
                <a:latin typeface="Lucida Sans" panose="020B0602030504020204" pitchFamily="34" charset="0"/>
              </a:rPr>
              <a:t> and </a:t>
            </a:r>
            <a:r>
              <a:rPr lang="en-GB" sz="2000" dirty="0" err="1">
                <a:solidFill>
                  <a:srgbClr val="002060"/>
                </a:solidFill>
                <a:latin typeface="Lucida Sans" panose="020B0602030504020204" pitchFamily="34" charset="0"/>
              </a:rPr>
              <a:t>Spada</a:t>
            </a:r>
            <a:r>
              <a:rPr lang="en-GB" sz="2000" dirty="0">
                <a:solidFill>
                  <a:srgbClr val="002060"/>
                </a:solidFill>
                <a:latin typeface="Lucida Sans" panose="020B0602030504020204" pitchFamily="34" charset="0"/>
              </a:rPr>
              <a:t>, 2013)</a:t>
            </a:r>
            <a:endParaRPr lang="en-US" sz="20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8379963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71475" y="274638"/>
            <a:ext cx="9839325" cy="982662"/>
          </a:xfrm>
        </p:spPr>
        <p:txBody>
          <a:bodyPr>
            <a:normAutofit/>
          </a:bodyPr>
          <a:lstStyle/>
          <a:p>
            <a:r>
              <a:rPr lang="cy-GB" altLang="cy-GB" sz="3200" dirty="0">
                <a:latin typeface="Lucida Sans" pitchFamily="34" charset="0"/>
              </a:rPr>
              <a:t>Dwyieithrwydd dilyniannol</a:t>
            </a:r>
            <a:r>
              <a:rPr lang="en-GB" altLang="cy-GB" sz="3200" dirty="0">
                <a:latin typeface="Lucida Sans" pitchFamily="34" charset="0"/>
              </a:rPr>
              <a:t/>
            </a:r>
            <a:br>
              <a:rPr lang="en-GB" altLang="cy-GB" sz="3200" dirty="0">
                <a:latin typeface="Lucida Sans" pitchFamily="34" charset="0"/>
              </a:rPr>
            </a:br>
            <a:r>
              <a:rPr lang="en-GB" altLang="cy-GB" sz="3200" dirty="0">
                <a:solidFill>
                  <a:srgbClr val="002060"/>
                </a:solidFill>
                <a:latin typeface="Lucida Sans" pitchFamily="34" charset="0"/>
              </a:rPr>
              <a:t>Sequential bilingualism</a:t>
            </a:r>
          </a:p>
        </p:txBody>
      </p:sp>
      <p:sp>
        <p:nvSpPr>
          <p:cNvPr id="5" name="Content Placeholder 4"/>
          <p:cNvSpPr>
            <a:spLocks noGrp="1"/>
          </p:cNvSpPr>
          <p:nvPr>
            <p:ph sz="half" idx="1"/>
          </p:nvPr>
        </p:nvSpPr>
        <p:spPr>
          <a:xfrm>
            <a:off x="450056" y="1412777"/>
            <a:ext cx="5357912" cy="4176465"/>
          </a:xfrm>
        </p:spPr>
        <p:txBody>
          <a:bodyPr>
            <a:normAutofit/>
          </a:bodyPr>
          <a:lstStyle/>
          <a:p>
            <a:pPr eaLnBrk="0" fontAlgn="base" hangingPunct="0">
              <a:spcAft>
                <a:spcPct val="0"/>
              </a:spcAft>
            </a:pPr>
            <a:r>
              <a:rPr lang="cy-GB" dirty="0" smtClean="0">
                <a:latin typeface="Lucida Sans" panose="020B0602040502020204" pitchFamily="34" charset="0"/>
              </a:rPr>
              <a:t>Plentyn yn caffael yr iaith gyntaf</a:t>
            </a:r>
          </a:p>
          <a:p>
            <a:pPr eaLnBrk="0" fontAlgn="base" hangingPunct="0">
              <a:spcAft>
                <a:spcPct val="0"/>
              </a:spcAft>
            </a:pPr>
            <a:r>
              <a:rPr lang="cy-GB" dirty="0" smtClean="0">
                <a:latin typeface="Lucida Sans" panose="020B0602040502020204" pitchFamily="34" charset="0"/>
              </a:rPr>
              <a:t>Yn hyfedrus yn yr ail iaith yn hwyrach</a:t>
            </a:r>
          </a:p>
          <a:p>
            <a:pPr eaLnBrk="0" fontAlgn="base" hangingPunct="0">
              <a:spcAft>
                <a:spcPct val="0"/>
              </a:spcAft>
            </a:pPr>
            <a:r>
              <a:rPr lang="cy-GB" dirty="0" smtClean="0">
                <a:latin typeface="Lucida Sans" panose="020B0602040502020204" pitchFamily="34" charset="0"/>
              </a:rPr>
              <a:t>Caffaelaeliad anffurfiol </a:t>
            </a:r>
          </a:p>
          <a:p>
            <a:pPr eaLnBrk="0" fontAlgn="base" hangingPunct="0">
              <a:spcAft>
                <a:spcPct val="0"/>
              </a:spcAft>
            </a:pPr>
            <a:r>
              <a:rPr lang="cy-GB" dirty="0" smtClean="0">
                <a:latin typeface="Lucida Sans" panose="020B0602040502020204" pitchFamily="34" charset="0"/>
              </a:rPr>
              <a:t>Caffaeliad ffurfiol</a:t>
            </a:r>
            <a:endParaRPr lang="cy-GB" dirty="0">
              <a:latin typeface="Lucida Sans" panose="020B0602040502020204" pitchFamily="34" charset="0"/>
            </a:endParaRPr>
          </a:p>
        </p:txBody>
      </p:sp>
      <p:sp>
        <p:nvSpPr>
          <p:cNvPr id="2" name="Content Placeholder 1"/>
          <p:cNvSpPr>
            <a:spLocks noGrp="1"/>
          </p:cNvSpPr>
          <p:nvPr>
            <p:ph sz="half" idx="2"/>
          </p:nvPr>
        </p:nvSpPr>
        <p:spPr>
          <a:xfrm>
            <a:off x="6240015" y="1412777"/>
            <a:ext cx="5340003" cy="4176465"/>
          </a:xfrm>
        </p:spPr>
        <p:txBody>
          <a:bodyPr/>
          <a:lstStyle/>
          <a:p>
            <a:r>
              <a:rPr lang="en-GB" dirty="0" smtClean="0">
                <a:solidFill>
                  <a:srgbClr val="002060"/>
                </a:solidFill>
                <a:latin typeface="Lucida Sans" panose="020B0602030504020204" pitchFamily="34" charset="0"/>
              </a:rPr>
              <a:t>Child acquires first language </a:t>
            </a:r>
          </a:p>
          <a:p>
            <a:r>
              <a:rPr lang="en-GB" dirty="0" smtClean="0">
                <a:solidFill>
                  <a:srgbClr val="002060"/>
                </a:solidFill>
                <a:latin typeface="Lucida Sans" panose="020B0602030504020204" pitchFamily="34" charset="0"/>
              </a:rPr>
              <a:t>Becomes proficient in second language later</a:t>
            </a:r>
          </a:p>
          <a:p>
            <a:r>
              <a:rPr lang="en-GB" dirty="0" smtClean="0">
                <a:solidFill>
                  <a:srgbClr val="002060"/>
                </a:solidFill>
                <a:latin typeface="Lucida Sans" panose="020B0602030504020204" pitchFamily="34" charset="0"/>
              </a:rPr>
              <a:t>Informal acquisition</a:t>
            </a:r>
          </a:p>
          <a:p>
            <a:r>
              <a:rPr lang="en-GB" dirty="0" smtClean="0">
                <a:solidFill>
                  <a:srgbClr val="002060"/>
                </a:solidFill>
                <a:latin typeface="Lucida Sans" panose="020B0602030504020204" pitchFamily="34" charset="0"/>
              </a:rPr>
              <a:t>Formal acquisition</a:t>
            </a:r>
          </a:p>
          <a:p>
            <a:pPr marL="0" indent="0" algn="r">
              <a:buNone/>
            </a:pPr>
            <a:r>
              <a:rPr lang="en-GB" sz="1800" dirty="0">
                <a:solidFill>
                  <a:srgbClr val="002060"/>
                </a:solidFill>
                <a:latin typeface="Lucida Sans" panose="020B0602030504020204" pitchFamily="34" charset="0"/>
              </a:rPr>
              <a:t>(Baker, 2011)</a:t>
            </a:r>
            <a:endParaRPr lang="en-US" sz="18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5205451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latin typeface="Lucida Sans" panose="020B0602030504020204" pitchFamily="34" charset="0"/>
              </a:rPr>
              <a:t>Mae </a:t>
            </a:r>
            <a:r>
              <a:rPr lang="en-GB" sz="3200" dirty="0" err="1" smtClean="0">
                <a:latin typeface="Lucida Sans" panose="020B0602030504020204" pitchFamily="34" charset="0"/>
              </a:rPr>
              <a:t>mwy</a:t>
            </a:r>
            <a:r>
              <a:rPr lang="en-GB" sz="3200" dirty="0" smtClean="0">
                <a:latin typeface="Lucida Sans" panose="020B0602030504020204" pitchFamily="34" charset="0"/>
              </a:rPr>
              <a:t>….</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There’s more….</a:t>
            </a:r>
            <a:endParaRPr lang="en-GB" sz="3200" dirty="0">
              <a:solidFill>
                <a:srgbClr val="002060"/>
              </a:solidFill>
              <a:latin typeface="Lucida Sans" panose="020B0602030504020204" pitchFamily="34" charset="0"/>
            </a:endParaRPr>
          </a:p>
        </p:txBody>
      </p:sp>
      <p:sp>
        <p:nvSpPr>
          <p:cNvPr id="6" name="Content Placeholder 3"/>
          <p:cNvSpPr>
            <a:spLocks noGrp="1"/>
          </p:cNvSpPr>
          <p:nvPr>
            <p:ph sz="half" idx="1"/>
          </p:nvPr>
        </p:nvSpPr>
        <p:spPr>
          <a:xfrm>
            <a:off x="314325" y="1621631"/>
            <a:ext cx="11444287" cy="4555332"/>
          </a:xfrm>
        </p:spPr>
        <p:txBody>
          <a:bodyPr/>
          <a:lstStyle/>
          <a:p>
            <a:pPr marL="0" indent="0" algn="just">
              <a:buNone/>
            </a:pPr>
            <a:r>
              <a:rPr lang="en-GB" sz="2600" dirty="0" smtClean="0">
                <a:latin typeface="Lucida Sans" panose="020B0602030504020204" pitchFamily="34" charset="0"/>
              </a:rPr>
              <a:t>“Types </a:t>
            </a:r>
            <a:r>
              <a:rPr lang="en-GB" sz="2600" dirty="0">
                <a:latin typeface="Lucida Sans" panose="020B0602030504020204" pitchFamily="34" charset="0"/>
              </a:rPr>
              <a:t>of bilingualism have been classified according to various criterion, such as degree of bilingualism (e.g., limited, partial, and proficient bilingual), balanced level (e.g., balanced and non-balanced), mastery skills of reception or of production (e.g., receptive bilingual and productive bilingual), age of language acquisition (e.g., early or late bilingual), sequence of language acquisition (e.g., simultaneous or sequential bilingual), and cognitive processing mechanism between verbal sign and mental image (e.g., coordinated bilinguals, compound bilinguals, subordinated bilinguals</a:t>
            </a:r>
            <a:r>
              <a:rPr lang="en-GB" sz="2600" dirty="0" smtClean="0">
                <a:latin typeface="Lucida Sans" panose="020B0602030504020204" pitchFamily="34" charset="0"/>
              </a:rPr>
              <a:t>).”</a:t>
            </a:r>
          </a:p>
          <a:p>
            <a:pPr marL="0" indent="0" algn="r">
              <a:buNone/>
            </a:pPr>
            <a:r>
              <a:rPr lang="en-GB" sz="2600" dirty="0" smtClean="0">
                <a:latin typeface="Lucida Sans" panose="020B0602030504020204" pitchFamily="34" charset="0"/>
              </a:rPr>
              <a:t>(Chen and Padilla, 2019, p.1)</a:t>
            </a:r>
            <a:endParaRPr lang="en-GB" sz="2400" dirty="0" smtClean="0">
              <a:latin typeface="Lucida Sans" panose="020B0602030504020204" pitchFamily="34" charset="0"/>
            </a:endParaRPr>
          </a:p>
          <a:p>
            <a:pPr marL="0" indent="0" algn="r">
              <a:buNone/>
            </a:pPr>
            <a:endParaRPr lang="en-GB" dirty="0"/>
          </a:p>
        </p:txBody>
      </p:sp>
    </p:spTree>
    <p:extLst>
      <p:ext uri="{BB962C8B-B14F-4D97-AF65-F5344CB8AC3E}">
        <p14:creationId xmlns:p14="http://schemas.microsoft.com/office/powerpoint/2010/main" val="32196308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571500" y="274637"/>
            <a:ext cx="9916988" cy="1138139"/>
          </a:xfrm>
        </p:spPr>
        <p:txBody>
          <a:bodyPr>
            <a:noAutofit/>
          </a:bodyPr>
          <a:lstStyle/>
          <a:p>
            <a:r>
              <a:rPr lang="en-GB" altLang="en-US" sz="2800" dirty="0" err="1">
                <a:latin typeface="Lucida Sans" panose="020B0602030504020204" pitchFamily="34" charset="0"/>
              </a:rPr>
              <a:t>Buddion</a:t>
            </a:r>
            <a:r>
              <a:rPr lang="en-GB" altLang="en-US" sz="2800" dirty="0">
                <a:latin typeface="Lucida Sans" panose="020B0602030504020204" pitchFamily="34" charset="0"/>
              </a:rPr>
              <a:t>?</a:t>
            </a:r>
            <a:r>
              <a:rPr lang="en-GB" altLang="en-US" sz="2800" dirty="0">
                <a:solidFill>
                  <a:srgbClr val="002060"/>
                </a:solidFill>
                <a:latin typeface="Lucida Sans" panose="020B0602030504020204" pitchFamily="34" charset="0"/>
              </a:rPr>
              <a:t/>
            </a:r>
            <a:br>
              <a:rPr lang="en-GB" altLang="en-US" sz="2800" dirty="0">
                <a:solidFill>
                  <a:srgbClr val="002060"/>
                </a:solidFill>
                <a:latin typeface="Lucida Sans" panose="020B0602030504020204" pitchFamily="34" charset="0"/>
              </a:rPr>
            </a:br>
            <a:r>
              <a:rPr lang="en-GB" altLang="en-US" sz="2800" dirty="0">
                <a:solidFill>
                  <a:srgbClr val="002060"/>
                </a:solidFill>
                <a:latin typeface="Lucida Sans" panose="020B0602030504020204" pitchFamily="34" charset="0"/>
              </a:rPr>
              <a:t>Benefits?</a:t>
            </a:r>
          </a:p>
        </p:txBody>
      </p:sp>
      <p:sp>
        <p:nvSpPr>
          <p:cNvPr id="6147" name="Content Placeholder 2"/>
          <p:cNvSpPr>
            <a:spLocks noGrp="1"/>
          </p:cNvSpPr>
          <p:nvPr>
            <p:ph sz="half" idx="1"/>
          </p:nvPr>
        </p:nvSpPr>
        <p:spPr>
          <a:xfrm>
            <a:off x="635794" y="1412777"/>
            <a:ext cx="5384006" cy="4176465"/>
          </a:xfrm>
        </p:spPr>
        <p:txBody>
          <a:bodyPr>
            <a:normAutofit/>
          </a:bodyPr>
          <a:lstStyle/>
          <a:p>
            <a:r>
              <a:rPr lang="cy-GB" altLang="en-US" dirty="0">
                <a:latin typeface="Lucida Sans" panose="020B0602030504020204" pitchFamily="34" charset="0"/>
              </a:rPr>
              <a:t>Buddion dwyieithrwydd cydamserol?</a:t>
            </a:r>
          </a:p>
          <a:p>
            <a:endParaRPr lang="cy-GB" altLang="en-US" dirty="0">
              <a:latin typeface="Lucida Sans" panose="020B0602030504020204" pitchFamily="34" charset="0"/>
            </a:endParaRPr>
          </a:p>
          <a:p>
            <a:r>
              <a:rPr lang="cy-GB" altLang="en-US" dirty="0">
                <a:latin typeface="Lucida Sans" panose="020B0602030504020204" pitchFamily="34" charset="0"/>
              </a:rPr>
              <a:t>Buddion dwyieithrwydd dilyniannol?</a:t>
            </a:r>
          </a:p>
        </p:txBody>
      </p:sp>
      <p:sp>
        <p:nvSpPr>
          <p:cNvPr id="6148" name="Content Placeholder 3"/>
          <p:cNvSpPr>
            <a:spLocks noGrp="1"/>
          </p:cNvSpPr>
          <p:nvPr>
            <p:ph sz="half" idx="2"/>
          </p:nvPr>
        </p:nvSpPr>
        <p:spPr>
          <a:xfrm>
            <a:off x="6172200" y="1412777"/>
            <a:ext cx="4244280" cy="4176465"/>
          </a:xfrm>
        </p:spPr>
        <p:txBody>
          <a:bodyPr>
            <a:normAutofit/>
          </a:bodyPr>
          <a:lstStyle/>
          <a:p>
            <a:r>
              <a:rPr lang="en-GB" altLang="en-US" dirty="0">
                <a:solidFill>
                  <a:srgbClr val="002060"/>
                </a:solidFill>
                <a:latin typeface="Lucida Sans" panose="020B0602030504020204" pitchFamily="34" charset="0"/>
              </a:rPr>
              <a:t>Benefits of simultaneous bilingualism?</a:t>
            </a:r>
          </a:p>
          <a:p>
            <a:endParaRPr lang="en-GB" altLang="en-US" dirty="0">
              <a:solidFill>
                <a:srgbClr val="002060"/>
              </a:solidFill>
              <a:latin typeface="Lucida Sans" panose="020B0602030504020204" pitchFamily="34" charset="0"/>
            </a:endParaRPr>
          </a:p>
          <a:p>
            <a:r>
              <a:rPr lang="en-GB" altLang="en-US" dirty="0">
                <a:solidFill>
                  <a:srgbClr val="002060"/>
                </a:solidFill>
                <a:latin typeface="Lucida Sans" panose="020B0602030504020204" pitchFamily="34" charset="0"/>
              </a:rPr>
              <a:t>Benefits of sequential bilingualism?</a:t>
            </a:r>
          </a:p>
          <a:p>
            <a:endParaRPr lang="en-GB" altLang="en-US" sz="2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7415629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64344" y="274638"/>
            <a:ext cx="9746456" cy="1054100"/>
          </a:xfrm>
        </p:spPr>
        <p:txBody>
          <a:bodyPr>
            <a:normAutofit/>
          </a:bodyPr>
          <a:lstStyle/>
          <a:p>
            <a:r>
              <a:rPr lang="en-GB" altLang="cy-GB" sz="3200" dirty="0" err="1">
                <a:latin typeface="Lucida Sans" pitchFamily="34" charset="0"/>
              </a:rPr>
              <a:t>Newid</a:t>
            </a:r>
            <a:r>
              <a:rPr lang="en-GB" altLang="cy-GB" sz="3200" dirty="0">
                <a:latin typeface="Lucida Sans" pitchFamily="34" charset="0"/>
              </a:rPr>
              <a:t> </a:t>
            </a:r>
            <a:r>
              <a:rPr lang="en-GB" altLang="cy-GB" sz="3200" dirty="0" err="1">
                <a:latin typeface="Lucida Sans" pitchFamily="34" charset="0"/>
              </a:rPr>
              <a:t>côd</a:t>
            </a:r>
            <a:r>
              <a:rPr lang="en-GB" altLang="cy-GB" sz="3200" dirty="0">
                <a:latin typeface="Lucida Sans" pitchFamily="34" charset="0"/>
              </a:rPr>
              <a:t/>
            </a:r>
            <a:br>
              <a:rPr lang="en-GB" altLang="cy-GB" sz="3200" dirty="0">
                <a:latin typeface="Lucida Sans" pitchFamily="34" charset="0"/>
              </a:rPr>
            </a:br>
            <a:r>
              <a:rPr lang="en-GB" altLang="cy-GB" sz="3200" dirty="0">
                <a:solidFill>
                  <a:srgbClr val="002060"/>
                </a:solidFill>
                <a:latin typeface="Lucida Sans" pitchFamily="34" charset="0"/>
              </a:rPr>
              <a:t>‘</a:t>
            </a:r>
            <a:r>
              <a:rPr lang="en-GB" altLang="cy-GB" sz="3200" dirty="0" err="1">
                <a:solidFill>
                  <a:srgbClr val="002060"/>
                </a:solidFill>
                <a:latin typeface="Lucida Sans" pitchFamily="34" charset="0"/>
              </a:rPr>
              <a:t>Codeswitching</a:t>
            </a:r>
            <a:r>
              <a:rPr lang="en-GB" altLang="cy-GB" sz="3200" dirty="0">
                <a:solidFill>
                  <a:srgbClr val="002060"/>
                </a:solidFill>
                <a:latin typeface="Lucida Sans" pitchFamily="34" charset="0"/>
              </a:rPr>
              <a:t>’</a:t>
            </a:r>
          </a:p>
        </p:txBody>
      </p:sp>
      <p:sp>
        <p:nvSpPr>
          <p:cNvPr id="5" name="Content Placeholder 4"/>
          <p:cNvSpPr>
            <a:spLocks noGrp="1"/>
          </p:cNvSpPr>
          <p:nvPr>
            <p:ph sz="half" idx="1"/>
          </p:nvPr>
        </p:nvSpPr>
        <p:spPr>
          <a:xfrm>
            <a:off x="578644" y="1412777"/>
            <a:ext cx="5150644" cy="4176465"/>
          </a:xfrm>
        </p:spPr>
        <p:txBody>
          <a:bodyPr>
            <a:normAutofit/>
          </a:bodyPr>
          <a:lstStyle/>
          <a:p>
            <a:pPr eaLnBrk="0" fontAlgn="base" hangingPunct="0">
              <a:spcAft>
                <a:spcPct val="0"/>
              </a:spcAft>
            </a:pPr>
            <a:r>
              <a:rPr lang="en-GB" dirty="0" err="1" smtClean="0">
                <a:latin typeface="Lucida Sans" panose="020B0602040502020204" pitchFamily="34" charset="0"/>
              </a:rPr>
              <a:t>Cymysgu</a:t>
            </a:r>
            <a:r>
              <a:rPr lang="en-GB" dirty="0" smtClean="0">
                <a:latin typeface="Lucida Sans" panose="020B0602040502020204" pitchFamily="34" charset="0"/>
              </a:rPr>
              <a:t> un </a:t>
            </a:r>
            <a:r>
              <a:rPr lang="en-GB" dirty="0" err="1" smtClean="0">
                <a:latin typeface="Lucida Sans" panose="020B0602040502020204" pitchFamily="34" charset="0"/>
              </a:rPr>
              <a:t>iaith</a:t>
            </a:r>
            <a:r>
              <a:rPr lang="en-GB" dirty="0" smtClean="0">
                <a:latin typeface="Lucida Sans" panose="020B0602040502020204" pitchFamily="34" charset="0"/>
              </a:rPr>
              <a:t> </a:t>
            </a:r>
            <a:r>
              <a:rPr lang="en-GB" dirty="0" err="1" smtClean="0">
                <a:latin typeface="Lucida Sans" panose="020B0602040502020204" pitchFamily="34" charset="0"/>
              </a:rPr>
              <a:t>gyda’r</a:t>
            </a:r>
            <a:r>
              <a:rPr lang="en-GB" dirty="0" smtClean="0">
                <a:latin typeface="Lucida Sans" panose="020B0602040502020204" pitchFamily="34" charset="0"/>
              </a:rPr>
              <a:t> </a:t>
            </a:r>
            <a:r>
              <a:rPr lang="en-GB" dirty="0" err="1" smtClean="0">
                <a:latin typeface="Lucida Sans" panose="020B0602040502020204" pitchFamily="34" charset="0"/>
              </a:rPr>
              <a:t>llall</a:t>
            </a:r>
            <a:endParaRPr lang="en-GB" dirty="0" smtClean="0">
              <a:latin typeface="Lucida Sans" panose="020B0602040502020204" pitchFamily="34" charset="0"/>
            </a:endParaRPr>
          </a:p>
          <a:p>
            <a:pPr marL="0" indent="0" algn="r" eaLnBrk="0" fontAlgn="base" hangingPunct="0">
              <a:spcAft>
                <a:spcPct val="0"/>
              </a:spcAft>
              <a:buNone/>
            </a:pPr>
            <a:r>
              <a:rPr lang="en-GB" sz="1800" dirty="0">
                <a:latin typeface="Lucida Sans" panose="020B0602040502020204" pitchFamily="34" charset="0"/>
              </a:rPr>
              <a:t>(Baker, 2011)</a:t>
            </a:r>
          </a:p>
          <a:p>
            <a:pPr eaLnBrk="0" fontAlgn="base" hangingPunct="0">
              <a:spcAft>
                <a:spcPct val="0"/>
              </a:spcAft>
            </a:pPr>
            <a:r>
              <a:rPr lang="en-US" dirty="0">
                <a:latin typeface="Lucida Sans" panose="020B0602040502020204" pitchFamily="34" charset="0"/>
              </a:rPr>
              <a:t>“</a:t>
            </a:r>
            <a:r>
              <a:rPr lang="en-US" i="1" dirty="0" smtClean="0">
                <a:latin typeface="Lucida Sans" panose="020B0602040502020204" pitchFamily="34" charset="0"/>
              </a:rPr>
              <a:t>a valuable </a:t>
            </a:r>
            <a:r>
              <a:rPr lang="en-US" i="1" dirty="0">
                <a:latin typeface="Lucida Sans" panose="020B0602040502020204" pitchFamily="34" charset="0"/>
              </a:rPr>
              <a:t>linguistic tool</a:t>
            </a:r>
            <a:r>
              <a:rPr lang="en-US" dirty="0">
                <a:latin typeface="Lucida Sans" panose="020B0602040502020204" pitchFamily="34" charset="0"/>
              </a:rPr>
              <a:t>”</a:t>
            </a:r>
          </a:p>
          <a:p>
            <a:pPr marL="0" indent="0" algn="r" eaLnBrk="0" fontAlgn="base" hangingPunct="0">
              <a:spcAft>
                <a:spcPct val="0"/>
              </a:spcAft>
              <a:buNone/>
            </a:pPr>
            <a:r>
              <a:rPr lang="en-US" sz="1800" dirty="0">
                <a:latin typeface="Lucida Sans" panose="020B0602040502020204" pitchFamily="34" charset="0"/>
              </a:rPr>
              <a:t>(Baker, 2011: 101)</a:t>
            </a:r>
          </a:p>
          <a:p>
            <a:pPr algn="just" eaLnBrk="0" fontAlgn="base" hangingPunct="0">
              <a:spcAft>
                <a:spcPct val="0"/>
              </a:spcAft>
            </a:pPr>
            <a:r>
              <a:rPr lang="en-GB" dirty="0" smtClean="0">
                <a:latin typeface="Lucida Sans" panose="020B0602040502020204" pitchFamily="34" charset="0"/>
              </a:rPr>
              <a:t>‘dull </a:t>
            </a:r>
            <a:r>
              <a:rPr lang="en-GB" dirty="0" err="1" smtClean="0">
                <a:latin typeface="Lucida Sans" panose="020B0602040502020204" pitchFamily="34" charset="0"/>
              </a:rPr>
              <a:t>dwyieithog</a:t>
            </a:r>
            <a:r>
              <a:rPr lang="en-GB" dirty="0" smtClean="0">
                <a:latin typeface="Lucida Sans" panose="020B0602040502020204" pitchFamily="34" charset="0"/>
              </a:rPr>
              <a:t>’</a:t>
            </a:r>
          </a:p>
          <a:p>
            <a:pPr algn="just" eaLnBrk="0" fontAlgn="base" hangingPunct="0">
              <a:spcAft>
                <a:spcPct val="0"/>
              </a:spcAft>
            </a:pPr>
            <a:r>
              <a:rPr lang="en-GB" dirty="0" smtClean="0">
                <a:latin typeface="Lucida Sans" panose="020B0602040502020204" pitchFamily="34" charset="0"/>
              </a:rPr>
              <a:t>“</a:t>
            </a:r>
            <a:r>
              <a:rPr lang="en-GB" i="1" dirty="0" err="1" smtClean="0">
                <a:latin typeface="Lucida Sans" panose="020B0602040502020204" pitchFamily="34" charset="0"/>
              </a:rPr>
              <a:t>codemixing</a:t>
            </a:r>
            <a:r>
              <a:rPr lang="en-GB" dirty="0" smtClean="0">
                <a:latin typeface="Lucida Sans" panose="020B0602040502020204" pitchFamily="34" charset="0"/>
              </a:rPr>
              <a:t>”</a:t>
            </a:r>
          </a:p>
          <a:p>
            <a:pPr marL="0" indent="0" algn="r" eaLnBrk="0" fontAlgn="base" hangingPunct="0">
              <a:spcAft>
                <a:spcPct val="0"/>
              </a:spcAft>
              <a:buNone/>
            </a:pPr>
            <a:r>
              <a:rPr lang="en-GB" sz="1800" dirty="0">
                <a:latin typeface="Lucida Sans" panose="020B0602040502020204" pitchFamily="34" charset="0"/>
              </a:rPr>
              <a:t>(Baker, 2011)</a:t>
            </a:r>
          </a:p>
        </p:txBody>
      </p:sp>
      <p:sp>
        <p:nvSpPr>
          <p:cNvPr id="2" name="Content Placeholder 1"/>
          <p:cNvSpPr>
            <a:spLocks noGrp="1"/>
          </p:cNvSpPr>
          <p:nvPr>
            <p:ph sz="half" idx="2"/>
          </p:nvPr>
        </p:nvSpPr>
        <p:spPr>
          <a:xfrm>
            <a:off x="6240016" y="1412777"/>
            <a:ext cx="5311428" cy="4176465"/>
          </a:xfrm>
        </p:spPr>
        <p:txBody>
          <a:bodyPr>
            <a:normAutofit/>
          </a:bodyPr>
          <a:lstStyle/>
          <a:p>
            <a:r>
              <a:rPr lang="en-GB" dirty="0" smtClean="0">
                <a:solidFill>
                  <a:srgbClr val="002060"/>
                </a:solidFill>
                <a:latin typeface="Lucida Sans" panose="020B0602030504020204" pitchFamily="34" charset="0"/>
              </a:rPr>
              <a:t>One language is mixed with another</a:t>
            </a:r>
          </a:p>
          <a:p>
            <a:pPr marL="0" indent="0" algn="r">
              <a:buNone/>
            </a:pPr>
            <a:r>
              <a:rPr lang="en-GB" sz="1800" dirty="0">
                <a:solidFill>
                  <a:srgbClr val="002060"/>
                </a:solidFill>
                <a:latin typeface="Lucida Sans" panose="020B0602030504020204" pitchFamily="34" charset="0"/>
              </a:rPr>
              <a:t>(Baker, 2011)</a:t>
            </a:r>
          </a:p>
          <a:p>
            <a:r>
              <a:rPr lang="en-GB" dirty="0" smtClean="0">
                <a:solidFill>
                  <a:srgbClr val="002060"/>
                </a:solidFill>
                <a:latin typeface="Lucida Sans" panose="020B0602030504020204" pitchFamily="34" charset="0"/>
              </a:rPr>
              <a:t>“</a:t>
            </a:r>
            <a:r>
              <a:rPr lang="en-GB" i="1" dirty="0" smtClean="0">
                <a:solidFill>
                  <a:srgbClr val="002060"/>
                </a:solidFill>
                <a:latin typeface="Lucida Sans" panose="020B0602030504020204" pitchFamily="34" charset="0"/>
              </a:rPr>
              <a:t>a valuable linguistic tool</a:t>
            </a:r>
            <a:r>
              <a:rPr lang="en-GB" dirty="0" smtClean="0">
                <a:solidFill>
                  <a:srgbClr val="002060"/>
                </a:solidFill>
                <a:latin typeface="Lucida Sans" panose="020B0602030504020204" pitchFamily="34" charset="0"/>
              </a:rPr>
              <a:t>”</a:t>
            </a:r>
          </a:p>
          <a:p>
            <a:pPr marL="0" indent="0" algn="r">
              <a:buNone/>
            </a:pPr>
            <a:r>
              <a:rPr lang="en-GB" sz="1800" dirty="0">
                <a:solidFill>
                  <a:srgbClr val="002060"/>
                </a:solidFill>
                <a:latin typeface="Lucida Sans" panose="020B0602030504020204" pitchFamily="34" charset="0"/>
              </a:rPr>
              <a:t>(Baker, 2011: 101)</a:t>
            </a:r>
          </a:p>
          <a:p>
            <a:pPr algn="just"/>
            <a:r>
              <a:rPr lang="en-GB" dirty="0" smtClean="0">
                <a:solidFill>
                  <a:srgbClr val="002060"/>
                </a:solidFill>
                <a:latin typeface="Lucida Sans" panose="020B0602030504020204" pitchFamily="34" charset="0"/>
              </a:rPr>
              <a:t>‘bilingual mode’</a:t>
            </a:r>
          </a:p>
          <a:p>
            <a:pPr algn="just"/>
            <a:r>
              <a:rPr lang="en-GB" dirty="0" smtClean="0">
                <a:solidFill>
                  <a:srgbClr val="002060"/>
                </a:solidFill>
                <a:latin typeface="Lucida Sans" panose="020B0602030504020204" pitchFamily="34" charset="0"/>
              </a:rPr>
              <a:t>‘</a:t>
            </a:r>
            <a:r>
              <a:rPr lang="en-GB" dirty="0" err="1">
                <a:solidFill>
                  <a:srgbClr val="002060"/>
                </a:solidFill>
                <a:latin typeface="Lucida Sans" panose="020B0602030504020204" pitchFamily="34" charset="0"/>
              </a:rPr>
              <a:t>c</a:t>
            </a:r>
            <a:r>
              <a:rPr lang="en-GB" dirty="0" err="1" smtClean="0">
                <a:solidFill>
                  <a:srgbClr val="002060"/>
                </a:solidFill>
                <a:latin typeface="Lucida Sans" panose="020B0602030504020204" pitchFamily="34" charset="0"/>
              </a:rPr>
              <a:t>odemixing</a:t>
            </a:r>
            <a:r>
              <a:rPr lang="en-GB" dirty="0" smtClean="0">
                <a:solidFill>
                  <a:srgbClr val="002060"/>
                </a:solidFill>
                <a:latin typeface="Lucida Sans" panose="020B0602030504020204" pitchFamily="34" charset="0"/>
              </a:rPr>
              <a:t>’</a:t>
            </a:r>
          </a:p>
          <a:p>
            <a:pPr marL="0" indent="0" algn="r">
              <a:buNone/>
            </a:pPr>
            <a:r>
              <a:rPr lang="en-GB" sz="1800" dirty="0">
                <a:solidFill>
                  <a:srgbClr val="002060"/>
                </a:solidFill>
                <a:latin typeface="Lucida Sans" panose="020B0602030504020204" pitchFamily="34" charset="0"/>
              </a:rPr>
              <a:t>(Baker, 2011)</a:t>
            </a:r>
          </a:p>
          <a:p>
            <a:pPr algn="just"/>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6548131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4426744" cy="685004"/>
          </a:xfrm>
        </p:spPr>
        <p:txBody>
          <a:bodyPr>
            <a:normAutofit fontScale="90000"/>
          </a:bodyPr>
          <a:lstStyle/>
          <a:p>
            <a:r>
              <a:rPr lang="en-GB" sz="3200" dirty="0" err="1" smtClean="0">
                <a:latin typeface="Lucida Sans" panose="020B0602030504020204" pitchFamily="34" charset="0"/>
              </a:rPr>
              <a:t>Amlieithrwydd</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Multilingualism</a:t>
            </a:r>
            <a:endParaRPr lang="en-GB" sz="3200" dirty="0">
              <a:solidFill>
                <a:srgbClr val="002060"/>
              </a:solidFill>
              <a:latin typeface="Lucida Sans" panose="020B0602030504020204" pitchFamily="34" charset="0"/>
            </a:endParaRPr>
          </a:p>
        </p:txBody>
      </p:sp>
      <p:pic>
        <p:nvPicPr>
          <p:cNvPr id="5" name="Content Placeholder 4"/>
          <p:cNvPicPr>
            <a:picLocks noGrp="1" noChangeAspect="1"/>
          </p:cNvPicPr>
          <p:nvPr>
            <p:ph sz="half" idx="1"/>
          </p:nvPr>
        </p:nvPicPr>
        <p:blipFill>
          <a:blip r:embed="rId3"/>
          <a:stretch>
            <a:fillRect/>
          </a:stretch>
        </p:blipFill>
        <p:spPr>
          <a:xfrm>
            <a:off x="258834" y="1464469"/>
            <a:ext cx="5742901" cy="4082388"/>
          </a:xfrm>
          <a:prstGeom prst="rect">
            <a:avLst/>
          </a:prstGeom>
        </p:spPr>
      </p:pic>
      <p:sp>
        <p:nvSpPr>
          <p:cNvPr id="4" name="Content Placeholder 3"/>
          <p:cNvSpPr>
            <a:spLocks noGrp="1"/>
          </p:cNvSpPr>
          <p:nvPr>
            <p:ph sz="half" idx="2"/>
          </p:nvPr>
        </p:nvSpPr>
        <p:spPr>
          <a:xfrm>
            <a:off x="6172199" y="314325"/>
            <a:ext cx="5872163" cy="5862638"/>
          </a:xfrm>
        </p:spPr>
        <p:txBody>
          <a:bodyPr>
            <a:normAutofit/>
          </a:bodyPr>
          <a:lstStyle/>
          <a:p>
            <a:r>
              <a:rPr lang="cy-GB" dirty="0">
                <a:latin typeface="Lucida Sans" panose="020B0602030504020204" pitchFamily="34" charset="0"/>
              </a:rPr>
              <a:t>Deall 3+ iaith</a:t>
            </a:r>
          </a:p>
          <a:p>
            <a:r>
              <a:rPr lang="cy-GB" dirty="0">
                <a:latin typeface="Lucida Sans" panose="020B0602030504020204" pitchFamily="34" charset="0"/>
              </a:rPr>
              <a:t>Rhywbeth cyffredin ac yn ddigwyddiad naturiol</a:t>
            </a:r>
          </a:p>
          <a:p>
            <a:r>
              <a:rPr lang="cy-GB" dirty="0">
                <a:latin typeface="Lucida Sans" panose="020B0602030504020204" pitchFamily="34" charset="0"/>
              </a:rPr>
              <a:t>Tuedd i fod ar lafar na’n </a:t>
            </a:r>
            <a:r>
              <a:rPr lang="cy-GB" dirty="0" smtClean="0">
                <a:latin typeface="Lucida Sans" panose="020B0602030504020204" pitchFamily="34" charset="0"/>
              </a:rPr>
              <a:t>lythrennol</a:t>
            </a:r>
          </a:p>
          <a:p>
            <a:pPr marL="0" indent="0">
              <a:buNone/>
            </a:pPr>
            <a:endParaRPr lang="cy-GB" dirty="0" smtClean="0">
              <a:latin typeface="Lucida Sans" panose="020B0602030504020204" pitchFamily="34" charset="0"/>
            </a:endParaRPr>
          </a:p>
          <a:p>
            <a:r>
              <a:rPr lang="en-GB" dirty="0">
                <a:solidFill>
                  <a:srgbClr val="002060"/>
                </a:solidFill>
                <a:latin typeface="Lucida Sans" panose="020B0602030504020204" pitchFamily="34" charset="0"/>
              </a:rPr>
              <a:t>Understanding 3+ languages</a:t>
            </a:r>
          </a:p>
          <a:p>
            <a:r>
              <a:rPr lang="en-GB" dirty="0">
                <a:solidFill>
                  <a:srgbClr val="002060"/>
                </a:solidFill>
                <a:latin typeface="Lucida Sans" panose="020B0602030504020204" pitchFamily="34" charset="0"/>
              </a:rPr>
              <a:t>Usual and a natural occurrence</a:t>
            </a:r>
          </a:p>
          <a:p>
            <a:r>
              <a:rPr lang="en-GB" dirty="0">
                <a:solidFill>
                  <a:srgbClr val="002060"/>
                </a:solidFill>
                <a:latin typeface="Lucida Sans" panose="020B0602030504020204" pitchFamily="34" charset="0"/>
              </a:rPr>
              <a:t>Tends to be more oral than literal</a:t>
            </a:r>
          </a:p>
          <a:p>
            <a:endParaRPr lang="cy-GB" dirty="0">
              <a:latin typeface="Lucida Sans" panose="020B0602030504020204" pitchFamily="34" charset="0"/>
            </a:endParaRPr>
          </a:p>
        </p:txBody>
      </p:sp>
    </p:spTree>
    <p:extLst>
      <p:ext uri="{BB962C8B-B14F-4D97-AF65-F5344CB8AC3E}">
        <p14:creationId xmlns:p14="http://schemas.microsoft.com/office/powerpoint/2010/main" val="33908989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Autofit/>
          </a:bodyPr>
          <a:lstStyle/>
          <a:p>
            <a:r>
              <a:rPr lang="en-GB" altLang="en-US" sz="2800" dirty="0" err="1">
                <a:latin typeface="Lucida Sans" panose="020B0602030504020204" pitchFamily="34" charset="0"/>
              </a:rPr>
              <a:t>Tasg</a:t>
            </a:r>
            <a:r>
              <a:rPr lang="en-GB" altLang="en-US" sz="2800" dirty="0">
                <a:latin typeface="Lucida Sans" panose="020B0602030504020204" pitchFamily="34" charset="0"/>
              </a:rPr>
              <a:t> – </a:t>
            </a:r>
            <a:r>
              <a:rPr lang="en-GB" altLang="en-US" sz="2800" dirty="0" err="1">
                <a:latin typeface="Lucida Sans" panose="020B0602030504020204" pitchFamily="34" charset="0"/>
              </a:rPr>
              <a:t>gwyliwch</a:t>
            </a:r>
            <a:r>
              <a:rPr lang="en-GB" altLang="en-US" sz="2800" dirty="0">
                <a:latin typeface="Lucida Sans" panose="020B0602030504020204" pitchFamily="34" charset="0"/>
              </a:rPr>
              <a:t> y clip</a:t>
            </a:r>
            <a:r>
              <a:rPr lang="en-GB" altLang="en-US" sz="2800" dirty="0">
                <a:solidFill>
                  <a:srgbClr val="002060"/>
                </a:solidFill>
                <a:latin typeface="Lucida Sans" panose="020B0602030504020204" pitchFamily="34" charset="0"/>
              </a:rPr>
              <a:t/>
            </a:r>
            <a:br>
              <a:rPr lang="en-GB" altLang="en-US" sz="2800" dirty="0">
                <a:solidFill>
                  <a:srgbClr val="002060"/>
                </a:solidFill>
                <a:latin typeface="Lucida Sans" panose="020B0602030504020204" pitchFamily="34" charset="0"/>
              </a:rPr>
            </a:br>
            <a:r>
              <a:rPr lang="en-GB" altLang="en-US" sz="2800" dirty="0">
                <a:solidFill>
                  <a:srgbClr val="002060"/>
                </a:solidFill>
                <a:latin typeface="Lucida Sans" panose="020B0602030504020204" pitchFamily="34" charset="0"/>
              </a:rPr>
              <a:t>Task – watch the clip</a:t>
            </a:r>
          </a:p>
        </p:txBody>
      </p:sp>
      <p:sp>
        <p:nvSpPr>
          <p:cNvPr id="2" name="Content Placeholder 1"/>
          <p:cNvSpPr>
            <a:spLocks noGrp="1"/>
          </p:cNvSpPr>
          <p:nvPr>
            <p:ph idx="1"/>
          </p:nvPr>
        </p:nvSpPr>
        <p:spPr>
          <a:xfrm>
            <a:off x="609600" y="1778793"/>
            <a:ext cx="3733800" cy="3738439"/>
          </a:xfrm>
        </p:spPr>
        <p:txBody>
          <a:bodyPr>
            <a:normAutofit/>
          </a:bodyPr>
          <a:lstStyle/>
          <a:p>
            <a:pPr marL="0" indent="0">
              <a:buNone/>
            </a:pPr>
            <a:r>
              <a:rPr lang="en-GB" sz="2400" dirty="0" smtClean="0">
                <a:latin typeface="Lucida Sans" panose="020B0602030504020204" pitchFamily="34" charset="0"/>
              </a:rPr>
              <a:t>YouTube (2012) ‘</a:t>
            </a:r>
            <a:r>
              <a:rPr lang="en-US" sz="2400" dirty="0">
                <a:latin typeface="Lucida Sans" panose="020B0602030504020204" pitchFamily="34" charset="0"/>
              </a:rPr>
              <a:t>4 Year old Girl speaks 3 languages(English</a:t>
            </a:r>
            <a:r>
              <a:rPr lang="en-US" sz="2400" dirty="0" smtClean="0">
                <a:latin typeface="Lucida Sans" panose="020B0602030504020204" pitchFamily="34" charset="0"/>
              </a:rPr>
              <a:t>, Russian</a:t>
            </a:r>
            <a:r>
              <a:rPr lang="en-US" sz="2400" dirty="0">
                <a:latin typeface="Lucida Sans" panose="020B0602030504020204" pitchFamily="34" charset="0"/>
              </a:rPr>
              <a:t>, Spanish),’ </a:t>
            </a:r>
            <a:r>
              <a:rPr lang="en-US" sz="2400" dirty="0">
                <a:latin typeface="Lucida Sans" panose="020B0602030504020204" pitchFamily="34" charset="0"/>
                <a:hlinkClick r:id="rId4"/>
              </a:rPr>
              <a:t>https://</a:t>
            </a:r>
            <a:r>
              <a:rPr lang="en-US" sz="2400" dirty="0" smtClean="0">
                <a:latin typeface="Lucida Sans" panose="020B0602030504020204" pitchFamily="34" charset="0"/>
                <a:hlinkClick r:id="rId4"/>
              </a:rPr>
              <a:t>www.youtube.com/watch?v=jATItFipzBg</a:t>
            </a:r>
            <a:r>
              <a:rPr lang="en-US" sz="2400" dirty="0" smtClean="0">
                <a:latin typeface="Lucida Sans" panose="020B0602030504020204" pitchFamily="34" charset="0"/>
              </a:rPr>
              <a:t> [Accessed: February 17 2017]. </a:t>
            </a:r>
            <a:endParaRPr lang="en-US" sz="2400" dirty="0">
              <a:latin typeface="Lucida Sans" panose="020B0602030504020204" pitchFamily="34" charset="0"/>
            </a:endParaRPr>
          </a:p>
        </p:txBody>
      </p:sp>
      <p:pic>
        <p:nvPicPr>
          <p:cNvPr id="3" name="jATItFipzBg"/>
          <p:cNvPicPr>
            <a:picLocks noRot="1" noChangeAspect="1"/>
          </p:cNvPicPr>
          <p:nvPr>
            <a:videoFile r:link="rId1"/>
          </p:nvPr>
        </p:nvPicPr>
        <p:blipFill>
          <a:blip r:embed="rId5"/>
          <a:stretch>
            <a:fillRect/>
          </a:stretch>
        </p:blipFill>
        <p:spPr>
          <a:xfrm>
            <a:off x="5160169" y="1690690"/>
            <a:ext cx="6119812" cy="3559966"/>
          </a:xfrm>
          <a:prstGeom prst="rect">
            <a:avLst/>
          </a:prstGeom>
        </p:spPr>
      </p:pic>
    </p:spTree>
    <p:extLst>
      <p:ext uri="{BB962C8B-B14F-4D97-AF65-F5344CB8AC3E}">
        <p14:creationId xmlns:p14="http://schemas.microsoft.com/office/powerpoint/2010/main" val="257892131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noGrp="1"/>
          </p:cNvSpPr>
          <p:nvPr>
            <p:ph type="title"/>
          </p:nvPr>
        </p:nvSpPr>
        <p:spPr>
          <a:xfrm>
            <a:off x="838203" y="381003"/>
            <a:ext cx="10515600" cy="1325559"/>
          </a:xfrm>
        </p:spPr>
        <p:txBody>
          <a:bodyPr>
            <a:noAutofit/>
          </a:bodyPr>
          <a:lstStyle/>
          <a:p>
            <a:pPr lvl="0"/>
            <a:r>
              <a:rPr lang="en-GB" sz="3200" dirty="0">
                <a:latin typeface="Lucida Sans" panose="020B0602030504020204" pitchFamily="34" charset="0"/>
              </a:rPr>
              <a:t>Pa </a:t>
            </a:r>
            <a:r>
              <a:rPr lang="en-GB" sz="3200" dirty="0" err="1">
                <a:latin typeface="Lucida Sans" panose="020B0602030504020204" pitchFamily="34" charset="0"/>
              </a:rPr>
              <a:t>ganran</a:t>
            </a:r>
            <a:r>
              <a:rPr lang="en-GB" sz="3200" dirty="0">
                <a:latin typeface="Lucida Sans" panose="020B0602030504020204" pitchFamily="34" charset="0"/>
              </a:rPr>
              <a:t> o </a:t>
            </a:r>
            <a:r>
              <a:rPr lang="en-GB" sz="3200" dirty="0" err="1">
                <a:latin typeface="Lucida Sans" panose="020B0602030504020204" pitchFamily="34" charset="0"/>
              </a:rPr>
              <a:t>bobl</a:t>
            </a:r>
            <a:r>
              <a:rPr lang="en-GB" sz="3200" dirty="0">
                <a:latin typeface="Lucida Sans" panose="020B0602030504020204" pitchFamily="34" charset="0"/>
              </a:rPr>
              <a:t> y </a:t>
            </a:r>
            <a:r>
              <a:rPr lang="en-GB" sz="3200" dirty="0" err="1">
                <a:latin typeface="Lucida Sans" panose="020B0602030504020204" pitchFamily="34" charset="0"/>
              </a:rPr>
              <a:t>byd</a:t>
            </a:r>
            <a:r>
              <a:rPr lang="en-GB" sz="3200" dirty="0">
                <a:latin typeface="Lucida Sans" panose="020B0602030504020204" pitchFamily="34" charset="0"/>
              </a:rPr>
              <a:t> </a:t>
            </a:r>
            <a:r>
              <a:rPr lang="en-GB" sz="3200" dirty="0" err="1">
                <a:latin typeface="Lucida Sans" panose="020B0602030504020204" pitchFamily="34" charset="0"/>
              </a:rPr>
              <a:t>sy’n</a:t>
            </a:r>
            <a:r>
              <a:rPr lang="en-GB" sz="3200" dirty="0">
                <a:latin typeface="Lucida Sans" panose="020B0602030504020204" pitchFamily="34" charset="0"/>
              </a:rPr>
              <a:t> </a:t>
            </a:r>
            <a:r>
              <a:rPr lang="en-GB" sz="3200" dirty="0" err="1">
                <a:latin typeface="Lucida Sans" panose="020B0602030504020204" pitchFamily="34" charset="0"/>
              </a:rPr>
              <a:t>amlieithog</a:t>
            </a:r>
            <a:r>
              <a:rPr lang="en-GB" sz="3200" dirty="0">
                <a:latin typeface="Lucida Sans" panose="020B0602030504020204" pitchFamily="34" charset="0"/>
              </a:rPr>
              <a:t>?</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What percentage of people in the world are multilingual?</a:t>
            </a:r>
          </a:p>
        </p:txBody>
      </p:sp>
      <p:sp>
        <p:nvSpPr>
          <p:cNvPr id="3" name="Content Placeholder 4"/>
          <p:cNvSpPr txBox="1">
            <a:spLocks noGrp="1"/>
          </p:cNvSpPr>
          <p:nvPr>
            <p:ph idx="1"/>
          </p:nvPr>
        </p:nvSpPr>
        <p:spPr>
          <a:xfrm>
            <a:off x="838200" y="2307431"/>
            <a:ext cx="5181600" cy="3869532"/>
          </a:xfrm>
        </p:spPr>
        <p:txBody>
          <a:bodyPr/>
          <a:lstStyle/>
          <a:p>
            <a:pPr lvl="0"/>
            <a:r>
              <a:rPr lang="en-GB" dirty="0" err="1">
                <a:latin typeface="Lucida Sans" panose="020B0602030504020204" pitchFamily="34" charset="0"/>
              </a:rPr>
              <a:t>Unrhyw</a:t>
            </a:r>
            <a:r>
              <a:rPr lang="en-GB" dirty="0">
                <a:latin typeface="Lucida Sans" panose="020B0602030504020204" pitchFamily="34" charset="0"/>
              </a:rPr>
              <a:t> </a:t>
            </a:r>
            <a:r>
              <a:rPr lang="en-GB" dirty="0" err="1">
                <a:latin typeface="Lucida Sans" panose="020B0602030504020204" pitchFamily="34" charset="0"/>
              </a:rPr>
              <a:t>syniadau</a:t>
            </a:r>
            <a:r>
              <a:rPr lang="en-GB" dirty="0">
                <a:latin typeface="Lucida Sans" panose="020B0602030504020204" pitchFamily="34" charset="0"/>
              </a:rPr>
              <a:t>?</a:t>
            </a:r>
          </a:p>
          <a:p>
            <a:pPr marL="0" lvl="0" indent="0">
              <a:buNone/>
            </a:pPr>
            <a:endParaRPr lang="en-GB" dirty="0">
              <a:latin typeface="Lucida Sans" panose="020B0602030504020204" pitchFamily="34" charset="0"/>
            </a:endParaRPr>
          </a:p>
          <a:p>
            <a:pPr lvl="0"/>
            <a:endParaRPr lang="en-GB" dirty="0">
              <a:latin typeface="Lucida Sans" panose="020B0602030504020204" pitchFamily="34" charset="0"/>
            </a:endParaRPr>
          </a:p>
          <a:p>
            <a:pPr lvl="0"/>
            <a:r>
              <a:rPr lang="en-GB" dirty="0" err="1" smtClean="0">
                <a:latin typeface="Lucida Sans" panose="020B0602030504020204" pitchFamily="34" charset="0"/>
              </a:rPr>
              <a:t>Ydy’r</a:t>
            </a:r>
            <a:r>
              <a:rPr lang="en-GB" dirty="0" smtClean="0">
                <a:latin typeface="Lucida Sans" panose="020B0602030504020204" pitchFamily="34" charset="0"/>
              </a:rPr>
              <a:t> DU/</a:t>
            </a:r>
            <a:r>
              <a:rPr lang="en-GB" dirty="0" err="1" smtClean="0">
                <a:latin typeface="Lucida Sans" panose="020B0602030504020204" pitchFamily="34" charset="0"/>
              </a:rPr>
              <a:t>Cymru</a:t>
            </a:r>
            <a:r>
              <a:rPr lang="en-GB" dirty="0" smtClean="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adlewyrchu</a:t>
            </a:r>
            <a:r>
              <a:rPr lang="en-GB" dirty="0">
                <a:latin typeface="Lucida Sans" panose="020B0602030504020204" pitchFamily="34" charset="0"/>
              </a:rPr>
              <a:t> </a:t>
            </a:r>
            <a:r>
              <a:rPr lang="en-GB" dirty="0" err="1">
                <a:latin typeface="Lucida Sans" panose="020B0602030504020204" pitchFamily="34" charset="0"/>
              </a:rPr>
              <a:t>amlieithrwydd</a:t>
            </a:r>
            <a:r>
              <a:rPr lang="en-GB" dirty="0">
                <a:latin typeface="Lucida Sans" panose="020B0602030504020204" pitchFamily="34" charset="0"/>
              </a:rPr>
              <a:t> </a:t>
            </a:r>
            <a:r>
              <a:rPr lang="en-GB" dirty="0" err="1">
                <a:latin typeface="Lucida Sans" panose="020B0602030504020204" pitchFamily="34" charset="0"/>
              </a:rPr>
              <a:t>ehangach</a:t>
            </a:r>
            <a:r>
              <a:rPr lang="en-GB" dirty="0">
                <a:latin typeface="Lucida Sans" panose="020B0602030504020204" pitchFamily="34" charset="0"/>
              </a:rPr>
              <a:t>?</a:t>
            </a:r>
          </a:p>
        </p:txBody>
      </p:sp>
      <p:sp>
        <p:nvSpPr>
          <p:cNvPr id="4" name="Content Placeholder 5"/>
          <p:cNvSpPr txBox="1">
            <a:spLocks noGrp="1"/>
          </p:cNvSpPr>
          <p:nvPr>
            <p:ph idx="2"/>
          </p:nvPr>
        </p:nvSpPr>
        <p:spPr>
          <a:xfrm>
            <a:off x="6172200" y="2307431"/>
            <a:ext cx="5181600" cy="3869532"/>
          </a:xfrm>
        </p:spPr>
        <p:txBody>
          <a:bodyPr/>
          <a:lstStyle/>
          <a:p>
            <a:pPr lvl="0"/>
            <a:r>
              <a:rPr lang="en-GB" dirty="0">
                <a:solidFill>
                  <a:srgbClr val="002060"/>
                </a:solidFill>
                <a:latin typeface="Lucida Sans" panose="020B0602030504020204" pitchFamily="34" charset="0"/>
              </a:rPr>
              <a:t>Any thoughts?</a:t>
            </a:r>
          </a:p>
          <a:p>
            <a:pPr lvl="0"/>
            <a:endParaRPr lang="en-GB" dirty="0">
              <a:solidFill>
                <a:srgbClr val="002060"/>
              </a:solidFill>
              <a:latin typeface="Lucida Sans" panose="020B0602030504020204" pitchFamily="34" charset="0"/>
            </a:endParaRPr>
          </a:p>
          <a:p>
            <a:pPr lvl="0"/>
            <a:endParaRPr lang="en-GB" dirty="0">
              <a:solidFill>
                <a:srgbClr val="002060"/>
              </a:solidFill>
              <a:latin typeface="Lucida Sans" panose="020B0602030504020204" pitchFamily="34" charset="0"/>
            </a:endParaRPr>
          </a:p>
          <a:p>
            <a:pPr lvl="0"/>
            <a:r>
              <a:rPr lang="en-GB" dirty="0">
                <a:solidFill>
                  <a:srgbClr val="002060"/>
                </a:solidFill>
                <a:latin typeface="Lucida Sans" panose="020B0602030504020204" pitchFamily="34" charset="0"/>
              </a:rPr>
              <a:t>Is </a:t>
            </a:r>
            <a:r>
              <a:rPr lang="en-GB" dirty="0" smtClean="0">
                <a:solidFill>
                  <a:srgbClr val="002060"/>
                </a:solidFill>
                <a:latin typeface="Lucida Sans" panose="020B0602030504020204" pitchFamily="34" charset="0"/>
              </a:rPr>
              <a:t>the UK/Wales </a:t>
            </a:r>
            <a:r>
              <a:rPr lang="en-GB" dirty="0">
                <a:solidFill>
                  <a:srgbClr val="002060"/>
                </a:solidFill>
                <a:latin typeface="Lucida Sans" panose="020B0602030504020204" pitchFamily="34" charset="0"/>
              </a:rPr>
              <a:t>a reflection of wider multilingualism? </a:t>
            </a:r>
          </a:p>
          <a:p>
            <a:pPr lvl="0"/>
            <a:endParaRPr lang="en-GB" dirty="0"/>
          </a:p>
        </p:txBody>
      </p:sp>
    </p:spTree>
    <p:extLst>
      <p:ext uri="{BB962C8B-B14F-4D97-AF65-F5344CB8AC3E}">
        <p14:creationId xmlns:p14="http://schemas.microsoft.com/office/powerpoint/2010/main" val="14405798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3" y="381003"/>
            <a:ext cx="10515600" cy="1325559"/>
          </a:xfrm>
        </p:spPr>
        <p:txBody>
          <a:bodyPr>
            <a:noAutofit/>
          </a:bodyPr>
          <a:lstStyle/>
          <a:p>
            <a:pPr lvl="0"/>
            <a:r>
              <a:rPr lang="en-GB" sz="3200" dirty="0">
                <a:latin typeface="Lucida Sans" panose="020B0602030504020204" pitchFamily="34" charset="0"/>
              </a:rPr>
              <a:t>Pa </a:t>
            </a:r>
            <a:r>
              <a:rPr lang="en-GB" sz="3200" dirty="0" err="1">
                <a:latin typeface="Lucida Sans" panose="020B0602030504020204" pitchFamily="34" charset="0"/>
              </a:rPr>
              <a:t>ganran</a:t>
            </a:r>
            <a:r>
              <a:rPr lang="en-GB" sz="3200" dirty="0">
                <a:latin typeface="Lucida Sans" panose="020B0602030504020204" pitchFamily="34" charset="0"/>
              </a:rPr>
              <a:t> o </a:t>
            </a:r>
            <a:r>
              <a:rPr lang="en-GB" sz="3200" dirty="0" err="1">
                <a:latin typeface="Lucida Sans" panose="020B0602030504020204" pitchFamily="34" charset="0"/>
              </a:rPr>
              <a:t>bobl</a:t>
            </a:r>
            <a:r>
              <a:rPr lang="en-GB" sz="3200" dirty="0">
                <a:latin typeface="Lucida Sans" panose="020B0602030504020204" pitchFamily="34" charset="0"/>
              </a:rPr>
              <a:t> </a:t>
            </a:r>
            <a:r>
              <a:rPr lang="en-GB" sz="3200" dirty="0" err="1">
                <a:latin typeface="Lucida Sans" panose="020B0602030504020204" pitchFamily="34" charset="0"/>
              </a:rPr>
              <a:t>Ewrop</a:t>
            </a:r>
            <a:r>
              <a:rPr lang="en-GB" sz="3200" dirty="0">
                <a:latin typeface="Lucida Sans" panose="020B0602030504020204" pitchFamily="34" charset="0"/>
              </a:rPr>
              <a:t> </a:t>
            </a:r>
            <a:r>
              <a:rPr lang="en-GB" sz="3200" dirty="0" err="1">
                <a:latin typeface="Lucida Sans" panose="020B0602030504020204" pitchFamily="34" charset="0"/>
              </a:rPr>
              <a:t>sy’n</a:t>
            </a:r>
            <a:r>
              <a:rPr lang="en-GB" sz="3200" dirty="0">
                <a:latin typeface="Lucida Sans" panose="020B0602030504020204" pitchFamily="34" charset="0"/>
              </a:rPr>
              <a:t> </a:t>
            </a:r>
            <a:r>
              <a:rPr lang="en-GB" sz="3200" dirty="0" err="1">
                <a:latin typeface="Lucida Sans" panose="020B0602030504020204" pitchFamily="34" charset="0"/>
              </a:rPr>
              <a:t>amlieithog</a:t>
            </a:r>
            <a:r>
              <a:rPr lang="en-GB" sz="3200" dirty="0">
                <a:latin typeface="Lucida Sans" panose="020B0602030504020204" pitchFamily="34" charset="0"/>
              </a:rPr>
              <a:t>?</a:t>
            </a:r>
            <a:br>
              <a:rPr lang="en-GB" sz="3200" dirty="0">
                <a:latin typeface="Lucida Sans" panose="020B0602030504020204" pitchFamily="34" charset="0"/>
              </a:rPr>
            </a:br>
            <a:r>
              <a:rPr lang="en-GB" sz="3200" dirty="0">
                <a:solidFill>
                  <a:srgbClr val="1F497D"/>
                </a:solidFill>
                <a:latin typeface="Lucida Sans" panose="020B0602030504020204" pitchFamily="34" charset="0"/>
              </a:rPr>
              <a:t>What percentage of people in Europe are multilingual?</a:t>
            </a:r>
          </a:p>
        </p:txBody>
      </p:sp>
      <p:sp>
        <p:nvSpPr>
          <p:cNvPr id="3" name="Content Placeholder 2"/>
          <p:cNvSpPr txBox="1">
            <a:spLocks noGrp="1"/>
          </p:cNvSpPr>
          <p:nvPr>
            <p:ph idx="1"/>
          </p:nvPr>
        </p:nvSpPr>
        <p:spPr>
          <a:xfrm>
            <a:off x="838203" y="2007394"/>
            <a:ext cx="5181603" cy="4172742"/>
          </a:xfrm>
        </p:spPr>
        <p:txBody>
          <a:bodyPr/>
          <a:lstStyle/>
          <a:p>
            <a:pPr lvl="0"/>
            <a:r>
              <a:rPr lang="en-GB" dirty="0" err="1">
                <a:latin typeface="Lucida Sans" panose="020B0602030504020204" pitchFamily="34" charset="0"/>
              </a:rPr>
              <a:t>Ydy’r</a:t>
            </a:r>
            <a:r>
              <a:rPr lang="en-GB" dirty="0">
                <a:latin typeface="Lucida Sans" panose="020B0602030504020204" pitchFamily="34" charset="0"/>
              </a:rPr>
              <a:t> </a:t>
            </a:r>
            <a:r>
              <a:rPr lang="en-GB" dirty="0" smtClean="0">
                <a:latin typeface="Lucida Sans" panose="020B0602030504020204" pitchFamily="34" charset="0"/>
              </a:rPr>
              <a:t>DU/</a:t>
            </a:r>
            <a:r>
              <a:rPr lang="en-GB" dirty="0" err="1" smtClean="0">
                <a:latin typeface="Lucida Sans" panose="020B0602030504020204" pitchFamily="34" charset="0"/>
              </a:rPr>
              <a:t>Cymru</a:t>
            </a:r>
            <a:r>
              <a:rPr lang="en-GB" dirty="0" smtClean="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adlewyrchu</a:t>
            </a:r>
            <a:r>
              <a:rPr lang="en-GB" dirty="0">
                <a:latin typeface="Lucida Sans" panose="020B0602030504020204" pitchFamily="34" charset="0"/>
              </a:rPr>
              <a:t> </a:t>
            </a:r>
            <a:r>
              <a:rPr lang="en-GB" dirty="0" err="1">
                <a:latin typeface="Lucida Sans" panose="020B0602030504020204" pitchFamily="34" charset="0"/>
              </a:rPr>
              <a:t>gweddill</a:t>
            </a:r>
            <a:r>
              <a:rPr lang="en-GB" dirty="0">
                <a:latin typeface="Lucida Sans" panose="020B0602030504020204" pitchFamily="34" charset="0"/>
              </a:rPr>
              <a:t> </a:t>
            </a:r>
            <a:r>
              <a:rPr lang="en-GB" dirty="0" err="1">
                <a:latin typeface="Lucida Sans" panose="020B0602030504020204" pitchFamily="34" charset="0"/>
              </a:rPr>
              <a:t>Ewrop</a:t>
            </a:r>
            <a:r>
              <a:rPr lang="en-GB" dirty="0">
                <a:latin typeface="Lucida Sans" panose="020B0602030504020204" pitchFamily="34" charset="0"/>
              </a:rPr>
              <a:t> o ran </a:t>
            </a:r>
            <a:r>
              <a:rPr lang="en-GB" dirty="0" err="1">
                <a:latin typeface="Lucida Sans" panose="020B0602030504020204" pitchFamily="34" charset="0"/>
              </a:rPr>
              <a:t>ieithoedd</a:t>
            </a:r>
            <a:r>
              <a:rPr lang="en-GB" dirty="0">
                <a:latin typeface="Lucida Sans" panose="020B0602030504020204" pitchFamily="34" charset="0"/>
              </a:rPr>
              <a:t> </a:t>
            </a:r>
            <a:r>
              <a:rPr lang="en-GB" dirty="0" err="1">
                <a:latin typeface="Lucida Sans" panose="020B0602030504020204" pitchFamily="34" charset="0"/>
              </a:rPr>
              <a:t>sy’n</a:t>
            </a:r>
            <a:r>
              <a:rPr lang="en-GB" dirty="0">
                <a:latin typeface="Lucida Sans" panose="020B0602030504020204" pitchFamily="34" charset="0"/>
              </a:rPr>
              <a:t> </a:t>
            </a:r>
            <a:r>
              <a:rPr lang="en-GB" dirty="0" err="1">
                <a:latin typeface="Lucida Sans" panose="020B0602030504020204" pitchFamily="34" charset="0"/>
              </a:rPr>
              <a:t>cael</a:t>
            </a:r>
            <a:r>
              <a:rPr lang="en-GB" dirty="0">
                <a:latin typeface="Lucida Sans" panose="020B0602030504020204" pitchFamily="34" charset="0"/>
              </a:rPr>
              <a:t> </a:t>
            </a:r>
            <a:r>
              <a:rPr lang="en-GB" dirty="0" err="1">
                <a:latin typeface="Lucida Sans" panose="020B0602030504020204" pitchFamily="34" charset="0"/>
              </a:rPr>
              <a:t>eu</a:t>
            </a:r>
            <a:r>
              <a:rPr lang="en-GB" dirty="0">
                <a:latin typeface="Lucida Sans" panose="020B0602030504020204" pitchFamily="34" charset="0"/>
              </a:rPr>
              <a:t> </a:t>
            </a:r>
            <a:r>
              <a:rPr lang="en-GB" dirty="0" err="1">
                <a:latin typeface="Lucida Sans" panose="020B0602030504020204" pitchFamily="34" charset="0"/>
              </a:rPr>
              <a:t>siarad</a:t>
            </a:r>
            <a:r>
              <a:rPr lang="en-GB" dirty="0">
                <a:latin typeface="Lucida Sans" panose="020B0602030504020204" pitchFamily="34" charset="0"/>
              </a:rPr>
              <a:t>?</a:t>
            </a:r>
          </a:p>
        </p:txBody>
      </p:sp>
      <p:sp>
        <p:nvSpPr>
          <p:cNvPr id="4" name="Content Placeholder 3"/>
          <p:cNvSpPr txBox="1">
            <a:spLocks noGrp="1"/>
          </p:cNvSpPr>
          <p:nvPr>
            <p:ph idx="2"/>
          </p:nvPr>
        </p:nvSpPr>
        <p:spPr>
          <a:xfrm>
            <a:off x="6172200" y="1928813"/>
            <a:ext cx="5181600" cy="4248150"/>
          </a:xfrm>
        </p:spPr>
        <p:txBody>
          <a:bodyPr/>
          <a:lstStyle/>
          <a:p>
            <a:pPr lvl="0"/>
            <a:r>
              <a:rPr lang="en-GB" dirty="0">
                <a:solidFill>
                  <a:srgbClr val="1F497D"/>
                </a:solidFill>
                <a:latin typeface="Lucida Sans" panose="020B0602030504020204" pitchFamily="34" charset="0"/>
              </a:rPr>
              <a:t>Is the </a:t>
            </a:r>
            <a:r>
              <a:rPr lang="en-GB" dirty="0" smtClean="0">
                <a:solidFill>
                  <a:srgbClr val="1F497D"/>
                </a:solidFill>
                <a:latin typeface="Lucida Sans" panose="020B0602030504020204" pitchFamily="34" charset="0"/>
              </a:rPr>
              <a:t>UK/Wales </a:t>
            </a:r>
            <a:r>
              <a:rPr lang="en-GB" dirty="0">
                <a:solidFill>
                  <a:srgbClr val="1F497D"/>
                </a:solidFill>
                <a:latin typeface="Lucida Sans" panose="020B0602030504020204" pitchFamily="34" charset="0"/>
              </a:rPr>
              <a:t>a reflection of the rest of Europe in terms of languages spoken? </a:t>
            </a:r>
          </a:p>
          <a:p>
            <a:pPr lvl="0"/>
            <a:endParaRPr lang="en-GB" i="1" dirty="0">
              <a:solidFill>
                <a:srgbClr val="1F497D"/>
              </a:solidFill>
            </a:endParaRPr>
          </a:p>
        </p:txBody>
      </p:sp>
    </p:spTree>
    <p:extLst>
      <p:ext uri="{BB962C8B-B14F-4D97-AF65-F5344CB8AC3E}">
        <p14:creationId xmlns:p14="http://schemas.microsoft.com/office/powerpoint/2010/main" val="16117126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endParaRPr lang="en-GB"/>
          </a:p>
        </p:txBody>
      </p:sp>
      <p:sp>
        <p:nvSpPr>
          <p:cNvPr id="3" name="Content Placeholder 3"/>
          <p:cNvSpPr txBox="1">
            <a:spLocks noGrp="1"/>
          </p:cNvSpPr>
          <p:nvPr>
            <p:ph idx="1"/>
          </p:nvPr>
        </p:nvSpPr>
        <p:spPr>
          <a:xfrm>
            <a:off x="6476996" y="761996"/>
            <a:ext cx="5181603" cy="4351336"/>
          </a:xfrm>
        </p:spPr>
        <p:txBody>
          <a:bodyPr/>
          <a:lstStyle/>
          <a:p>
            <a:endParaRPr lang="en-GB"/>
          </a:p>
        </p:txBody>
      </p:sp>
      <p:pic>
        <p:nvPicPr>
          <p:cNvPr id="4" name="Picture 2">
            <a:extLst>
              <a:ext uri="{FF2B5EF4-FFF2-40B4-BE49-F238E27FC236}">
                <a16:creationId xmlns:a16="http://schemas.microsoft.com/office/drawing/2014/main" id="{00000000-0000-0000-0000-000000000000}"/>
              </a:ext>
            </a:extLst>
          </p:cNvPr>
          <p:cNvPicPr>
            <a:picLocks noChangeAspect="1"/>
          </p:cNvPicPr>
          <p:nvPr/>
        </p:nvPicPr>
        <p:blipFill>
          <a:blip r:embed="rId3"/>
          <a:srcRect/>
          <a:stretch>
            <a:fillRect/>
          </a:stretch>
        </p:blipFill>
        <p:spPr>
          <a:xfrm>
            <a:off x="990596" y="304796"/>
            <a:ext cx="9601200" cy="5791196"/>
          </a:xfrm>
          <a:prstGeom prst="rect">
            <a:avLst/>
          </a:prstGeom>
          <a:noFill/>
          <a:ln cap="flat">
            <a:noFill/>
          </a:ln>
        </p:spPr>
      </p:pic>
      <p:sp>
        <p:nvSpPr>
          <p:cNvPr id="5" name="Content Placeholder 4"/>
          <p:cNvSpPr txBox="1">
            <a:spLocks noGrp="1"/>
          </p:cNvSpPr>
          <p:nvPr>
            <p:ph idx="2"/>
          </p:nvPr>
        </p:nvSpPr>
        <p:spPr>
          <a:xfrm>
            <a:off x="5791196" y="6120710"/>
            <a:ext cx="5181603" cy="4351336"/>
          </a:xfrm>
        </p:spPr>
        <p:txBody>
          <a:bodyPr/>
          <a:lstStyle/>
          <a:p>
            <a:pPr marL="0" lvl="0" indent="0">
              <a:buNone/>
            </a:pPr>
            <a:r>
              <a:rPr lang="en-GB" sz="1400"/>
              <a:t>(Source: Jessica, Muna and Tanya , no date)</a:t>
            </a:r>
          </a:p>
        </p:txBody>
      </p:sp>
    </p:spTree>
    <p:extLst>
      <p:ext uri="{BB962C8B-B14F-4D97-AF65-F5344CB8AC3E}">
        <p14:creationId xmlns:p14="http://schemas.microsoft.com/office/powerpoint/2010/main" val="42146405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0" y="365128"/>
            <a:ext cx="10515600" cy="706436"/>
          </a:xfrm>
        </p:spPr>
        <p:txBody>
          <a:bodyPr>
            <a:normAutofit fontScale="90000"/>
          </a:bodyPr>
          <a:lstStyle/>
          <a:p>
            <a:pPr lvl="0"/>
            <a:r>
              <a:rPr lang="en-GB" sz="3200" dirty="0" smtClean="0">
                <a:latin typeface="Lucida Sans" panose="020B0602030504020204" pitchFamily="34" charset="0"/>
              </a:rPr>
              <a:t>Ai </a:t>
            </a:r>
            <a:r>
              <a:rPr lang="en-GB" sz="3200" dirty="0" err="1" smtClean="0">
                <a:latin typeface="Lucida Sans" panose="020B0602030504020204" pitchFamily="34" charset="0"/>
              </a:rPr>
              <a:t>amlieithrwydd</a:t>
            </a:r>
            <a:r>
              <a:rPr lang="en-GB" sz="3200" dirty="0" smtClean="0">
                <a:latin typeface="Lucida Sans" panose="020B0602030504020204" pitchFamily="34" charset="0"/>
              </a:rPr>
              <a:t> </a:t>
            </a:r>
            <a:r>
              <a:rPr lang="en-GB" sz="3200" dirty="0" err="1">
                <a:latin typeface="Lucida Sans" panose="020B0602030504020204" pitchFamily="34" charset="0"/>
              </a:rPr>
              <a:t>yw’r</a:t>
            </a:r>
            <a:r>
              <a:rPr lang="en-GB" sz="3200" dirty="0">
                <a:latin typeface="Lucida Sans" panose="020B0602030504020204" pitchFamily="34" charset="0"/>
              </a:rPr>
              <a:t> norm ?</a:t>
            </a:r>
            <a:br>
              <a:rPr lang="en-GB" sz="3200" dirty="0">
                <a:latin typeface="Lucida Sans" panose="020B0602030504020204" pitchFamily="34" charset="0"/>
              </a:rPr>
            </a:br>
            <a:r>
              <a:rPr lang="en-GB" sz="3200" dirty="0" smtClean="0">
                <a:solidFill>
                  <a:srgbClr val="002060"/>
                </a:solidFill>
                <a:latin typeface="Lucida Sans" panose="020B0602030504020204" pitchFamily="34" charset="0"/>
              </a:rPr>
              <a:t>Is multilingualism </a:t>
            </a:r>
            <a:r>
              <a:rPr lang="en-GB" sz="3200" dirty="0">
                <a:solidFill>
                  <a:srgbClr val="002060"/>
                </a:solidFill>
                <a:latin typeface="Lucida Sans" panose="020B0602030504020204" pitchFamily="34" charset="0"/>
              </a:rPr>
              <a:t>the norm?</a:t>
            </a:r>
          </a:p>
        </p:txBody>
      </p:sp>
      <p:sp>
        <p:nvSpPr>
          <p:cNvPr id="3" name="Content Placeholder 2"/>
          <p:cNvSpPr txBox="1">
            <a:spLocks noGrp="1"/>
          </p:cNvSpPr>
          <p:nvPr>
            <p:ph idx="1"/>
          </p:nvPr>
        </p:nvSpPr>
        <p:spPr>
          <a:xfrm>
            <a:off x="121444" y="1243013"/>
            <a:ext cx="6107905" cy="4150518"/>
          </a:xfrm>
        </p:spPr>
        <p:txBody>
          <a:bodyPr>
            <a:noAutofit/>
          </a:bodyPr>
          <a:lstStyle/>
          <a:p>
            <a:pPr lvl="0"/>
            <a:r>
              <a:rPr lang="cy-GB" sz="2200" dirty="0">
                <a:latin typeface="Lucida Sans" panose="020B0602030504020204" pitchFamily="34" charset="0"/>
              </a:rPr>
              <a:t>D</a:t>
            </a:r>
            <a:r>
              <a:rPr lang="cy-GB" sz="2200" dirty="0" smtClean="0">
                <a:latin typeface="Lucida Sans" panose="020B0602030504020204" pitchFamily="34" charset="0"/>
              </a:rPr>
              <a:t>ros </a:t>
            </a:r>
            <a:r>
              <a:rPr lang="cy-GB" sz="2200" dirty="0">
                <a:latin typeface="Lucida Sans" panose="020B0602030504020204" pitchFamily="34" charset="0"/>
              </a:rPr>
              <a:t>hanner Ewrop </a:t>
            </a:r>
            <a:r>
              <a:rPr lang="cy-GB" sz="2200" dirty="0" smtClean="0">
                <a:latin typeface="Lucida Sans" panose="020B0602030504020204" pitchFamily="34" charset="0"/>
              </a:rPr>
              <a:t>a’r </a:t>
            </a:r>
            <a:r>
              <a:rPr lang="cy-GB" sz="2200" dirty="0">
                <a:latin typeface="Lucida Sans" panose="020B0602030504020204" pitchFamily="34" charset="0"/>
              </a:rPr>
              <a:t>byd yn siarad fwy nag un </a:t>
            </a:r>
            <a:r>
              <a:rPr lang="cy-GB" sz="2200" dirty="0" smtClean="0">
                <a:latin typeface="Lucida Sans" panose="020B0602030504020204" pitchFamily="34" charset="0"/>
              </a:rPr>
              <a:t>iaith</a:t>
            </a:r>
            <a:endParaRPr lang="cy-GB" sz="2200" dirty="0">
              <a:latin typeface="Lucida Sans" panose="020B0602030504020204" pitchFamily="34" charset="0"/>
            </a:endParaRPr>
          </a:p>
          <a:p>
            <a:pPr lvl="0"/>
            <a:r>
              <a:rPr lang="cy-GB" sz="2200" dirty="0">
                <a:latin typeface="Lucida Sans" panose="020B0602030504020204" pitchFamily="34" charset="0"/>
              </a:rPr>
              <a:t>Mamiaith ac iaith arall wedi </a:t>
            </a:r>
            <a:r>
              <a:rPr lang="cy-GB" sz="2200" dirty="0" smtClean="0">
                <a:latin typeface="Lucida Sans" panose="020B0602030504020204" pitchFamily="34" charset="0"/>
              </a:rPr>
              <a:t>eu dysgu ar </a:t>
            </a:r>
            <a:r>
              <a:rPr lang="cy-GB" sz="2200" dirty="0">
                <a:latin typeface="Lucida Sans" panose="020B0602030504020204" pitchFamily="34" charset="0"/>
              </a:rPr>
              <a:t>yr un pryd neu mewn lleoliad blynyddoedd </a:t>
            </a:r>
            <a:r>
              <a:rPr lang="cy-GB" sz="2200" dirty="0" smtClean="0">
                <a:latin typeface="Lucida Sans" panose="020B0602030504020204" pitchFamily="34" charset="0"/>
              </a:rPr>
              <a:t>cynnar</a:t>
            </a:r>
            <a:endParaRPr lang="cy-GB" sz="2200" dirty="0">
              <a:latin typeface="Lucida Sans" panose="020B0602030504020204" pitchFamily="34" charset="0"/>
            </a:endParaRPr>
          </a:p>
          <a:p>
            <a:pPr lvl="0"/>
            <a:r>
              <a:rPr lang="cy-GB" sz="2200" dirty="0">
                <a:latin typeface="Lucida Sans" panose="020B0602030504020204" pitchFamily="34" charset="0"/>
              </a:rPr>
              <a:t>Saesneg adre- Cymraeg yn yr y</a:t>
            </a:r>
            <a:r>
              <a:rPr lang="cy-GB" sz="2200" dirty="0" smtClean="0">
                <a:latin typeface="Lucida Sans" panose="020B0602030504020204" pitchFamily="34" charset="0"/>
              </a:rPr>
              <a:t>sgol?</a:t>
            </a:r>
            <a:endParaRPr lang="cy-GB" sz="2200" dirty="0">
              <a:latin typeface="Lucida Sans" panose="020B0602030504020204" pitchFamily="34" charset="0"/>
            </a:endParaRPr>
          </a:p>
          <a:p>
            <a:pPr lvl="0"/>
            <a:r>
              <a:rPr lang="cy-GB" sz="2200" dirty="0">
                <a:latin typeface="Lucida Sans" panose="020B0602030504020204" pitchFamily="34" charset="0"/>
              </a:rPr>
              <a:t>Cymraeg adre- Saesneg yn yr y</a:t>
            </a:r>
            <a:r>
              <a:rPr lang="cy-GB" sz="2200" dirty="0" smtClean="0">
                <a:latin typeface="Lucida Sans" panose="020B0602030504020204" pitchFamily="34" charset="0"/>
              </a:rPr>
              <a:t>sgol?</a:t>
            </a:r>
            <a:endParaRPr lang="cy-GB" sz="2200" dirty="0">
              <a:latin typeface="Lucida Sans" panose="020B0602030504020204" pitchFamily="34" charset="0"/>
            </a:endParaRPr>
          </a:p>
          <a:p>
            <a:pPr lvl="0"/>
            <a:r>
              <a:rPr lang="cy-GB" sz="2200" dirty="0">
                <a:latin typeface="Lucida Sans" panose="020B0602030504020204" pitchFamily="34" charset="0"/>
              </a:rPr>
              <a:t>Mewnfudo i wlad newydd</a:t>
            </a:r>
          </a:p>
          <a:p>
            <a:pPr lvl="0"/>
            <a:r>
              <a:rPr lang="cy-GB" sz="2200" dirty="0">
                <a:latin typeface="Lucida Sans" panose="020B0602030504020204" pitchFamily="34" charset="0"/>
              </a:rPr>
              <a:t>Gwahanol ieithoedd yn cael eu siarad adre</a:t>
            </a:r>
          </a:p>
          <a:p>
            <a:pPr lvl="0"/>
            <a:r>
              <a:rPr lang="cy-GB" sz="2200" dirty="0">
                <a:latin typeface="Lucida Sans" panose="020B0602030504020204" pitchFamily="34" charset="0"/>
              </a:rPr>
              <a:t>Mwy nag un iaith swyddogol o fewn </a:t>
            </a:r>
            <a:r>
              <a:rPr lang="cy-GB" sz="2200" dirty="0" smtClean="0">
                <a:latin typeface="Lucida Sans" panose="020B0602030504020204" pitchFamily="34" charset="0"/>
              </a:rPr>
              <a:t>gwlad</a:t>
            </a:r>
            <a:endParaRPr lang="cy-GB" sz="2200" dirty="0">
              <a:latin typeface="Lucida Sans" panose="020B0602030504020204" pitchFamily="34" charset="0"/>
            </a:endParaRPr>
          </a:p>
        </p:txBody>
      </p:sp>
      <p:sp>
        <p:nvSpPr>
          <p:cNvPr id="4" name="Content Placeholder 3"/>
          <p:cNvSpPr txBox="1">
            <a:spLocks noGrp="1"/>
          </p:cNvSpPr>
          <p:nvPr>
            <p:ph idx="2"/>
          </p:nvPr>
        </p:nvSpPr>
        <p:spPr>
          <a:xfrm>
            <a:off x="6172199" y="1364457"/>
            <a:ext cx="5800725" cy="4136232"/>
          </a:xfrm>
        </p:spPr>
        <p:txBody>
          <a:bodyPr>
            <a:normAutofit lnSpcReduction="10000"/>
          </a:bodyPr>
          <a:lstStyle/>
          <a:p>
            <a:pPr lvl="0"/>
            <a:r>
              <a:rPr lang="en-GB" sz="2200" dirty="0">
                <a:solidFill>
                  <a:srgbClr val="002060"/>
                </a:solidFill>
                <a:latin typeface="Lucida Sans" panose="020B0602030504020204" pitchFamily="34" charset="0"/>
              </a:rPr>
              <a:t>Over half Europe and the world </a:t>
            </a:r>
            <a:r>
              <a:rPr lang="en-GB" sz="2200" dirty="0" smtClean="0">
                <a:solidFill>
                  <a:srgbClr val="002060"/>
                </a:solidFill>
                <a:latin typeface="Lucida Sans" panose="020B0602030504020204" pitchFamily="34" charset="0"/>
              </a:rPr>
              <a:t>can </a:t>
            </a:r>
            <a:r>
              <a:rPr lang="en-GB" sz="2200" dirty="0">
                <a:solidFill>
                  <a:srgbClr val="002060"/>
                </a:solidFill>
                <a:latin typeface="Lucida Sans" panose="020B0602030504020204" pitchFamily="34" charset="0"/>
              </a:rPr>
              <a:t>speak two or more </a:t>
            </a:r>
            <a:r>
              <a:rPr lang="en-GB" sz="2200" dirty="0" smtClean="0">
                <a:solidFill>
                  <a:srgbClr val="002060"/>
                </a:solidFill>
                <a:latin typeface="Lucida Sans" panose="020B0602030504020204" pitchFamily="34" charset="0"/>
              </a:rPr>
              <a:t>languages</a:t>
            </a:r>
            <a:endParaRPr lang="en-GB" sz="2200" dirty="0">
              <a:solidFill>
                <a:srgbClr val="002060"/>
              </a:solidFill>
              <a:latin typeface="Lucida Sans" panose="020B0602030504020204" pitchFamily="34" charset="0"/>
            </a:endParaRPr>
          </a:p>
          <a:p>
            <a:pPr lvl="0"/>
            <a:r>
              <a:rPr lang="en-GB" sz="2200" dirty="0">
                <a:solidFill>
                  <a:srgbClr val="002060"/>
                </a:solidFill>
                <a:latin typeface="Lucida Sans" panose="020B0602030504020204" pitchFamily="34" charset="0"/>
              </a:rPr>
              <a:t>Mother tongue and another language(s) learnt in parallel or learnt in early years </a:t>
            </a:r>
            <a:r>
              <a:rPr lang="en-GB" sz="2200" dirty="0" smtClean="0">
                <a:solidFill>
                  <a:srgbClr val="002060"/>
                </a:solidFill>
                <a:latin typeface="Lucida Sans" panose="020B0602030504020204" pitchFamily="34" charset="0"/>
              </a:rPr>
              <a:t>settings</a:t>
            </a:r>
            <a:endParaRPr lang="en-GB" sz="2200" dirty="0">
              <a:solidFill>
                <a:srgbClr val="002060"/>
              </a:solidFill>
              <a:latin typeface="Lucida Sans" panose="020B0602030504020204" pitchFamily="34" charset="0"/>
            </a:endParaRPr>
          </a:p>
          <a:p>
            <a:r>
              <a:rPr lang="en-GB" sz="2200" dirty="0">
                <a:solidFill>
                  <a:srgbClr val="002060"/>
                </a:solidFill>
                <a:latin typeface="Lucida Sans" panose="020B0602030504020204" pitchFamily="34" charset="0"/>
              </a:rPr>
              <a:t>English at </a:t>
            </a:r>
            <a:r>
              <a:rPr lang="en-GB" sz="2200" dirty="0" smtClean="0">
                <a:solidFill>
                  <a:srgbClr val="002060"/>
                </a:solidFill>
                <a:latin typeface="Lucida Sans" panose="020B0602030504020204" pitchFamily="34" charset="0"/>
              </a:rPr>
              <a:t>home - Welsh </a:t>
            </a:r>
            <a:r>
              <a:rPr lang="en-GB" sz="2200" dirty="0">
                <a:solidFill>
                  <a:srgbClr val="002060"/>
                </a:solidFill>
                <a:latin typeface="Lucida Sans" panose="020B0602030504020204" pitchFamily="34" charset="0"/>
              </a:rPr>
              <a:t>in </a:t>
            </a:r>
            <a:r>
              <a:rPr lang="en-GB" sz="2200" dirty="0" smtClean="0">
                <a:solidFill>
                  <a:srgbClr val="002060"/>
                </a:solidFill>
                <a:latin typeface="Lucida Sans" panose="020B0602030504020204" pitchFamily="34" charset="0"/>
              </a:rPr>
              <a:t>school</a:t>
            </a:r>
            <a:r>
              <a:rPr lang="en-GB" sz="2200" dirty="0">
                <a:solidFill>
                  <a:srgbClr val="002060"/>
                </a:solidFill>
                <a:latin typeface="Lucida Sans" panose="020B0602030504020204" pitchFamily="34" charset="0"/>
              </a:rPr>
              <a:t>?</a:t>
            </a:r>
          </a:p>
          <a:p>
            <a:r>
              <a:rPr lang="en-GB" sz="2200" dirty="0">
                <a:solidFill>
                  <a:srgbClr val="002060"/>
                </a:solidFill>
                <a:latin typeface="Lucida Sans" panose="020B0602030504020204" pitchFamily="34" charset="0"/>
              </a:rPr>
              <a:t>Welsh at home – English in </a:t>
            </a:r>
            <a:r>
              <a:rPr lang="en-GB" sz="2200" dirty="0" smtClean="0">
                <a:solidFill>
                  <a:srgbClr val="002060"/>
                </a:solidFill>
                <a:latin typeface="Lucida Sans" panose="020B0602030504020204" pitchFamily="34" charset="0"/>
              </a:rPr>
              <a:t>school</a:t>
            </a:r>
            <a:r>
              <a:rPr lang="en-GB" sz="2200" dirty="0">
                <a:solidFill>
                  <a:srgbClr val="002060"/>
                </a:solidFill>
                <a:latin typeface="Lucida Sans" panose="020B0602030504020204" pitchFamily="34" charset="0"/>
              </a:rPr>
              <a:t>?</a:t>
            </a:r>
          </a:p>
          <a:p>
            <a:pPr lvl="0"/>
            <a:r>
              <a:rPr lang="en-GB" sz="2200" dirty="0">
                <a:solidFill>
                  <a:srgbClr val="002060"/>
                </a:solidFill>
                <a:latin typeface="Lucida Sans" panose="020B0602030504020204" pitchFamily="34" charset="0"/>
              </a:rPr>
              <a:t>Migration to a new country</a:t>
            </a:r>
          </a:p>
          <a:p>
            <a:pPr lvl="0"/>
            <a:r>
              <a:rPr lang="en-GB" sz="2200" dirty="0">
                <a:solidFill>
                  <a:srgbClr val="002060"/>
                </a:solidFill>
                <a:latin typeface="Lucida Sans" panose="020B0602030504020204" pitchFamily="34" charset="0"/>
              </a:rPr>
              <a:t>Different languages spoken at home</a:t>
            </a:r>
          </a:p>
          <a:p>
            <a:pPr lvl="0"/>
            <a:r>
              <a:rPr lang="en-GB" sz="2200" dirty="0">
                <a:solidFill>
                  <a:srgbClr val="002060"/>
                </a:solidFill>
                <a:latin typeface="Lucida Sans" panose="020B0602030504020204" pitchFamily="34" charset="0"/>
              </a:rPr>
              <a:t>More than one official language in </a:t>
            </a:r>
            <a:r>
              <a:rPr lang="en-GB" sz="2200" dirty="0" smtClean="0">
                <a:solidFill>
                  <a:srgbClr val="002060"/>
                </a:solidFill>
                <a:latin typeface="Lucida Sans" panose="020B0602030504020204" pitchFamily="34" charset="0"/>
              </a:rPr>
              <a:t>a country</a:t>
            </a:r>
            <a:endParaRPr lang="en-GB" sz="2200" dirty="0">
              <a:solidFill>
                <a:srgbClr val="002060"/>
              </a:solidFill>
              <a:latin typeface="Lucida Sans" panose="020B0602030504020204" pitchFamily="34" charset="0"/>
            </a:endParaRPr>
          </a:p>
          <a:p>
            <a:pPr lvl="0"/>
            <a:endParaRPr lang="en-GB" dirty="0"/>
          </a:p>
        </p:txBody>
      </p:sp>
    </p:spTree>
    <p:extLst>
      <p:ext uri="{BB962C8B-B14F-4D97-AF65-F5344CB8AC3E}">
        <p14:creationId xmlns:p14="http://schemas.microsoft.com/office/powerpoint/2010/main" val="26229990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ormAutofit/>
          </a:bodyPr>
          <a:lstStyle/>
          <a:p>
            <a:pPr lvl="0"/>
            <a:r>
              <a:rPr lang="en-GB" sz="3600" dirty="0">
                <a:latin typeface="Lucida Sans" panose="020B0602030504020204" pitchFamily="34" charset="0"/>
              </a:rPr>
              <a:t>Hanes </a:t>
            </a:r>
            <a:br>
              <a:rPr lang="en-GB" sz="3600" dirty="0">
                <a:latin typeface="Lucida Sans" panose="020B0602030504020204" pitchFamily="34" charset="0"/>
              </a:rPr>
            </a:br>
            <a:r>
              <a:rPr lang="en-GB" sz="3600" dirty="0">
                <a:solidFill>
                  <a:srgbClr val="002060"/>
                </a:solidFill>
                <a:latin typeface="Lucida Sans" panose="020B0602030504020204" pitchFamily="34" charset="0"/>
              </a:rPr>
              <a:t>History</a:t>
            </a:r>
          </a:p>
        </p:txBody>
      </p:sp>
      <p:sp>
        <p:nvSpPr>
          <p:cNvPr id="3" name="Content Placeholder 2"/>
          <p:cNvSpPr txBox="1">
            <a:spLocks noGrp="1"/>
          </p:cNvSpPr>
          <p:nvPr>
            <p:ph idx="1"/>
          </p:nvPr>
        </p:nvSpPr>
        <p:spPr/>
        <p:txBody>
          <a:bodyPr/>
          <a:lstStyle/>
          <a:p>
            <a:pPr lvl="0"/>
            <a:r>
              <a:rPr lang="en-GB" dirty="0"/>
              <a:t> </a:t>
            </a:r>
            <a:r>
              <a:rPr lang="cy-GB" dirty="0">
                <a:latin typeface="Lucida Sans" panose="020B0602030504020204" pitchFamily="34" charset="0"/>
              </a:rPr>
              <a:t>Pam fod rhan fwyaf o bobl yn amlieithog?</a:t>
            </a:r>
          </a:p>
          <a:p>
            <a:pPr lvl="0"/>
            <a:endParaRPr lang="cy-GB" dirty="0">
              <a:latin typeface="Lucida Sans" panose="020B0602030504020204" pitchFamily="34" charset="0"/>
            </a:endParaRPr>
          </a:p>
          <a:p>
            <a:pPr lvl="0"/>
            <a:r>
              <a:rPr lang="cy-GB" dirty="0">
                <a:latin typeface="Lucida Sans" panose="020B0602030504020204" pitchFamily="34" charset="0"/>
              </a:rPr>
              <a:t>Oes rhesymau hanesyddol gallwch ystyried? </a:t>
            </a:r>
          </a:p>
          <a:p>
            <a:pPr lvl="0"/>
            <a:endParaRPr lang="en-GB" dirty="0"/>
          </a:p>
          <a:p>
            <a:pPr lvl="0"/>
            <a:endParaRPr lang="en-GB" dirty="0"/>
          </a:p>
        </p:txBody>
      </p:sp>
      <p:sp>
        <p:nvSpPr>
          <p:cNvPr id="4" name="Content Placeholder 3"/>
          <p:cNvSpPr txBox="1">
            <a:spLocks noGrp="1"/>
          </p:cNvSpPr>
          <p:nvPr>
            <p:ph idx="2"/>
          </p:nvPr>
        </p:nvSpPr>
        <p:spPr/>
        <p:txBody>
          <a:bodyPr/>
          <a:lstStyle/>
          <a:p>
            <a:pPr lvl="0"/>
            <a:r>
              <a:rPr lang="en-GB" dirty="0">
                <a:solidFill>
                  <a:srgbClr val="002060"/>
                </a:solidFill>
                <a:latin typeface="Lucida Sans" panose="020B0602030504020204" pitchFamily="34" charset="0"/>
              </a:rPr>
              <a:t>Why are most people multilingual?</a:t>
            </a:r>
          </a:p>
          <a:p>
            <a:pPr lvl="0"/>
            <a:endParaRPr lang="en-GB" dirty="0">
              <a:solidFill>
                <a:srgbClr val="002060"/>
              </a:solidFill>
              <a:latin typeface="Lucida Sans" panose="020B0602030504020204" pitchFamily="34" charset="0"/>
            </a:endParaRPr>
          </a:p>
          <a:p>
            <a:pPr lvl="0"/>
            <a:r>
              <a:rPr lang="en-GB" dirty="0">
                <a:solidFill>
                  <a:srgbClr val="002060"/>
                </a:solidFill>
                <a:latin typeface="Lucida Sans" panose="020B0602030504020204" pitchFamily="34" charset="0"/>
              </a:rPr>
              <a:t>Can you think of </a:t>
            </a:r>
            <a:r>
              <a:rPr lang="en-GB" dirty="0" smtClean="0">
                <a:solidFill>
                  <a:srgbClr val="002060"/>
                </a:solidFill>
                <a:latin typeface="Lucida Sans" panose="020B0602030504020204" pitchFamily="34" charset="0"/>
              </a:rPr>
              <a:t>historic reasons of why/where </a:t>
            </a:r>
            <a:r>
              <a:rPr lang="en-GB" dirty="0">
                <a:solidFill>
                  <a:srgbClr val="002060"/>
                </a:solidFill>
                <a:latin typeface="Lucida Sans" panose="020B0602030504020204" pitchFamily="34" charset="0"/>
              </a:rPr>
              <a:t>this is the </a:t>
            </a:r>
            <a:r>
              <a:rPr lang="en-GB" dirty="0" smtClean="0">
                <a:solidFill>
                  <a:srgbClr val="002060"/>
                </a:solidFill>
                <a:latin typeface="Lucida Sans" panose="020B0602030504020204" pitchFamily="34" charset="0"/>
              </a:rPr>
              <a:t>case</a:t>
            </a:r>
            <a:r>
              <a:rPr lang="en-GB" dirty="0">
                <a:solidFill>
                  <a:srgbClr val="002060"/>
                </a:solidFill>
                <a:latin typeface="Lucida Sans" panose="020B0602030504020204" pitchFamily="34" charset="0"/>
              </a:rPr>
              <a:t>? </a:t>
            </a:r>
          </a:p>
        </p:txBody>
      </p:sp>
    </p:spTree>
    <p:extLst>
      <p:ext uri="{BB962C8B-B14F-4D97-AF65-F5344CB8AC3E}">
        <p14:creationId xmlns:p14="http://schemas.microsoft.com/office/powerpoint/2010/main" val="6753708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0" y="365127"/>
            <a:ext cx="10515600" cy="942179"/>
          </a:xfrm>
        </p:spPr>
        <p:txBody>
          <a:bodyPr>
            <a:normAutofit fontScale="90000"/>
          </a:bodyPr>
          <a:lstStyle/>
          <a:p>
            <a:pPr lvl="0"/>
            <a:r>
              <a:rPr lang="en-GB" sz="3200" dirty="0" err="1">
                <a:latin typeface="Lucida Sans" panose="020B0602030504020204" pitchFamily="34" charset="0"/>
              </a:rPr>
              <a:t>Rhesymau</a:t>
            </a:r>
            <a:r>
              <a:rPr lang="en-GB" sz="3200" dirty="0">
                <a:latin typeface="Lucida Sans" panose="020B0602030504020204" pitchFamily="34" charset="0"/>
              </a:rPr>
              <a:t> am </a:t>
            </a:r>
            <a:r>
              <a:rPr lang="en-GB" sz="3200" dirty="0" err="1">
                <a:latin typeface="Lucida Sans" panose="020B0602030504020204" pitchFamily="34" charset="0"/>
              </a:rPr>
              <a:t>amliethrwydd</a:t>
            </a:r>
            <a:r>
              <a:rPr lang="en-GB" sz="3200" dirty="0">
                <a:latin typeface="Lucida Sans" panose="020B0602030504020204" pitchFamily="34" charset="0"/>
              </a:rPr>
              <a:t>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Some reasons for multilingualism</a:t>
            </a:r>
          </a:p>
        </p:txBody>
      </p:sp>
      <p:sp>
        <p:nvSpPr>
          <p:cNvPr id="3" name="Content Placeholder 2"/>
          <p:cNvSpPr txBox="1">
            <a:spLocks noGrp="1"/>
          </p:cNvSpPr>
          <p:nvPr>
            <p:ph idx="1"/>
          </p:nvPr>
        </p:nvSpPr>
        <p:spPr>
          <a:xfrm>
            <a:off x="838200" y="1400175"/>
            <a:ext cx="5181600" cy="4776788"/>
          </a:xfrm>
        </p:spPr>
        <p:txBody>
          <a:bodyPr/>
          <a:lstStyle/>
          <a:p>
            <a:pPr lvl="0"/>
            <a:r>
              <a:rPr lang="cy-GB" dirty="0">
                <a:latin typeface="Lucida Sans" panose="020B0602030504020204" pitchFamily="34" charset="0"/>
              </a:rPr>
              <a:t>Gwladychu</a:t>
            </a:r>
          </a:p>
          <a:p>
            <a:pPr lvl="0"/>
            <a:r>
              <a:rPr lang="cy-GB" dirty="0">
                <a:latin typeface="Lucida Sans" panose="020B0602030504020204" pitchFamily="34" charset="0"/>
              </a:rPr>
              <a:t>Mewnfudo dros canrifoedd</a:t>
            </a:r>
          </a:p>
          <a:p>
            <a:pPr lvl="0"/>
            <a:r>
              <a:rPr lang="cy-GB" dirty="0">
                <a:latin typeface="Lucida Sans" panose="020B0602030504020204" pitchFamily="34" charset="0"/>
              </a:rPr>
              <a:t>Mewnfudo diweddar</a:t>
            </a:r>
          </a:p>
          <a:p>
            <a:pPr lvl="0"/>
            <a:r>
              <a:rPr lang="cy-GB" dirty="0">
                <a:latin typeface="Lucida Sans" panose="020B0602030504020204" pitchFamily="34" charset="0"/>
              </a:rPr>
              <a:t>Iaith swyddogol a ieithoedd cartref</a:t>
            </a:r>
          </a:p>
          <a:p>
            <a:pPr lvl="0"/>
            <a:r>
              <a:rPr lang="cy-GB" dirty="0">
                <a:latin typeface="Lucida Sans" panose="020B0602030504020204" pitchFamily="34" charset="0"/>
              </a:rPr>
              <a:t>Ieithoedd lleiafrifol </a:t>
            </a:r>
          </a:p>
          <a:p>
            <a:pPr lvl="0"/>
            <a:r>
              <a:rPr lang="cy-GB" dirty="0">
                <a:latin typeface="Lucida Sans" panose="020B0602030504020204" pitchFamily="34" charset="0"/>
              </a:rPr>
              <a:t>Gwledydd gwahanol gyda ieithoedd swyddogol gwahanol </a:t>
            </a:r>
          </a:p>
          <a:p>
            <a:pPr lvl="0"/>
            <a:endParaRPr lang="en-GB" dirty="0"/>
          </a:p>
        </p:txBody>
      </p:sp>
      <p:sp>
        <p:nvSpPr>
          <p:cNvPr id="4" name="Content Placeholder 3"/>
          <p:cNvSpPr txBox="1">
            <a:spLocks noGrp="1"/>
          </p:cNvSpPr>
          <p:nvPr>
            <p:ph idx="2"/>
          </p:nvPr>
        </p:nvSpPr>
        <p:spPr>
          <a:xfrm>
            <a:off x="6172200" y="1307306"/>
            <a:ext cx="5181600" cy="4869657"/>
          </a:xfrm>
        </p:spPr>
        <p:txBody>
          <a:bodyPr/>
          <a:lstStyle/>
          <a:p>
            <a:pPr lvl="0"/>
            <a:r>
              <a:rPr lang="en-GB" dirty="0">
                <a:solidFill>
                  <a:srgbClr val="002060"/>
                </a:solidFill>
                <a:latin typeface="Lucida Sans" panose="020B0602030504020204" pitchFamily="34" charset="0"/>
              </a:rPr>
              <a:t>Colonisation </a:t>
            </a:r>
          </a:p>
          <a:p>
            <a:pPr lvl="0"/>
            <a:r>
              <a:rPr lang="en-GB" dirty="0">
                <a:solidFill>
                  <a:srgbClr val="002060"/>
                </a:solidFill>
                <a:latin typeface="Lucida Sans" panose="020B0602030504020204" pitchFamily="34" charset="0"/>
              </a:rPr>
              <a:t>Migration over centuries</a:t>
            </a:r>
          </a:p>
          <a:p>
            <a:pPr lvl="0"/>
            <a:r>
              <a:rPr lang="en-GB" dirty="0">
                <a:solidFill>
                  <a:srgbClr val="002060"/>
                </a:solidFill>
                <a:latin typeface="Lucida Sans" panose="020B0602030504020204" pitchFamily="34" charset="0"/>
              </a:rPr>
              <a:t>Recent migration</a:t>
            </a:r>
          </a:p>
          <a:p>
            <a:pPr lvl="0"/>
            <a:r>
              <a:rPr lang="en-GB" dirty="0">
                <a:solidFill>
                  <a:srgbClr val="002060"/>
                </a:solidFill>
                <a:latin typeface="Lucida Sans" panose="020B0602030504020204" pitchFamily="34" charset="0"/>
              </a:rPr>
              <a:t>Official language and home languages</a:t>
            </a:r>
          </a:p>
          <a:p>
            <a:pPr lvl="0"/>
            <a:r>
              <a:rPr lang="en-GB" dirty="0">
                <a:solidFill>
                  <a:srgbClr val="002060"/>
                </a:solidFill>
                <a:latin typeface="Lucida Sans" panose="020B0602030504020204" pitchFamily="34" charset="0"/>
              </a:rPr>
              <a:t>Minority languages</a:t>
            </a:r>
          </a:p>
          <a:p>
            <a:pPr lvl="0"/>
            <a:r>
              <a:rPr lang="en-GB" dirty="0">
                <a:solidFill>
                  <a:srgbClr val="002060"/>
                </a:solidFill>
                <a:latin typeface="Lucida Sans" panose="020B0602030504020204" pitchFamily="34" charset="0"/>
              </a:rPr>
              <a:t>Different countries with different official languages </a:t>
            </a:r>
          </a:p>
          <a:p>
            <a:pPr lvl="0"/>
            <a:endParaRPr lang="en-GB" dirty="0"/>
          </a:p>
        </p:txBody>
      </p:sp>
    </p:spTree>
    <p:extLst>
      <p:ext uri="{BB962C8B-B14F-4D97-AF65-F5344CB8AC3E}">
        <p14:creationId xmlns:p14="http://schemas.microsoft.com/office/powerpoint/2010/main" val="39576869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3" y="609612"/>
            <a:ext cx="10515600" cy="1325559"/>
          </a:xfrm>
        </p:spPr>
        <p:txBody>
          <a:bodyPr anchorCtr="1">
            <a:noAutofit/>
          </a:bodyPr>
          <a:lstStyle/>
          <a:p>
            <a:pPr lvl="0" algn="ctr"/>
            <a:r>
              <a:rPr lang="cy-GB" sz="3200" dirty="0" smtClean="0">
                <a:latin typeface="Lucida Sans" panose="020B0602030504020204" pitchFamily="34" charset="0"/>
              </a:rPr>
              <a:t>Nid yw amlieithrwydd bob amser wedi cael ei werthfawrogi’n hanesyddol? </a:t>
            </a:r>
            <a:r>
              <a:rPr lang="en-GB" sz="3200" dirty="0">
                <a:latin typeface="Lucida Sans" panose="020B0602030504020204" pitchFamily="34" charset="0"/>
              </a:rPr>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Multilingualism not always appreciated in historical context </a:t>
            </a:r>
          </a:p>
        </p:txBody>
      </p:sp>
      <p:sp>
        <p:nvSpPr>
          <p:cNvPr id="3" name="Content Placeholder 2"/>
          <p:cNvSpPr txBox="1">
            <a:spLocks noGrp="1"/>
          </p:cNvSpPr>
          <p:nvPr>
            <p:ph idx="1"/>
          </p:nvPr>
        </p:nvSpPr>
        <p:spPr>
          <a:xfrm>
            <a:off x="335757" y="2271713"/>
            <a:ext cx="5684050" cy="3905251"/>
          </a:xfrm>
        </p:spPr>
        <p:txBody>
          <a:bodyPr>
            <a:normAutofit fontScale="92500" lnSpcReduction="20000"/>
          </a:bodyPr>
          <a:lstStyle/>
          <a:p>
            <a:pPr lvl="0"/>
            <a:endParaRPr lang="cy-GB" dirty="0" smtClean="0">
              <a:latin typeface="Lucida Sans" panose="020B0602030504020204" pitchFamily="34" charset="0"/>
            </a:endParaRPr>
          </a:p>
          <a:p>
            <a:pPr lvl="0"/>
            <a:r>
              <a:rPr lang="cy-GB" dirty="0" smtClean="0">
                <a:latin typeface="Lucida Sans" panose="020B0602030504020204" pitchFamily="34" charset="0"/>
              </a:rPr>
              <a:t>Pam </a:t>
            </a:r>
            <a:r>
              <a:rPr lang="cy-GB" dirty="0">
                <a:latin typeface="Lucida Sans" panose="020B0602030504020204" pitchFamily="34" charset="0"/>
              </a:rPr>
              <a:t>fod hyn?</a:t>
            </a:r>
          </a:p>
          <a:p>
            <a:pPr marL="0" lvl="0" indent="0">
              <a:buNone/>
            </a:pPr>
            <a:endParaRPr lang="cy-GB" dirty="0">
              <a:latin typeface="Lucida Sans" panose="020B0602030504020204" pitchFamily="34" charset="0"/>
            </a:endParaRPr>
          </a:p>
          <a:p>
            <a:pPr lvl="0"/>
            <a:r>
              <a:rPr lang="cy-GB" dirty="0">
                <a:latin typeface="Lucida Sans" panose="020B0602030504020204" pitchFamily="34" charset="0"/>
              </a:rPr>
              <a:t>Pam fod rhai ieithoedd fel Cymraeg wedi dirywio?</a:t>
            </a:r>
          </a:p>
          <a:p>
            <a:pPr lvl="0"/>
            <a:endParaRPr lang="cy-GB" dirty="0">
              <a:latin typeface="Lucida Sans" panose="020B0602030504020204" pitchFamily="34" charset="0"/>
            </a:endParaRPr>
          </a:p>
          <a:p>
            <a:pPr lvl="0"/>
            <a:r>
              <a:rPr lang="cy-GB" dirty="0">
                <a:latin typeface="Lucida Sans" panose="020B0602030504020204" pitchFamily="34" charset="0"/>
              </a:rPr>
              <a:t>Pam fod rhai ieithoedd yn dominyddu?  </a:t>
            </a:r>
          </a:p>
          <a:p>
            <a:pPr lvl="0"/>
            <a:endParaRPr lang="en-GB" dirty="0"/>
          </a:p>
          <a:p>
            <a:pPr marL="0" lvl="0" indent="0">
              <a:buNone/>
            </a:pPr>
            <a:r>
              <a:rPr lang="en-GB" dirty="0"/>
              <a:t> </a:t>
            </a:r>
          </a:p>
        </p:txBody>
      </p:sp>
      <p:sp>
        <p:nvSpPr>
          <p:cNvPr id="4" name="Content Placeholder 3"/>
          <p:cNvSpPr txBox="1">
            <a:spLocks noGrp="1"/>
          </p:cNvSpPr>
          <p:nvPr>
            <p:ph idx="2"/>
          </p:nvPr>
        </p:nvSpPr>
        <p:spPr>
          <a:xfrm>
            <a:off x="6172200" y="2200275"/>
            <a:ext cx="5664994" cy="3976688"/>
          </a:xfrm>
        </p:spPr>
        <p:txBody>
          <a:bodyPr>
            <a:normAutofit fontScale="92500" lnSpcReduction="20000"/>
          </a:bodyPr>
          <a:lstStyle/>
          <a:p>
            <a:pPr lvl="0"/>
            <a:endParaRPr lang="en-GB" dirty="0" smtClean="0">
              <a:solidFill>
                <a:srgbClr val="1F497D"/>
              </a:solidFill>
              <a:latin typeface="Lucida Sans" panose="020B0602030504020204" pitchFamily="34" charset="0"/>
            </a:endParaRPr>
          </a:p>
          <a:p>
            <a:pPr lvl="0"/>
            <a:r>
              <a:rPr lang="en-GB" dirty="0" smtClean="0">
                <a:solidFill>
                  <a:srgbClr val="002060"/>
                </a:solidFill>
                <a:latin typeface="Lucida Sans" panose="020B0602030504020204" pitchFamily="34" charset="0"/>
              </a:rPr>
              <a:t>Why </a:t>
            </a:r>
            <a:r>
              <a:rPr lang="en-GB" dirty="0">
                <a:solidFill>
                  <a:srgbClr val="002060"/>
                </a:solidFill>
                <a:latin typeface="Lucida Sans" panose="020B0602030504020204" pitchFamily="34" charset="0"/>
              </a:rPr>
              <a:t>might this be?</a:t>
            </a:r>
          </a:p>
          <a:p>
            <a:pPr lvl="0"/>
            <a:endParaRPr lang="en-GB" dirty="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Why </a:t>
            </a:r>
            <a:r>
              <a:rPr lang="en-GB" dirty="0">
                <a:solidFill>
                  <a:srgbClr val="002060"/>
                </a:solidFill>
                <a:latin typeface="Lucida Sans" panose="020B0602030504020204" pitchFamily="34" charset="0"/>
              </a:rPr>
              <a:t>have several minority languages such as Welsh declined?</a:t>
            </a:r>
          </a:p>
          <a:p>
            <a:pPr lvl="0"/>
            <a:r>
              <a:rPr lang="en-GB" dirty="0">
                <a:solidFill>
                  <a:srgbClr val="002060"/>
                </a:solidFill>
                <a:latin typeface="Lucida Sans" panose="020B0602030504020204" pitchFamily="34" charset="0"/>
              </a:rPr>
              <a:t>Why do some languages dominate? </a:t>
            </a:r>
          </a:p>
          <a:p>
            <a:pPr lvl="0"/>
            <a:endParaRPr lang="en-GB" dirty="0"/>
          </a:p>
        </p:txBody>
      </p:sp>
    </p:spTree>
    <p:extLst>
      <p:ext uri="{BB962C8B-B14F-4D97-AF65-F5344CB8AC3E}">
        <p14:creationId xmlns:p14="http://schemas.microsoft.com/office/powerpoint/2010/main" val="8231331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chorCtr="1">
            <a:normAutofit/>
          </a:bodyPr>
          <a:lstStyle/>
          <a:p>
            <a:pPr lvl="0" algn="ctr"/>
            <a:r>
              <a:rPr lang="en-GB" sz="2800" dirty="0" err="1">
                <a:latin typeface="Lucida Sans" panose="020B0602030504020204" pitchFamily="34" charset="0"/>
              </a:rPr>
              <a:t>Amlieithrwydd</a:t>
            </a:r>
            <a:r>
              <a:rPr lang="en-GB" sz="2800" dirty="0">
                <a:latin typeface="Lucida Sans" panose="020B0602030504020204" pitchFamily="34" charset="0"/>
              </a:rPr>
              <a:t> </a:t>
            </a:r>
            <a:r>
              <a:rPr lang="en-GB" sz="2800" dirty="0" err="1">
                <a:latin typeface="Lucida Sans" panose="020B0602030504020204" pitchFamily="34" charset="0"/>
              </a:rPr>
              <a:t>ddim</a:t>
            </a:r>
            <a:r>
              <a:rPr lang="en-GB" sz="2800" dirty="0">
                <a:latin typeface="Lucida Sans" panose="020B0602030504020204" pitchFamily="34" charset="0"/>
              </a:rPr>
              <a:t> </a:t>
            </a:r>
            <a:r>
              <a:rPr lang="en-GB" sz="2800" dirty="0" err="1">
                <a:latin typeface="Lucida Sans" panose="020B0602030504020204" pitchFamily="34" charset="0"/>
              </a:rPr>
              <a:t>yn</a:t>
            </a:r>
            <a:r>
              <a:rPr lang="en-GB" sz="2800" dirty="0">
                <a:latin typeface="Lucida Sans" panose="020B0602030504020204" pitchFamily="34" charset="0"/>
              </a:rPr>
              <a:t> </a:t>
            </a:r>
            <a:r>
              <a:rPr lang="en-GB" sz="2800" dirty="0" err="1">
                <a:latin typeface="Lucida Sans" panose="020B0602030504020204" pitchFamily="34" charset="0"/>
              </a:rPr>
              <a:t>cael</a:t>
            </a:r>
            <a:r>
              <a:rPr lang="en-GB" sz="2800" dirty="0">
                <a:latin typeface="Lucida Sans" panose="020B0602030504020204" pitchFamily="34" charset="0"/>
              </a:rPr>
              <a:t> </a:t>
            </a:r>
            <a:r>
              <a:rPr lang="en-GB" sz="2800" dirty="0" err="1">
                <a:latin typeface="Lucida Sans" panose="020B0602030504020204" pitchFamily="34" charset="0"/>
              </a:rPr>
              <a:t>ei</a:t>
            </a:r>
            <a:r>
              <a:rPr lang="en-GB" sz="2800" dirty="0">
                <a:latin typeface="Lucida Sans" panose="020B0602030504020204" pitchFamily="34" charset="0"/>
              </a:rPr>
              <a:t> </a:t>
            </a:r>
            <a:r>
              <a:rPr lang="en-GB" sz="2800" dirty="0" err="1">
                <a:latin typeface="Lucida Sans" panose="020B0602030504020204" pitchFamily="34" charset="0"/>
              </a:rPr>
              <a:t>werthfawrogi</a:t>
            </a:r>
            <a:r>
              <a:rPr lang="en-GB" sz="2800" dirty="0">
                <a:latin typeface="Lucida Sans" panose="020B0602030504020204" pitchFamily="34" charset="0"/>
              </a:rPr>
              <a:t> </a:t>
            </a:r>
            <a:r>
              <a:rPr lang="en-GB" sz="2800" dirty="0" err="1">
                <a:latin typeface="Lucida Sans" panose="020B0602030504020204" pitchFamily="34" charset="0"/>
              </a:rPr>
              <a:t>mewn</a:t>
            </a:r>
            <a:r>
              <a:rPr lang="en-GB" sz="2800" dirty="0">
                <a:latin typeface="Lucida Sans" panose="020B0602030504020204" pitchFamily="34" charset="0"/>
              </a:rPr>
              <a:t> </a:t>
            </a:r>
            <a:r>
              <a:rPr lang="en-GB" sz="2800" dirty="0" err="1">
                <a:latin typeface="Lucida Sans" panose="020B0602030504020204" pitchFamily="34" charset="0"/>
              </a:rPr>
              <a:t>cydestun</a:t>
            </a:r>
            <a:r>
              <a:rPr lang="en-GB" sz="2800" dirty="0">
                <a:latin typeface="Lucida Sans" panose="020B0602030504020204" pitchFamily="34" charset="0"/>
              </a:rPr>
              <a:t> </a:t>
            </a:r>
            <a:r>
              <a:rPr lang="en-GB" sz="2800" dirty="0" err="1">
                <a:latin typeface="Lucida Sans" panose="020B0602030504020204" pitchFamily="34" charset="0"/>
              </a:rPr>
              <a:t>hanesyddol</a:t>
            </a:r>
            <a:r>
              <a:rPr lang="en-GB" sz="2800" dirty="0">
                <a:latin typeface="Lucida Sans" panose="020B0602030504020204" pitchFamily="34" charset="0"/>
              </a:rPr>
              <a:t/>
            </a:r>
            <a:br>
              <a:rPr lang="en-GB" sz="2800" dirty="0">
                <a:latin typeface="Lucida Sans" panose="020B0602030504020204" pitchFamily="34" charset="0"/>
              </a:rPr>
            </a:br>
            <a:r>
              <a:rPr lang="en-GB" sz="2800" dirty="0">
                <a:solidFill>
                  <a:srgbClr val="002060"/>
                </a:solidFill>
                <a:latin typeface="Lucida Sans" panose="020B0602030504020204" pitchFamily="34" charset="0"/>
              </a:rPr>
              <a:t>Multilingualism not always appreciated in historical context </a:t>
            </a:r>
          </a:p>
        </p:txBody>
      </p:sp>
      <p:sp>
        <p:nvSpPr>
          <p:cNvPr id="3" name="Content Placeholder 2"/>
          <p:cNvSpPr txBox="1">
            <a:spLocks noGrp="1"/>
          </p:cNvSpPr>
          <p:nvPr>
            <p:ph idx="1"/>
          </p:nvPr>
        </p:nvSpPr>
        <p:spPr>
          <a:xfrm>
            <a:off x="150019" y="1825627"/>
            <a:ext cx="5869787" cy="3646486"/>
          </a:xfrm>
        </p:spPr>
        <p:txBody>
          <a:bodyPr>
            <a:normAutofit fontScale="92500" lnSpcReduction="20000"/>
          </a:bodyPr>
          <a:lstStyle/>
          <a:p>
            <a:pPr lvl="0"/>
            <a:r>
              <a:rPr lang="cy-GB" sz="2600" dirty="0">
                <a:latin typeface="Lucida Sans" panose="020B0602030504020204" pitchFamily="34" charset="0"/>
              </a:rPr>
              <a:t>Tueddu gweld un iaith yn well neu’n fwy pwerus.</a:t>
            </a:r>
          </a:p>
          <a:p>
            <a:pPr lvl="0"/>
            <a:r>
              <a:rPr lang="cy-GB" sz="2600" dirty="0">
                <a:latin typeface="Lucida Sans" panose="020B0602030504020204" pitchFamily="34" charset="0"/>
              </a:rPr>
              <a:t>Gwladychu gwledydd gwahanol rhwng y 1440 hyd at oes Fictoria –gorfodir iaith a ffordd o fyw  Ewropeaidd.</a:t>
            </a:r>
          </a:p>
          <a:p>
            <a:pPr lvl="0"/>
            <a:r>
              <a:rPr lang="cy-GB" sz="2600" dirty="0">
                <a:latin typeface="Lucida Sans" panose="020B0602030504020204" pitchFamily="34" charset="0"/>
              </a:rPr>
              <a:t>Addysg: arfer dysgu </a:t>
            </a:r>
            <a:r>
              <a:rPr lang="cy-GB" sz="2600" dirty="0" smtClean="0">
                <a:latin typeface="Lucida Sans" panose="020B0602030504020204" pitchFamily="34" charset="0"/>
              </a:rPr>
              <a:t>iaith </a:t>
            </a:r>
            <a:r>
              <a:rPr lang="cy-GB" sz="2600" dirty="0">
                <a:latin typeface="Lucida Sans" panose="020B0602030504020204" pitchFamily="34" charset="0"/>
              </a:rPr>
              <a:t>Ewropeaidd y gwladychwyr ac yn ceisio atal ieithoedd eraill fel y famiaith</a:t>
            </a:r>
          </a:p>
          <a:p>
            <a:pPr lvl="0"/>
            <a:r>
              <a:rPr lang="cy-GB" sz="2600" dirty="0">
                <a:latin typeface="Lucida Sans" panose="020B0602030504020204" pitchFamily="34" charset="0"/>
              </a:rPr>
              <a:t>Y </a:t>
            </a:r>
            <a:r>
              <a:rPr lang="cy-GB" sz="2600" dirty="0" smtClean="0">
                <a:latin typeface="Lucida Sans" panose="020B0602030504020204" pitchFamily="34" charset="0"/>
              </a:rPr>
              <a:t>famiaith/iaith </a:t>
            </a:r>
            <a:r>
              <a:rPr lang="cy-GB" sz="2600" dirty="0">
                <a:latin typeface="Lucida Sans" panose="020B0602030504020204" pitchFamily="34" charset="0"/>
              </a:rPr>
              <a:t>cartref yn cael ei gweld fel dal plant yn ôl.</a:t>
            </a:r>
          </a:p>
          <a:p>
            <a:pPr lvl="0"/>
            <a:endParaRPr lang="en-GB" dirty="0"/>
          </a:p>
        </p:txBody>
      </p:sp>
      <p:sp>
        <p:nvSpPr>
          <p:cNvPr id="4" name="Content Placeholder 3"/>
          <p:cNvSpPr txBox="1">
            <a:spLocks noGrp="1"/>
          </p:cNvSpPr>
          <p:nvPr>
            <p:ph idx="2"/>
          </p:nvPr>
        </p:nvSpPr>
        <p:spPr>
          <a:xfrm>
            <a:off x="6172199" y="1825625"/>
            <a:ext cx="5750719" cy="3775075"/>
          </a:xfrm>
        </p:spPr>
        <p:txBody>
          <a:bodyPr>
            <a:normAutofit fontScale="92500" lnSpcReduction="20000"/>
          </a:bodyPr>
          <a:lstStyle/>
          <a:p>
            <a:pPr lvl="0"/>
            <a:r>
              <a:rPr lang="en-GB" sz="2600" dirty="0">
                <a:solidFill>
                  <a:srgbClr val="002060"/>
                </a:solidFill>
                <a:latin typeface="Lucida Sans" panose="020B0602030504020204" pitchFamily="34" charset="0"/>
              </a:rPr>
              <a:t>Tendency to view one language as better more powerful.</a:t>
            </a:r>
          </a:p>
          <a:p>
            <a:pPr lvl="0"/>
            <a:r>
              <a:rPr lang="en-GB" sz="2600" dirty="0">
                <a:solidFill>
                  <a:srgbClr val="002060"/>
                </a:solidFill>
                <a:latin typeface="Lucida Sans" panose="020B0602030504020204" pitchFamily="34" charset="0"/>
              </a:rPr>
              <a:t>Colonisation of different countries during 1440s through to Victorian era enforced the European language and way of living.</a:t>
            </a:r>
          </a:p>
          <a:p>
            <a:pPr lvl="0"/>
            <a:r>
              <a:rPr lang="en-GB" sz="2600" dirty="0">
                <a:solidFill>
                  <a:srgbClr val="002060"/>
                </a:solidFill>
                <a:latin typeface="Lucida Sans" panose="020B0602030504020204" pitchFamily="34" charset="0"/>
              </a:rPr>
              <a:t>Education: taught the colonial European language and discouraged other languages such as mother tongues</a:t>
            </a:r>
          </a:p>
          <a:p>
            <a:pPr lvl="0"/>
            <a:r>
              <a:rPr lang="en-GB" sz="2600" dirty="0">
                <a:solidFill>
                  <a:srgbClr val="002060"/>
                </a:solidFill>
                <a:latin typeface="Lucida Sans" panose="020B0602030504020204" pitchFamily="34" charset="0"/>
              </a:rPr>
              <a:t>Mother tongues deemed to hold children back </a:t>
            </a:r>
          </a:p>
          <a:p>
            <a:pPr lvl="0"/>
            <a:endParaRPr lang="en-GB" sz="2600" i="1" dirty="0">
              <a:solidFill>
                <a:srgbClr val="44546A"/>
              </a:solidFill>
            </a:endParaRPr>
          </a:p>
          <a:p>
            <a:pPr lvl="0"/>
            <a:endParaRPr lang="en-GB" dirty="0"/>
          </a:p>
          <a:p>
            <a:pPr lvl="0"/>
            <a:endParaRPr lang="en-GB" dirty="0"/>
          </a:p>
          <a:p>
            <a:pPr lvl="0"/>
            <a:endParaRPr lang="en-GB" dirty="0"/>
          </a:p>
        </p:txBody>
      </p:sp>
    </p:spTree>
    <p:extLst>
      <p:ext uri="{BB962C8B-B14F-4D97-AF65-F5344CB8AC3E}">
        <p14:creationId xmlns:p14="http://schemas.microsoft.com/office/powerpoint/2010/main" val="40174501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381003" y="27706"/>
            <a:ext cx="10515600" cy="1325559"/>
          </a:xfrm>
        </p:spPr>
        <p:txBody>
          <a:bodyPr>
            <a:normAutofit/>
          </a:bodyPr>
          <a:lstStyle/>
          <a:p>
            <a:pPr lvl="0"/>
            <a:r>
              <a:rPr lang="en-GB" sz="2400" dirty="0" err="1">
                <a:latin typeface="Lucida Sans" panose="020B0602030504020204" pitchFamily="34" charset="0"/>
              </a:rPr>
              <a:t>Gwledydd</a:t>
            </a:r>
            <a:r>
              <a:rPr lang="en-GB" sz="2400" dirty="0">
                <a:latin typeface="Lucida Sans" panose="020B0602030504020204" pitchFamily="34" charset="0"/>
              </a:rPr>
              <a:t> </a:t>
            </a:r>
            <a:r>
              <a:rPr lang="en-GB" sz="2400" dirty="0" err="1">
                <a:latin typeface="Lucida Sans" panose="020B0602030504020204" pitchFamily="34" charset="0"/>
              </a:rPr>
              <a:t>sy’n</a:t>
            </a:r>
            <a:r>
              <a:rPr lang="en-GB" sz="2400" dirty="0">
                <a:latin typeface="Lucida Sans" panose="020B0602030504020204" pitchFamily="34" charset="0"/>
              </a:rPr>
              <a:t> </a:t>
            </a:r>
            <a:r>
              <a:rPr lang="en-GB" sz="2400" dirty="0" err="1">
                <a:latin typeface="Lucida Sans" panose="020B0602030504020204" pitchFamily="34" charset="0"/>
              </a:rPr>
              <a:t>siarad</a:t>
            </a:r>
            <a:r>
              <a:rPr lang="en-GB" sz="2400" dirty="0">
                <a:latin typeface="Lucida Sans" panose="020B0602030504020204" pitchFamily="34" charset="0"/>
              </a:rPr>
              <a:t> </a:t>
            </a:r>
            <a:r>
              <a:rPr lang="en-GB" sz="2400" dirty="0" err="1">
                <a:latin typeface="Lucida Sans" panose="020B0602030504020204" pitchFamily="34" charset="0"/>
              </a:rPr>
              <a:t>ieithoedd</a:t>
            </a:r>
            <a:r>
              <a:rPr lang="en-GB" sz="2400" dirty="0">
                <a:latin typeface="Lucida Sans" panose="020B0602030504020204" pitchFamily="34" charset="0"/>
              </a:rPr>
              <a:t> </a:t>
            </a:r>
            <a:r>
              <a:rPr lang="en-GB" sz="2400" dirty="0" err="1">
                <a:latin typeface="Lucida Sans" panose="020B0602030504020204" pitchFamily="34" charset="0"/>
              </a:rPr>
              <a:t>Ewropeaidd</a:t>
            </a:r>
            <a:r>
              <a:rPr lang="en-GB" sz="2400" dirty="0">
                <a:latin typeface="Lucida Sans" panose="020B0602030504020204" pitchFamily="34" charset="0"/>
              </a:rPr>
              <a:t> </a:t>
            </a:r>
            <a:r>
              <a:rPr lang="en-GB" sz="2400" dirty="0" err="1">
                <a:latin typeface="Lucida Sans" panose="020B0602030504020204" pitchFamily="34" charset="0"/>
              </a:rPr>
              <a:t>ond</a:t>
            </a:r>
            <a:r>
              <a:rPr lang="en-GB" sz="2400" dirty="0">
                <a:latin typeface="Lucida Sans" panose="020B0602030504020204" pitchFamily="34" charset="0"/>
              </a:rPr>
              <a:t> </a:t>
            </a:r>
            <a:r>
              <a:rPr lang="en-GB" sz="2400" dirty="0" err="1">
                <a:latin typeface="Lucida Sans" panose="020B0602030504020204" pitchFamily="34" charset="0"/>
              </a:rPr>
              <a:t>heb</a:t>
            </a:r>
            <a:r>
              <a:rPr lang="en-GB" sz="2400" dirty="0">
                <a:latin typeface="Lucida Sans" panose="020B0602030504020204" pitchFamily="34" charset="0"/>
              </a:rPr>
              <a:t> </a:t>
            </a:r>
            <a:r>
              <a:rPr lang="en-GB" sz="2400" dirty="0" err="1">
                <a:latin typeface="Lucida Sans" panose="020B0602030504020204" pitchFamily="34" charset="0"/>
              </a:rPr>
              <a:t>fod</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Ewrop</a:t>
            </a:r>
            <a:r>
              <a:rPr lang="en-GB" sz="2400" dirty="0">
                <a:latin typeface="Lucida Sans" panose="020B0602030504020204" pitchFamily="34" charset="0"/>
              </a:rPr>
              <a:t> </a:t>
            </a:r>
            <a:br>
              <a:rPr lang="en-GB" sz="2400" dirty="0">
                <a:latin typeface="Lucida Sans" panose="020B0602030504020204" pitchFamily="34" charset="0"/>
              </a:rPr>
            </a:br>
            <a:r>
              <a:rPr lang="en-GB" sz="2400" dirty="0">
                <a:solidFill>
                  <a:srgbClr val="002060"/>
                </a:solidFill>
                <a:latin typeface="Lucida Sans" panose="020B0602030504020204" pitchFamily="34" charset="0"/>
              </a:rPr>
              <a:t>Countries that speak European languages </a:t>
            </a:r>
            <a:r>
              <a:rPr lang="en-GB" sz="2400" dirty="0" smtClean="0">
                <a:solidFill>
                  <a:srgbClr val="002060"/>
                </a:solidFill>
                <a:latin typeface="Lucida Sans" panose="020B0602030504020204" pitchFamily="34" charset="0"/>
              </a:rPr>
              <a:t>but are </a:t>
            </a:r>
            <a:r>
              <a:rPr lang="en-GB" sz="2400" dirty="0">
                <a:solidFill>
                  <a:srgbClr val="002060"/>
                </a:solidFill>
                <a:latin typeface="Lucida Sans" panose="020B0602030504020204" pitchFamily="34" charset="0"/>
              </a:rPr>
              <a:t>not in </a:t>
            </a:r>
            <a:r>
              <a:rPr lang="en-GB" sz="2400" dirty="0" smtClean="0">
                <a:solidFill>
                  <a:srgbClr val="002060"/>
                </a:solidFill>
                <a:latin typeface="Lucida Sans" panose="020B0602030504020204" pitchFamily="34" charset="0"/>
              </a:rPr>
              <a:t>Europe </a:t>
            </a:r>
            <a:endParaRPr lang="en-GB" sz="2400" dirty="0">
              <a:solidFill>
                <a:srgbClr val="002060"/>
              </a:solidFill>
              <a:latin typeface="Lucida Sans" panose="020B0602030504020204" pitchFamily="34" charset="0"/>
            </a:endParaRPr>
          </a:p>
        </p:txBody>
      </p:sp>
      <p:sp>
        <p:nvSpPr>
          <p:cNvPr id="3" name="Content Placeholder 2"/>
          <p:cNvSpPr txBox="1">
            <a:spLocks noGrp="1"/>
          </p:cNvSpPr>
          <p:nvPr>
            <p:ph idx="1"/>
          </p:nvPr>
        </p:nvSpPr>
        <p:spPr>
          <a:xfrm>
            <a:off x="221457" y="1371600"/>
            <a:ext cx="5798350" cy="4351336"/>
          </a:xfrm>
        </p:spPr>
        <p:txBody>
          <a:bodyPr>
            <a:normAutofit fontScale="85000" lnSpcReduction="20000"/>
          </a:bodyPr>
          <a:lstStyle/>
          <a:p>
            <a:pPr lvl="0"/>
            <a:r>
              <a:rPr lang="cy-GB" sz="2400" dirty="0" smtClean="0">
                <a:latin typeface="Lucida Sans" panose="020B0602030504020204" pitchFamily="34" charset="0"/>
              </a:rPr>
              <a:t>Brasil?</a:t>
            </a:r>
            <a:endParaRPr lang="cy-GB" sz="2400" dirty="0">
              <a:latin typeface="Lucida Sans" panose="020B0602030504020204" pitchFamily="34" charset="0"/>
            </a:endParaRPr>
          </a:p>
          <a:p>
            <a:pPr lvl="0"/>
            <a:r>
              <a:rPr lang="cy-GB" sz="2400" dirty="0" smtClean="0">
                <a:latin typeface="Lucida Sans" panose="020B0602030504020204" pitchFamily="34" charset="0"/>
              </a:rPr>
              <a:t>Ariannin?</a:t>
            </a:r>
            <a:endParaRPr lang="cy-GB" sz="2400" dirty="0">
              <a:latin typeface="Lucida Sans" panose="020B0602030504020204" pitchFamily="34" charset="0"/>
            </a:endParaRPr>
          </a:p>
          <a:p>
            <a:pPr lvl="0"/>
            <a:r>
              <a:rPr lang="cy-GB" sz="2400" dirty="0" smtClean="0">
                <a:latin typeface="Lucida Sans" panose="020B0602030504020204" pitchFamily="34" charset="0"/>
              </a:rPr>
              <a:t>UDA?</a:t>
            </a:r>
            <a:endParaRPr lang="cy-GB" sz="2400" dirty="0">
              <a:latin typeface="Lucida Sans" panose="020B0602030504020204" pitchFamily="34" charset="0"/>
            </a:endParaRPr>
          </a:p>
          <a:p>
            <a:pPr lvl="0"/>
            <a:r>
              <a:rPr lang="cy-GB" sz="2400" dirty="0" smtClean="0">
                <a:latin typeface="Lucida Sans" panose="020B0602030504020204" pitchFamily="34" charset="0"/>
              </a:rPr>
              <a:t>Algeria?</a:t>
            </a:r>
            <a:endParaRPr lang="cy-GB" sz="2400" dirty="0">
              <a:latin typeface="Lucida Sans" panose="020B0602030504020204" pitchFamily="34" charset="0"/>
            </a:endParaRPr>
          </a:p>
          <a:p>
            <a:pPr lvl="0"/>
            <a:r>
              <a:rPr lang="cy-GB" sz="2400" dirty="0">
                <a:latin typeface="Lucida Sans" panose="020B0602030504020204" pitchFamily="34" charset="0"/>
              </a:rPr>
              <a:t>Ethiopia?</a:t>
            </a:r>
          </a:p>
          <a:p>
            <a:pPr lvl="0"/>
            <a:r>
              <a:rPr lang="cy-GB" sz="2400" dirty="0">
                <a:latin typeface="Lucida Sans" panose="020B0602030504020204" pitchFamily="34" charset="0"/>
              </a:rPr>
              <a:t>India?</a:t>
            </a:r>
          </a:p>
          <a:p>
            <a:pPr lvl="0"/>
            <a:r>
              <a:rPr lang="cy-GB" sz="2400" dirty="0">
                <a:latin typeface="Lucida Sans" panose="020B0602030504020204" pitchFamily="34" charset="0"/>
              </a:rPr>
              <a:t>Moroco?</a:t>
            </a:r>
          </a:p>
          <a:p>
            <a:pPr lvl="0"/>
            <a:r>
              <a:rPr lang="cy-GB" sz="2400" dirty="0">
                <a:latin typeface="Lucida Sans" panose="020B0602030504020204" pitchFamily="34" charset="0"/>
              </a:rPr>
              <a:t>Canada</a:t>
            </a:r>
            <a:r>
              <a:rPr lang="cy-GB" sz="2400" dirty="0" smtClean="0">
                <a:latin typeface="Lucida Sans" panose="020B0602030504020204" pitchFamily="34" charset="0"/>
              </a:rPr>
              <a:t>?</a:t>
            </a:r>
            <a:endParaRPr lang="cy-GB" sz="2400" dirty="0">
              <a:latin typeface="Lucida Sans" panose="020B0602030504020204" pitchFamily="34" charset="0"/>
            </a:endParaRPr>
          </a:p>
          <a:p>
            <a:pPr lvl="0"/>
            <a:r>
              <a:rPr lang="cy-GB" sz="2400" dirty="0">
                <a:latin typeface="Lucida Sans" panose="020B0602030504020204" pitchFamily="34" charset="0"/>
              </a:rPr>
              <a:t>Mae rhai ieithoedd gwreiddiol y gwledydd yma yn dal eu tir ac yn cydfodoli gyda’r ieithoedd gwreiddiol </a:t>
            </a:r>
          </a:p>
          <a:p>
            <a:pPr lvl="0"/>
            <a:r>
              <a:rPr lang="cy-GB" sz="2400" dirty="0">
                <a:latin typeface="Lucida Sans" panose="020B0602030504020204" pitchFamily="34" charset="0"/>
              </a:rPr>
              <a:t>Fodd bynnag mae rhai ieithoedd gwreiddiol wedi ael ei golli</a:t>
            </a:r>
          </a:p>
          <a:p>
            <a:pPr lvl="0"/>
            <a:endParaRPr lang="cy-GB" sz="2400" dirty="0">
              <a:solidFill>
                <a:srgbClr val="44546A"/>
              </a:solidFill>
              <a:latin typeface="Lucida Sans" panose="020B0602030504020204" pitchFamily="34" charset="0"/>
            </a:endParaRPr>
          </a:p>
        </p:txBody>
      </p:sp>
      <p:sp>
        <p:nvSpPr>
          <p:cNvPr id="4" name="Content Placeholder 3"/>
          <p:cNvSpPr txBox="1">
            <a:spLocks noGrp="1"/>
          </p:cNvSpPr>
          <p:nvPr>
            <p:ph idx="2"/>
          </p:nvPr>
        </p:nvSpPr>
        <p:spPr>
          <a:xfrm>
            <a:off x="6172200" y="1371600"/>
            <a:ext cx="5181603" cy="4351336"/>
          </a:xfrm>
        </p:spPr>
        <p:txBody>
          <a:bodyPr>
            <a:normAutofit fontScale="85000" lnSpcReduction="20000"/>
          </a:bodyPr>
          <a:lstStyle/>
          <a:p>
            <a:pPr lvl="0"/>
            <a:r>
              <a:rPr lang="en-GB" sz="2400" dirty="0">
                <a:solidFill>
                  <a:srgbClr val="002060"/>
                </a:solidFill>
                <a:latin typeface="Lucida Sans" panose="020B0602030504020204" pitchFamily="34" charset="0"/>
              </a:rPr>
              <a:t>Brazil ?</a:t>
            </a:r>
          </a:p>
          <a:p>
            <a:pPr lvl="0"/>
            <a:r>
              <a:rPr lang="en-GB" sz="2400" dirty="0">
                <a:solidFill>
                  <a:srgbClr val="002060"/>
                </a:solidFill>
                <a:latin typeface="Lucida Sans" panose="020B0602030504020204" pitchFamily="34" charset="0"/>
              </a:rPr>
              <a:t>Argentina?</a:t>
            </a:r>
          </a:p>
          <a:p>
            <a:pPr lvl="0"/>
            <a:r>
              <a:rPr lang="en-GB" sz="2400" dirty="0">
                <a:solidFill>
                  <a:srgbClr val="002060"/>
                </a:solidFill>
                <a:latin typeface="Lucida Sans" panose="020B0602030504020204" pitchFamily="34" charset="0"/>
              </a:rPr>
              <a:t>USA?</a:t>
            </a:r>
          </a:p>
          <a:p>
            <a:pPr lvl="0"/>
            <a:r>
              <a:rPr lang="en-GB" sz="2400" dirty="0">
                <a:solidFill>
                  <a:srgbClr val="002060"/>
                </a:solidFill>
                <a:latin typeface="Lucida Sans" panose="020B0602030504020204" pitchFamily="34" charset="0"/>
              </a:rPr>
              <a:t>Algeria?</a:t>
            </a:r>
          </a:p>
          <a:p>
            <a:pPr lvl="0"/>
            <a:r>
              <a:rPr lang="en-GB" sz="2400" dirty="0">
                <a:solidFill>
                  <a:srgbClr val="002060"/>
                </a:solidFill>
                <a:latin typeface="Lucida Sans" panose="020B0602030504020204" pitchFamily="34" charset="0"/>
              </a:rPr>
              <a:t>Ethiopia?</a:t>
            </a:r>
          </a:p>
          <a:p>
            <a:pPr lvl="0"/>
            <a:r>
              <a:rPr lang="en-GB" sz="2400" dirty="0">
                <a:solidFill>
                  <a:srgbClr val="002060"/>
                </a:solidFill>
                <a:latin typeface="Lucida Sans" panose="020B0602030504020204" pitchFamily="34" charset="0"/>
              </a:rPr>
              <a:t>India?</a:t>
            </a:r>
          </a:p>
          <a:p>
            <a:pPr lvl="0"/>
            <a:r>
              <a:rPr lang="en-GB" sz="2400" dirty="0">
                <a:solidFill>
                  <a:srgbClr val="002060"/>
                </a:solidFill>
                <a:latin typeface="Lucida Sans" panose="020B0602030504020204" pitchFamily="34" charset="0"/>
              </a:rPr>
              <a:t>Morocco?</a:t>
            </a:r>
          </a:p>
          <a:p>
            <a:pPr lvl="0"/>
            <a:r>
              <a:rPr lang="en-GB" sz="2400" dirty="0">
                <a:solidFill>
                  <a:srgbClr val="002060"/>
                </a:solidFill>
                <a:latin typeface="Lucida Sans" panose="020B0602030504020204" pitchFamily="34" charset="0"/>
              </a:rPr>
              <a:t>Canada</a:t>
            </a:r>
            <a:r>
              <a:rPr lang="en-GB" sz="2400" dirty="0" smtClean="0">
                <a:solidFill>
                  <a:srgbClr val="002060"/>
                </a:solidFill>
                <a:latin typeface="Lucida Sans" panose="020B0602030504020204" pitchFamily="34" charset="0"/>
              </a:rPr>
              <a:t>?</a:t>
            </a:r>
          </a:p>
          <a:p>
            <a:pPr lvl="0"/>
            <a:r>
              <a:rPr lang="en-GB" sz="2400" dirty="0" smtClean="0">
                <a:solidFill>
                  <a:srgbClr val="002060"/>
                </a:solidFill>
                <a:latin typeface="Lucida Sans" panose="020B0602030504020204" pitchFamily="34" charset="0"/>
              </a:rPr>
              <a:t>These </a:t>
            </a:r>
            <a:r>
              <a:rPr lang="en-GB" sz="2400" dirty="0">
                <a:solidFill>
                  <a:srgbClr val="002060"/>
                </a:solidFill>
                <a:latin typeface="Lucida Sans" panose="020B0602030504020204" pitchFamily="34" charset="0"/>
              </a:rPr>
              <a:t>languages now may coexist together with the native languages of these country</a:t>
            </a:r>
          </a:p>
          <a:p>
            <a:pPr lvl="0"/>
            <a:r>
              <a:rPr lang="en-GB" sz="2400" dirty="0">
                <a:solidFill>
                  <a:srgbClr val="002060"/>
                </a:solidFill>
                <a:latin typeface="Lucida Sans" panose="020B0602030504020204" pitchFamily="34" charset="0"/>
              </a:rPr>
              <a:t>However some </a:t>
            </a:r>
            <a:r>
              <a:rPr lang="en-GB" sz="2400" dirty="0" smtClean="0">
                <a:solidFill>
                  <a:srgbClr val="002060"/>
                </a:solidFill>
                <a:latin typeface="Lucida Sans" panose="020B0602030504020204" pitchFamily="34" charset="0"/>
              </a:rPr>
              <a:t>native </a:t>
            </a:r>
            <a:r>
              <a:rPr lang="en-GB" sz="2400" dirty="0">
                <a:solidFill>
                  <a:srgbClr val="002060"/>
                </a:solidFill>
                <a:latin typeface="Lucida Sans" panose="020B0602030504020204" pitchFamily="34" charset="0"/>
              </a:rPr>
              <a:t>languages have been lost </a:t>
            </a:r>
            <a:endParaRPr lang="en-GB" sz="2400" dirty="0" smtClean="0">
              <a:solidFill>
                <a:srgbClr val="002060"/>
              </a:solidFill>
              <a:latin typeface="Lucida Sans" panose="020B0602030504020204" pitchFamily="34" charset="0"/>
            </a:endParaRPr>
          </a:p>
          <a:p>
            <a:pPr lvl="0"/>
            <a:endParaRPr lang="en-GB" sz="2400" dirty="0">
              <a:latin typeface="Lucida Sans" panose="020B0602030504020204" pitchFamily="34" charset="0"/>
            </a:endParaRPr>
          </a:p>
        </p:txBody>
      </p:sp>
    </p:spTree>
    <p:extLst>
      <p:ext uri="{BB962C8B-B14F-4D97-AF65-F5344CB8AC3E}">
        <p14:creationId xmlns:p14="http://schemas.microsoft.com/office/powerpoint/2010/main" val="40038291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609603" y="-15243"/>
            <a:ext cx="10515600" cy="929643"/>
          </a:xfrm>
        </p:spPr>
        <p:txBody>
          <a:bodyPr>
            <a:normAutofit/>
          </a:bodyPr>
          <a:lstStyle/>
          <a:p>
            <a:pPr lvl="0"/>
            <a:r>
              <a:rPr lang="en-GB" sz="3200" dirty="0" smtClean="0">
                <a:latin typeface="Lucida Sans" panose="020B0602030504020204" pitchFamily="34" charset="0"/>
              </a:rPr>
              <a:t>UDA</a:t>
            </a:r>
            <a:r>
              <a:rPr lang="en-GB" sz="3200" dirty="0" smtClean="0">
                <a:solidFill>
                  <a:srgbClr val="002060"/>
                </a:solidFill>
                <a:latin typeface="Lucida Sans" panose="020B0602030504020204" pitchFamily="34" charset="0"/>
              </a:rPr>
              <a:t>/USA</a:t>
            </a:r>
            <a:endParaRPr lang="en-GB" sz="3200" dirty="0">
              <a:solidFill>
                <a:srgbClr val="002060"/>
              </a:solidFill>
              <a:latin typeface="Lucida Sans" panose="020B0602030504020204" pitchFamily="34" charset="0"/>
            </a:endParaRPr>
          </a:p>
        </p:txBody>
      </p:sp>
      <p:sp>
        <p:nvSpPr>
          <p:cNvPr id="3" name="Content Placeholder 2"/>
          <p:cNvSpPr txBox="1">
            <a:spLocks noGrp="1"/>
          </p:cNvSpPr>
          <p:nvPr>
            <p:ph idx="1"/>
          </p:nvPr>
        </p:nvSpPr>
        <p:spPr>
          <a:xfrm>
            <a:off x="207170" y="1050130"/>
            <a:ext cx="5507830" cy="4529139"/>
          </a:xfrm>
        </p:spPr>
        <p:txBody>
          <a:bodyPr>
            <a:noAutofit/>
          </a:bodyPr>
          <a:lstStyle/>
          <a:p>
            <a:pPr lvl="0"/>
            <a:r>
              <a:rPr lang="cy-GB" sz="1800" dirty="0">
                <a:latin typeface="Lucida Sans" panose="020B0602030504020204" pitchFamily="34" charset="0"/>
              </a:rPr>
              <a:t>Faint o ieithoedd swyddogol?</a:t>
            </a:r>
          </a:p>
          <a:p>
            <a:pPr lvl="0"/>
            <a:r>
              <a:rPr lang="cy-GB" sz="1800" dirty="0">
                <a:latin typeface="Lucida Sans" panose="020B0602030504020204" pitchFamily="34" charset="0"/>
              </a:rPr>
              <a:t>UDA oedd cenedl o sawl iaith leiafrifol ar ddechrau ei wladychu</a:t>
            </a:r>
          </a:p>
          <a:p>
            <a:pPr lvl="0"/>
            <a:r>
              <a:rPr lang="cy-GB" sz="1800" dirty="0">
                <a:latin typeface="Lucida Sans" panose="020B0602030504020204" pitchFamily="34" charset="0"/>
              </a:rPr>
              <a:t>Collwyd llawer o ieithoedd lleiafrifol yn hanesyddol – ieithoedd First </a:t>
            </a:r>
            <a:r>
              <a:rPr lang="cy-GB" sz="1800" dirty="0" err="1">
                <a:latin typeface="Lucida Sans" panose="020B0602030504020204" pitchFamily="34" charset="0"/>
              </a:rPr>
              <a:t>Nations</a:t>
            </a:r>
            <a:r>
              <a:rPr lang="cy-GB" sz="1800" dirty="0">
                <a:latin typeface="Lucida Sans" panose="020B0602030504020204" pitchFamily="34" charset="0"/>
              </a:rPr>
              <a:t> wedi diflannu–oherwydd erlid a cam-drin </a:t>
            </a:r>
            <a:r>
              <a:rPr lang="cy-GB" sz="1800" dirty="0" smtClean="0">
                <a:latin typeface="Lucida Sans" panose="020B0602030504020204" pitchFamily="34" charset="0"/>
              </a:rPr>
              <a:t>siaradwyr</a:t>
            </a:r>
            <a:endParaRPr lang="cy-GB" sz="1800" dirty="0">
              <a:latin typeface="Lucida Sans" panose="020B0602030504020204" pitchFamily="34" charset="0"/>
            </a:endParaRPr>
          </a:p>
          <a:p>
            <a:pPr lvl="0"/>
            <a:r>
              <a:rPr lang="cy-GB" sz="1800" dirty="0">
                <a:latin typeface="Lucida Sans" panose="020B0602030504020204" pitchFamily="34" charset="0"/>
              </a:rPr>
              <a:t>Oherwydd ymfudo o bob cwr o Ewrop roedd sawl iaith Ewropeaidd yn cael eu </a:t>
            </a:r>
            <a:r>
              <a:rPr lang="cy-GB" sz="1800" dirty="0" smtClean="0">
                <a:latin typeface="Lucida Sans" panose="020B0602030504020204" pitchFamily="34" charset="0"/>
              </a:rPr>
              <a:t>addysgu</a:t>
            </a:r>
            <a:endParaRPr lang="cy-GB" sz="1800" dirty="0">
              <a:latin typeface="Lucida Sans" panose="020B0602030504020204" pitchFamily="34" charset="0"/>
            </a:endParaRPr>
          </a:p>
          <a:p>
            <a:pPr lvl="0"/>
            <a:r>
              <a:rPr lang="cy-GB" sz="1800" dirty="0">
                <a:latin typeface="Lucida Sans" panose="020B0602030504020204" pitchFamily="34" charset="0"/>
              </a:rPr>
              <a:t>Daeth Saesneg  i </a:t>
            </a:r>
            <a:r>
              <a:rPr lang="cy-GB" sz="1800" dirty="0" err="1" smtClean="0">
                <a:latin typeface="Lucida Sans" panose="020B0602030504020204" pitchFamily="34" charset="0"/>
              </a:rPr>
              <a:t>ddomineiddio</a:t>
            </a:r>
            <a:r>
              <a:rPr lang="cy-GB" sz="1800" dirty="0" smtClean="0">
                <a:latin typeface="Lucida Sans" panose="020B0602030504020204" pitchFamily="34" charset="0"/>
              </a:rPr>
              <a:t>  </a:t>
            </a:r>
            <a:r>
              <a:rPr lang="cy-GB" sz="1800" dirty="0">
                <a:latin typeface="Lucida Sans" panose="020B0602030504020204" pitchFamily="34" charset="0"/>
              </a:rPr>
              <a:t>oherwydd ei fod yn cael ei siarad gan y canran </a:t>
            </a:r>
            <a:r>
              <a:rPr lang="cy-GB" sz="1800" dirty="0" smtClean="0">
                <a:latin typeface="Lucida Sans" panose="020B0602030504020204" pitchFamily="34" charset="0"/>
              </a:rPr>
              <a:t>fwyaf</a:t>
            </a:r>
            <a:endParaRPr lang="cy-GB" sz="1800" dirty="0">
              <a:latin typeface="Lucida Sans" panose="020B0602030504020204" pitchFamily="34" charset="0"/>
            </a:endParaRPr>
          </a:p>
          <a:p>
            <a:pPr lvl="0"/>
            <a:r>
              <a:rPr lang="cy-GB" sz="1800" dirty="0">
                <a:latin typeface="Lucida Sans" panose="020B0602030504020204" pitchFamily="34" charset="0"/>
              </a:rPr>
              <a:t>Ieithoedd Ewropeaidd eraill wedyn yn cael eu mewn addysg</a:t>
            </a:r>
          </a:p>
          <a:p>
            <a:pPr lvl="0"/>
            <a:r>
              <a:rPr lang="cy-GB" sz="1800" dirty="0">
                <a:latin typeface="Lucida Sans" panose="020B0602030504020204" pitchFamily="34" charset="0"/>
              </a:rPr>
              <a:t>Nifer o siaradwyr Saesneg a ieithoedd cartref eraill megis </a:t>
            </a:r>
            <a:r>
              <a:rPr lang="cy-GB" sz="1800" dirty="0" err="1">
                <a:latin typeface="Lucida Sans" panose="020B0602030504020204" pitchFamily="34" charset="0"/>
              </a:rPr>
              <a:t>Cantoneg</a:t>
            </a:r>
            <a:r>
              <a:rPr lang="cy-GB" sz="1800" dirty="0">
                <a:latin typeface="Lucida Sans" panose="020B0602030504020204" pitchFamily="34" charset="0"/>
              </a:rPr>
              <a:t>, </a:t>
            </a:r>
            <a:r>
              <a:rPr lang="cy-GB" sz="1800" dirty="0" err="1" smtClean="0">
                <a:latin typeface="Lucida Sans" panose="020B0602030504020204" pitchFamily="34" charset="0"/>
              </a:rPr>
              <a:t>Fietnameg</a:t>
            </a:r>
            <a:endParaRPr lang="cy-GB" sz="1800" dirty="0">
              <a:latin typeface="Lucida Sans" panose="020B0602030504020204" pitchFamily="34" charset="0"/>
            </a:endParaRPr>
          </a:p>
        </p:txBody>
      </p:sp>
      <p:sp>
        <p:nvSpPr>
          <p:cNvPr id="4" name="Content Placeholder 3"/>
          <p:cNvSpPr txBox="1">
            <a:spLocks noGrp="1"/>
          </p:cNvSpPr>
          <p:nvPr>
            <p:ph idx="2"/>
          </p:nvPr>
        </p:nvSpPr>
        <p:spPr>
          <a:xfrm>
            <a:off x="5715000" y="914400"/>
            <a:ext cx="6186487" cy="4922044"/>
          </a:xfrm>
        </p:spPr>
        <p:txBody>
          <a:bodyPr>
            <a:normAutofit/>
          </a:bodyPr>
          <a:lstStyle/>
          <a:p>
            <a:pPr lvl="0"/>
            <a:r>
              <a:rPr lang="en-GB" sz="1800" dirty="0">
                <a:solidFill>
                  <a:srgbClr val="002060"/>
                </a:solidFill>
                <a:latin typeface="Lucida Sans" panose="020B0602030504020204" pitchFamily="34" charset="0"/>
              </a:rPr>
              <a:t>How many official languages?</a:t>
            </a:r>
          </a:p>
          <a:p>
            <a:pPr lvl="0"/>
            <a:r>
              <a:rPr lang="en-GB" sz="1800" dirty="0">
                <a:solidFill>
                  <a:srgbClr val="002060"/>
                </a:solidFill>
                <a:latin typeface="Lucida Sans" panose="020B0602030504020204" pitchFamily="34" charset="0"/>
              </a:rPr>
              <a:t>USA was a nation of several minority languages at beginning of its colonisation</a:t>
            </a:r>
          </a:p>
          <a:p>
            <a:pPr lvl="0"/>
            <a:r>
              <a:rPr lang="en-GB" sz="1800" dirty="0">
                <a:solidFill>
                  <a:srgbClr val="002060"/>
                </a:solidFill>
                <a:latin typeface="Lucida Sans" panose="020B0602030504020204" pitchFamily="34" charset="0"/>
              </a:rPr>
              <a:t>Lost many minority languages historically – Several First Nations languages are extinct –due to being banned and mistreatment of </a:t>
            </a:r>
            <a:r>
              <a:rPr lang="en-GB" sz="1800" dirty="0" smtClean="0">
                <a:solidFill>
                  <a:srgbClr val="002060"/>
                </a:solidFill>
                <a:latin typeface="Lucida Sans" panose="020B0602030504020204" pitchFamily="34" charset="0"/>
              </a:rPr>
              <a:t>speakers</a:t>
            </a:r>
            <a:endParaRPr lang="en-GB" sz="1800" dirty="0">
              <a:solidFill>
                <a:srgbClr val="002060"/>
              </a:solidFill>
              <a:latin typeface="Lucida Sans" panose="020B0602030504020204" pitchFamily="34" charset="0"/>
            </a:endParaRPr>
          </a:p>
          <a:p>
            <a:pPr lvl="0"/>
            <a:r>
              <a:rPr lang="en-GB" sz="1800" dirty="0">
                <a:solidFill>
                  <a:srgbClr val="002060"/>
                </a:solidFill>
                <a:latin typeface="Lucida Sans" panose="020B0602030504020204" pitchFamily="34" charset="0"/>
              </a:rPr>
              <a:t>Due to mass migration from all over Europe several European languages were  spoken and taught in </a:t>
            </a:r>
            <a:r>
              <a:rPr lang="en-GB" sz="1800" dirty="0" smtClean="0">
                <a:solidFill>
                  <a:srgbClr val="002060"/>
                </a:solidFill>
                <a:latin typeface="Lucida Sans" panose="020B0602030504020204" pitchFamily="34" charset="0"/>
              </a:rPr>
              <a:t>USA</a:t>
            </a:r>
            <a:endParaRPr lang="en-GB" sz="1800" dirty="0">
              <a:solidFill>
                <a:srgbClr val="002060"/>
              </a:solidFill>
              <a:latin typeface="Lucida Sans" panose="020B0602030504020204" pitchFamily="34" charset="0"/>
            </a:endParaRPr>
          </a:p>
          <a:p>
            <a:pPr lvl="0"/>
            <a:r>
              <a:rPr lang="en-GB" sz="1800" dirty="0">
                <a:solidFill>
                  <a:srgbClr val="002060"/>
                </a:solidFill>
                <a:latin typeface="Lucida Sans" panose="020B0602030504020204" pitchFamily="34" charset="0"/>
              </a:rPr>
              <a:t>English became dominant due to being spoken by </a:t>
            </a:r>
            <a:r>
              <a:rPr lang="en-GB" sz="1800" dirty="0" smtClean="0">
                <a:solidFill>
                  <a:srgbClr val="002060"/>
                </a:solidFill>
                <a:latin typeface="Lucida Sans" panose="020B0602030504020204" pitchFamily="34" charset="0"/>
              </a:rPr>
              <a:t>majority</a:t>
            </a:r>
            <a:endParaRPr lang="en-GB" sz="1800" dirty="0">
              <a:solidFill>
                <a:srgbClr val="002060"/>
              </a:solidFill>
              <a:latin typeface="Lucida Sans" panose="020B0602030504020204" pitchFamily="34" charset="0"/>
            </a:endParaRPr>
          </a:p>
          <a:p>
            <a:pPr lvl="0"/>
            <a:r>
              <a:rPr lang="en-GB" sz="1800" dirty="0">
                <a:solidFill>
                  <a:srgbClr val="002060"/>
                </a:solidFill>
                <a:latin typeface="Lucida Sans" panose="020B0602030504020204" pitchFamily="34" charset="0"/>
              </a:rPr>
              <a:t>Other European languages  then discouraged in education</a:t>
            </a:r>
          </a:p>
          <a:p>
            <a:pPr lvl="0"/>
            <a:r>
              <a:rPr lang="en-GB" sz="1800" dirty="0">
                <a:solidFill>
                  <a:srgbClr val="002060"/>
                </a:solidFill>
                <a:latin typeface="Lucida Sans" panose="020B0602030504020204" pitchFamily="34" charset="0"/>
              </a:rPr>
              <a:t>Many speakers of English and other home languages such as Cantonese, </a:t>
            </a:r>
            <a:r>
              <a:rPr lang="en-GB" sz="1800" dirty="0" smtClean="0">
                <a:solidFill>
                  <a:srgbClr val="002060"/>
                </a:solidFill>
                <a:latin typeface="Lucida Sans" panose="020B0602030504020204" pitchFamily="34" charset="0"/>
              </a:rPr>
              <a:t>Vietnamese</a:t>
            </a:r>
            <a:endParaRPr lang="en-GB" sz="1800" dirty="0">
              <a:solidFill>
                <a:srgbClr val="002060"/>
              </a:solidFill>
              <a:latin typeface="Lucida Sans" panose="020B0602030504020204" pitchFamily="34" charset="0"/>
            </a:endParaRPr>
          </a:p>
          <a:p>
            <a:pPr lvl="0"/>
            <a:endParaRPr lang="en-GB" dirty="0"/>
          </a:p>
        </p:txBody>
      </p:sp>
    </p:spTree>
    <p:extLst>
      <p:ext uri="{BB962C8B-B14F-4D97-AF65-F5344CB8AC3E}">
        <p14:creationId xmlns:p14="http://schemas.microsoft.com/office/powerpoint/2010/main" val="25787356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594" y="365127"/>
            <a:ext cx="11175206" cy="1063623"/>
          </a:xfrm>
        </p:spPr>
        <p:txBody>
          <a:bodyPr>
            <a:normAutofit/>
          </a:bodyPr>
          <a:lstStyle/>
          <a:p>
            <a:r>
              <a:rPr lang="en-GB" sz="3200" dirty="0" err="1" smtClean="0">
                <a:latin typeface="Lucida Sans" panose="020B0602030504020204" pitchFamily="34" charset="0"/>
              </a:rPr>
              <a:t>Ieithoedd</a:t>
            </a:r>
            <a:r>
              <a:rPr lang="en-GB" sz="3200" dirty="0" smtClean="0">
                <a:latin typeface="Lucida Sans" panose="020B0602030504020204" pitchFamily="34" charset="0"/>
              </a:rPr>
              <a:t> </a:t>
            </a:r>
            <a:r>
              <a:rPr lang="en-GB" sz="3200" dirty="0" err="1" smtClean="0">
                <a:latin typeface="Lucida Sans" panose="020B0602030504020204" pitchFamily="34" charset="0"/>
              </a:rPr>
              <a:t>brodorol</a:t>
            </a:r>
            <a:r>
              <a:rPr lang="en-GB" sz="3200" dirty="0" smtClean="0">
                <a:latin typeface="Lucida Sans" panose="020B0602030504020204" pitchFamily="34" charset="0"/>
              </a:rPr>
              <a:t> - UDA</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Indigenous languages - USA</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357188" y="1428750"/>
            <a:ext cx="5662612" cy="4748213"/>
          </a:xfrm>
        </p:spPr>
        <p:txBody>
          <a:bodyPr>
            <a:normAutofit lnSpcReduction="10000"/>
          </a:bodyPr>
          <a:lstStyle/>
          <a:p>
            <a:r>
              <a:rPr lang="en-GB" dirty="0" smtClean="0">
                <a:latin typeface="Lucida Sans" panose="020B0602030504020204" pitchFamily="34" charset="0"/>
              </a:rPr>
              <a:t>115 </a:t>
            </a:r>
            <a:r>
              <a:rPr lang="en-GB" dirty="0" err="1" smtClean="0">
                <a:latin typeface="Lucida Sans" panose="020B0602030504020204" pitchFamily="34" charset="0"/>
              </a:rPr>
              <a:t>iaith</a:t>
            </a:r>
            <a:r>
              <a:rPr lang="en-GB" dirty="0" smtClean="0">
                <a:latin typeface="Lucida Sans" panose="020B0602030504020204" pitchFamily="34" charset="0"/>
              </a:rPr>
              <a:t> </a:t>
            </a:r>
            <a:r>
              <a:rPr lang="en-GB" dirty="0" err="1" smtClean="0">
                <a:latin typeface="Lucida Sans" panose="020B0602030504020204" pitchFamily="34" charset="0"/>
              </a:rPr>
              <a:t>brodorol</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cael</a:t>
            </a:r>
            <a:r>
              <a:rPr lang="en-GB" dirty="0" smtClean="0">
                <a:latin typeface="Lucida Sans" panose="020B0602030504020204" pitchFamily="34" charset="0"/>
              </a:rPr>
              <a:t> </a:t>
            </a:r>
            <a:r>
              <a:rPr lang="en-GB" dirty="0" err="1" smtClean="0">
                <a:latin typeface="Lucida Sans" panose="020B0602030504020204" pitchFamily="34" charset="0"/>
              </a:rPr>
              <a:t>eu</a:t>
            </a:r>
            <a:r>
              <a:rPr lang="en-GB" dirty="0" smtClean="0">
                <a:latin typeface="Lucida Sans" panose="020B0602030504020204" pitchFamily="34" charset="0"/>
              </a:rPr>
              <a:t> </a:t>
            </a:r>
            <a:r>
              <a:rPr lang="en-GB" dirty="0" err="1" smtClean="0">
                <a:latin typeface="Lucida Sans" panose="020B0602030504020204" pitchFamily="34" charset="0"/>
              </a:rPr>
              <a:t>siarad</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yr UD</a:t>
            </a:r>
          </a:p>
          <a:p>
            <a:r>
              <a:rPr lang="en-GB" dirty="0" smtClean="0">
                <a:latin typeface="Lucida Sans" panose="020B0602030504020204" pitchFamily="34" charset="0"/>
              </a:rPr>
              <a:t>2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iach</a:t>
            </a:r>
            <a:endParaRPr lang="en-GB" dirty="0" smtClean="0">
              <a:latin typeface="Lucida Sans" panose="020B0602030504020204" pitchFamily="34" charset="0"/>
            </a:endParaRPr>
          </a:p>
          <a:p>
            <a:r>
              <a:rPr lang="en-GB" dirty="0" smtClean="0">
                <a:latin typeface="Lucida Sans" panose="020B0602030504020204" pitchFamily="34" charset="0"/>
              </a:rPr>
              <a:t>34 </a:t>
            </a:r>
            <a:r>
              <a:rPr lang="en-GB" dirty="0" err="1" smtClean="0">
                <a:latin typeface="Lucida Sans" panose="020B0602030504020204" pitchFamily="34" charset="0"/>
              </a:rPr>
              <a:t>mewn</a:t>
            </a:r>
            <a:r>
              <a:rPr lang="en-GB" dirty="0" smtClean="0">
                <a:latin typeface="Lucida Sans" panose="020B0602030504020204" pitchFamily="34" charset="0"/>
              </a:rPr>
              <a:t> </a:t>
            </a:r>
            <a:r>
              <a:rPr lang="en-GB" dirty="0" err="1" smtClean="0">
                <a:latin typeface="Lucida Sans" panose="020B0602030504020204" pitchFamily="34" charset="0"/>
              </a:rPr>
              <a:t>perygl</a:t>
            </a:r>
            <a:r>
              <a:rPr lang="en-GB" dirty="0" smtClean="0">
                <a:latin typeface="Lucida Sans" panose="020B0602030504020204" pitchFamily="34" charset="0"/>
              </a:rPr>
              <a:t> </a:t>
            </a:r>
            <a:r>
              <a:rPr lang="en-GB" b="1" dirty="0" err="1" smtClean="0">
                <a:latin typeface="Lucida Sans" panose="020B0602030504020204" pitchFamily="34" charset="0"/>
              </a:rPr>
              <a:t>mawr</a:t>
            </a:r>
            <a:endParaRPr lang="en-GB" b="1" dirty="0" smtClean="0">
              <a:latin typeface="Lucida Sans" panose="020B0602030504020204" pitchFamily="34" charset="0"/>
            </a:endParaRPr>
          </a:p>
          <a:p>
            <a:r>
              <a:rPr lang="en-GB" dirty="0" err="1" smtClean="0">
                <a:latin typeface="Lucida Sans" panose="020B0602030504020204" pitchFamily="34" charset="0"/>
              </a:rPr>
              <a:t>Bydd</a:t>
            </a:r>
            <a:r>
              <a:rPr lang="en-GB" dirty="0" smtClean="0">
                <a:latin typeface="Lucida Sans" panose="020B0602030504020204" pitchFamily="34" charset="0"/>
              </a:rPr>
              <a:t> 79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diflannu</a:t>
            </a:r>
            <a:r>
              <a:rPr lang="en-GB" dirty="0" smtClean="0">
                <a:latin typeface="Lucida Sans" panose="020B0602030504020204" pitchFamily="34" charset="0"/>
              </a:rPr>
              <a:t> o </a:t>
            </a:r>
            <a:r>
              <a:rPr lang="en-GB" dirty="0" err="1" smtClean="0">
                <a:latin typeface="Lucida Sans" panose="020B0602030504020204" pitchFamily="34" charset="0"/>
              </a:rPr>
              <a:t>fewn</a:t>
            </a:r>
            <a:r>
              <a:rPr lang="en-GB" dirty="0" smtClean="0">
                <a:latin typeface="Lucida Sans" panose="020B0602030504020204" pitchFamily="34" charset="0"/>
              </a:rPr>
              <a:t> </a:t>
            </a:r>
            <a:r>
              <a:rPr lang="en-GB" dirty="0" err="1" smtClean="0">
                <a:latin typeface="Lucida Sans" panose="020B0602030504020204" pitchFamily="34" charset="0"/>
              </a:rPr>
              <a:t>cenhedlaeth</a:t>
            </a:r>
            <a:endParaRPr lang="en-GB" dirty="0" smtClean="0">
              <a:latin typeface="Lucida Sans" panose="020B0602030504020204" pitchFamily="34" charset="0"/>
            </a:endParaRPr>
          </a:p>
          <a:p>
            <a:pPr marL="0" indent="0">
              <a:buNone/>
            </a:pPr>
            <a:r>
              <a:rPr lang="en-GB" b="1" dirty="0" smtClean="0">
                <a:latin typeface="Lucida Sans" panose="020B0602030504020204" pitchFamily="34" charset="0"/>
              </a:rPr>
              <a:t>99% o </a:t>
            </a:r>
            <a:r>
              <a:rPr lang="en-GB" b="1" dirty="0" err="1" smtClean="0">
                <a:latin typeface="Lucida Sans" panose="020B0602030504020204" pitchFamily="34" charset="0"/>
              </a:rPr>
              <a:t>ieithoedd</a:t>
            </a:r>
            <a:r>
              <a:rPr lang="en-GB" b="1" dirty="0" smtClean="0">
                <a:latin typeface="Lucida Sans" panose="020B0602030504020204" pitchFamily="34" charset="0"/>
              </a:rPr>
              <a:t> </a:t>
            </a:r>
            <a:r>
              <a:rPr lang="en-GB" b="1" dirty="0" err="1" smtClean="0">
                <a:latin typeface="Lucida Sans" panose="020B0602030504020204" pitchFamily="34" charset="0"/>
              </a:rPr>
              <a:t>brodorol</a:t>
            </a:r>
            <a:r>
              <a:rPr lang="en-GB" b="1" dirty="0" smtClean="0">
                <a:latin typeface="Lucida Sans" panose="020B0602030504020204" pitchFamily="34" charset="0"/>
              </a:rPr>
              <a:t> America </a:t>
            </a:r>
            <a:r>
              <a:rPr lang="en-GB" b="1" dirty="0" err="1" smtClean="0">
                <a:latin typeface="Lucida Sans" panose="020B0602030504020204" pitchFamily="34" charset="0"/>
              </a:rPr>
              <a:t>sy’n</a:t>
            </a:r>
            <a:r>
              <a:rPr lang="en-GB" b="1" dirty="0" smtClean="0">
                <a:latin typeface="Lucida Sans" panose="020B0602030504020204" pitchFamily="34" charset="0"/>
              </a:rPr>
              <a:t> </a:t>
            </a:r>
            <a:r>
              <a:rPr lang="en-GB" b="1" dirty="0" err="1" smtClean="0">
                <a:latin typeface="Lucida Sans" panose="020B0602030504020204" pitchFamily="34" charset="0"/>
              </a:rPr>
              <a:t>cael</a:t>
            </a:r>
            <a:r>
              <a:rPr lang="en-GB" b="1" dirty="0" smtClean="0">
                <a:latin typeface="Lucida Sans" panose="020B0602030504020204" pitchFamily="34" charset="0"/>
              </a:rPr>
              <a:t> </a:t>
            </a:r>
            <a:r>
              <a:rPr lang="en-GB" b="1" dirty="0" err="1" smtClean="0">
                <a:latin typeface="Lucida Sans" panose="020B0602030504020204" pitchFamily="34" charset="0"/>
              </a:rPr>
              <a:t>eu</a:t>
            </a:r>
            <a:r>
              <a:rPr lang="en-GB" b="1" dirty="0" smtClean="0">
                <a:latin typeface="Lucida Sans" panose="020B0602030504020204" pitchFamily="34" charset="0"/>
              </a:rPr>
              <a:t> </a:t>
            </a:r>
            <a:r>
              <a:rPr lang="en-GB" b="1" dirty="0" err="1" smtClean="0">
                <a:latin typeface="Lucida Sans" panose="020B0602030504020204" pitchFamily="34" charset="0"/>
              </a:rPr>
              <a:t>siarad</a:t>
            </a:r>
            <a:r>
              <a:rPr lang="en-GB" b="1" dirty="0" smtClean="0">
                <a:latin typeface="Lucida Sans" panose="020B0602030504020204" pitchFamily="34" charset="0"/>
              </a:rPr>
              <a:t> </a:t>
            </a:r>
            <a:r>
              <a:rPr lang="en-GB" b="1" dirty="0" err="1" smtClean="0">
                <a:latin typeface="Lucida Sans" panose="020B0602030504020204" pitchFamily="34" charset="0"/>
              </a:rPr>
              <a:t>heddiw</a:t>
            </a:r>
            <a:r>
              <a:rPr lang="en-GB" b="1" dirty="0" smtClean="0">
                <a:latin typeface="Lucida Sans" panose="020B0602030504020204" pitchFamily="34" charset="0"/>
              </a:rPr>
              <a:t> </a:t>
            </a:r>
            <a:r>
              <a:rPr lang="en-GB" b="1" dirty="0" err="1" smtClean="0">
                <a:latin typeface="Lucida Sans" panose="020B0602030504020204" pitchFamily="34" charset="0"/>
              </a:rPr>
              <a:t>mewn</a:t>
            </a:r>
            <a:r>
              <a:rPr lang="en-GB" b="1" dirty="0" smtClean="0">
                <a:latin typeface="Lucida Sans" panose="020B0602030504020204" pitchFamily="34" charset="0"/>
              </a:rPr>
              <a:t> </a:t>
            </a:r>
            <a:r>
              <a:rPr lang="en-GB" b="1" dirty="0" err="1" smtClean="0">
                <a:latin typeface="Lucida Sans" panose="020B0602030504020204" pitchFamily="34" charset="0"/>
              </a:rPr>
              <a:t>perygl</a:t>
            </a:r>
            <a:endParaRPr lang="en-GB" b="1" dirty="0" smtClean="0">
              <a:latin typeface="Lucida Sans" panose="020B0602030504020204" pitchFamily="34" charset="0"/>
            </a:endParaRPr>
          </a:p>
          <a:p>
            <a:endParaRPr lang="en-GB" dirty="0"/>
          </a:p>
        </p:txBody>
      </p:sp>
      <p:sp>
        <p:nvSpPr>
          <p:cNvPr id="4" name="Content Placeholder 3"/>
          <p:cNvSpPr>
            <a:spLocks noGrp="1"/>
          </p:cNvSpPr>
          <p:nvPr>
            <p:ph sz="half" idx="2"/>
          </p:nvPr>
        </p:nvSpPr>
        <p:spPr>
          <a:xfrm>
            <a:off x="6172199" y="1428750"/>
            <a:ext cx="5793581" cy="4200525"/>
          </a:xfrm>
        </p:spPr>
        <p:txBody>
          <a:bodyPr>
            <a:normAutofit lnSpcReduction="10000"/>
          </a:bodyPr>
          <a:lstStyle/>
          <a:p>
            <a:r>
              <a:rPr lang="en-GB" dirty="0" smtClean="0">
                <a:solidFill>
                  <a:srgbClr val="002060"/>
                </a:solidFill>
                <a:latin typeface="Lucida Sans" panose="020B0602030504020204" pitchFamily="34" charset="0"/>
              </a:rPr>
              <a:t>115 indigenous languages spoken in the US</a:t>
            </a:r>
          </a:p>
          <a:p>
            <a:r>
              <a:rPr lang="en-GB" dirty="0" smtClean="0">
                <a:solidFill>
                  <a:srgbClr val="002060"/>
                </a:solidFill>
                <a:latin typeface="Lucida Sans" panose="020B0602030504020204" pitchFamily="34" charset="0"/>
              </a:rPr>
              <a:t>2 are healthy</a:t>
            </a:r>
          </a:p>
          <a:p>
            <a:r>
              <a:rPr lang="en-GB" dirty="0" smtClean="0">
                <a:solidFill>
                  <a:srgbClr val="002060"/>
                </a:solidFill>
                <a:latin typeface="Lucida Sans" panose="020B0602030504020204" pitchFamily="34" charset="0"/>
              </a:rPr>
              <a:t>34 are in </a:t>
            </a:r>
            <a:r>
              <a:rPr lang="en-GB" b="1" dirty="0" smtClean="0">
                <a:solidFill>
                  <a:srgbClr val="002060"/>
                </a:solidFill>
                <a:latin typeface="Lucida Sans" panose="020B0602030504020204" pitchFamily="34" charset="0"/>
              </a:rPr>
              <a:t>great</a:t>
            </a:r>
            <a:r>
              <a:rPr lang="en-GB" dirty="0" smtClean="0">
                <a:solidFill>
                  <a:srgbClr val="002060"/>
                </a:solidFill>
                <a:latin typeface="Lucida Sans" panose="020B0602030504020204" pitchFamily="34" charset="0"/>
              </a:rPr>
              <a:t> danger</a:t>
            </a:r>
          </a:p>
          <a:p>
            <a:r>
              <a:rPr lang="en-GB" dirty="0" smtClean="0">
                <a:solidFill>
                  <a:srgbClr val="002060"/>
                </a:solidFill>
                <a:latin typeface="Lucida Sans" panose="020B0602030504020204" pitchFamily="34" charset="0"/>
              </a:rPr>
              <a:t>79 will be extinct within a generation</a:t>
            </a:r>
          </a:p>
          <a:p>
            <a:pPr marL="0" indent="0">
              <a:buNone/>
            </a:pPr>
            <a:r>
              <a:rPr lang="en-GB" b="1" dirty="0" smtClean="0">
                <a:solidFill>
                  <a:srgbClr val="002060"/>
                </a:solidFill>
                <a:latin typeface="Lucida Sans" panose="020B0602030504020204" pitchFamily="34" charset="0"/>
              </a:rPr>
              <a:t>99% of Native American languages spoken today are in danger</a:t>
            </a:r>
          </a:p>
          <a:p>
            <a:pPr marL="0" indent="0" algn="r">
              <a:buNone/>
            </a:pPr>
            <a:r>
              <a:rPr lang="en-GB" sz="2000" dirty="0" smtClean="0">
                <a:solidFill>
                  <a:srgbClr val="002060"/>
                </a:solidFill>
                <a:latin typeface="Lucida Sans" panose="020B0602030504020204" pitchFamily="34" charset="0"/>
              </a:rPr>
              <a:t>(Nagle, 2019)</a:t>
            </a:r>
          </a:p>
        </p:txBody>
      </p:sp>
    </p:spTree>
    <p:extLst>
      <p:ext uri="{BB962C8B-B14F-4D97-AF65-F5344CB8AC3E}">
        <p14:creationId xmlns:p14="http://schemas.microsoft.com/office/powerpoint/2010/main" val="338450194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914400" y="9"/>
            <a:ext cx="10515600" cy="1325559"/>
          </a:xfrm>
        </p:spPr>
        <p:txBody>
          <a:bodyPr>
            <a:normAutofit/>
          </a:bodyPr>
          <a:lstStyle/>
          <a:p>
            <a:pPr lvl="0"/>
            <a:r>
              <a:rPr lang="en-GB" sz="3200" dirty="0" smtClean="0">
                <a:latin typeface="Lucida Sans" panose="020B0602030504020204" pitchFamily="34" charset="0"/>
              </a:rPr>
              <a:t>UDA</a:t>
            </a:r>
            <a:r>
              <a:rPr lang="en-GB" sz="3200" dirty="0" smtClean="0">
                <a:solidFill>
                  <a:srgbClr val="002060"/>
                </a:solidFill>
                <a:latin typeface="Lucida Sans" panose="020B0602030504020204" pitchFamily="34" charset="0"/>
              </a:rPr>
              <a:t>/USA</a:t>
            </a:r>
            <a:endParaRPr lang="en-GB" sz="3200" dirty="0">
              <a:solidFill>
                <a:srgbClr val="002060"/>
              </a:solidFill>
              <a:latin typeface="Lucida Sans" panose="020B0602030504020204" pitchFamily="34" charset="0"/>
            </a:endParaRPr>
          </a:p>
        </p:txBody>
      </p:sp>
      <p:sp>
        <p:nvSpPr>
          <p:cNvPr id="3" name="Content Placeholder 2"/>
          <p:cNvSpPr txBox="1">
            <a:spLocks noGrp="1"/>
          </p:cNvSpPr>
          <p:nvPr>
            <p:ph idx="1"/>
          </p:nvPr>
        </p:nvSpPr>
        <p:spPr>
          <a:xfrm>
            <a:off x="178594" y="1071563"/>
            <a:ext cx="5714605" cy="4964906"/>
          </a:xfrm>
        </p:spPr>
        <p:txBody>
          <a:bodyPr>
            <a:normAutofit fontScale="77500" lnSpcReduction="20000"/>
          </a:bodyPr>
          <a:lstStyle/>
          <a:p>
            <a:pPr lvl="0"/>
            <a:r>
              <a:rPr lang="cy-GB" sz="3000" dirty="0">
                <a:latin typeface="Lucida Sans" panose="020B0602030504020204" pitchFamily="34" charset="0"/>
              </a:rPr>
              <a:t>Poblogaeth sylweddol yn siarad </a:t>
            </a:r>
            <a:r>
              <a:rPr lang="cy-GB" sz="3000" dirty="0" smtClean="0">
                <a:latin typeface="Lucida Sans" panose="020B0602030504020204" pitchFamily="34" charset="0"/>
              </a:rPr>
              <a:t>Sbaeneg</a:t>
            </a:r>
          </a:p>
          <a:p>
            <a:pPr lvl="0">
              <a:buFontTx/>
              <a:buChar char="-"/>
            </a:pPr>
            <a:r>
              <a:rPr lang="cy-GB" sz="3000" dirty="0">
                <a:latin typeface="Lucida Sans" panose="020B0602030504020204" pitchFamily="34" charset="0"/>
              </a:rPr>
              <a:t>h</a:t>
            </a:r>
            <a:r>
              <a:rPr lang="cy-GB" sz="3000" dirty="0" smtClean="0">
                <a:latin typeface="Lucida Sans" panose="020B0602030504020204" pitchFamily="34" charset="0"/>
              </a:rPr>
              <a:t>anes</a:t>
            </a:r>
          </a:p>
          <a:p>
            <a:pPr lvl="0">
              <a:buFontTx/>
              <a:buChar char="-"/>
            </a:pPr>
            <a:r>
              <a:rPr lang="cy-GB" sz="3000" dirty="0" smtClean="0">
                <a:latin typeface="Lucida Sans" panose="020B0602030504020204" pitchFamily="34" charset="0"/>
              </a:rPr>
              <a:t>ffin </a:t>
            </a:r>
            <a:r>
              <a:rPr lang="cy-GB" sz="3000" dirty="0">
                <a:latin typeface="Lucida Sans" panose="020B0602030504020204" pitchFamily="34" charset="0"/>
              </a:rPr>
              <a:t>gyda Lladin America a mudo </a:t>
            </a:r>
            <a:r>
              <a:rPr lang="cy-GB" sz="3000" dirty="0" smtClean="0">
                <a:latin typeface="Lucida Sans" panose="020B0602030504020204" pitchFamily="34" charset="0"/>
              </a:rPr>
              <a:t>diweddar</a:t>
            </a:r>
          </a:p>
          <a:p>
            <a:pPr lvl="0">
              <a:buFontTx/>
              <a:buChar char="-"/>
            </a:pPr>
            <a:r>
              <a:rPr lang="cy-GB" sz="3000" dirty="0" smtClean="0">
                <a:latin typeface="Lucida Sans" panose="020B0602030504020204" pitchFamily="34" charset="0"/>
              </a:rPr>
              <a:t>addysg </a:t>
            </a:r>
            <a:r>
              <a:rPr lang="cy-GB" sz="3000" dirty="0">
                <a:latin typeface="Lucida Sans" panose="020B0602030504020204" pitchFamily="34" charset="0"/>
              </a:rPr>
              <a:t>drwy gyfrwng y </a:t>
            </a:r>
            <a:r>
              <a:rPr lang="cy-GB" sz="3000" dirty="0" smtClean="0">
                <a:latin typeface="Lucida Sans" panose="020B0602030504020204" pitchFamily="34" charset="0"/>
              </a:rPr>
              <a:t>Sbaeneg</a:t>
            </a:r>
          </a:p>
          <a:p>
            <a:pPr marL="0" lvl="0" indent="0">
              <a:buNone/>
            </a:pPr>
            <a:r>
              <a:rPr lang="cy-GB" sz="3000" dirty="0" smtClean="0">
                <a:latin typeface="Lucida Sans" panose="020B0602030504020204" pitchFamily="34" charset="0"/>
              </a:rPr>
              <a:t> </a:t>
            </a:r>
          </a:p>
          <a:p>
            <a:r>
              <a:rPr lang="en-GB" sz="3000" dirty="0" smtClean="0">
                <a:solidFill>
                  <a:srgbClr val="002060"/>
                </a:solidFill>
                <a:latin typeface="Lucida Sans" panose="020B0602030504020204" pitchFamily="34" charset="0"/>
              </a:rPr>
              <a:t>Significant </a:t>
            </a:r>
            <a:r>
              <a:rPr lang="en-GB" sz="3000" dirty="0">
                <a:solidFill>
                  <a:srgbClr val="002060"/>
                </a:solidFill>
                <a:latin typeface="Lucida Sans" panose="020B0602030504020204" pitchFamily="34" charset="0"/>
              </a:rPr>
              <a:t>Spanish speaking </a:t>
            </a:r>
            <a:r>
              <a:rPr lang="en-GB" sz="3000" dirty="0" smtClean="0">
                <a:solidFill>
                  <a:srgbClr val="002060"/>
                </a:solidFill>
                <a:latin typeface="Lucida Sans" panose="020B0602030504020204" pitchFamily="34" charset="0"/>
              </a:rPr>
              <a:t>population</a:t>
            </a:r>
          </a:p>
          <a:p>
            <a:pPr>
              <a:buFontTx/>
              <a:buChar char="-"/>
            </a:pPr>
            <a:r>
              <a:rPr lang="en-GB" sz="3000" dirty="0">
                <a:solidFill>
                  <a:srgbClr val="002060"/>
                </a:solidFill>
                <a:latin typeface="Lucida Sans" panose="020B0602030504020204" pitchFamily="34" charset="0"/>
              </a:rPr>
              <a:t>h</a:t>
            </a:r>
            <a:r>
              <a:rPr lang="en-GB" sz="3000" dirty="0" smtClean="0">
                <a:solidFill>
                  <a:srgbClr val="002060"/>
                </a:solidFill>
                <a:latin typeface="Lucida Sans" panose="020B0602030504020204" pitchFamily="34" charset="0"/>
              </a:rPr>
              <a:t>istory</a:t>
            </a:r>
          </a:p>
          <a:p>
            <a:pPr>
              <a:buFontTx/>
              <a:buChar char="-"/>
            </a:pPr>
            <a:r>
              <a:rPr lang="en-GB" sz="3000" dirty="0" smtClean="0">
                <a:solidFill>
                  <a:srgbClr val="002060"/>
                </a:solidFill>
                <a:latin typeface="Lucida Sans" panose="020B0602030504020204" pitchFamily="34" charset="0"/>
              </a:rPr>
              <a:t>borders </a:t>
            </a:r>
            <a:r>
              <a:rPr lang="en-GB" sz="3000" dirty="0">
                <a:solidFill>
                  <a:srgbClr val="002060"/>
                </a:solidFill>
                <a:latin typeface="Lucida Sans" panose="020B0602030504020204" pitchFamily="34" charset="0"/>
              </a:rPr>
              <a:t>with Latin America and recent </a:t>
            </a:r>
            <a:r>
              <a:rPr lang="en-GB" sz="3000" dirty="0" smtClean="0">
                <a:solidFill>
                  <a:srgbClr val="002060"/>
                </a:solidFill>
                <a:latin typeface="Lucida Sans" panose="020B0602030504020204" pitchFamily="34" charset="0"/>
              </a:rPr>
              <a:t>migration</a:t>
            </a:r>
          </a:p>
          <a:p>
            <a:pPr>
              <a:buFontTx/>
              <a:buChar char="-"/>
            </a:pPr>
            <a:r>
              <a:rPr lang="en-GB" sz="3000" dirty="0" smtClean="0">
                <a:solidFill>
                  <a:srgbClr val="002060"/>
                </a:solidFill>
                <a:latin typeface="Lucida Sans" panose="020B0602030504020204" pitchFamily="34" charset="0"/>
              </a:rPr>
              <a:t>inclusion </a:t>
            </a:r>
            <a:r>
              <a:rPr lang="en-GB" sz="3000" dirty="0">
                <a:solidFill>
                  <a:srgbClr val="002060"/>
                </a:solidFill>
                <a:latin typeface="Lucida Sans" panose="020B0602030504020204" pitchFamily="34" charset="0"/>
              </a:rPr>
              <a:t>of Spanish medium education </a:t>
            </a:r>
          </a:p>
          <a:p>
            <a:pPr marL="0" lvl="0" indent="0">
              <a:buNone/>
            </a:pPr>
            <a:endParaRPr lang="cy-GB" sz="3000" dirty="0">
              <a:latin typeface="Lucida Sans" panose="020B0602030504020204" pitchFamily="34" charset="0"/>
            </a:endParaRPr>
          </a:p>
          <a:p>
            <a:pPr marL="0" lvl="0" indent="0">
              <a:buNone/>
            </a:pPr>
            <a:endParaRPr lang="cy-GB" sz="3200" dirty="0"/>
          </a:p>
          <a:p>
            <a:pPr lvl="0"/>
            <a:endParaRPr lang="en-GB" dirty="0"/>
          </a:p>
        </p:txBody>
      </p:sp>
      <p:sp>
        <p:nvSpPr>
          <p:cNvPr id="4" name="Content Placeholder 3"/>
          <p:cNvSpPr txBox="1">
            <a:spLocks noGrp="1"/>
          </p:cNvSpPr>
          <p:nvPr>
            <p:ph idx="2"/>
          </p:nvPr>
        </p:nvSpPr>
        <p:spPr>
          <a:xfrm>
            <a:off x="6172200" y="1325568"/>
            <a:ext cx="5181600" cy="4851395"/>
          </a:xfrm>
        </p:spPr>
        <p:txBody>
          <a:bodyPr>
            <a:normAutofit fontScale="77500" lnSpcReduction="20000"/>
          </a:bodyPr>
          <a:lstStyle/>
          <a:p>
            <a:pPr marL="0" lvl="0" indent="0">
              <a:buNone/>
            </a:pPr>
            <a:endParaRPr lang="en-GB" dirty="0"/>
          </a:p>
          <a:p>
            <a:pPr lvl="0"/>
            <a:endParaRPr lang="en-GB" dirty="0"/>
          </a:p>
        </p:txBody>
      </p:sp>
      <p:pic>
        <p:nvPicPr>
          <p:cNvPr id="5" name="fyfxUZpRTGo"/>
          <p:cNvPicPr>
            <a:picLocks noRot="1" noChangeAspect="1"/>
          </p:cNvPicPr>
          <p:nvPr>
            <a:videoFile r:link="rId1"/>
          </p:nvPr>
        </p:nvPicPr>
        <p:blipFill>
          <a:blip r:embed="rId4"/>
          <a:stretch>
            <a:fillRect/>
          </a:stretch>
        </p:blipFill>
        <p:spPr>
          <a:xfrm>
            <a:off x="6096000" y="1492947"/>
            <a:ext cx="5183981" cy="3693416"/>
          </a:xfrm>
          <a:prstGeom prst="rect">
            <a:avLst/>
          </a:prstGeom>
        </p:spPr>
      </p:pic>
    </p:spTree>
    <p:extLst>
      <p:ext uri="{BB962C8B-B14F-4D97-AF65-F5344CB8AC3E}">
        <p14:creationId xmlns:p14="http://schemas.microsoft.com/office/powerpoint/2010/main" val="14963174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3" y="381004"/>
            <a:ext cx="10515600" cy="740566"/>
          </a:xfrm>
        </p:spPr>
        <p:txBody>
          <a:bodyPr>
            <a:normAutofit/>
          </a:bodyPr>
          <a:lstStyle/>
          <a:p>
            <a:pPr lvl="0"/>
            <a:r>
              <a:rPr lang="en-GB" sz="3200" dirty="0" smtClean="0">
                <a:latin typeface="Lucida Sans" panose="020B0602030504020204" pitchFamily="34" charset="0"/>
              </a:rPr>
              <a:t>Y </a:t>
            </a:r>
            <a:r>
              <a:rPr lang="en-GB" sz="3200" dirty="0" err="1" smtClean="0">
                <a:latin typeface="Lucida Sans" panose="020B0602030504020204" pitchFamily="34" charset="0"/>
              </a:rPr>
              <a:t>Swistir</a:t>
            </a:r>
            <a:r>
              <a:rPr lang="en-GB" sz="3200" dirty="0" smtClean="0">
                <a:solidFill>
                  <a:srgbClr val="002060"/>
                </a:solidFill>
                <a:latin typeface="Lucida Sans" panose="020B0602030504020204" pitchFamily="34" charset="0"/>
              </a:rPr>
              <a:t>/Switzerland</a:t>
            </a:r>
            <a:endParaRPr lang="en-GB" sz="3200" dirty="0">
              <a:solidFill>
                <a:srgbClr val="002060"/>
              </a:solidFill>
              <a:latin typeface="Lucida Sans" panose="020B0602030504020204" pitchFamily="34" charset="0"/>
            </a:endParaRPr>
          </a:p>
        </p:txBody>
      </p:sp>
      <p:sp>
        <p:nvSpPr>
          <p:cNvPr id="3" name="Content Placeholder 2"/>
          <p:cNvSpPr txBox="1">
            <a:spLocks noGrp="1"/>
          </p:cNvSpPr>
          <p:nvPr>
            <p:ph idx="1"/>
          </p:nvPr>
        </p:nvSpPr>
        <p:spPr>
          <a:xfrm>
            <a:off x="711991" y="1276987"/>
            <a:ext cx="5384012" cy="988237"/>
          </a:xfrm>
        </p:spPr>
        <p:txBody>
          <a:bodyPr>
            <a:normAutofit/>
          </a:bodyPr>
          <a:lstStyle/>
          <a:p>
            <a:pPr marL="0" lvl="0" indent="0">
              <a:buNone/>
            </a:pPr>
            <a:r>
              <a:rPr lang="en-GB" dirty="0" err="1">
                <a:latin typeface="Lucida Sans" panose="020B0602030504020204" pitchFamily="34" charset="0"/>
              </a:rPr>
              <a:t>Sawl</a:t>
            </a:r>
            <a:r>
              <a:rPr lang="en-GB" dirty="0">
                <a:latin typeface="Lucida Sans" panose="020B0602030504020204" pitchFamily="34" charset="0"/>
              </a:rPr>
              <a:t> </a:t>
            </a:r>
            <a:r>
              <a:rPr lang="en-GB" dirty="0" err="1">
                <a:latin typeface="Lucida Sans" panose="020B0602030504020204" pitchFamily="34" charset="0"/>
              </a:rPr>
              <a:t>iaith</a:t>
            </a:r>
            <a:r>
              <a:rPr lang="en-GB" dirty="0">
                <a:latin typeface="Lucida Sans" panose="020B0602030504020204" pitchFamily="34" charset="0"/>
              </a:rPr>
              <a:t> </a:t>
            </a:r>
            <a:r>
              <a:rPr lang="en-GB" dirty="0" err="1">
                <a:latin typeface="Lucida Sans" panose="020B0602030504020204" pitchFamily="34" charset="0"/>
              </a:rPr>
              <a:t>swyddogol</a:t>
            </a:r>
            <a:r>
              <a:rPr lang="en-GB" dirty="0">
                <a:latin typeface="Lucida Sans" panose="020B0602030504020204" pitchFamily="34" charset="0"/>
              </a:rPr>
              <a:t>?</a:t>
            </a:r>
          </a:p>
          <a:p>
            <a:pPr marL="0" lvl="0" indent="0">
              <a:buNone/>
            </a:pPr>
            <a:r>
              <a:rPr lang="en-GB" dirty="0">
                <a:solidFill>
                  <a:srgbClr val="002060"/>
                </a:solidFill>
                <a:latin typeface="Lucida Sans" panose="020B0602030504020204" pitchFamily="34" charset="0"/>
              </a:rPr>
              <a:t>How many official languages?</a:t>
            </a:r>
          </a:p>
          <a:p>
            <a:pPr lvl="0"/>
            <a:endParaRPr lang="en-GB" dirty="0"/>
          </a:p>
          <a:p>
            <a:pPr lvl="0"/>
            <a:endParaRPr lang="en-GB" dirty="0"/>
          </a:p>
          <a:p>
            <a:pPr lvl="0"/>
            <a:endParaRPr lang="en-GB" dirty="0"/>
          </a:p>
          <a:p>
            <a:pPr lvl="0"/>
            <a:endParaRPr lang="en-GB" dirty="0"/>
          </a:p>
          <a:p>
            <a:pPr lvl="0"/>
            <a:endParaRPr lang="en-GB" dirty="0"/>
          </a:p>
          <a:p>
            <a:pPr lvl="0"/>
            <a:endParaRPr lang="en-GB" dirty="0"/>
          </a:p>
        </p:txBody>
      </p:sp>
      <p:pic>
        <p:nvPicPr>
          <p:cNvPr id="4" name="Picture 3">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219196" y="2265224"/>
            <a:ext cx="6858000" cy="4376931"/>
          </a:xfrm>
          <a:prstGeom prst="rect">
            <a:avLst/>
          </a:prstGeom>
          <a:noFill/>
          <a:ln cap="flat">
            <a:noFill/>
          </a:ln>
        </p:spPr>
      </p:pic>
    </p:spTree>
    <p:extLst>
      <p:ext uri="{BB962C8B-B14F-4D97-AF65-F5344CB8AC3E}">
        <p14:creationId xmlns:p14="http://schemas.microsoft.com/office/powerpoint/2010/main" val="7252908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0038" y="343696"/>
            <a:ext cx="11053762" cy="1325563"/>
          </a:xfrm>
        </p:spPr>
        <p:txBody>
          <a:bodyPr>
            <a:normAutofit/>
          </a:bodyPr>
          <a:lstStyle/>
          <a:p>
            <a:r>
              <a:rPr lang="en-GB" sz="3200" dirty="0" err="1" smtClean="0">
                <a:latin typeface="Lucida Sans" panose="020B0602030504020204" pitchFamily="34" charset="0"/>
              </a:rPr>
              <a:t>Heriau</a:t>
            </a:r>
            <a:r>
              <a:rPr lang="en-GB" sz="3200" dirty="0" smtClean="0">
                <a:latin typeface="Lucida Sans" panose="020B0602030504020204" pitchFamily="34" charset="0"/>
              </a:rPr>
              <a:t> o </a:t>
            </a:r>
            <a:r>
              <a:rPr lang="en-GB" sz="3200" dirty="0" err="1" smtClean="0">
                <a:latin typeface="Lucida Sans" panose="020B0602030504020204" pitchFamily="34" charset="0"/>
              </a:rPr>
              <a:t>fod</a:t>
            </a:r>
            <a:r>
              <a:rPr lang="en-GB" sz="3200" dirty="0" smtClean="0">
                <a:latin typeface="Lucida Sans" panose="020B0602030504020204" pitchFamily="34" charset="0"/>
              </a:rPr>
              <a:t> </a:t>
            </a:r>
            <a:r>
              <a:rPr lang="en-GB" sz="3200" dirty="0" err="1" smtClean="0">
                <a:latin typeface="Lucida Sans" panose="020B0602030504020204" pitchFamily="34" charset="0"/>
              </a:rPr>
              <a:t>yn</a:t>
            </a:r>
            <a:r>
              <a:rPr lang="en-GB" sz="3200" dirty="0" smtClean="0">
                <a:latin typeface="Lucida Sans" panose="020B0602030504020204" pitchFamily="34" charset="0"/>
              </a:rPr>
              <a:t> </a:t>
            </a:r>
            <a:r>
              <a:rPr lang="en-GB" sz="3200" dirty="0" err="1" smtClean="0">
                <a:latin typeface="Lucida Sans" panose="020B0602030504020204" pitchFamily="34" charset="0"/>
              </a:rPr>
              <a:t>ddwyieithog</a:t>
            </a:r>
            <a:r>
              <a:rPr lang="en-GB" sz="3200" dirty="0" smtClean="0">
                <a:latin typeface="Lucida Sans" panose="020B0602030504020204" pitchFamily="34" charset="0"/>
              </a:rPr>
              <a:t>/</a:t>
            </a:r>
            <a:r>
              <a:rPr lang="en-GB" sz="3200" dirty="0" err="1" smtClean="0">
                <a:latin typeface="Lucida Sans" panose="020B0602030504020204" pitchFamily="34" charset="0"/>
              </a:rPr>
              <a:t>amlieithog</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Challenges of being bilingual/multilingual</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357188" y="1825625"/>
            <a:ext cx="5662612" cy="4351338"/>
          </a:xfrm>
        </p:spPr>
        <p:txBody>
          <a:bodyPr/>
          <a:lstStyle/>
          <a:p>
            <a:r>
              <a:rPr lang="en-GB" dirty="0" err="1" smtClean="0">
                <a:latin typeface="Lucida Sans" panose="020B0602030504020204" pitchFamily="34" charset="0"/>
              </a:rPr>
              <a:t>Gallu</a:t>
            </a:r>
            <a:r>
              <a:rPr lang="en-GB" dirty="0" smtClean="0">
                <a:latin typeface="Lucida Sans" panose="020B0602030504020204" pitchFamily="34" charset="0"/>
              </a:rPr>
              <a:t> </a:t>
            </a:r>
            <a:r>
              <a:rPr lang="en-GB" dirty="0" err="1" smtClean="0">
                <a:latin typeface="Lucida Sans" panose="020B0602030504020204" pitchFamily="34" charset="0"/>
              </a:rPr>
              <a:t>gohirio</a:t>
            </a:r>
            <a:r>
              <a:rPr lang="en-GB" dirty="0" smtClean="0">
                <a:latin typeface="Lucida Sans" panose="020B0602030504020204" pitchFamily="34" charset="0"/>
              </a:rPr>
              <a:t> </a:t>
            </a:r>
            <a:r>
              <a:rPr lang="en-GB" dirty="0" err="1" smtClean="0">
                <a:latin typeface="Lucida Sans" panose="020B0602030504020204" pitchFamily="34" charset="0"/>
              </a:rPr>
              <a:t>caffaeliad</a:t>
            </a:r>
            <a:r>
              <a:rPr lang="en-GB" dirty="0" smtClean="0">
                <a:latin typeface="Lucida Sans" panose="020B0602030504020204" pitchFamily="34" charset="0"/>
              </a:rPr>
              <a:t> </a:t>
            </a:r>
            <a:r>
              <a:rPr lang="en-GB" dirty="0" err="1">
                <a:latin typeface="Lucida Sans" panose="020B0602030504020204" pitchFamily="34" charset="0"/>
              </a:rPr>
              <a:t>iaith</a:t>
            </a:r>
            <a:r>
              <a:rPr lang="en-GB" dirty="0">
                <a:latin typeface="Lucida Sans" panose="020B0602030504020204" pitchFamily="34" charset="0"/>
              </a:rPr>
              <a:t>?</a:t>
            </a:r>
          </a:p>
          <a:p>
            <a:r>
              <a:rPr lang="en-GB" dirty="0" err="1">
                <a:latin typeface="Lucida Sans" panose="020B0602030504020204" pitchFamily="34" charset="0"/>
              </a:rPr>
              <a:t>Dylai</a:t>
            </a:r>
            <a:r>
              <a:rPr lang="en-GB" dirty="0">
                <a:latin typeface="Lucida Sans" panose="020B0602030504020204" pitchFamily="34" charset="0"/>
              </a:rPr>
              <a:t> plant </a:t>
            </a:r>
            <a:r>
              <a:rPr lang="en-GB" dirty="0" err="1">
                <a:latin typeface="Lucida Sans" panose="020B0602030504020204" pitchFamily="34" charset="0"/>
              </a:rPr>
              <a:t>ganolbwyntio</a:t>
            </a:r>
            <a:r>
              <a:rPr lang="en-GB" dirty="0">
                <a:latin typeface="Lucida Sans" panose="020B0602030504020204" pitchFamily="34" charset="0"/>
              </a:rPr>
              <a:t> </a:t>
            </a:r>
            <a:r>
              <a:rPr lang="en-GB" dirty="0" err="1">
                <a:latin typeface="Lucida Sans" panose="020B0602030504020204" pitchFamily="34" charset="0"/>
              </a:rPr>
              <a:t>ar</a:t>
            </a:r>
            <a:r>
              <a:rPr lang="en-GB" dirty="0">
                <a:latin typeface="Lucida Sans" panose="020B0602030504020204" pitchFamily="34" charset="0"/>
              </a:rPr>
              <a:t> un </a:t>
            </a:r>
            <a:r>
              <a:rPr lang="en-GB" dirty="0" err="1">
                <a:latin typeface="Lucida Sans" panose="020B0602030504020204" pitchFamily="34" charset="0"/>
              </a:rPr>
              <a:t>iaith</a:t>
            </a:r>
            <a:r>
              <a:rPr lang="en-GB" dirty="0">
                <a:latin typeface="Lucida Sans" panose="020B0602030504020204" pitchFamily="34" charset="0"/>
              </a:rPr>
              <a:t> </a:t>
            </a:r>
            <a:r>
              <a:rPr lang="en-GB" dirty="0" err="1">
                <a:latin typeface="Lucida Sans" panose="020B0602030504020204" pitchFamily="34" charset="0"/>
              </a:rPr>
              <a:t>er</a:t>
            </a:r>
            <a:r>
              <a:rPr lang="en-GB" dirty="0">
                <a:latin typeface="Lucida Sans" panose="020B0602030504020204" pitchFamily="34" charset="0"/>
              </a:rPr>
              <a:t> </a:t>
            </a:r>
            <a:r>
              <a:rPr lang="en-GB" dirty="0" err="1">
                <a:latin typeface="Lucida Sans" panose="020B0602030504020204" pitchFamily="34" charset="0"/>
              </a:rPr>
              <a:t>mwyn</a:t>
            </a:r>
            <a:r>
              <a:rPr lang="en-GB" dirty="0">
                <a:latin typeface="Lucida Sans" panose="020B0602030504020204" pitchFamily="34" charset="0"/>
              </a:rPr>
              <a:t> </a:t>
            </a:r>
            <a:r>
              <a:rPr lang="en-GB" dirty="0" err="1">
                <a:latin typeface="Lucida Sans" panose="020B0602030504020204" pitchFamily="34" charset="0"/>
              </a:rPr>
              <a:t>osgoi</a:t>
            </a:r>
            <a:r>
              <a:rPr lang="en-GB" dirty="0">
                <a:latin typeface="Lucida Sans" panose="020B0602030504020204" pitchFamily="34" charset="0"/>
              </a:rPr>
              <a:t> </a:t>
            </a:r>
            <a:r>
              <a:rPr lang="en-GB" dirty="0" err="1">
                <a:latin typeface="Lucida Sans" panose="020B0602030504020204" pitchFamily="34" charset="0"/>
              </a:rPr>
              <a:t>dryswch</a:t>
            </a:r>
            <a:r>
              <a:rPr lang="en-GB" dirty="0">
                <a:latin typeface="Lucida Sans" panose="020B0602030504020204" pitchFamily="34" charset="0"/>
              </a:rPr>
              <a:t>?</a:t>
            </a:r>
          </a:p>
          <a:p>
            <a:r>
              <a:rPr lang="en-GB" dirty="0" err="1">
                <a:latin typeface="Lucida Sans" panose="020B0602030504020204" pitchFamily="34" charset="0"/>
              </a:rPr>
              <a:t>R</a:t>
            </a:r>
            <a:r>
              <a:rPr lang="en-GB" dirty="0" err="1" smtClean="0">
                <a:latin typeface="Lucida Sans" panose="020B0602030504020204" pitchFamily="34" charset="0"/>
              </a:rPr>
              <a:t>hai</a:t>
            </a:r>
            <a:r>
              <a:rPr lang="en-GB" dirty="0" smtClean="0">
                <a:latin typeface="Lucida Sans" panose="020B0602030504020204" pitchFamily="34" charset="0"/>
              </a:rPr>
              <a:t> </a:t>
            </a:r>
            <a:r>
              <a:rPr lang="en-GB" dirty="0" err="1">
                <a:latin typeface="Lucida Sans" panose="020B0602030504020204" pitchFamily="34" charset="0"/>
              </a:rPr>
              <a:t>addysgwyr</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cynghori</a:t>
            </a:r>
            <a:r>
              <a:rPr lang="en-GB" dirty="0">
                <a:latin typeface="Lucida Sans" panose="020B0602030504020204" pitchFamily="34" charset="0"/>
              </a:rPr>
              <a:t> </a:t>
            </a:r>
            <a:r>
              <a:rPr lang="en-GB" dirty="0" err="1">
                <a:latin typeface="Lucida Sans" panose="020B0602030504020204" pitchFamily="34" charset="0"/>
              </a:rPr>
              <a:t>rhieni</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fagu</a:t>
            </a:r>
            <a:r>
              <a:rPr lang="en-GB" dirty="0">
                <a:latin typeface="Lucida Sans" panose="020B0602030504020204" pitchFamily="34" charset="0"/>
              </a:rPr>
              <a:t> </a:t>
            </a:r>
            <a:r>
              <a:rPr lang="en-GB" dirty="0" err="1">
                <a:latin typeface="Lucida Sans" panose="020B0602030504020204" pitchFamily="34" charset="0"/>
              </a:rPr>
              <a:t>eu</a:t>
            </a:r>
            <a:r>
              <a:rPr lang="en-GB" dirty="0">
                <a:latin typeface="Lucida Sans" panose="020B0602030504020204" pitchFamily="34" charset="0"/>
              </a:rPr>
              <a:t> plant </a:t>
            </a:r>
            <a:r>
              <a:rPr lang="en-GB" dirty="0" err="1">
                <a:latin typeface="Lucida Sans" panose="020B0602030504020204" pitchFamily="34" charset="0"/>
              </a:rPr>
              <a:t>fel</a:t>
            </a:r>
            <a:r>
              <a:rPr lang="en-GB" dirty="0">
                <a:latin typeface="Lucida Sans" panose="020B0602030504020204" pitchFamily="34" charset="0"/>
              </a:rPr>
              <a:t> </a:t>
            </a:r>
            <a:r>
              <a:rPr lang="en-GB" dirty="0" err="1">
                <a:latin typeface="Lucida Sans" panose="020B0602030504020204" pitchFamily="34" charset="0"/>
              </a:rPr>
              <a:t>pobl</a:t>
            </a:r>
            <a:r>
              <a:rPr lang="en-GB" dirty="0">
                <a:latin typeface="Lucida Sans" panose="020B0602030504020204" pitchFamily="34" charset="0"/>
              </a:rPr>
              <a:t> </a:t>
            </a:r>
            <a:r>
              <a:rPr lang="en-GB" dirty="0" err="1">
                <a:latin typeface="Lucida Sans" panose="020B0602030504020204" pitchFamily="34" charset="0"/>
              </a:rPr>
              <a:t>uniaith</a:t>
            </a:r>
            <a:r>
              <a:rPr lang="en-GB" dirty="0">
                <a:latin typeface="Lucida Sans" panose="020B0602030504020204" pitchFamily="34" charset="0"/>
              </a:rPr>
              <a:t>?</a:t>
            </a:r>
          </a:p>
        </p:txBody>
      </p:sp>
      <p:sp>
        <p:nvSpPr>
          <p:cNvPr id="4" name="Content Placeholder 3"/>
          <p:cNvSpPr>
            <a:spLocks noGrp="1"/>
          </p:cNvSpPr>
          <p:nvPr>
            <p:ph sz="half" idx="2"/>
          </p:nvPr>
        </p:nvSpPr>
        <p:spPr>
          <a:xfrm>
            <a:off x="6172199" y="1825625"/>
            <a:ext cx="5850731" cy="4351338"/>
          </a:xfrm>
        </p:spPr>
        <p:txBody>
          <a:bodyPr/>
          <a:lstStyle/>
          <a:p>
            <a:r>
              <a:rPr lang="en-GB" dirty="0" smtClean="0">
                <a:solidFill>
                  <a:srgbClr val="002060"/>
                </a:solidFill>
                <a:latin typeface="Lucida Sans" panose="020B0602030504020204" pitchFamily="34" charset="0"/>
              </a:rPr>
              <a:t>May delay language acquisition?</a:t>
            </a:r>
          </a:p>
          <a:p>
            <a:r>
              <a:rPr lang="en-GB" dirty="0" smtClean="0">
                <a:solidFill>
                  <a:srgbClr val="002060"/>
                </a:solidFill>
                <a:latin typeface="Lucida Sans" panose="020B0602030504020204" pitchFamily="34" charset="0"/>
              </a:rPr>
              <a:t>Children should focus on one language to avoid confusion?</a:t>
            </a:r>
          </a:p>
          <a:p>
            <a:r>
              <a:rPr lang="en-GB" dirty="0" smtClean="0">
                <a:solidFill>
                  <a:srgbClr val="002060"/>
                </a:solidFill>
                <a:latin typeface="Lucida Sans" panose="020B0602030504020204" pitchFamily="34" charset="0"/>
              </a:rPr>
              <a:t>Some educators advise parents to raise their children as monolinguals?</a:t>
            </a:r>
          </a:p>
          <a:p>
            <a:pPr marL="0" indent="0" algn="r">
              <a:buNone/>
            </a:pPr>
            <a:r>
              <a:rPr lang="en-GB" sz="1800" dirty="0" smtClean="0">
                <a:solidFill>
                  <a:srgbClr val="002060"/>
                </a:solidFill>
                <a:latin typeface="Lucida Sans" panose="020B0602030504020204" pitchFamily="34" charset="0"/>
              </a:rPr>
              <a:t>(Bright and </a:t>
            </a:r>
            <a:r>
              <a:rPr lang="en-GB" sz="1800" dirty="0" err="1" smtClean="0">
                <a:solidFill>
                  <a:srgbClr val="002060"/>
                </a:solidFill>
                <a:latin typeface="Lucida Sans" panose="020B0602030504020204" pitchFamily="34" charset="0"/>
              </a:rPr>
              <a:t>Filippi</a:t>
            </a:r>
            <a:r>
              <a:rPr lang="en-GB" sz="1800" dirty="0" smtClean="0">
                <a:solidFill>
                  <a:srgbClr val="002060"/>
                </a:solidFill>
                <a:latin typeface="Lucida Sans" panose="020B0602030504020204" pitchFamily="34" charset="0"/>
              </a:rPr>
              <a:t>, 2019)</a:t>
            </a:r>
            <a:endParaRPr lang="en-GB" sz="18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4949813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356" y="365127"/>
            <a:ext cx="10789444" cy="1325563"/>
          </a:xfrm>
        </p:spPr>
        <p:txBody>
          <a:bodyPr>
            <a:normAutofit/>
          </a:bodyPr>
          <a:lstStyle/>
          <a:p>
            <a:r>
              <a:rPr lang="en-GB" sz="3200" dirty="0">
                <a:latin typeface="Lucida Sans" panose="020B0602030504020204" pitchFamily="34" charset="0"/>
              </a:rPr>
              <a:t>Bilingualism Matters: Myths and Facts about Early Bilingual Development — </a:t>
            </a:r>
            <a:r>
              <a:rPr lang="en-GB" sz="3200" dirty="0" err="1">
                <a:latin typeface="Lucida Sans" panose="020B0602030504020204" pitchFamily="34" charset="0"/>
              </a:rPr>
              <a:t>Mileidis</a:t>
            </a:r>
            <a:r>
              <a:rPr lang="en-GB" sz="3200" dirty="0">
                <a:latin typeface="Lucida Sans" panose="020B0602030504020204" pitchFamily="34" charset="0"/>
              </a:rPr>
              <a:t> </a:t>
            </a:r>
            <a:r>
              <a:rPr lang="en-GB" sz="3200" dirty="0" err="1">
                <a:latin typeface="Lucida Sans" panose="020B0602030504020204" pitchFamily="34" charset="0"/>
              </a:rPr>
              <a:t>Gort</a:t>
            </a:r>
            <a:endParaRPr lang="en-GB" sz="3200" dirty="0">
              <a:latin typeface="Lucida Sans" panose="020B0602030504020204" pitchFamily="34" charset="0"/>
            </a:endParaRPr>
          </a:p>
        </p:txBody>
      </p:sp>
      <p:pic>
        <p:nvPicPr>
          <p:cNvPr id="5" name="i9L9-wtRjmo"/>
          <p:cNvPicPr>
            <a:picLocks noGrp="1" noRot="1" noChangeAspect="1"/>
          </p:cNvPicPr>
          <p:nvPr>
            <p:ph sz="half" idx="2"/>
            <a:videoFile r:link="rId1"/>
          </p:nvPr>
        </p:nvPicPr>
        <p:blipFill>
          <a:blip r:embed="rId4"/>
          <a:stretch>
            <a:fillRect/>
          </a:stretch>
        </p:blipFill>
        <p:spPr>
          <a:xfrm>
            <a:off x="564356" y="1871663"/>
            <a:ext cx="11129963" cy="4772025"/>
          </a:xfrm>
          <a:prstGeom prst="rect">
            <a:avLst/>
          </a:prstGeom>
        </p:spPr>
      </p:pic>
    </p:spTree>
    <p:extLst>
      <p:ext uri="{BB962C8B-B14F-4D97-AF65-F5344CB8AC3E}">
        <p14:creationId xmlns:p14="http://schemas.microsoft.com/office/powerpoint/2010/main" val="262072507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678656" y="241534"/>
            <a:ext cx="9809832" cy="1138138"/>
          </a:xfrm>
        </p:spPr>
        <p:txBody>
          <a:bodyPr>
            <a:noAutofit/>
          </a:bodyPr>
          <a:lstStyle/>
          <a:p>
            <a:r>
              <a:rPr lang="en-GB" altLang="en-US" sz="3200" dirty="0" err="1">
                <a:latin typeface="Lucida Sans" panose="020B0602030504020204" pitchFamily="34" charset="0"/>
                <a:ea typeface="ＭＳ Ｐゴシック" panose="020B0600070205080204" pitchFamily="34" charset="-128"/>
              </a:rPr>
              <a:t>Buddion</a:t>
            </a:r>
            <a:r>
              <a:rPr lang="en-GB" altLang="en-US" sz="3200" dirty="0">
                <a:latin typeface="Lucida Sans" panose="020B0602030504020204" pitchFamily="34" charset="0"/>
                <a:ea typeface="ＭＳ Ｐゴシック" panose="020B0600070205080204" pitchFamily="34" charset="-128"/>
              </a:rPr>
              <a:t> </a:t>
            </a:r>
            <a:r>
              <a:rPr lang="en-GB" altLang="en-US" sz="3200" dirty="0" err="1">
                <a:latin typeface="Lucida Sans" panose="020B0602030504020204" pitchFamily="34" charset="0"/>
                <a:ea typeface="ＭＳ Ｐゴシック" panose="020B0600070205080204" pitchFamily="34" charset="-128"/>
              </a:rPr>
              <a:t>cyfathrebu</a:t>
            </a:r>
            <a:r>
              <a:rPr lang="en-GB" altLang="en-US" sz="3200" dirty="0">
                <a:latin typeface="Lucida Sans" panose="020B0602030504020204" pitchFamily="34" charset="0"/>
                <a:ea typeface="ＭＳ Ｐゴシック" panose="020B0600070205080204" pitchFamily="34" charset="-128"/>
              </a:rPr>
              <a:t/>
            </a:r>
            <a:br>
              <a:rPr lang="en-GB" altLang="en-US" sz="3200" dirty="0">
                <a:latin typeface="Lucida Sans" panose="020B0602030504020204" pitchFamily="34" charset="0"/>
                <a:ea typeface="ＭＳ Ｐゴシック" panose="020B0600070205080204" pitchFamily="34" charset="-128"/>
              </a:rPr>
            </a:br>
            <a:r>
              <a:rPr lang="en-GB" altLang="en-US" sz="3200" dirty="0">
                <a:solidFill>
                  <a:srgbClr val="002060"/>
                </a:solidFill>
                <a:latin typeface="Lucida Sans" panose="020B0602030504020204" pitchFamily="34" charset="0"/>
                <a:ea typeface="ＭＳ Ｐゴシック" panose="020B0600070205080204" pitchFamily="34" charset="-128"/>
              </a:rPr>
              <a:t>Communication benefits</a:t>
            </a:r>
            <a:endParaRPr lang="en-GB" altLang="en-US" sz="3200" dirty="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728663" y="1412777"/>
            <a:ext cx="5291137" cy="4176465"/>
          </a:xfrm>
        </p:spPr>
        <p:txBody>
          <a:bodyPr>
            <a:normAutofit/>
          </a:bodyPr>
          <a:lstStyle/>
          <a:p>
            <a:r>
              <a:rPr lang="cy-GB" altLang="en-US" sz="3200" dirty="0" smtClean="0">
                <a:latin typeface="Lucida Sans" panose="020B0602030504020204" pitchFamily="34" charset="0"/>
              </a:rPr>
              <a:t>Mwy o bobl i gyfathrebu gyda:</a:t>
            </a:r>
          </a:p>
          <a:p>
            <a:pPr>
              <a:buFontTx/>
              <a:buChar char="-"/>
            </a:pPr>
            <a:r>
              <a:rPr lang="cy-GB" altLang="en-US" sz="3200" dirty="0" smtClean="0">
                <a:latin typeface="Lucida Sans" panose="020B0602030504020204" pitchFamily="34" charset="0"/>
              </a:rPr>
              <a:t>Teulu</a:t>
            </a:r>
          </a:p>
          <a:p>
            <a:pPr>
              <a:buFontTx/>
              <a:buChar char="-"/>
            </a:pPr>
            <a:r>
              <a:rPr lang="cy-GB" altLang="en-US" sz="3200" dirty="0" smtClean="0">
                <a:latin typeface="Lucida Sans" panose="020B0602030504020204" pitchFamily="34" charset="0"/>
              </a:rPr>
              <a:t>Y gymuned</a:t>
            </a:r>
          </a:p>
          <a:p>
            <a:pPr>
              <a:buFontTx/>
              <a:buChar char="-"/>
            </a:pPr>
            <a:r>
              <a:rPr lang="cy-GB" altLang="en-US" sz="3200" dirty="0" smtClean="0">
                <a:latin typeface="Lucida Sans" panose="020B0602030504020204" pitchFamily="34" charset="0"/>
              </a:rPr>
              <a:t>Lleoliad </a:t>
            </a:r>
            <a:r>
              <a:rPr lang="cy-GB" altLang="en-US" sz="3200" dirty="0">
                <a:latin typeface="Lucida Sans" panose="020B0602030504020204" pitchFamily="34" charset="0"/>
              </a:rPr>
              <a:t>– </a:t>
            </a:r>
            <a:r>
              <a:rPr lang="cy-GB" altLang="en-US" sz="3200" dirty="0" smtClean="0">
                <a:latin typeface="Lucida Sans" panose="020B0602030504020204" pitchFamily="34" charset="0"/>
              </a:rPr>
              <a:t>meithrinfa/ysgol</a:t>
            </a:r>
          </a:p>
          <a:p>
            <a:pPr marL="0" indent="0">
              <a:buNone/>
            </a:pPr>
            <a:r>
              <a:rPr lang="cy-GB" altLang="en-US" sz="3200" dirty="0" smtClean="0">
                <a:latin typeface="Lucida Sans" panose="020B0602030504020204" pitchFamily="34" charset="0"/>
              </a:rPr>
              <a:t>- Cyflogaeth </a:t>
            </a:r>
            <a:r>
              <a:rPr lang="cy-GB" altLang="en-US" sz="3200" dirty="0">
                <a:latin typeface="Lucida Sans" panose="020B0602030504020204" pitchFamily="34" charset="0"/>
              </a:rPr>
              <a:t>(yn hwyrach)</a:t>
            </a:r>
          </a:p>
        </p:txBody>
      </p:sp>
      <p:sp>
        <p:nvSpPr>
          <p:cNvPr id="6148" name="Content Placeholder 3"/>
          <p:cNvSpPr>
            <a:spLocks noGrp="1"/>
          </p:cNvSpPr>
          <p:nvPr>
            <p:ph sz="half" idx="2"/>
          </p:nvPr>
        </p:nvSpPr>
        <p:spPr>
          <a:xfrm>
            <a:off x="6172199" y="1412777"/>
            <a:ext cx="5229225" cy="4176465"/>
          </a:xfrm>
        </p:spPr>
        <p:txBody>
          <a:bodyPr>
            <a:normAutofit/>
          </a:bodyPr>
          <a:lstStyle/>
          <a:p>
            <a:r>
              <a:rPr lang="en-GB" altLang="en-US" sz="3200" dirty="0" smtClean="0">
                <a:solidFill>
                  <a:srgbClr val="002060"/>
                </a:solidFill>
                <a:latin typeface="Lucida Sans" panose="020B0602030504020204" pitchFamily="34" charset="0"/>
              </a:rPr>
              <a:t>More people to communicate with:</a:t>
            </a:r>
          </a:p>
          <a:p>
            <a:pPr marL="0" indent="0">
              <a:buNone/>
            </a:pPr>
            <a:r>
              <a:rPr lang="en-GB" altLang="en-US" sz="3200" dirty="0" smtClean="0">
                <a:solidFill>
                  <a:srgbClr val="002060"/>
                </a:solidFill>
                <a:latin typeface="Lucida Sans" panose="020B0602030504020204" pitchFamily="34" charset="0"/>
              </a:rPr>
              <a:t>- Family</a:t>
            </a:r>
            <a:endParaRPr lang="en-GB" altLang="en-US" sz="3200" dirty="0">
              <a:solidFill>
                <a:srgbClr val="002060"/>
              </a:solidFill>
              <a:latin typeface="Lucida Sans" panose="020B0602030504020204" pitchFamily="34" charset="0"/>
            </a:endParaRPr>
          </a:p>
          <a:p>
            <a:pPr marL="0" indent="0">
              <a:buNone/>
            </a:pPr>
            <a:r>
              <a:rPr lang="en-GB" altLang="en-US" sz="3200" dirty="0" smtClean="0">
                <a:solidFill>
                  <a:srgbClr val="002060"/>
                </a:solidFill>
                <a:latin typeface="Lucida Sans" panose="020B0602030504020204" pitchFamily="34" charset="0"/>
              </a:rPr>
              <a:t>- Community</a:t>
            </a:r>
            <a:endParaRPr lang="en-GB" altLang="en-US" sz="3200" dirty="0">
              <a:solidFill>
                <a:srgbClr val="002060"/>
              </a:solidFill>
              <a:latin typeface="Lucida Sans" panose="020B0602030504020204" pitchFamily="34" charset="0"/>
            </a:endParaRPr>
          </a:p>
          <a:p>
            <a:pPr marL="0" indent="0">
              <a:buNone/>
            </a:pPr>
            <a:r>
              <a:rPr lang="en-GB" altLang="en-US" sz="3200" dirty="0" smtClean="0">
                <a:solidFill>
                  <a:srgbClr val="002060"/>
                </a:solidFill>
                <a:latin typeface="Lucida Sans" panose="020B0602030504020204" pitchFamily="34" charset="0"/>
              </a:rPr>
              <a:t>- Setting </a:t>
            </a:r>
            <a:r>
              <a:rPr lang="en-GB" altLang="en-US" sz="3200" dirty="0">
                <a:solidFill>
                  <a:srgbClr val="002060"/>
                </a:solidFill>
                <a:latin typeface="Lucida Sans" panose="020B0602030504020204" pitchFamily="34" charset="0"/>
              </a:rPr>
              <a:t>– nursery/school</a:t>
            </a:r>
          </a:p>
          <a:p>
            <a:pPr marL="0" indent="0">
              <a:buNone/>
            </a:pPr>
            <a:r>
              <a:rPr lang="en-GB" altLang="en-US" sz="3200" dirty="0" smtClean="0">
                <a:solidFill>
                  <a:srgbClr val="002060"/>
                </a:solidFill>
                <a:latin typeface="Lucida Sans" panose="020B0602030504020204" pitchFamily="34" charset="0"/>
              </a:rPr>
              <a:t>- Employment </a:t>
            </a:r>
            <a:r>
              <a:rPr lang="en-GB" altLang="en-US" sz="3200" dirty="0">
                <a:solidFill>
                  <a:srgbClr val="002060"/>
                </a:solidFill>
                <a:latin typeface="Lucida Sans" panose="020B0602030504020204" pitchFamily="34" charset="0"/>
              </a:rPr>
              <a:t>(later)</a:t>
            </a:r>
          </a:p>
        </p:txBody>
      </p:sp>
    </p:spTree>
    <p:extLst>
      <p:ext uri="{BB962C8B-B14F-4D97-AF65-F5344CB8AC3E}">
        <p14:creationId xmlns:p14="http://schemas.microsoft.com/office/powerpoint/2010/main" val="205110563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964406" y="241534"/>
            <a:ext cx="9524082" cy="1138138"/>
          </a:xfrm>
        </p:spPr>
        <p:txBody>
          <a:bodyPr>
            <a:noAutofit/>
          </a:bodyPr>
          <a:lstStyle/>
          <a:p>
            <a:r>
              <a:rPr lang="en-GB" altLang="en-US" sz="3200" dirty="0" err="1">
                <a:latin typeface="Lucida Sans" panose="020B0602030504020204" pitchFamily="34" charset="0"/>
                <a:ea typeface="ＭＳ Ｐゴシック" panose="020B0600070205080204" pitchFamily="34" charset="-128"/>
              </a:rPr>
              <a:t>Buddion</a:t>
            </a:r>
            <a:r>
              <a:rPr lang="en-GB" altLang="en-US" sz="3200" dirty="0">
                <a:latin typeface="Lucida Sans" panose="020B0602030504020204" pitchFamily="34" charset="0"/>
                <a:ea typeface="ＭＳ Ｐゴシック" panose="020B0600070205080204" pitchFamily="34" charset="-128"/>
              </a:rPr>
              <a:t> </a:t>
            </a:r>
            <a:r>
              <a:rPr lang="en-GB" altLang="en-US" sz="3200" dirty="0" err="1">
                <a:latin typeface="Lucida Sans" panose="020B0602030504020204" pitchFamily="34" charset="0"/>
                <a:ea typeface="ＭＳ Ｐゴシック" panose="020B0600070205080204" pitchFamily="34" charset="-128"/>
              </a:rPr>
              <a:t>diwylliannol</a:t>
            </a:r>
            <a:r>
              <a:rPr lang="en-GB" altLang="en-US" sz="3200" dirty="0">
                <a:latin typeface="Lucida Sans" panose="020B0602030504020204" pitchFamily="34" charset="0"/>
                <a:ea typeface="ＭＳ Ｐゴシック" panose="020B0600070205080204" pitchFamily="34" charset="-128"/>
              </a:rPr>
              <a:t/>
            </a:r>
            <a:br>
              <a:rPr lang="en-GB" altLang="en-US" sz="3200" dirty="0">
                <a:latin typeface="Lucida Sans" panose="020B0602030504020204" pitchFamily="34" charset="0"/>
                <a:ea typeface="ＭＳ Ｐゴシック" panose="020B0600070205080204" pitchFamily="34" charset="-128"/>
              </a:rPr>
            </a:br>
            <a:r>
              <a:rPr lang="en-GB" altLang="en-US" sz="3200" dirty="0">
                <a:solidFill>
                  <a:srgbClr val="002060"/>
                </a:solidFill>
                <a:latin typeface="Lucida Sans" panose="020B0602030504020204" pitchFamily="34" charset="0"/>
                <a:ea typeface="ＭＳ Ｐゴシック" panose="020B0600070205080204" pitchFamily="34" charset="-128"/>
              </a:rPr>
              <a:t>Cultural benefits</a:t>
            </a:r>
            <a:endParaRPr lang="en-GB" altLang="en-US" sz="3200" dirty="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671513" y="1412777"/>
            <a:ext cx="5348287" cy="4176465"/>
          </a:xfrm>
        </p:spPr>
        <p:txBody>
          <a:bodyPr>
            <a:normAutofit/>
          </a:bodyPr>
          <a:lstStyle/>
          <a:p>
            <a:r>
              <a:rPr lang="cy-GB" altLang="en-US" sz="3200" dirty="0" err="1" smtClean="0">
                <a:latin typeface="Lucida Sans" panose="020B0602030504020204" pitchFamily="34" charset="0"/>
              </a:rPr>
              <a:t>Amlddiwylliant</a:t>
            </a:r>
            <a:endParaRPr lang="cy-GB" altLang="en-US" sz="3200" dirty="0" smtClean="0">
              <a:latin typeface="Lucida Sans" panose="020B0602030504020204" pitchFamily="34" charset="0"/>
            </a:endParaRPr>
          </a:p>
          <a:p>
            <a:r>
              <a:rPr lang="cy-GB" altLang="en-US" sz="3200" dirty="0" smtClean="0">
                <a:latin typeface="Lucida Sans" panose="020B0602030504020204" pitchFamily="34" charset="0"/>
              </a:rPr>
              <a:t>Mwy o gymhwysedd cymdeithasol</a:t>
            </a:r>
          </a:p>
          <a:p>
            <a:r>
              <a:rPr lang="cy-GB" altLang="en-US" sz="3200" dirty="0" smtClean="0">
                <a:latin typeface="Lucida Sans" panose="020B0602030504020204" pitchFamily="34" charset="0"/>
              </a:rPr>
              <a:t>Hyblygrwydd cymdeithasol</a:t>
            </a:r>
            <a:endParaRPr lang="cy-GB" altLang="en-US" sz="3200" dirty="0">
              <a:latin typeface="Lucida Sans" panose="020B0602030504020204" pitchFamily="34" charset="0"/>
            </a:endParaRPr>
          </a:p>
          <a:p>
            <a:r>
              <a:rPr lang="cy-GB" altLang="en-US" sz="3200" dirty="0">
                <a:latin typeface="Lucida Sans" panose="020B0602030504020204" pitchFamily="34" charset="0"/>
              </a:rPr>
              <a:t>Mwy o goddefgarwch</a:t>
            </a:r>
          </a:p>
          <a:p>
            <a:r>
              <a:rPr lang="cy-GB" altLang="en-US" sz="3200" dirty="0">
                <a:latin typeface="Lucida Sans" panose="020B0602030504020204" pitchFamily="34" charset="0"/>
              </a:rPr>
              <a:t>Llai o hiliaeth/rhagfarn</a:t>
            </a:r>
          </a:p>
        </p:txBody>
      </p:sp>
      <p:sp>
        <p:nvSpPr>
          <p:cNvPr id="6148" name="Content Placeholder 3"/>
          <p:cNvSpPr>
            <a:spLocks noGrp="1"/>
          </p:cNvSpPr>
          <p:nvPr>
            <p:ph sz="half" idx="2"/>
          </p:nvPr>
        </p:nvSpPr>
        <p:spPr>
          <a:xfrm>
            <a:off x="6172199" y="1412777"/>
            <a:ext cx="5293519" cy="4176465"/>
          </a:xfrm>
        </p:spPr>
        <p:txBody>
          <a:bodyPr>
            <a:normAutofit/>
          </a:bodyPr>
          <a:lstStyle/>
          <a:p>
            <a:r>
              <a:rPr lang="en-GB" altLang="en-US" sz="3200" dirty="0" smtClean="0">
                <a:solidFill>
                  <a:srgbClr val="002060"/>
                </a:solidFill>
                <a:latin typeface="Lucida Sans" panose="020B0602030504020204" pitchFamily="34" charset="0"/>
              </a:rPr>
              <a:t>Multiculturalism</a:t>
            </a:r>
          </a:p>
          <a:p>
            <a:r>
              <a:rPr lang="en-GB" altLang="en-US" sz="3200" dirty="0" smtClean="0">
                <a:solidFill>
                  <a:srgbClr val="002060"/>
                </a:solidFill>
                <a:latin typeface="Lucida Sans" panose="020B0602030504020204" pitchFamily="34" charset="0"/>
              </a:rPr>
              <a:t>Increased social competence</a:t>
            </a:r>
          </a:p>
          <a:p>
            <a:r>
              <a:rPr lang="en-GB" altLang="en-US" sz="3200" dirty="0" smtClean="0">
                <a:solidFill>
                  <a:srgbClr val="002060"/>
                </a:solidFill>
                <a:latin typeface="Lucida Sans" panose="020B0602030504020204" pitchFamily="34" charset="0"/>
              </a:rPr>
              <a:t>Social flexibility</a:t>
            </a:r>
            <a:endParaRPr lang="en-GB" altLang="en-US" sz="3200" dirty="0">
              <a:solidFill>
                <a:srgbClr val="002060"/>
              </a:solidFill>
              <a:latin typeface="Lucida Sans" panose="020B0602030504020204" pitchFamily="34" charset="0"/>
            </a:endParaRPr>
          </a:p>
          <a:p>
            <a:r>
              <a:rPr lang="en-GB" altLang="en-US" sz="3200" dirty="0">
                <a:solidFill>
                  <a:srgbClr val="002060"/>
                </a:solidFill>
                <a:latin typeface="Lucida Sans" panose="020B0602030504020204" pitchFamily="34" charset="0"/>
              </a:rPr>
              <a:t>More tolerance</a:t>
            </a:r>
          </a:p>
          <a:p>
            <a:r>
              <a:rPr lang="en-GB" altLang="en-US" sz="3200" dirty="0">
                <a:solidFill>
                  <a:srgbClr val="002060"/>
                </a:solidFill>
                <a:latin typeface="Lucida Sans" panose="020B0602030504020204" pitchFamily="34" charset="0"/>
              </a:rPr>
              <a:t>Less racism/prejudice</a:t>
            </a:r>
          </a:p>
        </p:txBody>
      </p:sp>
    </p:spTree>
    <p:extLst>
      <p:ext uri="{BB962C8B-B14F-4D97-AF65-F5344CB8AC3E}">
        <p14:creationId xmlns:p14="http://schemas.microsoft.com/office/powerpoint/2010/main" val="380384143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64344" y="274638"/>
            <a:ext cx="10024144" cy="850106"/>
          </a:xfrm>
        </p:spPr>
        <p:txBody>
          <a:bodyPr>
            <a:noAutofit/>
          </a:bodyPr>
          <a:lstStyle/>
          <a:p>
            <a:r>
              <a:rPr lang="en-GB" altLang="en-US" sz="2800" dirty="0" err="1">
                <a:latin typeface="Lucida Sans" panose="020B0602030504020204" pitchFamily="34" charset="0"/>
                <a:ea typeface="ＭＳ Ｐゴシック" panose="020B0600070205080204" pitchFamily="34" charset="-128"/>
              </a:rPr>
              <a:t>Manteision</a:t>
            </a:r>
            <a:r>
              <a:rPr lang="en-GB" altLang="en-US" sz="2800" dirty="0">
                <a:latin typeface="Lucida Sans" panose="020B0602030504020204" pitchFamily="34" charset="0"/>
                <a:ea typeface="ＭＳ Ｐゴシック" panose="020B0600070205080204" pitchFamily="34" charset="-128"/>
              </a:rPr>
              <a:t> </a:t>
            </a:r>
            <a:r>
              <a:rPr lang="en-GB" altLang="en-US" sz="2800" dirty="0" err="1">
                <a:latin typeface="Lucida Sans" panose="020B0602030504020204" pitchFamily="34" charset="0"/>
                <a:ea typeface="ＭＳ Ｐゴシック" panose="020B0600070205080204" pitchFamily="34" charset="-128"/>
              </a:rPr>
              <a:t>gwybyddol</a:t>
            </a:r>
            <a:r>
              <a:rPr lang="en-GB" altLang="en-US" sz="2800" dirty="0">
                <a:latin typeface="Lucida Sans" panose="020B0602030504020204" pitchFamily="34" charset="0"/>
                <a:ea typeface="ＭＳ Ｐゴシック" panose="020B0600070205080204" pitchFamily="34" charset="-128"/>
              </a:rPr>
              <a:t> </a:t>
            </a:r>
            <a:r>
              <a:rPr lang="en-GB" altLang="en-US" sz="2800" dirty="0" err="1">
                <a:latin typeface="Lucida Sans" panose="020B0602030504020204" pitchFamily="34" charset="0"/>
                <a:ea typeface="ＭＳ Ｐゴシック" panose="020B0600070205080204" pitchFamily="34" charset="-128"/>
              </a:rPr>
              <a:t>neu</a:t>
            </a:r>
            <a:r>
              <a:rPr lang="en-GB" altLang="en-US" sz="2800" dirty="0">
                <a:latin typeface="Lucida Sans" panose="020B0602030504020204" pitchFamily="34" charset="0"/>
                <a:ea typeface="ＭＳ Ｐゴシック" panose="020B0600070205080204" pitchFamily="34" charset="-128"/>
              </a:rPr>
              <a:t> </a:t>
            </a:r>
            <a:r>
              <a:rPr lang="en-GB" altLang="en-US" sz="2800" dirty="0" err="1" smtClean="0">
                <a:latin typeface="Lucida Sans" panose="020B0602030504020204" pitchFamily="34" charset="0"/>
                <a:ea typeface="ＭＳ Ｐゴシック" panose="020B0600070205080204" pitchFamily="34" charset="-128"/>
              </a:rPr>
              <a:t>meddyliol</a:t>
            </a:r>
            <a:r>
              <a:rPr lang="en-GB" altLang="en-US" sz="2800" dirty="0" smtClean="0">
                <a:latin typeface="Lucida Sans" panose="020B0602030504020204" pitchFamily="34" charset="0"/>
                <a:ea typeface="ＭＳ Ｐゴシック" panose="020B0600070205080204" pitchFamily="34" charset="-128"/>
              </a:rPr>
              <a:t/>
            </a:r>
            <a:br>
              <a:rPr lang="en-GB" altLang="en-US" sz="2800" dirty="0" smtClean="0">
                <a:latin typeface="Lucida Sans" panose="020B0602030504020204" pitchFamily="34" charset="0"/>
                <a:ea typeface="ＭＳ Ｐゴシック" panose="020B0600070205080204" pitchFamily="34" charset="-128"/>
              </a:rPr>
            </a:br>
            <a:r>
              <a:rPr lang="en-GB" altLang="en-US" sz="2800" dirty="0" smtClean="0">
                <a:solidFill>
                  <a:srgbClr val="002060"/>
                </a:solidFill>
                <a:latin typeface="Lucida Sans" panose="020B0602030504020204" pitchFamily="34" charset="0"/>
                <a:ea typeface="ＭＳ Ｐゴシック" panose="020B0600070205080204" pitchFamily="34" charset="-128"/>
              </a:rPr>
              <a:t>Cognitive </a:t>
            </a:r>
            <a:r>
              <a:rPr lang="en-GB" altLang="en-US" sz="2800" dirty="0">
                <a:solidFill>
                  <a:srgbClr val="002060"/>
                </a:solidFill>
                <a:latin typeface="Lucida Sans" panose="020B0602030504020204" pitchFamily="34" charset="0"/>
                <a:ea typeface="ＭＳ Ｐゴシック" panose="020B0600070205080204" pitchFamily="34" charset="-128"/>
              </a:rPr>
              <a:t>or thinking advantages </a:t>
            </a:r>
            <a:endParaRPr lang="en-GB" altLang="en-US" sz="2800" dirty="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357188" y="1412777"/>
            <a:ext cx="5662612" cy="4176465"/>
          </a:xfrm>
        </p:spPr>
        <p:txBody>
          <a:bodyPr>
            <a:normAutofit fontScale="55000" lnSpcReduction="20000"/>
          </a:bodyPr>
          <a:lstStyle/>
          <a:p>
            <a:r>
              <a:rPr lang="cy-GB" altLang="en-US" sz="3300" dirty="0" smtClean="0">
                <a:latin typeface="Lucida Sans" panose="020B0602030504020204" pitchFamily="34" charset="0"/>
              </a:rPr>
              <a:t>Meddwl yn greadigol</a:t>
            </a:r>
          </a:p>
          <a:p>
            <a:r>
              <a:rPr lang="cy-GB" altLang="en-US" sz="3300" dirty="0" smtClean="0">
                <a:latin typeface="Lucida Sans" panose="020B0602030504020204" pitchFamily="34" charset="0"/>
              </a:rPr>
              <a:t>Cysyniadau o fewn geiriau</a:t>
            </a:r>
          </a:p>
          <a:p>
            <a:r>
              <a:rPr lang="cy-GB" altLang="en-US" sz="3300" dirty="0" smtClean="0">
                <a:latin typeface="Lucida Sans" panose="020B0602030504020204" pitchFamily="34" charset="0"/>
              </a:rPr>
              <a:t>Cyrhaeddiad o fewn y cwricwlwm</a:t>
            </a:r>
          </a:p>
          <a:p>
            <a:r>
              <a:rPr lang="cy-GB" altLang="en-US" sz="3300" dirty="0">
                <a:latin typeface="Lucida Sans" panose="020B0602030504020204" pitchFamily="34" charset="0"/>
              </a:rPr>
              <a:t>Mwy o hyblygrwydd, hyblygrwydd meddyliol</a:t>
            </a:r>
          </a:p>
          <a:p>
            <a:r>
              <a:rPr lang="cy-GB" altLang="en-US" sz="3300" dirty="0" smtClean="0">
                <a:latin typeface="Lucida Sans" panose="020B0602030504020204" pitchFamily="34" charset="0"/>
              </a:rPr>
              <a:t>Rhesymu </a:t>
            </a:r>
            <a:r>
              <a:rPr lang="cy-GB" altLang="en-US" sz="3300" dirty="0">
                <a:latin typeface="Lucida Sans" panose="020B0602030504020204" pitchFamily="34" charset="0"/>
              </a:rPr>
              <a:t>haniaethol </a:t>
            </a:r>
            <a:r>
              <a:rPr lang="cy-GB" altLang="en-US" sz="3300" dirty="0" smtClean="0">
                <a:latin typeface="Lucida Sans" panose="020B0602030504020204" pitchFamily="34" charset="0"/>
              </a:rPr>
              <a:t>uwch</a:t>
            </a:r>
            <a:r>
              <a:rPr lang="cy-GB" altLang="en-US" sz="3300" dirty="0">
                <a:latin typeface="Lucida Sans" panose="020B0602030504020204" pitchFamily="34" charset="0"/>
              </a:rPr>
              <a:t>, yn annibynnol </a:t>
            </a:r>
            <a:r>
              <a:rPr lang="cy-GB" altLang="en-US" sz="3300" dirty="0" smtClean="0">
                <a:latin typeface="Lucida Sans" panose="020B0602030504020204" pitchFamily="34" charset="0"/>
              </a:rPr>
              <a:t>o </a:t>
            </a:r>
            <a:r>
              <a:rPr lang="cy-GB" altLang="en-US" sz="3300" dirty="0">
                <a:latin typeface="Lucida Sans" panose="020B0602030504020204" pitchFamily="34" charset="0"/>
              </a:rPr>
              <a:t>iaith</a:t>
            </a:r>
          </a:p>
          <a:p>
            <a:r>
              <a:rPr lang="cy-GB" altLang="en-US" sz="3300" dirty="0" smtClean="0">
                <a:latin typeface="Lucida Sans" panose="020B0602030504020204" pitchFamily="34" charset="0"/>
              </a:rPr>
              <a:t>Deallusrwydd </a:t>
            </a:r>
            <a:r>
              <a:rPr lang="cy-GB" altLang="en-US" sz="3300" dirty="0">
                <a:latin typeface="Lucida Sans" panose="020B0602030504020204" pitchFamily="34" charset="0"/>
              </a:rPr>
              <a:t>ar </a:t>
            </a:r>
            <a:r>
              <a:rPr lang="cy-GB" altLang="en-US" sz="3300" dirty="0" smtClean="0">
                <a:latin typeface="Lucida Sans" panose="020B0602030504020204" pitchFamily="34" charset="0"/>
              </a:rPr>
              <a:t>lafar</a:t>
            </a:r>
          </a:p>
          <a:p>
            <a:r>
              <a:rPr lang="cy-GB" altLang="en-US" sz="3300" dirty="0">
                <a:latin typeface="Lucida Sans" panose="020B0602030504020204" pitchFamily="34" charset="0"/>
              </a:rPr>
              <a:t>Sensitifrwydd cyfathrebu uwch</a:t>
            </a:r>
          </a:p>
          <a:p>
            <a:r>
              <a:rPr lang="cy-GB" altLang="en-US" sz="3300" dirty="0">
                <a:latin typeface="Lucida Sans" panose="020B0602030504020204" pitchFamily="34" charset="0"/>
              </a:rPr>
              <a:t>Mwy o allu i ddatrys problemau</a:t>
            </a:r>
          </a:p>
          <a:p>
            <a:r>
              <a:rPr lang="cy-GB" altLang="en-US" sz="3300" dirty="0">
                <a:latin typeface="Lucida Sans" panose="020B0602030504020204" pitchFamily="34" charset="0"/>
              </a:rPr>
              <a:t>Perfformiad uwch mewn canfyddiad gofodol</a:t>
            </a:r>
          </a:p>
          <a:p>
            <a:r>
              <a:rPr lang="cy-GB" altLang="en-US" sz="3300" dirty="0">
                <a:latin typeface="Lucida Sans" panose="020B0602030504020204" pitchFamily="34" charset="0"/>
              </a:rPr>
              <a:t>Canlyniadau cadarnhaol yn ym myd mathemategol</a:t>
            </a:r>
          </a:p>
          <a:p>
            <a:r>
              <a:rPr lang="cy-GB" altLang="en-US" sz="3300" dirty="0">
                <a:latin typeface="Lucida Sans" panose="020B0602030504020204" pitchFamily="34" charset="0"/>
              </a:rPr>
              <a:t>Y gallu i ddysgu ieithoedd ychwanegol yn cael ei hwyluso’n fawr</a:t>
            </a:r>
          </a:p>
          <a:p>
            <a:endParaRPr lang="cy-GB" altLang="en-US" dirty="0" smtClean="0">
              <a:latin typeface="Lucida Sans" panose="020B0602030504020204" pitchFamily="34" charset="0"/>
            </a:endParaRPr>
          </a:p>
        </p:txBody>
      </p:sp>
      <p:sp>
        <p:nvSpPr>
          <p:cNvPr id="6148" name="Content Placeholder 3"/>
          <p:cNvSpPr>
            <a:spLocks noGrp="1"/>
          </p:cNvSpPr>
          <p:nvPr>
            <p:ph sz="half" idx="2"/>
          </p:nvPr>
        </p:nvSpPr>
        <p:spPr>
          <a:xfrm>
            <a:off x="6172199" y="1412777"/>
            <a:ext cx="5743575" cy="4176465"/>
          </a:xfrm>
        </p:spPr>
        <p:txBody>
          <a:bodyPr>
            <a:normAutofit fontScale="55000" lnSpcReduction="20000"/>
          </a:bodyPr>
          <a:lstStyle/>
          <a:p>
            <a:r>
              <a:rPr lang="en-GB" altLang="en-US" sz="3200" dirty="0" smtClean="0">
                <a:solidFill>
                  <a:srgbClr val="002060"/>
                </a:solidFill>
                <a:latin typeface="Lucida Sans" panose="020B0602030504020204" pitchFamily="34" charset="0"/>
                <a:ea typeface="ＭＳ Ｐゴシック" panose="020B0600070205080204" pitchFamily="34" charset="-128"/>
              </a:rPr>
              <a:t>Creative </a:t>
            </a:r>
            <a:r>
              <a:rPr lang="en-GB" altLang="en-US" sz="3200" dirty="0">
                <a:solidFill>
                  <a:srgbClr val="002060"/>
                </a:solidFill>
                <a:latin typeface="Lucida Sans" panose="020B0602030504020204" pitchFamily="34" charset="0"/>
                <a:ea typeface="ＭＳ Ｐゴシック" panose="020B0600070205080204" pitchFamily="34" charset="-128"/>
              </a:rPr>
              <a:t>thinking </a:t>
            </a:r>
          </a:p>
          <a:p>
            <a:r>
              <a:rPr lang="en-GB" altLang="en-US" sz="3200" dirty="0">
                <a:solidFill>
                  <a:srgbClr val="002060"/>
                </a:solidFill>
                <a:latin typeface="Lucida Sans" panose="020B0602030504020204" pitchFamily="34" charset="0"/>
                <a:ea typeface="ＭＳ Ｐゴシック" panose="020B0600070205080204" pitchFamily="34" charset="-128"/>
              </a:rPr>
              <a:t>Word concepts </a:t>
            </a:r>
          </a:p>
          <a:p>
            <a:r>
              <a:rPr lang="en-GB" altLang="en-US" sz="3200" dirty="0">
                <a:solidFill>
                  <a:srgbClr val="002060"/>
                </a:solidFill>
                <a:latin typeface="Lucida Sans" panose="020B0602030504020204" pitchFamily="34" charset="0"/>
                <a:ea typeface="ＭＳ Ｐゴシック" panose="020B0600070205080204" pitchFamily="34" charset="-128"/>
              </a:rPr>
              <a:t>Curriculum achievement </a:t>
            </a:r>
          </a:p>
          <a:p>
            <a:r>
              <a:rPr lang="en-US" altLang="en-US" sz="3200" dirty="0">
                <a:solidFill>
                  <a:srgbClr val="002060"/>
                </a:solidFill>
                <a:latin typeface="Lucida Sans" panose="020B0602030504020204" pitchFamily="34" charset="0"/>
              </a:rPr>
              <a:t>Greater adaptability, mental flexibility</a:t>
            </a:r>
          </a:p>
          <a:p>
            <a:r>
              <a:rPr lang="en-US" altLang="en-US" sz="3200" dirty="0">
                <a:solidFill>
                  <a:srgbClr val="002060"/>
                </a:solidFill>
                <a:latin typeface="Lucida Sans" panose="020B0602030504020204" pitchFamily="34" charset="0"/>
              </a:rPr>
              <a:t>Higher abstract reasoning, independent of language</a:t>
            </a:r>
          </a:p>
          <a:p>
            <a:r>
              <a:rPr lang="en-US" altLang="en-US" sz="3200" dirty="0">
                <a:solidFill>
                  <a:srgbClr val="002060"/>
                </a:solidFill>
                <a:latin typeface="Lucida Sans" panose="020B0602030504020204" pitchFamily="34" charset="0"/>
              </a:rPr>
              <a:t>Verbal </a:t>
            </a:r>
            <a:r>
              <a:rPr lang="en-US" altLang="en-US" sz="3200" dirty="0" smtClean="0">
                <a:solidFill>
                  <a:srgbClr val="002060"/>
                </a:solidFill>
                <a:latin typeface="Lucida Sans" panose="020B0602030504020204" pitchFamily="34" charset="0"/>
              </a:rPr>
              <a:t>intelligence</a:t>
            </a:r>
          </a:p>
          <a:p>
            <a:r>
              <a:rPr lang="en-US" altLang="en-US" sz="3200" dirty="0">
                <a:solidFill>
                  <a:srgbClr val="002060"/>
                </a:solidFill>
                <a:latin typeface="Lucida Sans" panose="020B0602030504020204" pitchFamily="34" charset="0"/>
                <a:ea typeface="ＭＳ Ｐゴシック" panose="020B0600070205080204" pitchFamily="34" charset="-128"/>
              </a:rPr>
              <a:t>Higher communication sensitivity</a:t>
            </a:r>
          </a:p>
          <a:p>
            <a:r>
              <a:rPr lang="en-US" altLang="en-US" sz="3200" dirty="0">
                <a:solidFill>
                  <a:srgbClr val="002060"/>
                </a:solidFill>
                <a:latin typeface="Lucida Sans" panose="020B0602030504020204" pitchFamily="34" charset="0"/>
                <a:ea typeface="ＭＳ Ｐゴシック" panose="020B0600070205080204" pitchFamily="34" charset="-128"/>
              </a:rPr>
              <a:t>Greater capacity to problem solve</a:t>
            </a:r>
          </a:p>
          <a:p>
            <a:r>
              <a:rPr lang="en-US" altLang="en-US" sz="3200" dirty="0">
                <a:solidFill>
                  <a:srgbClr val="002060"/>
                </a:solidFill>
                <a:latin typeface="Lucida Sans" panose="020B0602030504020204" pitchFamily="34" charset="0"/>
                <a:ea typeface="ＭＳ Ｐゴシック" panose="020B0600070205080204" pitchFamily="34" charset="-128"/>
              </a:rPr>
              <a:t>Higher performance in spatial perception</a:t>
            </a:r>
          </a:p>
          <a:p>
            <a:r>
              <a:rPr lang="en-US" altLang="en-US" sz="3200" dirty="0">
                <a:solidFill>
                  <a:srgbClr val="002060"/>
                </a:solidFill>
                <a:latin typeface="Lucida Sans" panose="020B0602030504020204" pitchFamily="34" charset="0"/>
                <a:ea typeface="ＭＳ Ｐゴシック" panose="020B0600070205080204" pitchFamily="34" charset="-128"/>
              </a:rPr>
              <a:t>Positive consequences in the mathematical world</a:t>
            </a:r>
          </a:p>
          <a:p>
            <a:r>
              <a:rPr lang="en-US" altLang="en-US" sz="3200" dirty="0">
                <a:solidFill>
                  <a:srgbClr val="002060"/>
                </a:solidFill>
                <a:latin typeface="Lucida Sans" panose="020B0602030504020204" pitchFamily="34" charset="0"/>
                <a:ea typeface="ＭＳ Ｐゴシック" panose="020B0600070205080204" pitchFamily="34" charset="-128"/>
              </a:rPr>
              <a:t>The learning of additional languages is greatly facilitated</a:t>
            </a:r>
          </a:p>
          <a:p>
            <a:endParaRPr lang="en-US" altLang="en-US" sz="3200" dirty="0">
              <a:solidFill>
                <a:srgbClr val="002060"/>
              </a:solidFill>
              <a:latin typeface="Lucida Sans" panose="020B0602030504020204" pitchFamily="34" charset="0"/>
            </a:endParaRPr>
          </a:p>
          <a:p>
            <a:endParaRPr lang="en-GB" altLang="en-US" sz="32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42738916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182" y="365128"/>
            <a:ext cx="4972049" cy="856454"/>
          </a:xfrm>
        </p:spPr>
        <p:txBody>
          <a:bodyPr>
            <a:normAutofit fontScale="90000"/>
          </a:bodyPr>
          <a:lstStyle/>
          <a:p>
            <a:r>
              <a:rPr lang="en-GB" sz="3200" dirty="0" smtClean="0">
                <a:latin typeface="Lucida Sans" panose="020B0602030504020204" pitchFamily="34" charset="0"/>
              </a:rPr>
              <a:t>Yr </a:t>
            </a:r>
            <a:r>
              <a:rPr lang="en-GB" sz="3200" dirty="0" err="1" smtClean="0">
                <a:latin typeface="Lucida Sans" panose="020B0602030504020204" pitchFamily="34" charset="0"/>
              </a:rPr>
              <a:t>ymennydd</a:t>
            </a:r>
            <a:r>
              <a:rPr lang="en-GB" sz="3200" dirty="0" smtClean="0">
                <a:latin typeface="Lucida Sans" panose="020B0602030504020204" pitchFamily="34" charset="0"/>
              </a:rPr>
              <a:t> </a:t>
            </a:r>
            <a:r>
              <a:rPr lang="en-GB" sz="3200" dirty="0" err="1" smtClean="0">
                <a:latin typeface="Lucida Sans" panose="020B0602030504020204" pitchFamily="34" charset="0"/>
              </a:rPr>
              <a:t>dwyieithog</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The bilingual brain</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307182" y="1335881"/>
            <a:ext cx="6029324" cy="4841082"/>
          </a:xfrm>
        </p:spPr>
        <p:txBody>
          <a:bodyPr>
            <a:normAutofit/>
          </a:bodyPr>
          <a:lstStyle/>
          <a:p>
            <a:r>
              <a:rPr lang="en-GB" sz="2400" dirty="0" err="1">
                <a:latin typeface="Lucida Sans" panose="020B0602030504020204" pitchFamily="34" charset="0"/>
              </a:rPr>
              <a:t>B</a:t>
            </a:r>
            <a:r>
              <a:rPr lang="en-GB" sz="2400" dirty="0" err="1" smtClean="0">
                <a:latin typeface="Lucida Sans" panose="020B0602030504020204" pitchFamily="34" charset="0"/>
              </a:rPr>
              <a:t>abanod</a:t>
            </a:r>
            <a:r>
              <a:rPr lang="en-GB" sz="2400" dirty="0" smtClean="0">
                <a:latin typeface="Lucida Sans" panose="020B0602030504020204" pitchFamily="34" charset="0"/>
              </a:rPr>
              <a:t> </a:t>
            </a:r>
            <a:r>
              <a:rPr lang="en-GB" sz="2400" dirty="0" err="1">
                <a:latin typeface="Lucida Sans" panose="020B0602030504020204" pitchFamily="34" charset="0"/>
              </a:rPr>
              <a:t>newydd-anedig</a:t>
            </a:r>
            <a:r>
              <a:rPr lang="en-GB" sz="2400" dirty="0">
                <a:latin typeface="Lucida Sans" panose="020B0602030504020204" pitchFamily="34" charset="0"/>
              </a:rPr>
              <a:t> </a:t>
            </a:r>
            <a:r>
              <a:rPr lang="en-GB" sz="2400" dirty="0" err="1" smtClean="0">
                <a:latin typeface="Lucida Sans" panose="020B0602030504020204" pitchFamily="34" charset="0"/>
              </a:rPr>
              <a:t>ddwyieithog</a:t>
            </a:r>
            <a:r>
              <a:rPr lang="en-GB" sz="2400" dirty="0" smtClean="0">
                <a:latin typeface="Lucida Sans" panose="020B0602030504020204" pitchFamily="34" charset="0"/>
              </a:rPr>
              <a:t> </a:t>
            </a:r>
            <a:r>
              <a:rPr lang="en-GB" sz="2400" dirty="0" err="1" smtClean="0">
                <a:latin typeface="Lucida Sans" panose="020B0602030504020204" pitchFamily="34" charset="0"/>
              </a:rPr>
              <a:t>yn</a:t>
            </a:r>
            <a:r>
              <a:rPr lang="en-GB" sz="2400" dirty="0" smtClean="0">
                <a:latin typeface="Lucida Sans" panose="020B0602030504020204" pitchFamily="34" charset="0"/>
              </a:rPr>
              <a:t> </a:t>
            </a:r>
            <a:r>
              <a:rPr lang="en-GB" sz="2400" dirty="0" err="1" smtClean="0">
                <a:latin typeface="Lucida Sans" panose="020B0602030504020204" pitchFamily="34" charset="0"/>
              </a:rPr>
              <a:t>medru</a:t>
            </a:r>
            <a:r>
              <a:rPr lang="en-GB" sz="2400" dirty="0" smtClean="0">
                <a:latin typeface="Lucida Sans" panose="020B0602030504020204" pitchFamily="34" charset="0"/>
              </a:rPr>
              <a:t> </a:t>
            </a:r>
            <a:r>
              <a:rPr lang="en-GB" sz="2400" dirty="0" err="1" smtClean="0">
                <a:latin typeface="Lucida Sans" panose="020B0602030504020204" pitchFamily="34" charset="0"/>
              </a:rPr>
              <a:t>gwahaniaethu</a:t>
            </a:r>
            <a:r>
              <a:rPr lang="en-GB" sz="2400" dirty="0" smtClean="0">
                <a:latin typeface="Lucida Sans" panose="020B0602030504020204" pitchFamily="34" charset="0"/>
              </a:rPr>
              <a:t> </a:t>
            </a:r>
            <a:r>
              <a:rPr lang="en-GB" sz="2400" dirty="0" err="1">
                <a:latin typeface="Lucida Sans" panose="020B0602030504020204" pitchFamily="34" charset="0"/>
              </a:rPr>
              <a:t>rhwng</a:t>
            </a:r>
            <a:r>
              <a:rPr lang="en-GB" sz="2400" dirty="0">
                <a:latin typeface="Lucida Sans" panose="020B0602030504020204" pitchFamily="34" charset="0"/>
              </a:rPr>
              <a:t> 2 </a:t>
            </a:r>
            <a:r>
              <a:rPr lang="en-GB" sz="2400" dirty="0" err="1">
                <a:latin typeface="Lucida Sans" panose="020B0602030504020204" pitchFamily="34" charset="0"/>
              </a:rPr>
              <a:t>iaith</a:t>
            </a:r>
            <a:r>
              <a:rPr lang="en-GB" sz="2400" dirty="0">
                <a:latin typeface="Lucida Sans" panose="020B0602030504020204" pitchFamily="34" charset="0"/>
              </a:rPr>
              <a:t> </a:t>
            </a:r>
            <a:r>
              <a:rPr lang="en-GB" sz="2400" dirty="0" err="1" smtClean="0">
                <a:latin typeface="Lucida Sans" panose="020B0602030504020204" pitchFamily="34" charset="0"/>
              </a:rPr>
              <a:t>oriau</a:t>
            </a:r>
            <a:r>
              <a:rPr lang="en-GB" sz="2400" dirty="0" smtClean="0">
                <a:latin typeface="Lucida Sans" panose="020B0602030504020204" pitchFamily="34" charset="0"/>
              </a:rPr>
              <a:t> </a:t>
            </a:r>
            <a:r>
              <a:rPr lang="en-GB" sz="2400" dirty="0" err="1">
                <a:latin typeface="Lucida Sans" panose="020B0602030504020204" pitchFamily="34" charset="0"/>
              </a:rPr>
              <a:t>ar</a:t>
            </a:r>
            <a:r>
              <a:rPr lang="en-GB" sz="2400" dirty="0">
                <a:latin typeface="Lucida Sans" panose="020B0602030504020204" pitchFamily="34" charset="0"/>
              </a:rPr>
              <a:t> </a:t>
            </a:r>
            <a:r>
              <a:rPr lang="en-GB" sz="2400" dirty="0" err="1">
                <a:latin typeface="Lucida Sans" panose="020B0602030504020204" pitchFamily="34" charset="0"/>
              </a:rPr>
              <a:t>ôl</a:t>
            </a:r>
            <a:r>
              <a:rPr lang="en-GB" sz="2400" dirty="0">
                <a:latin typeface="Lucida Sans" panose="020B0602030504020204" pitchFamily="34" charset="0"/>
              </a:rPr>
              <a:t> </a:t>
            </a:r>
            <a:r>
              <a:rPr lang="en-GB" sz="2400" dirty="0" err="1">
                <a:latin typeface="Lucida Sans" panose="020B0602030504020204" pitchFamily="34" charset="0"/>
              </a:rPr>
              <a:t>genedigaeth</a:t>
            </a:r>
            <a:endParaRPr lang="en-GB" sz="2400" dirty="0">
              <a:latin typeface="Lucida Sans" panose="020B0602030504020204" pitchFamily="34" charset="0"/>
            </a:endParaRPr>
          </a:p>
          <a:p>
            <a:r>
              <a:rPr lang="en-GB" sz="2400" dirty="0" err="1">
                <a:latin typeface="Lucida Sans" panose="020B0602030504020204" pitchFamily="34" charset="0"/>
              </a:rPr>
              <a:t>P</a:t>
            </a:r>
            <a:r>
              <a:rPr lang="en-GB" sz="2400" dirty="0" err="1" smtClean="0">
                <a:latin typeface="Lucida Sans" panose="020B0602030504020204" pitchFamily="34" charset="0"/>
              </a:rPr>
              <a:t>obl</a:t>
            </a:r>
            <a:r>
              <a:rPr lang="en-GB" sz="2400" dirty="0" smtClean="0">
                <a:latin typeface="Lucida Sans" panose="020B0602030504020204" pitchFamily="34" charset="0"/>
              </a:rPr>
              <a:t> </a:t>
            </a:r>
            <a:r>
              <a:rPr lang="en-GB" sz="2400" dirty="0" err="1">
                <a:latin typeface="Lucida Sans" panose="020B0602030504020204" pitchFamily="34" charset="0"/>
              </a:rPr>
              <a:t>ddwyieithog</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cadw</a:t>
            </a:r>
            <a:r>
              <a:rPr lang="en-GB" sz="2400" dirty="0">
                <a:latin typeface="Lucida Sans" panose="020B0602030504020204" pitchFamily="34" charset="0"/>
              </a:rPr>
              <a:t> </a:t>
            </a:r>
            <a:r>
              <a:rPr lang="en-GB" sz="2400" dirty="0" err="1">
                <a:latin typeface="Lucida Sans" panose="020B0602030504020204" pitchFamily="34" charset="0"/>
              </a:rPr>
              <a:t>mwy</a:t>
            </a:r>
            <a:r>
              <a:rPr lang="en-GB" sz="2400" dirty="0">
                <a:latin typeface="Lucida Sans" panose="020B0602030504020204" pitchFamily="34" charset="0"/>
              </a:rPr>
              <a:t> o </a:t>
            </a:r>
            <a:r>
              <a:rPr lang="en-GB" sz="2400" dirty="0" err="1" smtClean="0">
                <a:latin typeface="Lucida Sans" panose="020B0602030504020204" pitchFamily="34" charset="0"/>
              </a:rPr>
              <a:t>freithell</a:t>
            </a:r>
            <a:r>
              <a:rPr lang="en-GB" sz="2400" dirty="0" smtClean="0">
                <a:latin typeface="Lucida Sans" panose="020B0602030504020204" pitchFamily="34" charset="0"/>
              </a:rPr>
              <a:t>!</a:t>
            </a:r>
          </a:p>
          <a:p>
            <a:pPr marL="0" indent="0">
              <a:buNone/>
            </a:pPr>
            <a:endParaRPr lang="en-GB" sz="2400" dirty="0">
              <a:latin typeface="Lucida Sans" panose="020B0602030504020204" pitchFamily="34" charset="0"/>
            </a:endParaRPr>
          </a:p>
          <a:p>
            <a:r>
              <a:rPr lang="en-GB" sz="2400" dirty="0" smtClean="0">
                <a:solidFill>
                  <a:srgbClr val="002060"/>
                </a:solidFill>
                <a:latin typeface="Lucida Sans" panose="020B0602030504020204" pitchFamily="34" charset="0"/>
              </a:rPr>
              <a:t>Bilingual </a:t>
            </a:r>
            <a:r>
              <a:rPr lang="en-GB" sz="2400" dirty="0" err="1" smtClean="0">
                <a:solidFill>
                  <a:srgbClr val="002060"/>
                </a:solidFill>
                <a:latin typeface="Lucida Sans" panose="020B0602030504020204" pitchFamily="34" charset="0"/>
              </a:rPr>
              <a:t>newborns</a:t>
            </a:r>
            <a:r>
              <a:rPr lang="en-GB" sz="2400" dirty="0" smtClean="0">
                <a:solidFill>
                  <a:srgbClr val="002060"/>
                </a:solidFill>
                <a:latin typeface="Lucida Sans" panose="020B0602030504020204" pitchFamily="34" charset="0"/>
              </a:rPr>
              <a:t> can differentiate between 2 languages hours after birth</a:t>
            </a:r>
          </a:p>
          <a:p>
            <a:r>
              <a:rPr lang="en-GB" sz="2400" dirty="0" smtClean="0">
                <a:solidFill>
                  <a:srgbClr val="002060"/>
                </a:solidFill>
                <a:latin typeface="Lucida Sans" panose="020B0602030504020204" pitchFamily="34" charset="0"/>
              </a:rPr>
              <a:t>Bilinguals keep more grey matter!</a:t>
            </a:r>
            <a:endParaRPr lang="en-GB" sz="2400" dirty="0">
              <a:solidFill>
                <a:srgbClr val="002060"/>
              </a:solidFill>
              <a:latin typeface="Lucida Sans" panose="020B0602030504020204" pitchFamily="34" charset="0"/>
            </a:endParaRP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693694" y="365125"/>
            <a:ext cx="5272087" cy="5811838"/>
          </a:xfrm>
        </p:spPr>
      </p:pic>
    </p:spTree>
    <p:extLst>
      <p:ext uri="{BB962C8B-B14F-4D97-AF65-F5344CB8AC3E}">
        <p14:creationId xmlns:p14="http://schemas.microsoft.com/office/powerpoint/2010/main" val="315751340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Cortecs</a:t>
            </a:r>
            <a:r>
              <a:rPr lang="en-GB" sz="3200" dirty="0" smtClean="0">
                <a:latin typeface="Lucida Sans" panose="020B0602030504020204" pitchFamily="34" charset="0"/>
              </a:rPr>
              <a:t> </a:t>
            </a:r>
            <a:r>
              <a:rPr lang="en-GB" sz="3200" dirty="0" err="1" smtClean="0">
                <a:latin typeface="Lucida Sans" panose="020B0602030504020204" pitchFamily="34" charset="0"/>
              </a:rPr>
              <a:t>clywedol</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Auditory cortex</a:t>
            </a:r>
            <a:endParaRPr lang="en-GB" sz="3200" dirty="0">
              <a:solidFill>
                <a:srgbClr val="002060"/>
              </a:solidFill>
              <a:latin typeface="Lucida Sans" panose="020B0602030504020204" pitchFamily="34" charset="0"/>
            </a:endParaRPr>
          </a:p>
        </p:txBody>
      </p:sp>
      <p:pic>
        <p:nvPicPr>
          <p:cNvPr id="5" name="Content Placeholder 4"/>
          <p:cNvPicPr>
            <a:picLocks noGrp="1" noChangeAspect="1"/>
          </p:cNvPicPr>
          <p:nvPr>
            <p:ph sz="half" idx="1"/>
          </p:nvPr>
        </p:nvPicPr>
        <p:blipFill>
          <a:blip r:embed="rId3"/>
          <a:stretch>
            <a:fillRect/>
          </a:stretch>
        </p:blipFill>
        <p:spPr>
          <a:xfrm>
            <a:off x="592931" y="1811932"/>
            <a:ext cx="4251629" cy="4103093"/>
          </a:xfrm>
          <a:prstGeom prst="rect">
            <a:avLst/>
          </a:prstGeom>
        </p:spPr>
      </p:pic>
      <p:sp>
        <p:nvSpPr>
          <p:cNvPr id="4" name="Content Placeholder 3"/>
          <p:cNvSpPr>
            <a:spLocks noGrp="1"/>
          </p:cNvSpPr>
          <p:nvPr>
            <p:ph sz="half" idx="2"/>
          </p:nvPr>
        </p:nvSpPr>
        <p:spPr>
          <a:xfrm>
            <a:off x="5100638" y="365128"/>
            <a:ext cx="6807993" cy="5307010"/>
          </a:xfrm>
        </p:spPr>
        <p:txBody>
          <a:bodyPr>
            <a:normAutofit lnSpcReduction="10000"/>
          </a:bodyPr>
          <a:lstStyle/>
          <a:p>
            <a:r>
              <a:rPr lang="cy-GB" sz="2000" dirty="0" smtClean="0">
                <a:latin typeface="Lucida Sans" panose="020B0602030504020204" pitchFamily="34" charset="0"/>
              </a:rPr>
              <a:t>Prosesu gwybodaeth glywedol</a:t>
            </a:r>
          </a:p>
          <a:p>
            <a:r>
              <a:rPr lang="cy-GB" sz="2000" dirty="0" smtClean="0">
                <a:latin typeface="Lucida Sans" panose="020B0602030504020204" pitchFamily="34" charset="0"/>
              </a:rPr>
              <a:t>Cario negeseuon at ardal </a:t>
            </a:r>
            <a:r>
              <a:rPr lang="cy-GB" sz="2000" dirty="0" err="1" smtClean="0">
                <a:latin typeface="Lucida Sans" panose="020B0602030504020204" pitchFamily="34" charset="0"/>
              </a:rPr>
              <a:t>Wernicke</a:t>
            </a:r>
            <a:endParaRPr lang="cy-GB" sz="2000" dirty="0" smtClean="0">
              <a:latin typeface="Lucida Sans" panose="020B0602030504020204" pitchFamily="34" charset="0"/>
            </a:endParaRPr>
          </a:p>
          <a:p>
            <a:r>
              <a:rPr lang="cy-GB" sz="2000" dirty="0" smtClean="0">
                <a:latin typeface="Lucida Sans" panose="020B0602030504020204" pitchFamily="34" charset="0"/>
              </a:rPr>
              <a:t>Gan blant dwyieithog gwell ymwybyddiaeth ffonolegol</a:t>
            </a:r>
          </a:p>
          <a:p>
            <a:r>
              <a:rPr lang="cy-GB" sz="2000" dirty="0" smtClean="0">
                <a:latin typeface="Lucida Sans" panose="020B0602030504020204" pitchFamily="34" charset="0"/>
              </a:rPr>
              <a:t>Gallu gwell i ddysgu ffonemau newydd</a:t>
            </a:r>
          </a:p>
          <a:p>
            <a:r>
              <a:rPr lang="cy-GB" sz="2000" dirty="0" smtClean="0">
                <a:latin typeface="Lucida Sans" panose="020B0602030504020204" pitchFamily="34" charset="0"/>
              </a:rPr>
              <a:t>Aeddfedrwydd y cortecs clywedol yn gysylltiedig â dysgu iaith</a:t>
            </a:r>
          </a:p>
          <a:p>
            <a:pPr marL="0" indent="0">
              <a:buNone/>
            </a:pPr>
            <a:endParaRPr lang="cy-GB" sz="2000" dirty="0" smtClean="0">
              <a:latin typeface="Lucida Sans" panose="020B0602030504020204" pitchFamily="34" charset="0"/>
            </a:endParaRPr>
          </a:p>
          <a:p>
            <a:r>
              <a:rPr lang="en-GB" sz="2000" dirty="0" smtClean="0">
                <a:solidFill>
                  <a:srgbClr val="002060"/>
                </a:solidFill>
                <a:latin typeface="Lucida Sans" panose="020B0602030504020204" pitchFamily="34" charset="0"/>
              </a:rPr>
              <a:t>Processes auditory information</a:t>
            </a:r>
          </a:p>
          <a:p>
            <a:r>
              <a:rPr lang="en-GB" sz="2000" dirty="0" smtClean="0">
                <a:solidFill>
                  <a:srgbClr val="002060"/>
                </a:solidFill>
                <a:latin typeface="Lucida Sans" panose="020B0602030504020204" pitchFamily="34" charset="0"/>
              </a:rPr>
              <a:t>Carries messages to Wernicke’s area</a:t>
            </a:r>
          </a:p>
          <a:p>
            <a:r>
              <a:rPr lang="en-GB" sz="2000" dirty="0" smtClean="0">
                <a:solidFill>
                  <a:srgbClr val="002060"/>
                </a:solidFill>
                <a:latin typeface="Lucida Sans" panose="020B0602030504020204" pitchFamily="34" charset="0"/>
              </a:rPr>
              <a:t>Bilingual children have enhanced phonological awareness</a:t>
            </a:r>
          </a:p>
          <a:p>
            <a:r>
              <a:rPr lang="en-GB" sz="2000" dirty="0" smtClean="0">
                <a:solidFill>
                  <a:srgbClr val="002060"/>
                </a:solidFill>
                <a:latin typeface="Lucida Sans" panose="020B0602030504020204" pitchFamily="34" charset="0"/>
              </a:rPr>
              <a:t>Greater ability to learn new phonemes</a:t>
            </a:r>
          </a:p>
          <a:p>
            <a:r>
              <a:rPr lang="en-GB" sz="2000" dirty="0" smtClean="0">
                <a:solidFill>
                  <a:srgbClr val="002060"/>
                </a:solidFill>
                <a:latin typeface="Lucida Sans" panose="020B0602030504020204" pitchFamily="34" charset="0"/>
              </a:rPr>
              <a:t>Maturation of auditory cortex linked to language learning                       </a:t>
            </a:r>
            <a:r>
              <a:rPr lang="en-GB" sz="1800" dirty="0" smtClean="0">
                <a:solidFill>
                  <a:srgbClr val="002060"/>
                </a:solidFill>
                <a:latin typeface="Lucida Sans" panose="020B0602030504020204" pitchFamily="34" charset="0"/>
              </a:rPr>
              <a:t>(</a:t>
            </a:r>
            <a:r>
              <a:rPr lang="en-GB" sz="1800" dirty="0" err="1" smtClean="0">
                <a:solidFill>
                  <a:srgbClr val="002060"/>
                </a:solidFill>
                <a:latin typeface="Lucida Sans" panose="020B0602030504020204" pitchFamily="34" charset="0"/>
              </a:rPr>
              <a:t>Kuipers</a:t>
            </a:r>
            <a:r>
              <a:rPr lang="en-GB" sz="1800" dirty="0" smtClean="0">
                <a:solidFill>
                  <a:srgbClr val="002060"/>
                </a:solidFill>
                <a:latin typeface="Lucida Sans" panose="020B0602030504020204" pitchFamily="34" charset="0"/>
              </a:rPr>
              <a:t> and Thierry, 2015)</a:t>
            </a:r>
            <a:endParaRPr lang="en-GB" sz="18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83395084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3805238" cy="849311"/>
          </a:xfrm>
        </p:spPr>
        <p:txBody>
          <a:bodyPr>
            <a:normAutofit fontScale="90000"/>
          </a:bodyPr>
          <a:lstStyle/>
          <a:p>
            <a:r>
              <a:rPr lang="en-GB" sz="3600" dirty="0" err="1" smtClean="0">
                <a:latin typeface="Lucida Sans" panose="020B0602030504020204" pitchFamily="34" charset="0"/>
              </a:rPr>
              <a:t>Rhan</a:t>
            </a:r>
            <a:r>
              <a:rPr lang="en-GB" sz="3600" dirty="0" smtClean="0">
                <a:latin typeface="Lucida Sans" panose="020B0602030504020204" pitchFamily="34" charset="0"/>
              </a:rPr>
              <a:t> Wernicke</a:t>
            </a:r>
            <a:br>
              <a:rPr lang="en-GB" sz="3600" dirty="0" smtClean="0">
                <a:latin typeface="Lucida Sans" panose="020B0602030504020204" pitchFamily="34" charset="0"/>
              </a:rPr>
            </a:br>
            <a:r>
              <a:rPr lang="en-GB" sz="3600" dirty="0" smtClean="0">
                <a:solidFill>
                  <a:srgbClr val="002060"/>
                </a:solidFill>
                <a:latin typeface="Lucida Sans" panose="020B0602030504020204" pitchFamily="34" charset="0"/>
              </a:rPr>
              <a:t>Wernicke’s area</a:t>
            </a:r>
            <a:endParaRPr lang="en-GB" sz="36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71463" y="1378744"/>
            <a:ext cx="6965156" cy="4300537"/>
          </a:xfrm>
        </p:spPr>
        <p:txBody>
          <a:bodyPr>
            <a:normAutofit lnSpcReduction="10000"/>
          </a:bodyPr>
          <a:lstStyle/>
          <a:p>
            <a:r>
              <a:rPr lang="en-GB" dirty="0" err="1">
                <a:latin typeface="Lucida Sans" panose="020B0602030504020204" pitchFamily="34" charset="0"/>
              </a:rPr>
              <a:t>Cynhyrchu</a:t>
            </a:r>
            <a:r>
              <a:rPr lang="en-GB" dirty="0">
                <a:latin typeface="Lucida Sans" panose="020B0602030504020204" pitchFamily="34" charset="0"/>
              </a:rPr>
              <a:t> a </a:t>
            </a:r>
            <a:r>
              <a:rPr lang="en-GB" dirty="0" err="1">
                <a:latin typeface="Lucida Sans" panose="020B0602030504020204" pitchFamily="34" charset="0"/>
              </a:rPr>
              <a:t>phrosesu</a:t>
            </a:r>
            <a:r>
              <a:rPr lang="en-GB" dirty="0">
                <a:latin typeface="Lucida Sans" panose="020B0602030504020204" pitchFamily="34" charset="0"/>
              </a:rPr>
              <a:t> </a:t>
            </a:r>
            <a:r>
              <a:rPr lang="en-GB" dirty="0" err="1">
                <a:latin typeface="Lucida Sans" panose="020B0602030504020204" pitchFamily="34" charset="0"/>
              </a:rPr>
              <a:t>iaith</a:t>
            </a:r>
            <a:endParaRPr lang="en-GB" dirty="0">
              <a:latin typeface="Lucida Sans" panose="020B0602030504020204" pitchFamily="34" charset="0"/>
            </a:endParaRPr>
          </a:p>
          <a:p>
            <a:r>
              <a:rPr lang="en-GB" dirty="0" err="1" smtClean="0">
                <a:latin typeface="Lucida Sans" panose="020B0602030504020204" pitchFamily="34" charset="0"/>
              </a:rPr>
              <a:t>Dealltwriaeth</a:t>
            </a:r>
            <a:endParaRPr lang="en-GB" dirty="0">
              <a:latin typeface="Lucida Sans" panose="020B0602030504020204" pitchFamily="34" charset="0"/>
            </a:endParaRPr>
          </a:p>
          <a:p>
            <a:r>
              <a:rPr lang="en-GB" dirty="0">
                <a:latin typeface="Lucida Sans" panose="020B0602030504020204" pitchFamily="34" charset="0"/>
              </a:rPr>
              <a:t>Mae </a:t>
            </a:r>
            <a:r>
              <a:rPr lang="en-GB" dirty="0" err="1" smtClean="0">
                <a:latin typeface="Lucida Sans" panose="020B0602030504020204" pitchFamily="34" charset="0"/>
              </a:rPr>
              <a:t>gan</a:t>
            </a:r>
            <a:r>
              <a:rPr lang="en-GB" dirty="0" smtClean="0">
                <a:latin typeface="Lucida Sans" panose="020B0602030504020204" pitchFamily="34" charset="0"/>
              </a:rPr>
              <a:t> </a:t>
            </a:r>
            <a:r>
              <a:rPr lang="en-GB" dirty="0" err="1" smtClean="0">
                <a:latin typeface="Lucida Sans" panose="020B0602030504020204" pitchFamily="34" charset="0"/>
              </a:rPr>
              <a:t>pobl</a:t>
            </a:r>
            <a:r>
              <a:rPr lang="en-GB" dirty="0" smtClean="0">
                <a:latin typeface="Lucida Sans" panose="020B0602030504020204" pitchFamily="34" charset="0"/>
              </a:rPr>
              <a:t> </a:t>
            </a:r>
            <a:r>
              <a:rPr lang="en-GB" dirty="0" err="1">
                <a:latin typeface="Lucida Sans" panose="020B0602030504020204" pitchFamily="34" charset="0"/>
              </a:rPr>
              <a:t>ddwyieithog</a:t>
            </a:r>
            <a:r>
              <a:rPr lang="en-GB" dirty="0">
                <a:latin typeface="Lucida Sans" panose="020B0602030504020204" pitchFamily="34" charset="0"/>
              </a:rPr>
              <a:t> </a:t>
            </a:r>
            <a:r>
              <a:rPr lang="en-GB" dirty="0" err="1" smtClean="0">
                <a:latin typeface="Lucida Sans" panose="020B0602030504020204" pitchFamily="34" charset="0"/>
              </a:rPr>
              <a:t>cynydd</a:t>
            </a:r>
            <a:r>
              <a:rPr lang="en-GB" dirty="0" smtClean="0">
                <a:latin typeface="Lucida Sans" panose="020B0602030504020204" pitchFamily="34" charset="0"/>
              </a:rPr>
              <a:t> </a:t>
            </a:r>
            <a:r>
              <a:rPr lang="en-GB" dirty="0" err="1">
                <a:latin typeface="Lucida Sans" panose="020B0602030504020204" pitchFamily="34" charset="0"/>
              </a:rPr>
              <a:t>cysylltedd</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smtClean="0">
                <a:latin typeface="Lucida Sans" panose="020B0602030504020204" pitchFamily="34" charset="0"/>
              </a:rPr>
              <a:t>y </a:t>
            </a:r>
            <a:r>
              <a:rPr lang="en-GB" dirty="0" err="1" smtClean="0">
                <a:latin typeface="Lucida Sans" panose="020B0602030504020204" pitchFamily="34" charset="0"/>
              </a:rPr>
              <a:t>rhan</a:t>
            </a:r>
            <a:r>
              <a:rPr lang="en-GB" dirty="0" smtClean="0">
                <a:latin typeface="Lucida Sans" panose="020B0602030504020204" pitchFamily="34" charset="0"/>
              </a:rPr>
              <a:t> </a:t>
            </a:r>
            <a:r>
              <a:rPr lang="en-GB" dirty="0" err="1" smtClean="0">
                <a:latin typeface="Lucida Sans" panose="020B0602030504020204" pitchFamily="34" charset="0"/>
              </a:rPr>
              <a:t>yma</a:t>
            </a:r>
            <a:endParaRPr lang="en-GB" dirty="0" smtClean="0">
              <a:latin typeface="Lucida Sans" panose="020B0602030504020204" pitchFamily="34" charset="0"/>
            </a:endParaRPr>
          </a:p>
          <a:p>
            <a:pPr marL="0" indent="0">
              <a:buNone/>
            </a:pPr>
            <a:endParaRPr lang="en-GB" dirty="0" smtClean="0">
              <a:latin typeface="Lucida Sans" panose="020B0602030504020204" pitchFamily="34" charset="0"/>
            </a:endParaRPr>
          </a:p>
          <a:p>
            <a:r>
              <a:rPr lang="en-GB" dirty="0" smtClean="0">
                <a:solidFill>
                  <a:srgbClr val="002060"/>
                </a:solidFill>
                <a:latin typeface="Lucida Sans" panose="020B0602030504020204" pitchFamily="34" charset="0"/>
              </a:rPr>
              <a:t>Language production and processing</a:t>
            </a:r>
          </a:p>
          <a:p>
            <a:r>
              <a:rPr lang="en-GB" dirty="0" smtClean="0">
                <a:solidFill>
                  <a:srgbClr val="002060"/>
                </a:solidFill>
                <a:latin typeface="Lucida Sans" panose="020B0602030504020204" pitchFamily="34" charset="0"/>
              </a:rPr>
              <a:t>Comprehension</a:t>
            </a:r>
          </a:p>
          <a:p>
            <a:r>
              <a:rPr lang="en-GB" dirty="0" smtClean="0">
                <a:solidFill>
                  <a:srgbClr val="002060"/>
                </a:solidFill>
                <a:latin typeface="Lucida Sans" panose="020B0602030504020204" pitchFamily="34" charset="0"/>
              </a:rPr>
              <a:t>Bilinguals have increased connectivity in this area</a:t>
            </a:r>
          </a:p>
          <a:p>
            <a:pPr marL="0" indent="0" algn="r">
              <a:buNone/>
            </a:pPr>
            <a:r>
              <a:rPr lang="en-GB" sz="1800" dirty="0" smtClean="0">
                <a:solidFill>
                  <a:srgbClr val="002060"/>
                </a:solidFill>
                <a:latin typeface="Lucida Sans" panose="020B0602030504020204" pitchFamily="34" charset="0"/>
              </a:rPr>
              <a:t>(</a:t>
            </a:r>
            <a:r>
              <a:rPr lang="en-GB" sz="1800" dirty="0" err="1" smtClean="0">
                <a:solidFill>
                  <a:srgbClr val="002060"/>
                </a:solidFill>
                <a:latin typeface="Lucida Sans" panose="020B0602030504020204" pitchFamily="34" charset="0"/>
              </a:rPr>
              <a:t>Hofman</a:t>
            </a:r>
            <a:r>
              <a:rPr lang="en-GB" sz="1800" dirty="0" smtClean="0">
                <a:solidFill>
                  <a:srgbClr val="002060"/>
                </a:solidFill>
                <a:latin typeface="Lucida Sans" panose="020B0602030504020204" pitchFamily="34" charset="0"/>
              </a:rPr>
              <a:t>, 2020)</a:t>
            </a:r>
            <a:endParaRPr lang="en-GB" sz="1800" dirty="0">
              <a:solidFill>
                <a:srgbClr val="002060"/>
              </a:solidFill>
              <a:latin typeface="Lucida Sans" panose="020B0602030504020204" pitchFamily="34" charset="0"/>
            </a:endParaRPr>
          </a:p>
        </p:txBody>
      </p:sp>
      <p:pic>
        <p:nvPicPr>
          <p:cNvPr id="5" name="Content Placeholder 4"/>
          <p:cNvPicPr>
            <a:picLocks noGrp="1" noChangeAspect="1"/>
          </p:cNvPicPr>
          <p:nvPr>
            <p:ph sz="half" idx="2"/>
          </p:nvPr>
        </p:nvPicPr>
        <p:blipFill>
          <a:blip r:embed="rId2"/>
          <a:stretch>
            <a:fillRect/>
          </a:stretch>
        </p:blipFill>
        <p:spPr>
          <a:xfrm>
            <a:off x="7038918" y="1278732"/>
            <a:ext cx="4562531" cy="3543299"/>
          </a:xfrm>
          <a:prstGeom prst="rect">
            <a:avLst/>
          </a:prstGeom>
        </p:spPr>
      </p:pic>
    </p:spTree>
    <p:extLst>
      <p:ext uri="{BB962C8B-B14F-4D97-AF65-F5344CB8AC3E}">
        <p14:creationId xmlns:p14="http://schemas.microsoft.com/office/powerpoint/2010/main" val="338188421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744" y="228601"/>
            <a:ext cx="3764756" cy="1462090"/>
          </a:xfrm>
        </p:spPr>
        <p:txBody>
          <a:bodyPr>
            <a:normAutofit/>
          </a:bodyPr>
          <a:lstStyle/>
          <a:p>
            <a:r>
              <a:rPr lang="en-GB" sz="3200" dirty="0" err="1" smtClean="0">
                <a:latin typeface="Lucida Sans" panose="020B0602030504020204" pitchFamily="34" charset="0"/>
              </a:rPr>
              <a:t>Rhan</a:t>
            </a:r>
            <a:r>
              <a:rPr lang="en-GB" sz="3200" dirty="0" smtClean="0">
                <a:latin typeface="Lucida Sans" panose="020B0602030504020204" pitchFamily="34" charset="0"/>
              </a:rPr>
              <a:t> </a:t>
            </a:r>
            <a:r>
              <a:rPr lang="en-GB" sz="3200" dirty="0" err="1" smtClean="0">
                <a:latin typeface="Lucida Sans" panose="020B0602030504020204" pitchFamily="34" charset="0"/>
              </a:rPr>
              <a:t>Broca</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err="1" smtClean="0">
                <a:solidFill>
                  <a:srgbClr val="002060"/>
                </a:solidFill>
                <a:latin typeface="Lucida Sans" panose="020B0602030504020204" pitchFamily="34" charset="0"/>
              </a:rPr>
              <a:t>Broca’s</a:t>
            </a:r>
            <a:r>
              <a:rPr lang="en-GB" sz="3200" dirty="0" smtClean="0">
                <a:solidFill>
                  <a:srgbClr val="002060"/>
                </a:solidFill>
                <a:latin typeface="Lucida Sans" panose="020B0602030504020204" pitchFamily="34" charset="0"/>
              </a:rPr>
              <a:t> area</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35743" y="1471614"/>
            <a:ext cx="6372225" cy="4150518"/>
          </a:xfrm>
        </p:spPr>
        <p:txBody>
          <a:bodyPr>
            <a:noAutofit/>
          </a:bodyPr>
          <a:lstStyle/>
          <a:p>
            <a:r>
              <a:rPr lang="en-GB" sz="2000" dirty="0" err="1" smtClean="0">
                <a:latin typeface="Lucida Sans" panose="020B0602030504020204" pitchFamily="34" charset="0"/>
              </a:rPr>
              <a:t>Gwybodaeth</a:t>
            </a:r>
            <a:r>
              <a:rPr lang="en-GB" sz="2000" dirty="0" smtClean="0">
                <a:latin typeface="Lucida Sans" panose="020B0602030504020204" pitchFamily="34" charset="0"/>
              </a:rPr>
              <a:t> o </a:t>
            </a:r>
            <a:r>
              <a:rPr lang="en-GB" sz="2000" dirty="0" err="1">
                <a:latin typeface="Lucida Sans" panose="020B0602030504020204" pitchFamily="34" charset="0"/>
              </a:rPr>
              <a:t>r</a:t>
            </a:r>
            <a:r>
              <a:rPr lang="en-GB" sz="2000" dirty="0" err="1" smtClean="0">
                <a:latin typeface="Lucida Sans" panose="020B0602030504020204" pitchFamily="34" charset="0"/>
              </a:rPr>
              <a:t>han</a:t>
            </a:r>
            <a:r>
              <a:rPr lang="en-GB" sz="2000" dirty="0" smtClean="0">
                <a:latin typeface="Lucida Sans" panose="020B0602030504020204" pitchFamily="34" charset="0"/>
              </a:rPr>
              <a:t> Wernicke </a:t>
            </a:r>
            <a:r>
              <a:rPr lang="en-GB" sz="2000" dirty="0" err="1" smtClean="0">
                <a:latin typeface="Lucida Sans" panose="020B0602030504020204" pitchFamily="34" charset="0"/>
              </a:rPr>
              <a:t>yn</a:t>
            </a:r>
            <a:r>
              <a:rPr lang="en-GB" sz="2000" dirty="0" smtClean="0">
                <a:latin typeface="Lucida Sans" panose="020B0602030504020204" pitchFamily="34" charset="0"/>
              </a:rPr>
              <a:t> </a:t>
            </a:r>
            <a:r>
              <a:rPr lang="en-GB" sz="2000" dirty="0" err="1" smtClean="0">
                <a:latin typeface="Lucida Sans" panose="020B0602030504020204" pitchFamily="34" charset="0"/>
              </a:rPr>
              <a:t>teithio</a:t>
            </a:r>
            <a:r>
              <a:rPr lang="en-GB" sz="2000" dirty="0" smtClean="0">
                <a:latin typeface="Lucida Sans" panose="020B0602030504020204" pitchFamily="34" charset="0"/>
              </a:rPr>
              <a:t> </a:t>
            </a:r>
            <a:r>
              <a:rPr lang="en-GB" sz="2000" dirty="0" err="1" smtClean="0">
                <a:latin typeface="Lucida Sans" panose="020B0602030504020204" pitchFamily="34" charset="0"/>
              </a:rPr>
              <a:t>yma</a:t>
            </a:r>
            <a:endParaRPr lang="en-GB" sz="2000" dirty="0" smtClean="0">
              <a:latin typeface="Lucida Sans" panose="020B0602030504020204" pitchFamily="34" charset="0"/>
            </a:endParaRPr>
          </a:p>
          <a:p>
            <a:r>
              <a:rPr lang="en-GB" sz="2000" dirty="0" err="1" smtClean="0">
                <a:latin typeface="Lucida Sans" panose="020B0602030504020204" pitchFamily="34" charset="0"/>
              </a:rPr>
              <a:t>Cyhyrau</a:t>
            </a:r>
            <a:r>
              <a:rPr lang="en-GB" sz="2000" dirty="0" smtClean="0">
                <a:latin typeface="Lucida Sans" panose="020B0602030504020204" pitchFamily="34" charset="0"/>
              </a:rPr>
              <a:t> </a:t>
            </a:r>
            <a:r>
              <a:rPr lang="en-GB" sz="2000" dirty="0" err="1" smtClean="0">
                <a:latin typeface="Lucida Sans" panose="020B0602030504020204" pitchFamily="34" charset="0"/>
              </a:rPr>
              <a:t>lleferydd</a:t>
            </a:r>
            <a:endParaRPr lang="en-GB" sz="2000" dirty="0" smtClean="0">
              <a:latin typeface="Lucida Sans" panose="020B0602030504020204" pitchFamily="34" charset="0"/>
            </a:endParaRPr>
          </a:p>
          <a:p>
            <a:r>
              <a:rPr lang="en-GB" sz="2000" dirty="0" err="1" smtClean="0">
                <a:latin typeface="Lucida Sans" panose="020B0602030504020204" pitchFamily="34" charset="0"/>
              </a:rPr>
              <a:t>Rheoli</a:t>
            </a:r>
            <a:r>
              <a:rPr lang="en-GB" sz="2000" dirty="0" smtClean="0">
                <a:latin typeface="Lucida Sans" panose="020B0602030504020204" pitchFamily="34" charset="0"/>
              </a:rPr>
              <a:t> </a:t>
            </a:r>
            <a:r>
              <a:rPr lang="en-GB" sz="2000" dirty="0" err="1" smtClean="0">
                <a:latin typeface="Lucida Sans" panose="020B0602030504020204" pitchFamily="34" charset="0"/>
              </a:rPr>
              <a:t>cynhyrchiad</a:t>
            </a:r>
            <a:r>
              <a:rPr lang="en-GB" sz="2000" dirty="0" smtClean="0">
                <a:latin typeface="Lucida Sans" panose="020B0602030504020204" pitchFamily="34" charset="0"/>
              </a:rPr>
              <a:t> </a:t>
            </a:r>
            <a:r>
              <a:rPr lang="en-GB" sz="2000" dirty="0" err="1" smtClean="0">
                <a:latin typeface="Lucida Sans" panose="020B0602030504020204" pitchFamily="34" charset="0"/>
              </a:rPr>
              <a:t>lleferydd</a:t>
            </a:r>
            <a:endParaRPr lang="en-GB" sz="2000" dirty="0" smtClean="0">
              <a:latin typeface="Lucida Sans" panose="020B0602030504020204" pitchFamily="34" charset="0"/>
            </a:endParaRPr>
          </a:p>
          <a:p>
            <a:r>
              <a:rPr lang="en-GB" sz="2000" dirty="0" err="1" smtClean="0">
                <a:latin typeface="Lucida Sans" panose="020B0602030504020204" pitchFamily="34" charset="0"/>
              </a:rPr>
              <a:t>Mwy</a:t>
            </a:r>
            <a:r>
              <a:rPr lang="en-GB" sz="2000" dirty="0" smtClean="0">
                <a:latin typeface="Lucida Sans" panose="020B0602030504020204" pitchFamily="34" charset="0"/>
              </a:rPr>
              <a:t> </a:t>
            </a:r>
            <a:r>
              <a:rPr lang="en-GB" sz="2000" dirty="0">
                <a:latin typeface="Lucida Sans" panose="020B0602030504020204" pitchFamily="34" charset="0"/>
              </a:rPr>
              <a:t>o </a:t>
            </a:r>
            <a:r>
              <a:rPr lang="en-GB" sz="2000" dirty="0" err="1">
                <a:latin typeface="Lucida Sans" panose="020B0602030504020204" pitchFamily="34" charset="0"/>
              </a:rPr>
              <a:t>fater</a:t>
            </a:r>
            <a:r>
              <a:rPr lang="en-GB" sz="2000" dirty="0">
                <a:latin typeface="Lucida Sans" panose="020B0602030504020204" pitchFamily="34" charset="0"/>
              </a:rPr>
              <a:t> </a:t>
            </a:r>
            <a:r>
              <a:rPr lang="en-GB" sz="2000" dirty="0" err="1">
                <a:latin typeface="Lucida Sans" panose="020B0602030504020204" pitchFamily="34" charset="0"/>
              </a:rPr>
              <a:t>llwyd</a:t>
            </a:r>
            <a:r>
              <a:rPr lang="en-GB" sz="2000" dirty="0">
                <a:latin typeface="Lucida Sans" panose="020B0602030504020204" pitchFamily="34" charset="0"/>
              </a:rPr>
              <a:t> </a:t>
            </a:r>
            <a:r>
              <a:rPr lang="en-GB" sz="2000" dirty="0" err="1">
                <a:latin typeface="Lucida Sans" panose="020B0602030504020204" pitchFamily="34" charset="0"/>
              </a:rPr>
              <a:t>i'w</a:t>
            </a:r>
            <a:r>
              <a:rPr lang="en-GB" sz="2000" dirty="0">
                <a:latin typeface="Lucida Sans" panose="020B0602030504020204" pitchFamily="34" charset="0"/>
              </a:rPr>
              <a:t> </a:t>
            </a:r>
            <a:r>
              <a:rPr lang="en-GB" sz="2000" dirty="0" err="1">
                <a:latin typeface="Lucida Sans" panose="020B0602030504020204" pitchFamily="34" charset="0"/>
              </a:rPr>
              <a:t>cael</a:t>
            </a:r>
            <a:r>
              <a:rPr lang="en-GB" sz="2000" dirty="0">
                <a:latin typeface="Lucida Sans" panose="020B0602030504020204" pitchFamily="34" charset="0"/>
              </a:rPr>
              <a:t> </a:t>
            </a:r>
            <a:r>
              <a:rPr lang="en-GB" sz="2000" dirty="0" err="1">
                <a:latin typeface="Lucida Sans" panose="020B0602030504020204" pitchFamily="34" charset="0"/>
              </a:rPr>
              <a:t>yma</a:t>
            </a:r>
            <a:r>
              <a:rPr lang="en-GB" sz="2000" dirty="0">
                <a:latin typeface="Lucida Sans" panose="020B0602030504020204" pitchFamily="34" charset="0"/>
              </a:rPr>
              <a:t> (nag </a:t>
            </a:r>
            <a:r>
              <a:rPr lang="en-GB" sz="2000" dirty="0" err="1">
                <a:latin typeface="Lucida Sans" panose="020B0602030504020204" pitchFamily="34" charset="0"/>
              </a:rPr>
              <a:t>mewn</a:t>
            </a:r>
            <a:r>
              <a:rPr lang="en-GB" sz="2000" dirty="0">
                <a:latin typeface="Lucida Sans" panose="020B0602030504020204" pitchFamily="34" charset="0"/>
              </a:rPr>
              <a:t> </a:t>
            </a:r>
            <a:r>
              <a:rPr lang="en-GB" sz="2000" dirty="0" err="1">
                <a:latin typeface="Lucida Sans" panose="020B0602030504020204" pitchFamily="34" charset="0"/>
              </a:rPr>
              <a:t>pobl</a:t>
            </a:r>
            <a:r>
              <a:rPr lang="en-GB" sz="2000" dirty="0">
                <a:latin typeface="Lucida Sans" panose="020B0602030504020204" pitchFamily="34" charset="0"/>
              </a:rPr>
              <a:t> </a:t>
            </a:r>
            <a:r>
              <a:rPr lang="en-GB" sz="2000" dirty="0" err="1">
                <a:latin typeface="Lucida Sans" panose="020B0602030504020204" pitchFamily="34" charset="0"/>
              </a:rPr>
              <a:t>uniaith</a:t>
            </a:r>
            <a:r>
              <a:rPr lang="en-GB" sz="2000" dirty="0" smtClean="0">
                <a:latin typeface="Lucida Sans" panose="020B0602030504020204" pitchFamily="34" charset="0"/>
              </a:rPr>
              <a:t>)</a:t>
            </a:r>
          </a:p>
          <a:p>
            <a:pPr marL="0" indent="0">
              <a:buNone/>
            </a:pPr>
            <a:endParaRPr lang="en-GB" sz="2000" dirty="0" smtClean="0">
              <a:latin typeface="Lucida Sans" panose="020B0602030504020204" pitchFamily="34" charset="0"/>
            </a:endParaRPr>
          </a:p>
          <a:p>
            <a:r>
              <a:rPr lang="en-GB" sz="2000" dirty="0" smtClean="0">
                <a:solidFill>
                  <a:srgbClr val="002060"/>
                </a:solidFill>
                <a:latin typeface="Lucida Sans" panose="020B0602030504020204" pitchFamily="34" charset="0"/>
              </a:rPr>
              <a:t>Information from Wernicke’s area travels here</a:t>
            </a:r>
          </a:p>
          <a:p>
            <a:r>
              <a:rPr lang="en-GB" sz="2000" dirty="0" smtClean="0">
                <a:solidFill>
                  <a:srgbClr val="002060"/>
                </a:solidFill>
                <a:latin typeface="Lucida Sans" panose="020B0602030504020204" pitchFamily="34" charset="0"/>
              </a:rPr>
              <a:t>Muscles of speech</a:t>
            </a:r>
          </a:p>
          <a:p>
            <a:r>
              <a:rPr lang="en-GB" sz="2000" dirty="0" smtClean="0">
                <a:solidFill>
                  <a:srgbClr val="002060"/>
                </a:solidFill>
                <a:latin typeface="Lucida Sans" panose="020B0602030504020204" pitchFamily="34" charset="0"/>
              </a:rPr>
              <a:t>Controls speech production </a:t>
            </a:r>
          </a:p>
          <a:p>
            <a:r>
              <a:rPr lang="en-GB" sz="2000" dirty="0" smtClean="0">
                <a:solidFill>
                  <a:srgbClr val="002060"/>
                </a:solidFill>
                <a:latin typeface="Lucida Sans" panose="020B0602030504020204" pitchFamily="34" charset="0"/>
              </a:rPr>
              <a:t>Larger amounts of grey matter found here (than in monolinguals)                        (</a:t>
            </a:r>
            <a:r>
              <a:rPr lang="en-GB" sz="2000" dirty="0" err="1" smtClean="0">
                <a:solidFill>
                  <a:srgbClr val="002060"/>
                </a:solidFill>
                <a:latin typeface="Lucida Sans" panose="020B0602030504020204" pitchFamily="34" charset="0"/>
              </a:rPr>
              <a:t>Hofman</a:t>
            </a:r>
            <a:r>
              <a:rPr lang="en-GB" sz="2000" dirty="0" smtClean="0">
                <a:solidFill>
                  <a:srgbClr val="002060"/>
                </a:solidFill>
                <a:latin typeface="Lucida Sans" panose="020B0602030504020204" pitchFamily="34" charset="0"/>
              </a:rPr>
              <a:t>, 2020)</a:t>
            </a:r>
            <a:endParaRPr lang="en-GB" sz="2000" dirty="0">
              <a:solidFill>
                <a:srgbClr val="002060"/>
              </a:solidFill>
              <a:latin typeface="Lucida Sans" panose="020B0602030504020204" pitchFamily="34" charset="0"/>
            </a:endParaRPr>
          </a:p>
        </p:txBody>
      </p:sp>
      <p:pic>
        <p:nvPicPr>
          <p:cNvPr id="5" name="Content Placeholder 4"/>
          <p:cNvPicPr>
            <a:picLocks noGrp="1" noChangeAspect="1"/>
          </p:cNvPicPr>
          <p:nvPr>
            <p:ph sz="half" idx="2"/>
          </p:nvPr>
        </p:nvPicPr>
        <p:blipFill>
          <a:blip r:embed="rId2"/>
          <a:stretch>
            <a:fillRect/>
          </a:stretch>
        </p:blipFill>
        <p:spPr>
          <a:xfrm>
            <a:off x="6722270" y="1096671"/>
            <a:ext cx="5136356" cy="4196848"/>
          </a:xfrm>
          <a:prstGeom prst="rect">
            <a:avLst/>
          </a:prstGeom>
        </p:spPr>
      </p:pic>
    </p:spTree>
    <p:extLst>
      <p:ext uri="{BB962C8B-B14F-4D97-AF65-F5344CB8AC3E}">
        <p14:creationId xmlns:p14="http://schemas.microsoft.com/office/powerpoint/2010/main" val="38284801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Cortecs</a:t>
            </a:r>
            <a:r>
              <a:rPr lang="en-GB" sz="3200" dirty="0" smtClean="0">
                <a:latin typeface="Lucida Sans" panose="020B0602030504020204" pitchFamily="34" charset="0"/>
              </a:rPr>
              <a:t> </a:t>
            </a:r>
            <a:r>
              <a:rPr lang="en-GB" sz="3200" dirty="0" err="1" smtClean="0">
                <a:latin typeface="Lucida Sans" panose="020B0602030504020204" pitchFamily="34" charset="0"/>
              </a:rPr>
              <a:t>echddygol</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Motor cortex</a:t>
            </a:r>
            <a:endParaRPr lang="en-GB" sz="3200" dirty="0">
              <a:solidFill>
                <a:srgbClr val="002060"/>
              </a:solidFill>
              <a:latin typeface="Lucida Sans" panose="020B0602030504020204" pitchFamily="34" charset="0"/>
            </a:endParaRPr>
          </a:p>
        </p:txBody>
      </p:sp>
      <p:pic>
        <p:nvPicPr>
          <p:cNvPr id="5" name="Content Placeholder 4"/>
          <p:cNvPicPr>
            <a:picLocks noGrp="1" noChangeAspect="1"/>
          </p:cNvPicPr>
          <p:nvPr>
            <p:ph sz="half" idx="1"/>
          </p:nvPr>
        </p:nvPicPr>
        <p:blipFill>
          <a:blip r:embed="rId3"/>
          <a:stretch>
            <a:fillRect/>
          </a:stretch>
        </p:blipFill>
        <p:spPr>
          <a:xfrm>
            <a:off x="371984" y="2071688"/>
            <a:ext cx="5335872" cy="4479131"/>
          </a:xfrm>
          <a:prstGeom prst="rect">
            <a:avLst/>
          </a:prstGeom>
        </p:spPr>
      </p:pic>
      <p:sp>
        <p:nvSpPr>
          <p:cNvPr id="4" name="Content Placeholder 3"/>
          <p:cNvSpPr>
            <a:spLocks noGrp="1"/>
          </p:cNvSpPr>
          <p:nvPr>
            <p:ph sz="half" idx="2"/>
          </p:nvPr>
        </p:nvSpPr>
        <p:spPr>
          <a:xfrm>
            <a:off x="6172199" y="271463"/>
            <a:ext cx="5965031" cy="6093618"/>
          </a:xfrm>
        </p:spPr>
        <p:txBody>
          <a:bodyPr>
            <a:normAutofit/>
          </a:bodyPr>
          <a:lstStyle/>
          <a:p>
            <a:r>
              <a:rPr lang="en-GB" sz="2600" dirty="0" err="1">
                <a:latin typeface="Lucida Sans" panose="020B0602030504020204" pitchFamily="34" charset="0"/>
              </a:rPr>
              <a:t>Yn</a:t>
            </a:r>
            <a:r>
              <a:rPr lang="en-GB" sz="2600" dirty="0">
                <a:latin typeface="Lucida Sans" panose="020B0602030504020204" pitchFamily="34" charset="0"/>
              </a:rPr>
              <a:t> </a:t>
            </a:r>
            <a:r>
              <a:rPr lang="en-GB" sz="2600" dirty="0" err="1">
                <a:latin typeface="Lucida Sans" panose="020B0602030504020204" pitchFamily="34" charset="0"/>
              </a:rPr>
              <a:t>ymwneud</a:t>
            </a:r>
            <a:r>
              <a:rPr lang="en-GB" sz="2600" dirty="0">
                <a:latin typeface="Lucida Sans" panose="020B0602030504020204" pitchFamily="34" charset="0"/>
              </a:rPr>
              <a:t> â </a:t>
            </a:r>
            <a:r>
              <a:rPr lang="en-GB" sz="2600" dirty="0" err="1">
                <a:latin typeface="Lucida Sans" panose="020B0602030504020204" pitchFamily="34" charset="0"/>
              </a:rPr>
              <a:t>chynhyrchu</a:t>
            </a:r>
            <a:r>
              <a:rPr lang="en-GB" sz="2600" dirty="0">
                <a:latin typeface="Lucida Sans" panose="020B0602030504020204" pitchFamily="34" charset="0"/>
              </a:rPr>
              <a:t> </a:t>
            </a:r>
            <a:r>
              <a:rPr lang="en-GB" sz="2600" dirty="0" err="1">
                <a:latin typeface="Lucida Sans" panose="020B0602030504020204" pitchFamily="34" charset="0"/>
              </a:rPr>
              <a:t>lleferydd</a:t>
            </a:r>
            <a:r>
              <a:rPr lang="en-GB" sz="2600" dirty="0">
                <a:latin typeface="Lucida Sans" panose="020B0602030504020204" pitchFamily="34" charset="0"/>
              </a:rPr>
              <a:t> a </a:t>
            </a:r>
            <a:r>
              <a:rPr lang="en-GB" sz="2600" dirty="0" err="1">
                <a:latin typeface="Lucida Sans" panose="020B0602030504020204" pitchFamily="34" charset="0"/>
              </a:rPr>
              <a:t>chanfyddiad</a:t>
            </a:r>
            <a:r>
              <a:rPr lang="en-GB" sz="2600" dirty="0">
                <a:latin typeface="Lucida Sans" panose="020B0602030504020204" pitchFamily="34" charset="0"/>
              </a:rPr>
              <a:t> </a:t>
            </a:r>
            <a:r>
              <a:rPr lang="en-GB" sz="2600" dirty="0" err="1">
                <a:latin typeface="Lucida Sans" panose="020B0602030504020204" pitchFamily="34" charset="0"/>
              </a:rPr>
              <a:t>lleferydd</a:t>
            </a:r>
            <a:endParaRPr lang="en-GB" sz="2600" dirty="0">
              <a:latin typeface="Lucida Sans" panose="020B0602030504020204" pitchFamily="34" charset="0"/>
            </a:endParaRPr>
          </a:p>
          <a:p>
            <a:r>
              <a:rPr lang="en-GB" sz="2600" dirty="0" err="1">
                <a:latin typeface="Lucida Sans" panose="020B0602030504020204" pitchFamily="34" charset="0"/>
              </a:rPr>
              <a:t>Cynhyrchu</a:t>
            </a:r>
            <a:r>
              <a:rPr lang="en-GB" sz="2600" dirty="0">
                <a:latin typeface="Lucida Sans" panose="020B0602030504020204" pitchFamily="34" charset="0"/>
              </a:rPr>
              <a:t> ail </a:t>
            </a:r>
            <a:r>
              <a:rPr lang="en-GB" sz="2600" dirty="0" err="1">
                <a:latin typeface="Lucida Sans" panose="020B0602030504020204" pitchFamily="34" charset="0"/>
              </a:rPr>
              <a:t>iaith</a:t>
            </a:r>
            <a:r>
              <a:rPr lang="en-GB" sz="2600" dirty="0">
                <a:latin typeface="Lucida Sans" panose="020B0602030504020204" pitchFamily="34" charset="0"/>
              </a:rPr>
              <a:t> </a:t>
            </a:r>
            <a:r>
              <a:rPr lang="en-GB" sz="2600" dirty="0" err="1" smtClean="0">
                <a:latin typeface="Lucida Sans" panose="020B0602030504020204" pitchFamily="34" charset="0"/>
              </a:rPr>
              <a:t>yn</a:t>
            </a:r>
            <a:r>
              <a:rPr lang="en-GB" sz="2600" dirty="0" smtClean="0">
                <a:latin typeface="Lucida Sans" panose="020B0602030504020204" pitchFamily="34" charset="0"/>
              </a:rPr>
              <a:t> </a:t>
            </a:r>
            <a:r>
              <a:rPr lang="en-GB" sz="2600" dirty="0" err="1" smtClean="0">
                <a:latin typeface="Lucida Sans" panose="020B0602030504020204" pitchFamily="34" charset="0"/>
              </a:rPr>
              <a:t>gysylltiedig</a:t>
            </a:r>
            <a:r>
              <a:rPr lang="en-GB" sz="2600" dirty="0" smtClean="0">
                <a:latin typeface="Lucida Sans" panose="020B0602030504020204" pitchFamily="34" charset="0"/>
              </a:rPr>
              <a:t> </a:t>
            </a:r>
            <a:r>
              <a:rPr lang="en-GB" sz="2600" dirty="0">
                <a:latin typeface="Lucida Sans" panose="020B0602030504020204" pitchFamily="34" charset="0"/>
              </a:rPr>
              <a:t>â </a:t>
            </a:r>
            <a:r>
              <a:rPr lang="en-GB" sz="2600" dirty="0" err="1">
                <a:latin typeface="Lucida Sans" panose="020B0602030504020204" pitchFamily="34" charset="0"/>
              </a:rPr>
              <a:t>mwy</a:t>
            </a:r>
            <a:r>
              <a:rPr lang="en-GB" sz="2600" dirty="0">
                <a:latin typeface="Lucida Sans" panose="020B0602030504020204" pitchFamily="34" charset="0"/>
              </a:rPr>
              <a:t> o </a:t>
            </a:r>
            <a:r>
              <a:rPr lang="en-GB" sz="2600" dirty="0" err="1">
                <a:latin typeface="Lucida Sans" panose="020B0602030504020204" pitchFamily="34" charset="0"/>
              </a:rPr>
              <a:t>weithgaredd</a:t>
            </a:r>
            <a:r>
              <a:rPr lang="en-GB" sz="2600" dirty="0">
                <a:latin typeface="Lucida Sans" panose="020B0602030504020204" pitchFamily="34" charset="0"/>
              </a:rPr>
              <a:t> </a:t>
            </a:r>
            <a:r>
              <a:rPr lang="en-GB" sz="2600" dirty="0" err="1">
                <a:latin typeface="Lucida Sans" panose="020B0602030504020204" pitchFamily="34" charset="0"/>
              </a:rPr>
              <a:t>yn</a:t>
            </a:r>
            <a:r>
              <a:rPr lang="en-GB" sz="2600" dirty="0">
                <a:latin typeface="Lucida Sans" panose="020B0602030504020204" pitchFamily="34" charset="0"/>
              </a:rPr>
              <a:t> y </a:t>
            </a:r>
            <a:r>
              <a:rPr lang="en-GB" sz="2600" dirty="0" err="1">
                <a:latin typeface="Lucida Sans" panose="020B0602030504020204" pitchFamily="34" charset="0"/>
              </a:rPr>
              <a:t>cortecs</a:t>
            </a:r>
            <a:r>
              <a:rPr lang="en-GB" sz="2600" dirty="0">
                <a:latin typeface="Lucida Sans" panose="020B0602030504020204" pitchFamily="34" charset="0"/>
              </a:rPr>
              <a:t> </a:t>
            </a:r>
            <a:r>
              <a:rPr lang="en-GB" sz="2600" dirty="0" err="1" smtClean="0">
                <a:latin typeface="Lucida Sans" panose="020B0602030504020204" pitchFamily="34" charset="0"/>
              </a:rPr>
              <a:t>echddygol</a:t>
            </a:r>
            <a:endParaRPr lang="en-GB" sz="2600" dirty="0" smtClean="0">
              <a:latin typeface="Lucida Sans" panose="020B0602030504020204" pitchFamily="34" charset="0"/>
            </a:endParaRPr>
          </a:p>
          <a:p>
            <a:pPr marL="0" indent="0">
              <a:buNone/>
            </a:pPr>
            <a:endParaRPr lang="en-GB" sz="2600" dirty="0">
              <a:solidFill>
                <a:srgbClr val="002060"/>
              </a:solidFill>
              <a:latin typeface="Lucida Sans" panose="020B0602030504020204" pitchFamily="34" charset="0"/>
            </a:endParaRPr>
          </a:p>
          <a:p>
            <a:r>
              <a:rPr lang="en-GB" sz="2600" dirty="0" smtClean="0">
                <a:solidFill>
                  <a:srgbClr val="002060"/>
                </a:solidFill>
                <a:latin typeface="Lucida Sans" panose="020B0602030504020204" pitchFamily="34" charset="0"/>
              </a:rPr>
              <a:t>Involved in speech production and speech perception</a:t>
            </a:r>
          </a:p>
          <a:p>
            <a:r>
              <a:rPr lang="en-GB" sz="2600" dirty="0" smtClean="0">
                <a:solidFill>
                  <a:srgbClr val="002060"/>
                </a:solidFill>
                <a:latin typeface="Lucida Sans" panose="020B0602030504020204" pitchFamily="34" charset="0"/>
              </a:rPr>
              <a:t>Production of second language associated with increased activity in the motor cortex</a:t>
            </a:r>
          </a:p>
          <a:p>
            <a:pPr marL="0" indent="0" algn="r">
              <a:buNone/>
            </a:pPr>
            <a:r>
              <a:rPr lang="en-GB" sz="1800" dirty="0" smtClean="0">
                <a:solidFill>
                  <a:srgbClr val="002060"/>
                </a:solidFill>
                <a:latin typeface="Lucida Sans" panose="020B0602030504020204" pitchFamily="34" charset="0"/>
              </a:rPr>
              <a:t>(</a:t>
            </a:r>
            <a:r>
              <a:rPr lang="en-GB" sz="1800" dirty="0" err="1" smtClean="0">
                <a:solidFill>
                  <a:srgbClr val="002060"/>
                </a:solidFill>
                <a:latin typeface="Lucida Sans" panose="020B0602030504020204" pitchFamily="34" charset="0"/>
              </a:rPr>
              <a:t>Treutler</a:t>
            </a:r>
            <a:r>
              <a:rPr lang="en-GB" sz="1800" dirty="0" smtClean="0">
                <a:solidFill>
                  <a:srgbClr val="002060"/>
                </a:solidFill>
                <a:latin typeface="Lucida Sans" panose="020B0602030504020204" pitchFamily="34" charset="0"/>
              </a:rPr>
              <a:t> and Soros, 2021)</a:t>
            </a:r>
            <a:endParaRPr lang="en-GB" sz="18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63682443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5969794" cy="1325563"/>
          </a:xfrm>
        </p:spPr>
        <p:txBody>
          <a:bodyPr>
            <a:normAutofit/>
          </a:bodyPr>
          <a:lstStyle/>
          <a:p>
            <a:r>
              <a:rPr lang="en-GB" sz="3200" dirty="0" smtClean="0">
                <a:latin typeface="Lucida Sans" panose="020B0602030504020204" pitchFamily="34" charset="0"/>
              </a:rPr>
              <a:t>Yr </a:t>
            </a:r>
            <a:r>
              <a:rPr lang="en-GB" sz="3200" dirty="0" err="1" smtClean="0">
                <a:latin typeface="Lucida Sans" panose="020B0602030504020204" pitchFamily="34" charset="0"/>
              </a:rPr>
              <a:t>Athro</a:t>
            </a:r>
            <a:r>
              <a:rPr lang="en-GB" sz="3200" dirty="0" smtClean="0">
                <a:latin typeface="Lucida Sans" panose="020B0602030504020204" pitchFamily="34" charset="0"/>
              </a:rPr>
              <a:t> </a:t>
            </a:r>
            <a:r>
              <a:rPr lang="en-GB" sz="3200" dirty="0" err="1" smtClean="0">
                <a:latin typeface="Lucida Sans" panose="020B0602030504020204" pitchFamily="34" charset="0"/>
              </a:rPr>
              <a:t>Enlli</a:t>
            </a:r>
            <a:r>
              <a:rPr lang="en-GB" sz="3200" dirty="0" smtClean="0">
                <a:latin typeface="Lucida Sans" panose="020B0602030504020204" pitchFamily="34" charset="0"/>
              </a:rPr>
              <a:t> Thomas</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Professor </a:t>
            </a:r>
            <a:r>
              <a:rPr lang="en-GB" sz="3200" dirty="0" err="1" smtClean="0">
                <a:solidFill>
                  <a:srgbClr val="002060"/>
                </a:solidFill>
                <a:latin typeface="Lucida Sans" panose="020B0602030504020204" pitchFamily="34" charset="0"/>
              </a:rPr>
              <a:t>Enlli</a:t>
            </a:r>
            <a:r>
              <a:rPr lang="en-GB" sz="3200" dirty="0" smtClean="0">
                <a:solidFill>
                  <a:srgbClr val="002060"/>
                </a:solidFill>
                <a:latin typeface="Lucida Sans" panose="020B0602030504020204" pitchFamily="34" charset="0"/>
              </a:rPr>
              <a:t> Thomas</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371475" y="1825625"/>
            <a:ext cx="5648325" cy="4351338"/>
          </a:xfrm>
        </p:spPr>
        <p:txBody>
          <a:bodyPr/>
          <a:lstStyle/>
          <a:p>
            <a:r>
              <a:rPr lang="en-GB" dirty="0" err="1" smtClean="0">
                <a:latin typeface="Lucida Sans" panose="020B0602030504020204" pitchFamily="34" charset="0"/>
              </a:rPr>
              <a:t>Prifysgol</a:t>
            </a:r>
            <a:r>
              <a:rPr lang="en-GB" dirty="0" smtClean="0">
                <a:latin typeface="Lucida Sans" panose="020B0602030504020204" pitchFamily="34" charset="0"/>
              </a:rPr>
              <a:t> Bangor</a:t>
            </a:r>
          </a:p>
          <a:p>
            <a:r>
              <a:rPr lang="en-GB" dirty="0" err="1" smtClean="0">
                <a:latin typeface="Lucida Sans" panose="020B0602030504020204" pitchFamily="34" charset="0"/>
              </a:rPr>
              <a:t>Athro</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a:t>
            </a:r>
            <a:r>
              <a:rPr lang="en-GB" dirty="0" err="1" smtClean="0">
                <a:latin typeface="Lucida Sans" panose="020B0602030504020204" pitchFamily="34" charset="0"/>
              </a:rPr>
              <a:t>Addysg</a:t>
            </a:r>
            <a:endParaRPr lang="en-GB" dirty="0" smtClean="0">
              <a:latin typeface="Lucida Sans" panose="020B0602030504020204" pitchFamily="34" charset="0"/>
            </a:endParaRPr>
          </a:p>
          <a:p>
            <a:r>
              <a:rPr lang="en-GB" dirty="0" err="1" smtClean="0">
                <a:latin typeface="Lucida Sans" panose="020B0602030504020204" pitchFamily="34" charset="0"/>
              </a:rPr>
              <a:t>Ymchwilydd</a:t>
            </a:r>
            <a:endParaRPr lang="en-GB" dirty="0" smtClean="0">
              <a:latin typeface="Lucida Sans" panose="020B0602030504020204" pitchFamily="34" charset="0"/>
            </a:endParaRPr>
          </a:p>
          <a:p>
            <a:pPr marL="0" indent="0">
              <a:buNone/>
            </a:pPr>
            <a:endParaRPr lang="en-GB" dirty="0" smtClean="0">
              <a:latin typeface="Lucida Sans" panose="020B0602030504020204" pitchFamily="34" charset="0"/>
            </a:endParaRPr>
          </a:p>
          <a:p>
            <a:r>
              <a:rPr lang="en-GB" dirty="0" smtClean="0">
                <a:solidFill>
                  <a:srgbClr val="002060"/>
                </a:solidFill>
                <a:latin typeface="Lucida Sans" panose="020B0602030504020204" pitchFamily="34" charset="0"/>
              </a:rPr>
              <a:t>Bangor University</a:t>
            </a:r>
          </a:p>
          <a:p>
            <a:r>
              <a:rPr lang="en-GB" dirty="0" smtClean="0">
                <a:solidFill>
                  <a:srgbClr val="002060"/>
                </a:solidFill>
                <a:latin typeface="Lucida Sans" panose="020B0602030504020204" pitchFamily="34" charset="0"/>
              </a:rPr>
              <a:t>Professor in Education</a:t>
            </a:r>
          </a:p>
          <a:p>
            <a:r>
              <a:rPr lang="en-GB" dirty="0" smtClean="0">
                <a:solidFill>
                  <a:srgbClr val="002060"/>
                </a:solidFill>
                <a:latin typeface="Lucida Sans" panose="020B0602030504020204" pitchFamily="34" charset="0"/>
              </a:rPr>
              <a:t>Researcher</a:t>
            </a:r>
            <a:endParaRPr lang="en-GB" dirty="0">
              <a:solidFill>
                <a:srgbClr val="002060"/>
              </a:solidFill>
              <a:latin typeface="Lucida Sans" panose="020B0602030504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6807994" y="1074639"/>
            <a:ext cx="4786312" cy="4447480"/>
          </a:xfrm>
          <a:prstGeom prst="rect">
            <a:avLst/>
          </a:prstGeom>
        </p:spPr>
      </p:pic>
    </p:spTree>
    <p:extLst>
      <p:ext uri="{BB962C8B-B14F-4D97-AF65-F5344CB8AC3E}">
        <p14:creationId xmlns:p14="http://schemas.microsoft.com/office/powerpoint/2010/main" val="23668755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19" y="365128"/>
            <a:ext cx="10975181" cy="642142"/>
          </a:xfrm>
        </p:spPr>
        <p:txBody>
          <a:bodyPr>
            <a:normAutofit fontScale="90000"/>
          </a:bodyPr>
          <a:lstStyle/>
          <a:p>
            <a:r>
              <a:rPr lang="en-GB" sz="3200" dirty="0" err="1" smtClean="0">
                <a:latin typeface="Lucida Sans" panose="020B0602030504020204" pitchFamily="34" charset="0"/>
              </a:rPr>
              <a:t>Seicoleg</a:t>
            </a:r>
            <a:r>
              <a:rPr lang="en-GB" sz="3200" dirty="0" smtClean="0">
                <a:latin typeface="Lucida Sans" panose="020B0602030504020204" pitchFamily="34" charset="0"/>
              </a:rPr>
              <a:t> </a:t>
            </a:r>
            <a:r>
              <a:rPr lang="en-GB" sz="3200" dirty="0" err="1" smtClean="0">
                <a:latin typeface="Lucida Sans" panose="020B0602030504020204" pitchFamily="34" charset="0"/>
              </a:rPr>
              <a:t>dwyieithrwydd</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Psychology of bilingualism</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92895" y="1371600"/>
            <a:ext cx="5726906" cy="4805363"/>
          </a:xfrm>
        </p:spPr>
        <p:txBody>
          <a:bodyPr>
            <a:normAutofit lnSpcReduction="10000"/>
          </a:bodyPr>
          <a:lstStyle/>
          <a:p>
            <a:r>
              <a:rPr lang="en-GB" sz="2200" dirty="0" err="1">
                <a:latin typeface="Lucida Sans" panose="020B0602030504020204" pitchFamily="34" charset="0"/>
              </a:rPr>
              <a:t>Nid</a:t>
            </a:r>
            <a:r>
              <a:rPr lang="en-GB" sz="2200" dirty="0">
                <a:latin typeface="Lucida Sans" panose="020B0602030504020204" pitchFamily="34" charset="0"/>
              </a:rPr>
              <a:t> </a:t>
            </a:r>
            <a:r>
              <a:rPr lang="en-GB" sz="2200" dirty="0" err="1">
                <a:latin typeface="Lucida Sans" panose="020B0602030504020204" pitchFamily="34" charset="0"/>
              </a:rPr>
              <a:t>yw</a:t>
            </a:r>
            <a:r>
              <a:rPr lang="en-GB" sz="2200" dirty="0">
                <a:latin typeface="Lucida Sans" panose="020B0602030504020204" pitchFamily="34" charset="0"/>
              </a:rPr>
              <a:t> plant </a:t>
            </a:r>
            <a:r>
              <a:rPr lang="en-GB" sz="2200" dirty="0" err="1">
                <a:latin typeface="Lucida Sans" panose="020B0602030504020204" pitchFamily="34" charset="0"/>
              </a:rPr>
              <a:t>dwyieithog</a:t>
            </a:r>
            <a:r>
              <a:rPr lang="en-GB" sz="2200" dirty="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a:latin typeface="Lucida Sans" panose="020B0602030504020204" pitchFamily="34" charset="0"/>
              </a:rPr>
              <a:t>agored</a:t>
            </a:r>
            <a:r>
              <a:rPr lang="en-GB" sz="2200" dirty="0">
                <a:latin typeface="Lucida Sans" panose="020B0602030504020204" pitchFamily="34" charset="0"/>
              </a:rPr>
              <a:t> </a:t>
            </a:r>
            <a:r>
              <a:rPr lang="en-GB" sz="2200" dirty="0" err="1">
                <a:latin typeface="Lucida Sans" panose="020B0602030504020204" pitchFamily="34" charset="0"/>
              </a:rPr>
              <a:t>i'r</a:t>
            </a:r>
            <a:r>
              <a:rPr lang="en-GB" sz="2200" dirty="0">
                <a:latin typeface="Lucida Sans" panose="020B0602030504020204" pitchFamily="34" charset="0"/>
              </a:rPr>
              <a:t> </a:t>
            </a:r>
            <a:r>
              <a:rPr lang="en-GB" sz="2200" dirty="0" err="1">
                <a:latin typeface="Lucida Sans" panose="020B0602030504020204" pitchFamily="34" charset="0"/>
              </a:rPr>
              <a:t>ddwy</a:t>
            </a:r>
            <a:r>
              <a:rPr lang="en-GB" sz="2200" dirty="0">
                <a:latin typeface="Lucida Sans" panose="020B0602030504020204" pitchFamily="34" charset="0"/>
              </a:rPr>
              <a:t> </a:t>
            </a:r>
            <a:r>
              <a:rPr lang="en-GB" sz="2200" dirty="0" err="1">
                <a:latin typeface="Lucida Sans" panose="020B0602030504020204" pitchFamily="34" charset="0"/>
              </a:rPr>
              <a:t>iaith</a:t>
            </a:r>
            <a:r>
              <a:rPr lang="en-GB" sz="2200" dirty="0">
                <a:latin typeface="Lucida Sans" panose="020B0602030504020204" pitchFamily="34" charset="0"/>
              </a:rPr>
              <a:t> </a:t>
            </a:r>
            <a:r>
              <a:rPr lang="en-GB" sz="2200" dirty="0" err="1">
                <a:latin typeface="Lucida Sans" panose="020B0602030504020204" pitchFamily="34" charset="0"/>
              </a:rPr>
              <a:t>ym</a:t>
            </a:r>
            <a:r>
              <a:rPr lang="en-GB" sz="2200" dirty="0">
                <a:latin typeface="Lucida Sans" panose="020B0602030504020204" pitchFamily="34" charset="0"/>
              </a:rPr>
              <a:t> </a:t>
            </a:r>
            <a:r>
              <a:rPr lang="en-GB" sz="2200" dirty="0" err="1">
                <a:latin typeface="Lucida Sans" panose="020B0602030504020204" pitchFamily="34" charset="0"/>
              </a:rPr>
              <a:t>mhob</a:t>
            </a:r>
            <a:r>
              <a:rPr lang="en-GB" sz="2200" dirty="0">
                <a:latin typeface="Lucida Sans" panose="020B0602030504020204" pitchFamily="34" charset="0"/>
              </a:rPr>
              <a:t> </a:t>
            </a:r>
            <a:r>
              <a:rPr lang="en-GB" sz="2200" dirty="0" err="1">
                <a:latin typeface="Lucida Sans" panose="020B0602030504020204" pitchFamily="34" charset="0"/>
              </a:rPr>
              <a:t>cyd-destun</a:t>
            </a:r>
            <a:endParaRPr lang="en-GB" sz="2200" dirty="0">
              <a:latin typeface="Lucida Sans" panose="020B0602030504020204" pitchFamily="34" charset="0"/>
            </a:endParaRPr>
          </a:p>
          <a:p>
            <a:r>
              <a:rPr lang="en-GB" sz="2200" dirty="0" err="1">
                <a:latin typeface="Lucida Sans" panose="020B0602030504020204" pitchFamily="34" charset="0"/>
              </a:rPr>
              <a:t>Rhaid</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blant</a:t>
            </a:r>
            <a:r>
              <a:rPr lang="en-GB" sz="2200" dirty="0">
                <a:latin typeface="Lucida Sans" panose="020B0602030504020204" pitchFamily="34" charset="0"/>
              </a:rPr>
              <a:t> '</a:t>
            </a:r>
            <a:r>
              <a:rPr lang="en-GB" sz="2200" dirty="0" err="1">
                <a:latin typeface="Lucida Sans" panose="020B0602030504020204" pitchFamily="34" charset="0"/>
              </a:rPr>
              <a:t>jyglo</a:t>
            </a:r>
            <a:r>
              <a:rPr lang="en-GB" sz="2200" dirty="0">
                <a:latin typeface="Lucida Sans" panose="020B0602030504020204" pitchFamily="34" charset="0"/>
              </a:rPr>
              <a:t>' </a:t>
            </a:r>
            <a:r>
              <a:rPr lang="en-GB" sz="2200" dirty="0" err="1">
                <a:latin typeface="Lucida Sans" panose="020B0602030504020204" pitchFamily="34" charset="0"/>
              </a:rPr>
              <a:t>dwy</a:t>
            </a:r>
            <a:r>
              <a:rPr lang="en-GB" sz="2200" dirty="0">
                <a:latin typeface="Lucida Sans" panose="020B0602030504020204" pitchFamily="34" charset="0"/>
              </a:rPr>
              <a:t> </a:t>
            </a:r>
            <a:r>
              <a:rPr lang="en-GB" sz="2200" dirty="0" err="1">
                <a:latin typeface="Lucida Sans" panose="020B0602030504020204" pitchFamily="34" charset="0"/>
              </a:rPr>
              <a:t>iaith</a:t>
            </a:r>
            <a:r>
              <a:rPr lang="en-GB" sz="2200" dirty="0">
                <a:latin typeface="Lucida Sans" panose="020B0602030504020204" pitchFamily="34" charset="0"/>
              </a:rPr>
              <a:t> '</a:t>
            </a:r>
            <a:r>
              <a:rPr lang="en-GB" sz="2200" dirty="0" err="1">
                <a:latin typeface="Lucida Sans" panose="020B0602030504020204" pitchFamily="34" charset="0"/>
              </a:rPr>
              <a:t>gyfatebol</a:t>
            </a:r>
            <a:r>
              <a:rPr lang="en-GB" sz="2200" dirty="0">
                <a:latin typeface="Lucida Sans" panose="020B0602030504020204" pitchFamily="34" charset="0"/>
              </a:rPr>
              <a:t>'</a:t>
            </a:r>
          </a:p>
          <a:p>
            <a:r>
              <a:rPr lang="en-GB" sz="2200" dirty="0" err="1">
                <a:latin typeface="Lucida Sans" panose="020B0602030504020204" pitchFamily="34" charset="0"/>
              </a:rPr>
              <a:t>Wrth</a:t>
            </a:r>
            <a:r>
              <a:rPr lang="en-GB" sz="2200" dirty="0">
                <a:latin typeface="Lucida Sans" panose="020B0602030504020204" pitchFamily="34" charset="0"/>
              </a:rPr>
              <a:t> </a:t>
            </a:r>
            <a:r>
              <a:rPr lang="en-GB" sz="2200" dirty="0" err="1">
                <a:latin typeface="Lucida Sans" panose="020B0602030504020204" pitchFamily="34" charset="0"/>
              </a:rPr>
              <a:t>ddefnyddio</a:t>
            </a:r>
            <a:r>
              <a:rPr lang="en-GB" sz="2200" dirty="0">
                <a:latin typeface="Lucida Sans" panose="020B0602030504020204" pitchFamily="34" charset="0"/>
              </a:rPr>
              <a:t> un </a:t>
            </a:r>
            <a:r>
              <a:rPr lang="en-GB" sz="2200" dirty="0" err="1">
                <a:latin typeface="Lucida Sans" panose="020B0602030504020204" pitchFamily="34" charset="0"/>
              </a:rPr>
              <a:t>iaith</a:t>
            </a:r>
            <a:r>
              <a:rPr lang="en-GB" sz="2200" dirty="0">
                <a:latin typeface="Lucida Sans" panose="020B0602030504020204" pitchFamily="34" charset="0"/>
              </a:rPr>
              <a:t>, </a:t>
            </a:r>
            <a:r>
              <a:rPr lang="en-GB" sz="2200" dirty="0" err="1" smtClean="0">
                <a:latin typeface="Lucida Sans" panose="020B0602030504020204" pitchFamily="34" charset="0"/>
              </a:rPr>
              <a:t>rhaid</a:t>
            </a:r>
            <a:r>
              <a:rPr lang="en-GB" sz="2200" dirty="0" smtClean="0">
                <a:latin typeface="Lucida Sans" panose="020B0602030504020204" pitchFamily="34" charset="0"/>
              </a:rPr>
              <a:t> </a:t>
            </a:r>
            <a:r>
              <a:rPr lang="en-GB" sz="2200" dirty="0" err="1" smtClean="0">
                <a:latin typeface="Lucida Sans" panose="020B0602030504020204" pitchFamily="34" charset="0"/>
              </a:rPr>
              <a:t>iddynt</a:t>
            </a:r>
            <a:r>
              <a:rPr lang="en-GB" sz="2200" dirty="0" smtClean="0">
                <a:latin typeface="Lucida Sans" panose="020B0602030504020204" pitchFamily="34" charset="0"/>
              </a:rPr>
              <a:t> </a:t>
            </a:r>
            <a:r>
              <a:rPr lang="en-GB" sz="2200" dirty="0" err="1">
                <a:latin typeface="Lucida Sans" panose="020B0602030504020204" pitchFamily="34" charset="0"/>
              </a:rPr>
              <a:t>anwybyddu'r</a:t>
            </a:r>
            <a:r>
              <a:rPr lang="en-GB" sz="2200" dirty="0">
                <a:latin typeface="Lucida Sans" panose="020B0602030504020204" pitchFamily="34" charset="0"/>
              </a:rPr>
              <a:t> </a:t>
            </a:r>
            <a:r>
              <a:rPr lang="en-GB" sz="2200" dirty="0" err="1">
                <a:latin typeface="Lucida Sans" panose="020B0602030504020204" pitchFamily="34" charset="0"/>
              </a:rPr>
              <a:t>llall</a:t>
            </a:r>
            <a:endParaRPr lang="en-GB" sz="2200" dirty="0">
              <a:latin typeface="Lucida Sans" panose="020B0602030504020204" pitchFamily="34" charset="0"/>
            </a:endParaRPr>
          </a:p>
          <a:p>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smtClean="0">
                <a:latin typeface="Lucida Sans" panose="020B0602030504020204" pitchFamily="34" charset="0"/>
              </a:rPr>
              <a:t>aml</a:t>
            </a:r>
            <a:r>
              <a:rPr lang="en-GB" sz="2200" dirty="0" smtClean="0">
                <a:latin typeface="Lucida Sans" panose="020B0602030504020204" pitchFamily="34" charset="0"/>
              </a:rPr>
              <a:t>, </a:t>
            </a:r>
            <a:r>
              <a:rPr lang="en-GB" sz="2200" dirty="0" err="1" smtClean="0">
                <a:latin typeface="Lucida Sans" panose="020B0602030504020204" pitchFamily="34" charset="0"/>
              </a:rPr>
              <a:t>yn</a:t>
            </a:r>
            <a:r>
              <a:rPr lang="en-GB" sz="2200" dirty="0" smtClean="0">
                <a:latin typeface="Lucida Sans" panose="020B0602030504020204" pitchFamily="34" charset="0"/>
              </a:rPr>
              <a:t> </a:t>
            </a:r>
            <a:r>
              <a:rPr lang="en-GB" sz="2200" dirty="0" err="1">
                <a:latin typeface="Lucida Sans" panose="020B0602030504020204" pitchFamily="34" charset="0"/>
              </a:rPr>
              <a:t>symud</a:t>
            </a:r>
            <a:r>
              <a:rPr lang="en-GB" sz="2200" dirty="0">
                <a:latin typeface="Lucida Sans" panose="020B0602030504020204" pitchFamily="34" charset="0"/>
              </a:rPr>
              <a:t> o un </a:t>
            </a:r>
            <a:r>
              <a:rPr lang="en-GB" sz="2200" dirty="0" err="1">
                <a:latin typeface="Lucida Sans" panose="020B0602030504020204" pitchFamily="34" charset="0"/>
              </a:rPr>
              <a:t>iaith</a:t>
            </a:r>
            <a:r>
              <a:rPr lang="en-GB" sz="2200" dirty="0">
                <a:latin typeface="Lucida Sans" panose="020B0602030504020204" pitchFamily="34" charset="0"/>
              </a:rPr>
              <a:t> </a:t>
            </a:r>
            <a:r>
              <a:rPr lang="en-GB" sz="2200" dirty="0" err="1">
                <a:latin typeface="Lucida Sans" panose="020B0602030504020204" pitchFamily="34" charset="0"/>
              </a:rPr>
              <a:t>i'r</a:t>
            </a:r>
            <a:r>
              <a:rPr lang="en-GB" sz="2200" dirty="0">
                <a:latin typeface="Lucida Sans" panose="020B0602030504020204" pitchFamily="34" charset="0"/>
              </a:rPr>
              <a:t> </a:t>
            </a:r>
            <a:r>
              <a:rPr lang="en-GB" sz="2200" dirty="0" err="1">
                <a:latin typeface="Lucida Sans" panose="020B0602030504020204" pitchFamily="34" charset="0"/>
              </a:rPr>
              <a:t>llall</a:t>
            </a:r>
            <a:r>
              <a:rPr lang="en-GB" sz="2200" dirty="0">
                <a:latin typeface="Lucida Sans" panose="020B0602030504020204" pitchFamily="34" charset="0"/>
              </a:rPr>
              <a:t> - </a:t>
            </a:r>
            <a:r>
              <a:rPr lang="en-GB" sz="2200" dirty="0" err="1">
                <a:latin typeface="Lucida Sans" panose="020B0602030504020204" pitchFamily="34" charset="0"/>
              </a:rPr>
              <a:t>mae'r</a:t>
            </a:r>
            <a:r>
              <a:rPr lang="en-GB" sz="2200" dirty="0">
                <a:latin typeface="Lucida Sans" panose="020B0602030504020204" pitchFamily="34" charset="0"/>
              </a:rPr>
              <a:t> </a:t>
            </a:r>
            <a:r>
              <a:rPr lang="en-GB" sz="2200" dirty="0" err="1">
                <a:latin typeface="Lucida Sans" panose="020B0602030504020204" pitchFamily="34" charset="0"/>
              </a:rPr>
              <a:t>ymennydd</a:t>
            </a:r>
            <a:r>
              <a:rPr lang="en-GB" sz="2200" dirty="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a:latin typeface="Lucida Sans" panose="020B0602030504020204" pitchFamily="34" charset="0"/>
              </a:rPr>
              <a:t>gweithio'n</a:t>
            </a:r>
            <a:r>
              <a:rPr lang="en-GB" sz="2200" dirty="0">
                <a:latin typeface="Lucida Sans" panose="020B0602030504020204" pitchFamily="34" charset="0"/>
              </a:rPr>
              <a:t> </a:t>
            </a:r>
            <a:r>
              <a:rPr lang="en-GB" sz="2200" dirty="0" err="1">
                <a:latin typeface="Lucida Sans" panose="020B0602030504020204" pitchFamily="34" charset="0"/>
              </a:rPr>
              <a:t>galed</a:t>
            </a:r>
            <a:r>
              <a:rPr lang="en-GB" sz="2200" dirty="0">
                <a:latin typeface="Lucida Sans" panose="020B0602030504020204" pitchFamily="34" charset="0"/>
              </a:rPr>
              <a:t> </a:t>
            </a:r>
            <a:r>
              <a:rPr lang="en-GB" sz="2200" dirty="0" err="1">
                <a:latin typeface="Lucida Sans" panose="020B0602030504020204" pitchFamily="34" charset="0"/>
              </a:rPr>
              <a:t>iawn</a:t>
            </a:r>
            <a:r>
              <a:rPr lang="en-GB" sz="2200" dirty="0">
                <a:latin typeface="Lucida Sans" panose="020B0602030504020204" pitchFamily="34" charset="0"/>
              </a:rPr>
              <a:t>!</a:t>
            </a:r>
          </a:p>
          <a:p>
            <a:r>
              <a:rPr lang="en-GB" sz="2200" dirty="0" err="1">
                <a:latin typeface="Lucida Sans" panose="020B0602030504020204" pitchFamily="34" charset="0"/>
              </a:rPr>
              <a:t>Rhaid</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ymarferwyr</a:t>
            </a:r>
            <a:r>
              <a:rPr lang="en-GB" sz="2200" dirty="0">
                <a:latin typeface="Lucida Sans" panose="020B0602030504020204" pitchFamily="34" charset="0"/>
              </a:rPr>
              <a:t> </a:t>
            </a:r>
            <a:r>
              <a:rPr lang="en-GB" sz="2200" dirty="0" err="1">
                <a:latin typeface="Lucida Sans" panose="020B0602030504020204" pitchFamily="34" charset="0"/>
              </a:rPr>
              <a:t>ystyried</a:t>
            </a:r>
            <a:r>
              <a:rPr lang="en-GB" sz="2200" dirty="0">
                <a:latin typeface="Lucida Sans" panose="020B0602030504020204" pitchFamily="34" charset="0"/>
              </a:rPr>
              <a:t> </a:t>
            </a:r>
            <a:r>
              <a:rPr lang="en-GB" sz="2200" dirty="0" err="1">
                <a:latin typeface="Lucida Sans" panose="020B0602030504020204" pitchFamily="34" charset="0"/>
              </a:rPr>
              <a:t>unigrywiaeth</a:t>
            </a:r>
            <a:r>
              <a:rPr lang="en-GB" sz="2200" dirty="0">
                <a:latin typeface="Lucida Sans" panose="020B0602030504020204" pitchFamily="34" charset="0"/>
              </a:rPr>
              <a:t> </a:t>
            </a:r>
            <a:r>
              <a:rPr lang="en-GB" sz="2200" dirty="0" err="1" smtClean="0">
                <a:latin typeface="Lucida Sans" panose="020B0602030504020204" pitchFamily="34" charset="0"/>
              </a:rPr>
              <a:t>profiad</a:t>
            </a:r>
            <a:r>
              <a:rPr lang="en-GB" sz="2200" dirty="0" smtClean="0">
                <a:latin typeface="Lucida Sans" panose="020B0602030504020204" pitchFamily="34" charset="0"/>
              </a:rPr>
              <a:t> </a:t>
            </a:r>
            <a:r>
              <a:rPr lang="en-GB" sz="2200" dirty="0" err="1" smtClean="0">
                <a:latin typeface="Lucida Sans" panose="020B0602030504020204" pitchFamily="34" charset="0"/>
              </a:rPr>
              <a:t>ieithyddol</a:t>
            </a:r>
            <a:r>
              <a:rPr lang="en-GB" sz="2200" dirty="0" smtClean="0">
                <a:latin typeface="Lucida Sans" panose="020B0602030504020204" pitchFamily="34" charset="0"/>
              </a:rPr>
              <a:t> bob </a:t>
            </a:r>
            <a:r>
              <a:rPr lang="en-GB" sz="2200" dirty="0" err="1" smtClean="0">
                <a:latin typeface="Lucida Sans" panose="020B0602030504020204" pitchFamily="34" charset="0"/>
              </a:rPr>
              <a:t>plentyn</a:t>
            </a:r>
            <a:endParaRPr lang="en-GB" sz="2200" dirty="0">
              <a:latin typeface="Lucida Sans" panose="020B0602030504020204" pitchFamily="34" charset="0"/>
            </a:endParaRPr>
          </a:p>
        </p:txBody>
      </p:sp>
      <p:sp>
        <p:nvSpPr>
          <p:cNvPr id="4" name="Content Placeholder 3"/>
          <p:cNvSpPr>
            <a:spLocks noGrp="1"/>
          </p:cNvSpPr>
          <p:nvPr>
            <p:ph sz="half" idx="2"/>
          </p:nvPr>
        </p:nvSpPr>
        <p:spPr>
          <a:xfrm>
            <a:off x="6172199" y="1371601"/>
            <a:ext cx="5579269" cy="4329112"/>
          </a:xfrm>
        </p:spPr>
        <p:txBody>
          <a:bodyPr>
            <a:normAutofit lnSpcReduction="10000"/>
          </a:bodyPr>
          <a:lstStyle/>
          <a:p>
            <a:r>
              <a:rPr lang="en-GB" sz="2100" dirty="0" smtClean="0">
                <a:solidFill>
                  <a:srgbClr val="002060"/>
                </a:solidFill>
                <a:latin typeface="Lucida Sans" panose="020B0602030504020204" pitchFamily="34" charset="0"/>
              </a:rPr>
              <a:t>Bilingual children are not exposed to both languages in all contexts</a:t>
            </a:r>
          </a:p>
          <a:p>
            <a:r>
              <a:rPr lang="en-GB" sz="2100" dirty="0" smtClean="0">
                <a:solidFill>
                  <a:srgbClr val="002060"/>
                </a:solidFill>
                <a:latin typeface="Lucida Sans" panose="020B0602030504020204" pitchFamily="34" charset="0"/>
              </a:rPr>
              <a:t>Children have to ‘juggle’ two ‘competing’ languages</a:t>
            </a:r>
          </a:p>
          <a:p>
            <a:r>
              <a:rPr lang="en-GB" sz="2100" dirty="0" smtClean="0">
                <a:solidFill>
                  <a:srgbClr val="002060"/>
                </a:solidFill>
                <a:latin typeface="Lucida Sans" panose="020B0602030504020204" pitchFamily="34" charset="0"/>
              </a:rPr>
              <a:t>While using one language, they have to ignore the other</a:t>
            </a:r>
          </a:p>
          <a:p>
            <a:r>
              <a:rPr lang="en-GB" sz="2100" dirty="0" smtClean="0">
                <a:solidFill>
                  <a:srgbClr val="002060"/>
                </a:solidFill>
                <a:latin typeface="Lucida Sans" panose="020B0602030504020204" pitchFamily="34" charset="0"/>
              </a:rPr>
              <a:t>Often have to move from one language to another – the brain is working very hard!</a:t>
            </a:r>
          </a:p>
          <a:p>
            <a:r>
              <a:rPr lang="en-GB" sz="2100" dirty="0" smtClean="0">
                <a:solidFill>
                  <a:srgbClr val="002060"/>
                </a:solidFill>
                <a:latin typeface="Lucida Sans" panose="020B0602030504020204" pitchFamily="34" charset="0"/>
              </a:rPr>
              <a:t>Practitioners must consider the uniqueness of each child’s experiences with language</a:t>
            </a:r>
          </a:p>
          <a:p>
            <a:pPr marL="0" indent="0" algn="r">
              <a:buNone/>
            </a:pPr>
            <a:r>
              <a:rPr lang="en-GB" sz="1600" dirty="0" smtClean="0">
                <a:solidFill>
                  <a:srgbClr val="002060"/>
                </a:solidFill>
                <a:latin typeface="Lucida Sans" panose="020B0602030504020204" pitchFamily="34" charset="0"/>
              </a:rPr>
              <a:t>(Thomas, 2018)</a:t>
            </a:r>
            <a:endParaRPr lang="en-GB" sz="16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8968974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2136190189"/>
              </p:ext>
            </p:extLst>
          </p:nvPr>
        </p:nvGraphicFramePr>
        <p:xfrm>
          <a:off x="235743" y="307182"/>
          <a:ext cx="11787187" cy="5831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9572624" y="4936331"/>
            <a:ext cx="2093119" cy="369332"/>
          </a:xfrm>
          <a:prstGeom prst="rect">
            <a:avLst/>
          </a:prstGeom>
          <a:noFill/>
        </p:spPr>
        <p:txBody>
          <a:bodyPr wrap="square" rtlCol="0">
            <a:spAutoFit/>
          </a:bodyPr>
          <a:lstStyle/>
          <a:p>
            <a:r>
              <a:rPr lang="en-GB" dirty="0" smtClean="0"/>
              <a:t>(Thomas, 2018)</a:t>
            </a:r>
            <a:endParaRPr lang="en-GB" dirty="0"/>
          </a:p>
        </p:txBody>
      </p:sp>
    </p:spTree>
    <p:extLst>
      <p:ext uri="{BB962C8B-B14F-4D97-AF65-F5344CB8AC3E}">
        <p14:creationId xmlns:p14="http://schemas.microsoft.com/office/powerpoint/2010/main" val="22233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781" y="365128"/>
            <a:ext cx="10818019" cy="799304"/>
          </a:xfrm>
        </p:spPr>
        <p:txBody>
          <a:bodyPr>
            <a:normAutofit fontScale="90000"/>
          </a:bodyPr>
          <a:lstStyle/>
          <a:p>
            <a:r>
              <a:rPr lang="en-GB" sz="3200" dirty="0" err="1" smtClean="0">
                <a:latin typeface="Lucida Sans" panose="020B0602030504020204" pitchFamily="34" charset="0"/>
              </a:rPr>
              <a:t>Prawf</a:t>
            </a:r>
            <a:r>
              <a:rPr lang="en-GB" sz="3200" dirty="0" smtClean="0">
                <a:latin typeface="Lucida Sans" panose="020B0602030504020204" pitchFamily="34" charset="0"/>
              </a:rPr>
              <a:t> </a:t>
            </a:r>
            <a:r>
              <a:rPr lang="en-GB" sz="3200" dirty="0" err="1" smtClean="0">
                <a:latin typeface="Lucida Sans" panose="020B0602030504020204" pitchFamily="34" charset="0"/>
              </a:rPr>
              <a:t>Stroop</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The </a:t>
            </a:r>
            <a:r>
              <a:rPr lang="en-GB" sz="3200" dirty="0" err="1" smtClean="0">
                <a:solidFill>
                  <a:srgbClr val="002060"/>
                </a:solidFill>
                <a:latin typeface="Lucida Sans" panose="020B0602030504020204" pitchFamily="34" charset="0"/>
              </a:rPr>
              <a:t>Stroop</a:t>
            </a:r>
            <a:r>
              <a:rPr lang="en-GB" sz="3200" dirty="0" smtClean="0">
                <a:solidFill>
                  <a:srgbClr val="002060"/>
                </a:solidFill>
                <a:latin typeface="Lucida Sans" panose="020B0602030504020204" pitchFamily="34" charset="0"/>
              </a:rPr>
              <a:t> Test</a:t>
            </a:r>
            <a:endParaRPr lang="en-GB" sz="3200" dirty="0">
              <a:solidFill>
                <a:srgbClr val="002060"/>
              </a:solidFill>
              <a:latin typeface="Lucida Sans" panose="020B0602030504020204" pitchFamily="34" charset="0"/>
            </a:endParaRPr>
          </a:p>
        </p:txBody>
      </p:sp>
      <p:pic>
        <p:nvPicPr>
          <p:cNvPr id="5" name="gjesfzWozo4"/>
          <p:cNvPicPr>
            <a:picLocks noGrp="1" noRot="1" noChangeAspect="1"/>
          </p:cNvPicPr>
          <p:nvPr>
            <p:ph sz="half" idx="2"/>
            <a:videoFile r:link="rId1"/>
          </p:nvPr>
        </p:nvPicPr>
        <p:blipFill>
          <a:blip r:embed="rId4"/>
          <a:stretch>
            <a:fillRect/>
          </a:stretch>
        </p:blipFill>
        <p:spPr>
          <a:xfrm>
            <a:off x="364331" y="1428750"/>
            <a:ext cx="11501438" cy="4986338"/>
          </a:xfrm>
          <a:prstGeom prst="rect">
            <a:avLst/>
          </a:prstGeom>
        </p:spPr>
      </p:pic>
    </p:spTree>
    <p:extLst>
      <p:ext uri="{BB962C8B-B14F-4D97-AF65-F5344CB8AC3E}">
        <p14:creationId xmlns:p14="http://schemas.microsoft.com/office/powerpoint/2010/main" val="27614534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Lucida Sans" panose="020B0602030504020204" pitchFamily="34" charset="0"/>
              </a:rPr>
              <a:t>Dr Ellen Bialystok</a:t>
            </a:r>
            <a:endParaRPr lang="en-GB" sz="3600" dirty="0">
              <a:latin typeface="Lucida Sans" panose="020B0602030504020204" pitchFamily="34" charset="0"/>
            </a:endParaRPr>
          </a:p>
        </p:txBody>
      </p:sp>
      <p:sp>
        <p:nvSpPr>
          <p:cNvPr id="4" name="Content Placeholder 3"/>
          <p:cNvSpPr>
            <a:spLocks noGrp="1"/>
          </p:cNvSpPr>
          <p:nvPr>
            <p:ph sz="half" idx="2"/>
          </p:nvPr>
        </p:nvSpPr>
        <p:spPr>
          <a:xfrm>
            <a:off x="5122069" y="492919"/>
            <a:ext cx="6231731" cy="5684044"/>
          </a:xfrm>
        </p:spPr>
        <p:txBody>
          <a:bodyPr/>
          <a:lstStyle/>
          <a:p>
            <a:r>
              <a:rPr lang="en-GB" dirty="0" err="1" smtClean="0">
                <a:latin typeface="Lucida Sans" panose="020B0602030504020204" pitchFamily="34" charset="0"/>
              </a:rPr>
              <a:t>Seicolegydd</a:t>
            </a:r>
            <a:r>
              <a:rPr lang="en-GB" dirty="0" smtClean="0">
                <a:latin typeface="Lucida Sans" panose="020B0602030504020204" pitchFamily="34" charset="0"/>
              </a:rPr>
              <a:t> ac </a:t>
            </a:r>
            <a:r>
              <a:rPr lang="en-GB" dirty="0" err="1" smtClean="0">
                <a:latin typeface="Lucida Sans" panose="020B0602030504020204" pitchFamily="34" charset="0"/>
              </a:rPr>
              <a:t>ymchwilydd</a:t>
            </a:r>
            <a:r>
              <a:rPr lang="en-GB" dirty="0" smtClean="0">
                <a:latin typeface="Lucida Sans" panose="020B0602030504020204" pitchFamily="34" charset="0"/>
              </a:rPr>
              <a:t> o </a:t>
            </a:r>
            <a:r>
              <a:rPr lang="en-GB" dirty="0" err="1" smtClean="0">
                <a:latin typeface="Lucida Sans" panose="020B0602030504020204" pitchFamily="34" charset="0"/>
              </a:rPr>
              <a:t>Ganada</a:t>
            </a:r>
            <a:endParaRPr lang="en-GB" dirty="0" smtClean="0">
              <a:latin typeface="Lucida Sans" panose="020B0602030504020204" pitchFamily="34" charset="0"/>
            </a:endParaRPr>
          </a:p>
          <a:p>
            <a:r>
              <a:rPr lang="en-GB" dirty="0" err="1" smtClean="0">
                <a:latin typeface="Lucida Sans" panose="020B0602030504020204" pitchFamily="34" charset="0"/>
              </a:rPr>
              <a:t>Ymchwil</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cynnwys</a:t>
            </a:r>
            <a:r>
              <a:rPr lang="en-GB" dirty="0" smtClean="0">
                <a:latin typeface="Lucida Sans" panose="020B0602030504020204" pitchFamily="34" charset="0"/>
              </a:rPr>
              <a:t> </a:t>
            </a:r>
            <a:r>
              <a:rPr lang="en-GB" dirty="0" err="1" smtClean="0">
                <a:latin typeface="Lucida Sans" panose="020B0602030504020204" pitchFamily="34" charset="0"/>
              </a:rPr>
              <a:t>archwiliad</a:t>
            </a:r>
            <a:r>
              <a:rPr lang="en-GB" dirty="0" smtClean="0">
                <a:latin typeface="Lucida Sans" panose="020B0602030504020204" pitchFamily="34" charset="0"/>
              </a:rPr>
              <a:t> </a:t>
            </a:r>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effaith</a:t>
            </a:r>
            <a:r>
              <a:rPr lang="en-GB" dirty="0" smtClean="0">
                <a:latin typeface="Lucida Sans" panose="020B0602030504020204" pitchFamily="34" charset="0"/>
              </a:rPr>
              <a:t> </a:t>
            </a:r>
            <a:r>
              <a:rPr lang="en-GB" dirty="0" err="1" smtClean="0">
                <a:latin typeface="Lucida Sans" panose="020B0602030504020204" pitchFamily="34" charset="0"/>
              </a:rPr>
              <a:t>dwyieithrwydd</a:t>
            </a:r>
            <a:r>
              <a:rPr lang="en-GB" dirty="0" smtClean="0">
                <a:latin typeface="Lucida Sans" panose="020B0602030504020204" pitchFamily="34" charset="0"/>
              </a:rPr>
              <a:t> </a:t>
            </a:r>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brosesau</a:t>
            </a:r>
            <a:r>
              <a:rPr lang="en-GB" dirty="0" smtClean="0">
                <a:latin typeface="Lucida Sans" panose="020B0602030504020204" pitchFamily="34" charset="0"/>
              </a:rPr>
              <a:t> </a:t>
            </a:r>
            <a:r>
              <a:rPr lang="en-GB" dirty="0" err="1" smtClean="0">
                <a:latin typeface="Lucida Sans" panose="020B0602030504020204" pitchFamily="34" charset="0"/>
              </a:rPr>
              <a:t>gwybyddol</a:t>
            </a:r>
            <a:r>
              <a:rPr lang="en-GB" dirty="0" smtClean="0">
                <a:latin typeface="Lucida Sans" panose="020B0602030504020204" pitchFamily="34" charset="0"/>
              </a:rPr>
              <a:t> </a:t>
            </a:r>
          </a:p>
          <a:p>
            <a:pPr marL="0" indent="0">
              <a:buNone/>
            </a:pPr>
            <a:endParaRPr lang="en-GB" dirty="0" smtClean="0">
              <a:latin typeface="Lucida Sans" panose="020B0602030504020204" pitchFamily="34" charset="0"/>
            </a:endParaRPr>
          </a:p>
          <a:p>
            <a:r>
              <a:rPr lang="en-GB" dirty="0" smtClean="0">
                <a:solidFill>
                  <a:srgbClr val="002060"/>
                </a:solidFill>
                <a:latin typeface="Lucida Sans" panose="020B0602030504020204" pitchFamily="34" charset="0"/>
              </a:rPr>
              <a:t>Canadian psychologist and researcher</a:t>
            </a:r>
          </a:p>
          <a:p>
            <a:r>
              <a:rPr lang="en-GB" dirty="0" smtClean="0">
                <a:solidFill>
                  <a:srgbClr val="002060"/>
                </a:solidFill>
                <a:latin typeface="Lucida Sans" panose="020B0602030504020204" pitchFamily="34" charset="0"/>
              </a:rPr>
              <a:t>Research includes examining the effect of bilingualism on cognitive processes</a:t>
            </a:r>
            <a:endParaRPr lang="en-GB" dirty="0">
              <a:solidFill>
                <a:srgbClr val="002060"/>
              </a:solidFill>
              <a:latin typeface="Lucida Sans" panose="020B0602030504020204" pitchFamily="34" charset="0"/>
            </a:endParaRPr>
          </a:p>
        </p:txBody>
      </p:sp>
      <p:pic>
        <p:nvPicPr>
          <p:cNvPr id="1026" name="Picture 2" descr="&quot; &quot;"/>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200" y="1609121"/>
            <a:ext cx="4019550" cy="3711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432422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42938" y="274637"/>
            <a:ext cx="9567862" cy="1138140"/>
          </a:xfrm>
        </p:spPr>
        <p:txBody>
          <a:bodyPr>
            <a:normAutofit fontScale="90000"/>
          </a:bodyPr>
          <a:lstStyle/>
          <a:p>
            <a:r>
              <a:rPr lang="en-GB" sz="3200" dirty="0">
                <a:latin typeface="Lucida Sans" pitchFamily="34" charset="0"/>
              </a:rPr>
              <a:t/>
            </a:r>
            <a:br>
              <a:rPr lang="en-GB" sz="3200" dirty="0">
                <a:latin typeface="Lucida Sans" pitchFamily="34" charset="0"/>
              </a:rPr>
            </a:br>
            <a:r>
              <a:rPr lang="cy-GB" sz="3200" dirty="0">
                <a:latin typeface="Lucida Sans" panose="020B0602040502020204" pitchFamily="34" charset="0"/>
              </a:rPr>
              <a:t>Gwybodaeth metaieithyddol</a:t>
            </a:r>
            <a:br>
              <a:rPr lang="cy-GB" sz="3200" dirty="0">
                <a:latin typeface="Lucida Sans" panose="020B0602040502020204" pitchFamily="34" charset="0"/>
              </a:rPr>
            </a:br>
            <a:r>
              <a:rPr lang="cy-GB" sz="3200" dirty="0">
                <a:solidFill>
                  <a:srgbClr val="002060"/>
                </a:solidFill>
                <a:latin typeface="Lucida Sans" panose="020B0602040502020204" pitchFamily="34" charset="0"/>
              </a:rPr>
              <a:t>Metalinguistic knowledge</a:t>
            </a:r>
            <a:r>
              <a:rPr lang="cy-GB" sz="3200" dirty="0">
                <a:latin typeface="Lucida Sans" panose="020B0602040502020204" pitchFamily="34" charset="0"/>
              </a:rPr>
              <a:t/>
            </a:r>
            <a:br>
              <a:rPr lang="cy-GB" sz="3200" dirty="0">
                <a:latin typeface="Lucida Sans" panose="020B0602040502020204" pitchFamily="34" charset="0"/>
              </a:rPr>
            </a:br>
            <a:endParaRPr lang="en-GB" altLang="cy-GB" sz="3200" dirty="0">
              <a:latin typeface="Lucida Sans" pitchFamily="34" charset="0"/>
            </a:endParaRPr>
          </a:p>
        </p:txBody>
      </p:sp>
      <p:sp>
        <p:nvSpPr>
          <p:cNvPr id="5" name="Content Placeholder 4"/>
          <p:cNvSpPr>
            <a:spLocks noGrp="1"/>
          </p:cNvSpPr>
          <p:nvPr>
            <p:ph sz="half" idx="1"/>
          </p:nvPr>
        </p:nvSpPr>
        <p:spPr>
          <a:xfrm>
            <a:off x="150019" y="1412777"/>
            <a:ext cx="5657949" cy="4176465"/>
          </a:xfrm>
        </p:spPr>
        <p:txBody>
          <a:bodyPr>
            <a:normAutofit fontScale="92500"/>
          </a:bodyPr>
          <a:lstStyle/>
          <a:p>
            <a:pPr eaLnBrk="0" fontAlgn="base" hangingPunct="0">
              <a:spcAft>
                <a:spcPct val="0"/>
              </a:spcAft>
            </a:pPr>
            <a:r>
              <a:rPr lang="cy-GB" dirty="0" smtClean="0">
                <a:latin typeface="Lucida Sans" panose="020B0602040502020204" pitchFamily="34" charset="0"/>
              </a:rPr>
              <a:t>Y gallu i ddeall strwythur ynghyd ag ystyr iaith</a:t>
            </a:r>
          </a:p>
          <a:p>
            <a:pPr eaLnBrk="0" fontAlgn="base" hangingPunct="0">
              <a:spcAft>
                <a:spcPct val="0"/>
              </a:spcAft>
            </a:pPr>
            <a:r>
              <a:rPr lang="cy-GB" dirty="0" smtClean="0">
                <a:latin typeface="Lucida Sans" panose="020B0602040502020204" pitchFamily="34" charset="0"/>
              </a:rPr>
              <a:t>Ffactor allweddol yn natblygiad darllen plant </a:t>
            </a:r>
            <a:r>
              <a:rPr lang="cy-GB" dirty="0" smtClean="0">
                <a:latin typeface="Lucida Sans" panose="020B0602040502020204" pitchFamily="34" charset="0"/>
              </a:rPr>
              <a:t>ifainc</a:t>
            </a:r>
          </a:p>
          <a:p>
            <a:pPr marL="0" indent="0" eaLnBrk="0" fontAlgn="base" hangingPunct="0">
              <a:spcAft>
                <a:spcPct val="0"/>
              </a:spcAft>
              <a:buNone/>
            </a:pPr>
            <a:endParaRPr lang="cy-GB" dirty="0" smtClean="0">
              <a:latin typeface="Lucida Sans" panose="020B0602040502020204" pitchFamily="34" charset="0"/>
            </a:endParaRPr>
          </a:p>
          <a:p>
            <a:r>
              <a:rPr lang="en-GB" dirty="0" smtClean="0">
                <a:solidFill>
                  <a:srgbClr val="002060"/>
                </a:solidFill>
                <a:latin typeface="Lucida Sans" panose="020B0602030504020204" pitchFamily="34" charset="0"/>
              </a:rPr>
              <a:t>The </a:t>
            </a:r>
            <a:r>
              <a:rPr lang="en-GB" dirty="0">
                <a:solidFill>
                  <a:srgbClr val="002060"/>
                </a:solidFill>
                <a:latin typeface="Lucida Sans" panose="020B0602030504020204" pitchFamily="34" charset="0"/>
              </a:rPr>
              <a:t>ability to understand the structure of language as well as the meaning</a:t>
            </a:r>
          </a:p>
          <a:p>
            <a:r>
              <a:rPr lang="en-GB" dirty="0">
                <a:solidFill>
                  <a:srgbClr val="002060"/>
                </a:solidFill>
                <a:latin typeface="Lucida Sans" panose="020B0602030504020204" pitchFamily="34" charset="0"/>
              </a:rPr>
              <a:t>A key factor in the development of reading in young children</a:t>
            </a:r>
          </a:p>
          <a:p>
            <a:pPr eaLnBrk="0" fontAlgn="base" hangingPunct="0">
              <a:spcAft>
                <a:spcPct val="0"/>
              </a:spcAft>
            </a:pPr>
            <a:endParaRPr lang="cy-GB" dirty="0" smtClean="0">
              <a:latin typeface="Lucida Sans" panose="020B0602040502020204" pitchFamily="34" charset="0"/>
            </a:endParaRPr>
          </a:p>
        </p:txBody>
      </p:sp>
      <p:sp>
        <p:nvSpPr>
          <p:cNvPr id="2" name="Content Placeholder 1"/>
          <p:cNvSpPr>
            <a:spLocks noGrp="1"/>
          </p:cNvSpPr>
          <p:nvPr>
            <p:ph sz="half" idx="2"/>
          </p:nvPr>
        </p:nvSpPr>
        <p:spPr>
          <a:xfrm>
            <a:off x="5972175" y="1412777"/>
            <a:ext cx="5536405" cy="4176465"/>
          </a:xfrm>
        </p:spPr>
        <p:txBody>
          <a:bodyPr>
            <a:normAutofit fontScale="92500"/>
          </a:bodyPr>
          <a:lstStyle/>
          <a:p>
            <a:pPr marL="0" indent="0">
              <a:buNone/>
            </a:pPr>
            <a:endParaRPr lang="en-GB" dirty="0" smtClean="0">
              <a:solidFill>
                <a:srgbClr val="002060"/>
              </a:solidFill>
              <a:latin typeface="Lucida Sans" panose="020B0602030504020204" pitchFamily="34" charset="0"/>
            </a:endParaRPr>
          </a:p>
          <a:p>
            <a:endParaRPr lang="en-GB" dirty="0" smtClean="0">
              <a:solidFill>
                <a:srgbClr val="002060"/>
              </a:solidFill>
              <a:latin typeface="Lucida Sans" panose="020B0602030504020204" pitchFamily="34" charset="0"/>
            </a:endParaRPr>
          </a:p>
          <a:p>
            <a:endParaRPr lang="en-GB" dirty="0" smtClean="0">
              <a:solidFill>
                <a:srgbClr val="002060"/>
              </a:solidFill>
              <a:latin typeface="Lucida Sans" panose="020B0602030504020204" pitchFamily="34" charset="0"/>
            </a:endParaRPr>
          </a:p>
        </p:txBody>
      </p:sp>
      <p:pic>
        <p:nvPicPr>
          <p:cNvPr id="3" name="6sDYx77hCmI"/>
          <p:cNvPicPr>
            <a:picLocks noRot="1" noChangeAspect="1"/>
          </p:cNvPicPr>
          <p:nvPr>
            <a:videoFile r:link="rId1"/>
          </p:nvPr>
        </p:nvPicPr>
        <p:blipFill>
          <a:blip r:embed="rId4"/>
          <a:stretch>
            <a:fillRect/>
          </a:stretch>
        </p:blipFill>
        <p:spPr>
          <a:xfrm>
            <a:off x="6229350" y="1264444"/>
            <a:ext cx="5443437" cy="3800475"/>
          </a:xfrm>
          <a:prstGeom prst="rect">
            <a:avLst/>
          </a:prstGeom>
        </p:spPr>
      </p:pic>
    </p:spTree>
    <p:extLst>
      <p:ext uri="{BB962C8B-B14F-4D97-AF65-F5344CB8AC3E}">
        <p14:creationId xmlns:p14="http://schemas.microsoft.com/office/powerpoint/2010/main" val="20444683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Meddwl</a:t>
            </a:r>
            <a:r>
              <a:rPr lang="en-GB" sz="3200" dirty="0" smtClean="0">
                <a:latin typeface="Lucida Sans" panose="020B0602030504020204" pitchFamily="34" charset="0"/>
              </a:rPr>
              <a:t> </a:t>
            </a:r>
            <a:r>
              <a:rPr lang="en-GB" sz="3200" dirty="0" err="1" smtClean="0">
                <a:latin typeface="Lucida Sans" panose="020B0602030504020204" pitchFamily="34" charset="0"/>
              </a:rPr>
              <a:t>dargyfeiriol</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Divergent thinking</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normAutofit/>
          </a:bodyPr>
          <a:lstStyle/>
          <a:p>
            <a:r>
              <a:rPr lang="en-GB" sz="3600" dirty="0" smtClean="0">
                <a:latin typeface="Lucida Sans" panose="020B0602030504020204" pitchFamily="34" charset="0"/>
              </a:rPr>
              <a:t>Beth </a:t>
            </a:r>
            <a:r>
              <a:rPr lang="en-GB" sz="3600" dirty="0" err="1" smtClean="0">
                <a:latin typeface="Lucida Sans" panose="020B0602030504020204" pitchFamily="34" charset="0"/>
              </a:rPr>
              <a:t>ydych</a:t>
            </a:r>
            <a:r>
              <a:rPr lang="en-GB" sz="3600" dirty="0" smtClean="0">
                <a:latin typeface="Lucida Sans" panose="020B0602030504020204" pitchFamily="34" charset="0"/>
              </a:rPr>
              <a:t> </a:t>
            </a:r>
            <a:r>
              <a:rPr lang="en-GB" sz="3600" dirty="0" err="1" smtClean="0">
                <a:latin typeface="Lucida Sans" panose="020B0602030504020204" pitchFamily="34" charset="0"/>
              </a:rPr>
              <a:t>chi’n</a:t>
            </a:r>
            <a:r>
              <a:rPr lang="en-GB" sz="3600" dirty="0" smtClean="0">
                <a:latin typeface="Lucida Sans" panose="020B0602030504020204" pitchFamily="34" charset="0"/>
              </a:rPr>
              <a:t> </a:t>
            </a:r>
            <a:r>
              <a:rPr lang="en-GB" sz="3600" dirty="0" err="1" smtClean="0">
                <a:latin typeface="Lucida Sans" panose="020B0602030504020204" pitchFamily="34" charset="0"/>
              </a:rPr>
              <a:t>feddwl</a:t>
            </a:r>
            <a:r>
              <a:rPr lang="en-GB" sz="3600" dirty="0" smtClean="0">
                <a:latin typeface="Lucida Sans" panose="020B0602030504020204" pitchFamily="34" charset="0"/>
              </a:rPr>
              <a:t>?</a:t>
            </a:r>
            <a:endParaRPr lang="en-GB" sz="3600" dirty="0">
              <a:latin typeface="Lucida Sans" panose="020B0602030504020204" pitchFamily="34" charset="0"/>
            </a:endParaRPr>
          </a:p>
        </p:txBody>
      </p:sp>
      <p:sp>
        <p:nvSpPr>
          <p:cNvPr id="4" name="Content Placeholder 3"/>
          <p:cNvSpPr>
            <a:spLocks noGrp="1"/>
          </p:cNvSpPr>
          <p:nvPr>
            <p:ph sz="half" idx="2"/>
          </p:nvPr>
        </p:nvSpPr>
        <p:spPr/>
        <p:txBody>
          <a:bodyPr>
            <a:normAutofit/>
          </a:bodyPr>
          <a:lstStyle/>
          <a:p>
            <a:r>
              <a:rPr lang="en-GB" sz="3600" dirty="0" smtClean="0">
                <a:solidFill>
                  <a:srgbClr val="002060"/>
                </a:solidFill>
                <a:latin typeface="Lucida Sans" panose="020B0602030504020204" pitchFamily="34" charset="0"/>
              </a:rPr>
              <a:t>What do you think?</a:t>
            </a:r>
            <a:endParaRPr lang="en-GB" sz="36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84665517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894" y="365128"/>
            <a:ext cx="5529262" cy="456403"/>
          </a:xfrm>
        </p:spPr>
        <p:txBody>
          <a:bodyPr>
            <a:normAutofit fontScale="90000"/>
          </a:bodyPr>
          <a:lstStyle/>
          <a:p>
            <a:r>
              <a:rPr lang="en-GB" sz="3200" dirty="0" smtClean="0">
                <a:latin typeface="Lucida Sans" panose="020B0602030504020204" pitchFamily="34" charset="0"/>
              </a:rPr>
              <a:t>Guilford (1967)</a:t>
            </a:r>
            <a:endParaRPr lang="en-GB" sz="3200" dirty="0">
              <a:latin typeface="Lucida Sans" panose="020B0602030504020204" pitchFamily="34" charset="0"/>
            </a:endParaRPr>
          </a:p>
        </p:txBody>
      </p:sp>
      <p:sp>
        <p:nvSpPr>
          <p:cNvPr id="3" name="Content Placeholder 2"/>
          <p:cNvSpPr>
            <a:spLocks noGrp="1"/>
          </p:cNvSpPr>
          <p:nvPr>
            <p:ph sz="half" idx="1"/>
          </p:nvPr>
        </p:nvSpPr>
        <p:spPr>
          <a:xfrm>
            <a:off x="292894" y="907256"/>
            <a:ext cx="5726906" cy="5269707"/>
          </a:xfrm>
        </p:spPr>
        <p:txBody>
          <a:bodyPr>
            <a:normAutofit/>
          </a:bodyPr>
          <a:lstStyle/>
          <a:p>
            <a:pPr marL="0" indent="0">
              <a:buNone/>
            </a:pPr>
            <a:r>
              <a:rPr lang="en-GB" sz="2200" dirty="0" err="1" smtClean="0">
                <a:latin typeface="Lucida Sans" panose="020B0602030504020204" pitchFamily="34" charset="0"/>
              </a:rPr>
              <a:t>Cysylltodd</a:t>
            </a:r>
            <a:r>
              <a:rPr lang="en-GB" sz="2200" dirty="0" smtClean="0">
                <a:latin typeface="Lucida Sans" panose="020B0602030504020204" pitchFamily="34" charset="0"/>
              </a:rPr>
              <a:t> </a:t>
            </a:r>
            <a:r>
              <a:rPr lang="en-GB" sz="2200" dirty="0" err="1">
                <a:latin typeface="Lucida Sans" panose="020B0602030504020204" pitchFamily="34" charset="0"/>
              </a:rPr>
              <a:t>priodweddau</a:t>
            </a:r>
            <a:r>
              <a:rPr lang="en-GB" sz="2200" dirty="0">
                <a:latin typeface="Lucida Sans" panose="020B0602030504020204" pitchFamily="34" charset="0"/>
              </a:rPr>
              <a:t> </a:t>
            </a:r>
            <a:r>
              <a:rPr lang="en-GB" sz="2200" dirty="0" err="1">
                <a:latin typeface="Lucida Sans" panose="020B0602030504020204" pitchFamily="34" charset="0"/>
              </a:rPr>
              <a:t>meddwl</a:t>
            </a:r>
            <a:r>
              <a:rPr lang="en-GB" sz="2200" dirty="0">
                <a:latin typeface="Lucida Sans" panose="020B0602030504020204" pitchFamily="34" charset="0"/>
              </a:rPr>
              <a:t> </a:t>
            </a:r>
            <a:r>
              <a:rPr lang="en-GB" sz="2200" dirty="0" err="1">
                <a:latin typeface="Lucida Sans" panose="020B0602030504020204" pitchFamily="34" charset="0"/>
              </a:rPr>
              <a:t>dargyfeiriol</a:t>
            </a:r>
            <a:r>
              <a:rPr lang="en-GB" sz="2200" dirty="0">
                <a:latin typeface="Lucida Sans" panose="020B0602030504020204" pitchFamily="34" charset="0"/>
              </a:rPr>
              <a:t> â </a:t>
            </a:r>
            <a:r>
              <a:rPr lang="en-GB" sz="2200" dirty="0" err="1">
                <a:latin typeface="Lucida Sans" panose="020B0602030504020204" pitchFamily="34" charset="0"/>
              </a:rPr>
              <a:t>phedwar</a:t>
            </a:r>
            <a:r>
              <a:rPr lang="en-GB" sz="2200" dirty="0">
                <a:latin typeface="Lucida Sans" panose="020B0602030504020204" pitchFamily="34" charset="0"/>
              </a:rPr>
              <a:t> </a:t>
            </a:r>
            <a:r>
              <a:rPr lang="en-GB" sz="2200" dirty="0" err="1">
                <a:latin typeface="Lucida Sans" panose="020B0602030504020204" pitchFamily="34" charset="0"/>
              </a:rPr>
              <a:t>prif</a:t>
            </a:r>
            <a:r>
              <a:rPr lang="en-GB" sz="2200" dirty="0">
                <a:latin typeface="Lucida Sans" panose="020B0602030504020204" pitchFamily="34" charset="0"/>
              </a:rPr>
              <a:t> </a:t>
            </a:r>
            <a:r>
              <a:rPr lang="en-GB" sz="2200" dirty="0" err="1">
                <a:latin typeface="Lucida Sans" panose="020B0602030504020204" pitchFamily="34" charset="0"/>
              </a:rPr>
              <a:t>nodwedd</a:t>
            </a:r>
            <a:r>
              <a:rPr lang="en-GB" sz="2200" dirty="0">
                <a:latin typeface="Lucida Sans" panose="020B0602030504020204" pitchFamily="34" charset="0"/>
              </a:rPr>
              <a:t>:</a:t>
            </a:r>
          </a:p>
          <a:p>
            <a:r>
              <a:rPr lang="en-GB" sz="2200" dirty="0" err="1">
                <a:latin typeface="Lucida Sans" panose="020B0602030504020204" pitchFamily="34" charset="0"/>
              </a:rPr>
              <a:t>Rhuglder</a:t>
            </a:r>
            <a:r>
              <a:rPr lang="en-GB" sz="2200" dirty="0">
                <a:latin typeface="Lucida Sans" panose="020B0602030504020204" pitchFamily="34" charset="0"/>
              </a:rPr>
              <a:t> - y </a:t>
            </a:r>
            <a:r>
              <a:rPr lang="en-GB" sz="2200" dirty="0" err="1">
                <a:latin typeface="Lucida Sans" panose="020B0602030504020204" pitchFamily="34" charset="0"/>
              </a:rPr>
              <a:t>gallu</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gynhyrchu</a:t>
            </a:r>
            <a:r>
              <a:rPr lang="en-GB" sz="2200" dirty="0">
                <a:latin typeface="Lucida Sans" panose="020B0602030504020204" pitchFamily="34" charset="0"/>
              </a:rPr>
              <a:t> </a:t>
            </a:r>
            <a:r>
              <a:rPr lang="en-GB" sz="2200" dirty="0" err="1">
                <a:latin typeface="Lucida Sans" panose="020B0602030504020204" pitchFamily="34" charset="0"/>
              </a:rPr>
              <a:t>nifer</a:t>
            </a:r>
            <a:r>
              <a:rPr lang="en-GB" sz="2200" dirty="0">
                <a:latin typeface="Lucida Sans" panose="020B0602030504020204" pitchFamily="34" charset="0"/>
              </a:rPr>
              <a:t> </a:t>
            </a:r>
            <a:r>
              <a:rPr lang="en-GB" sz="2200" dirty="0" err="1">
                <a:latin typeface="Lucida Sans" panose="020B0602030504020204" pitchFamily="34" charset="0"/>
              </a:rPr>
              <a:t>fawr</a:t>
            </a:r>
            <a:r>
              <a:rPr lang="en-GB" sz="2200" dirty="0">
                <a:latin typeface="Lucida Sans" panose="020B0602030504020204" pitchFamily="34" charset="0"/>
              </a:rPr>
              <a:t> o </a:t>
            </a:r>
            <a:r>
              <a:rPr lang="en-GB" sz="2200" dirty="0" err="1">
                <a:latin typeface="Lucida Sans" panose="020B0602030504020204" pitchFamily="34" charset="0"/>
              </a:rPr>
              <a:t>syniadau</a:t>
            </a:r>
            <a:r>
              <a:rPr lang="en-GB" sz="2200" dirty="0">
                <a:latin typeface="Lucida Sans" panose="020B0602030504020204" pitchFamily="34" charset="0"/>
              </a:rPr>
              <a:t> </a:t>
            </a:r>
            <a:r>
              <a:rPr lang="en-GB" sz="2200" dirty="0" err="1">
                <a:latin typeface="Lucida Sans" panose="020B0602030504020204" pitchFamily="34" charset="0"/>
              </a:rPr>
              <a:t>neu</a:t>
            </a:r>
            <a:r>
              <a:rPr lang="en-GB" sz="2200" dirty="0">
                <a:latin typeface="Lucida Sans" panose="020B0602030504020204" pitchFamily="34" charset="0"/>
              </a:rPr>
              <a:t> </a:t>
            </a:r>
            <a:r>
              <a:rPr lang="en-GB" sz="2200" dirty="0" err="1">
                <a:latin typeface="Lucida Sans" panose="020B0602030504020204" pitchFamily="34" charset="0"/>
              </a:rPr>
              <a:t>atebion</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broblem</a:t>
            </a:r>
            <a:r>
              <a:rPr lang="en-GB" sz="2200" dirty="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a:latin typeface="Lucida Sans" panose="020B0602030504020204" pitchFamily="34" charset="0"/>
              </a:rPr>
              <a:t>gyflym</a:t>
            </a:r>
            <a:endParaRPr lang="en-GB" sz="2200" dirty="0">
              <a:latin typeface="Lucida Sans" panose="020B0602030504020204" pitchFamily="34" charset="0"/>
            </a:endParaRPr>
          </a:p>
          <a:p>
            <a:r>
              <a:rPr lang="en-GB" sz="2200" dirty="0" err="1">
                <a:latin typeface="Lucida Sans" panose="020B0602030504020204" pitchFamily="34" charset="0"/>
              </a:rPr>
              <a:t>Hyblygrwydd</a:t>
            </a:r>
            <a:r>
              <a:rPr lang="en-GB" sz="2200" dirty="0">
                <a:latin typeface="Lucida Sans" panose="020B0602030504020204" pitchFamily="34" charset="0"/>
              </a:rPr>
              <a:t> - y </a:t>
            </a:r>
            <a:r>
              <a:rPr lang="en-GB" sz="2200" dirty="0" err="1">
                <a:latin typeface="Lucida Sans" panose="020B0602030504020204" pitchFamily="34" charset="0"/>
              </a:rPr>
              <a:t>gallu</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ystyried</a:t>
            </a:r>
            <a:r>
              <a:rPr lang="en-GB" sz="2200" dirty="0">
                <a:latin typeface="Lucida Sans" panose="020B0602030504020204" pitchFamily="34" charset="0"/>
              </a:rPr>
              <a:t> </a:t>
            </a:r>
            <a:r>
              <a:rPr lang="en-GB" sz="2200" dirty="0" err="1">
                <a:latin typeface="Lucida Sans" panose="020B0602030504020204" pitchFamily="34" charset="0"/>
              </a:rPr>
              <a:t>amrywiaeth</a:t>
            </a:r>
            <a:r>
              <a:rPr lang="en-GB" sz="2200" dirty="0">
                <a:latin typeface="Lucida Sans" panose="020B0602030504020204" pitchFamily="34" charset="0"/>
              </a:rPr>
              <a:t> o </a:t>
            </a:r>
            <a:r>
              <a:rPr lang="en-GB" sz="2200" dirty="0" err="1">
                <a:latin typeface="Lucida Sans" panose="020B0602030504020204" pitchFamily="34" charset="0"/>
              </a:rPr>
              <a:t>ymagweddau</a:t>
            </a:r>
            <a:r>
              <a:rPr lang="en-GB" sz="2200" dirty="0">
                <a:latin typeface="Lucida Sans" panose="020B0602030504020204" pitchFamily="34" charset="0"/>
              </a:rPr>
              <a:t> at </a:t>
            </a:r>
            <a:r>
              <a:rPr lang="en-GB" sz="2200" dirty="0" err="1">
                <a:latin typeface="Lucida Sans" panose="020B0602030504020204" pitchFamily="34" charset="0"/>
              </a:rPr>
              <a:t>broblem</a:t>
            </a:r>
            <a:r>
              <a:rPr lang="en-GB" sz="2200" dirty="0">
                <a:latin typeface="Lucida Sans" panose="020B0602030504020204" pitchFamily="34" charset="0"/>
              </a:rPr>
              <a:t> </a:t>
            </a:r>
            <a:r>
              <a:rPr lang="en-GB" sz="2200" dirty="0" err="1">
                <a:latin typeface="Lucida Sans" panose="020B0602030504020204" pitchFamily="34" charset="0"/>
              </a:rPr>
              <a:t>ar</a:t>
            </a:r>
            <a:r>
              <a:rPr lang="en-GB" sz="2200" dirty="0">
                <a:latin typeface="Lucida Sans" panose="020B0602030504020204" pitchFamily="34" charset="0"/>
              </a:rPr>
              <a:t> yr un </a:t>
            </a:r>
            <a:r>
              <a:rPr lang="en-GB" sz="2200" dirty="0" err="1">
                <a:latin typeface="Lucida Sans" panose="020B0602030504020204" pitchFamily="34" charset="0"/>
              </a:rPr>
              <a:t>pryd</a:t>
            </a:r>
            <a:endParaRPr lang="en-GB" sz="2200" dirty="0">
              <a:latin typeface="Lucida Sans" panose="020B0602030504020204" pitchFamily="34" charset="0"/>
            </a:endParaRPr>
          </a:p>
          <a:p>
            <a:r>
              <a:rPr lang="en-GB" sz="2200" dirty="0" err="1">
                <a:latin typeface="Lucida Sans" panose="020B0602030504020204" pitchFamily="34" charset="0"/>
              </a:rPr>
              <a:t>Ymhelaethu</a:t>
            </a:r>
            <a:r>
              <a:rPr lang="en-GB" sz="2200" dirty="0">
                <a:latin typeface="Lucida Sans" panose="020B0602030504020204" pitchFamily="34" charset="0"/>
              </a:rPr>
              <a:t> - y </a:t>
            </a:r>
            <a:r>
              <a:rPr lang="en-GB" sz="2200" dirty="0" err="1">
                <a:latin typeface="Lucida Sans" panose="020B0602030504020204" pitchFamily="34" charset="0"/>
              </a:rPr>
              <a:t>gallu</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feddwl</a:t>
            </a:r>
            <a:r>
              <a:rPr lang="en-GB" sz="2200" dirty="0">
                <a:latin typeface="Lucida Sans" panose="020B0602030504020204" pitchFamily="34" charset="0"/>
              </a:rPr>
              <a:t> </a:t>
            </a:r>
            <a:r>
              <a:rPr lang="en-GB" sz="2200" dirty="0" err="1">
                <a:latin typeface="Lucida Sans" panose="020B0602030504020204" pitchFamily="34" charset="0"/>
              </a:rPr>
              <a:t>trwy</a:t>
            </a:r>
            <a:r>
              <a:rPr lang="en-GB" sz="2200" dirty="0">
                <a:latin typeface="Lucida Sans" panose="020B0602030504020204" pitchFamily="34" charset="0"/>
              </a:rPr>
              <a:t> </a:t>
            </a:r>
            <a:r>
              <a:rPr lang="en-GB" sz="2200" dirty="0" err="1">
                <a:latin typeface="Lucida Sans" panose="020B0602030504020204" pitchFamily="34" charset="0"/>
              </a:rPr>
              <a:t>fanylion</a:t>
            </a:r>
            <a:r>
              <a:rPr lang="en-GB" sz="2200" dirty="0">
                <a:latin typeface="Lucida Sans" panose="020B0602030504020204" pitchFamily="34" charset="0"/>
              </a:rPr>
              <a:t> </a:t>
            </a:r>
            <a:r>
              <a:rPr lang="en-GB" sz="2200" dirty="0" err="1">
                <a:latin typeface="Lucida Sans" panose="020B0602030504020204" pitchFamily="34" charset="0"/>
              </a:rPr>
              <a:t>syniad</a:t>
            </a:r>
            <a:r>
              <a:rPr lang="en-GB" sz="2200" dirty="0">
                <a:latin typeface="Lucida Sans" panose="020B0602030504020204" pitchFamily="34" charset="0"/>
              </a:rPr>
              <a:t> </a:t>
            </a:r>
            <a:r>
              <a:rPr lang="en-GB" sz="2200" dirty="0" err="1">
                <a:latin typeface="Lucida Sans" panose="020B0602030504020204" pitchFamily="34" charset="0"/>
              </a:rPr>
              <a:t>a'i</a:t>
            </a:r>
            <a:r>
              <a:rPr lang="en-GB" sz="2200" dirty="0">
                <a:latin typeface="Lucida Sans" panose="020B0602030504020204" pitchFamily="34" charset="0"/>
              </a:rPr>
              <a:t> </a:t>
            </a:r>
            <a:r>
              <a:rPr lang="en-GB" sz="2200" dirty="0" err="1">
                <a:latin typeface="Lucida Sans" panose="020B0602030504020204" pitchFamily="34" charset="0"/>
              </a:rPr>
              <a:t>gyflawni</a:t>
            </a:r>
            <a:endParaRPr lang="en-GB" sz="2200" dirty="0">
              <a:latin typeface="Lucida Sans" panose="020B0602030504020204" pitchFamily="34" charset="0"/>
            </a:endParaRPr>
          </a:p>
          <a:p>
            <a:r>
              <a:rPr lang="en-GB" sz="2200" dirty="0" err="1">
                <a:latin typeface="Lucida Sans" panose="020B0602030504020204" pitchFamily="34" charset="0"/>
              </a:rPr>
              <a:t>Gwreiddioldeb</a:t>
            </a:r>
            <a:r>
              <a:rPr lang="en-GB" sz="2200" dirty="0">
                <a:latin typeface="Lucida Sans" panose="020B0602030504020204" pitchFamily="34" charset="0"/>
              </a:rPr>
              <a:t> - y </a:t>
            </a:r>
            <a:r>
              <a:rPr lang="en-GB" sz="2200" dirty="0" err="1">
                <a:latin typeface="Lucida Sans" panose="020B0602030504020204" pitchFamily="34" charset="0"/>
              </a:rPr>
              <a:t>duedd</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gynhyrchu</a:t>
            </a:r>
            <a:r>
              <a:rPr lang="en-GB" sz="2200" dirty="0">
                <a:latin typeface="Lucida Sans" panose="020B0602030504020204" pitchFamily="34" charset="0"/>
              </a:rPr>
              <a:t> </a:t>
            </a:r>
            <a:r>
              <a:rPr lang="en-GB" sz="2200" dirty="0" err="1">
                <a:latin typeface="Lucida Sans" panose="020B0602030504020204" pitchFamily="34" charset="0"/>
              </a:rPr>
              <a:t>syniadau</a:t>
            </a:r>
            <a:r>
              <a:rPr lang="en-GB" sz="2200" dirty="0">
                <a:latin typeface="Lucida Sans" panose="020B0602030504020204" pitchFamily="34" charset="0"/>
              </a:rPr>
              <a:t> </a:t>
            </a:r>
            <a:r>
              <a:rPr lang="en-GB" sz="2200" dirty="0" err="1">
                <a:latin typeface="Lucida Sans" panose="020B0602030504020204" pitchFamily="34" charset="0"/>
              </a:rPr>
              <a:t>sy'n</a:t>
            </a:r>
            <a:r>
              <a:rPr lang="en-GB" sz="2200" dirty="0">
                <a:latin typeface="Lucida Sans" panose="020B0602030504020204" pitchFamily="34" charset="0"/>
              </a:rPr>
              <a:t> </a:t>
            </a:r>
            <a:r>
              <a:rPr lang="en-GB" sz="2200" dirty="0" err="1">
                <a:latin typeface="Lucida Sans" panose="020B0602030504020204" pitchFamily="34" charset="0"/>
              </a:rPr>
              <a:t>wahanol</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syniadau</a:t>
            </a:r>
            <a:r>
              <a:rPr lang="en-GB" sz="2200" dirty="0">
                <a:latin typeface="Lucida Sans" panose="020B0602030504020204" pitchFamily="34" charset="0"/>
              </a:rPr>
              <a:t> </a:t>
            </a:r>
            <a:r>
              <a:rPr lang="en-GB" sz="2200" dirty="0" err="1">
                <a:latin typeface="Lucida Sans" panose="020B0602030504020204" pitchFamily="34" charset="0"/>
              </a:rPr>
              <a:t>mwyafrif</a:t>
            </a:r>
            <a:r>
              <a:rPr lang="en-GB" sz="2200" dirty="0">
                <a:latin typeface="Lucida Sans" panose="020B0602030504020204" pitchFamily="34" charset="0"/>
              </a:rPr>
              <a:t> y </a:t>
            </a:r>
            <a:r>
              <a:rPr lang="en-GB" sz="2200" dirty="0" err="1">
                <a:latin typeface="Lucida Sans" panose="020B0602030504020204" pitchFamily="34" charset="0"/>
              </a:rPr>
              <a:t>bobl</a:t>
            </a:r>
            <a:r>
              <a:rPr lang="en-GB" sz="2200" dirty="0">
                <a:latin typeface="Lucida Sans" panose="020B0602030504020204" pitchFamily="34" charset="0"/>
              </a:rPr>
              <a:t> </a:t>
            </a:r>
            <a:r>
              <a:rPr lang="en-GB" sz="2200" dirty="0" err="1">
                <a:latin typeface="Lucida Sans" panose="020B0602030504020204" pitchFamily="34" charset="0"/>
              </a:rPr>
              <a:t>eraill</a:t>
            </a:r>
            <a:endParaRPr lang="en-GB" sz="2200" dirty="0">
              <a:latin typeface="Lucida Sans" panose="020B0602030504020204" pitchFamily="34" charset="0"/>
            </a:endParaRPr>
          </a:p>
        </p:txBody>
      </p:sp>
      <p:sp>
        <p:nvSpPr>
          <p:cNvPr id="4" name="Content Placeholder 3"/>
          <p:cNvSpPr>
            <a:spLocks noGrp="1"/>
          </p:cNvSpPr>
          <p:nvPr>
            <p:ph sz="half" idx="2"/>
          </p:nvPr>
        </p:nvSpPr>
        <p:spPr>
          <a:xfrm>
            <a:off x="6172200" y="907256"/>
            <a:ext cx="5729288" cy="5269707"/>
          </a:xfrm>
        </p:spPr>
        <p:txBody>
          <a:bodyPr>
            <a:noAutofit/>
          </a:bodyPr>
          <a:lstStyle/>
          <a:p>
            <a:pPr marL="0" indent="0">
              <a:buNone/>
            </a:pPr>
            <a:r>
              <a:rPr lang="en-GB" sz="2100" dirty="0" smtClean="0">
                <a:solidFill>
                  <a:srgbClr val="002060"/>
                </a:solidFill>
                <a:latin typeface="Lucida Sans" panose="020B0602030504020204" pitchFamily="34" charset="0"/>
              </a:rPr>
              <a:t>Associated </a:t>
            </a:r>
            <a:r>
              <a:rPr lang="en-GB" sz="2100" dirty="0">
                <a:solidFill>
                  <a:srgbClr val="002060"/>
                </a:solidFill>
                <a:latin typeface="Lucida Sans" panose="020B0602030504020204" pitchFamily="34" charset="0"/>
              </a:rPr>
              <a:t>the properties of divergent thinking with four </a:t>
            </a:r>
            <a:r>
              <a:rPr lang="en-GB" sz="2100" dirty="0" smtClean="0">
                <a:solidFill>
                  <a:srgbClr val="002060"/>
                </a:solidFill>
                <a:latin typeface="Lucida Sans" panose="020B0602030504020204" pitchFamily="34" charset="0"/>
              </a:rPr>
              <a:t>main characteristics</a:t>
            </a:r>
            <a:r>
              <a:rPr lang="en-GB" sz="2100" dirty="0">
                <a:solidFill>
                  <a:srgbClr val="002060"/>
                </a:solidFill>
                <a:latin typeface="Lucida Sans" panose="020B0602030504020204" pitchFamily="34" charset="0"/>
              </a:rPr>
              <a:t>: </a:t>
            </a:r>
            <a:endParaRPr lang="en-GB" sz="2100" dirty="0" smtClean="0">
              <a:solidFill>
                <a:srgbClr val="002060"/>
              </a:solidFill>
              <a:latin typeface="Lucida Sans" panose="020B0602030504020204" pitchFamily="34" charset="0"/>
            </a:endParaRPr>
          </a:p>
          <a:p>
            <a:r>
              <a:rPr lang="en-GB" sz="2100" dirty="0" smtClean="0">
                <a:solidFill>
                  <a:srgbClr val="002060"/>
                </a:solidFill>
                <a:latin typeface="Lucida Sans" panose="020B0602030504020204" pitchFamily="34" charset="0"/>
              </a:rPr>
              <a:t>Fluency - ability </a:t>
            </a:r>
            <a:r>
              <a:rPr lang="en-GB" sz="2100" dirty="0">
                <a:solidFill>
                  <a:srgbClr val="002060"/>
                </a:solidFill>
                <a:latin typeface="Lucida Sans" panose="020B0602030504020204" pitchFamily="34" charset="0"/>
              </a:rPr>
              <a:t>to rapidly produce a large number of ideas </a:t>
            </a:r>
            <a:r>
              <a:rPr lang="en-GB" sz="2100" dirty="0" smtClean="0">
                <a:solidFill>
                  <a:srgbClr val="002060"/>
                </a:solidFill>
                <a:latin typeface="Lucida Sans" panose="020B0602030504020204" pitchFamily="34" charset="0"/>
              </a:rPr>
              <a:t>or solutions </a:t>
            </a:r>
            <a:r>
              <a:rPr lang="en-GB" sz="2100" dirty="0">
                <a:solidFill>
                  <a:srgbClr val="002060"/>
                </a:solidFill>
                <a:latin typeface="Lucida Sans" panose="020B0602030504020204" pitchFamily="34" charset="0"/>
              </a:rPr>
              <a:t>to a </a:t>
            </a:r>
            <a:r>
              <a:rPr lang="en-GB" sz="2100" dirty="0" smtClean="0">
                <a:solidFill>
                  <a:srgbClr val="002060"/>
                </a:solidFill>
                <a:latin typeface="Lucida Sans" panose="020B0602030504020204" pitchFamily="34" charset="0"/>
              </a:rPr>
              <a:t>problem</a:t>
            </a:r>
          </a:p>
          <a:p>
            <a:r>
              <a:rPr lang="en-GB" sz="2100" dirty="0" smtClean="0">
                <a:solidFill>
                  <a:srgbClr val="002060"/>
                </a:solidFill>
                <a:latin typeface="Lucida Sans" panose="020B0602030504020204" pitchFamily="34" charset="0"/>
              </a:rPr>
              <a:t>Flexibility - the </a:t>
            </a:r>
            <a:r>
              <a:rPr lang="en-GB" sz="2100" dirty="0">
                <a:solidFill>
                  <a:srgbClr val="002060"/>
                </a:solidFill>
                <a:latin typeface="Lucida Sans" panose="020B0602030504020204" pitchFamily="34" charset="0"/>
              </a:rPr>
              <a:t>capacity to consider a variety of </a:t>
            </a:r>
            <a:r>
              <a:rPr lang="en-GB" sz="2100" dirty="0" smtClean="0">
                <a:solidFill>
                  <a:srgbClr val="002060"/>
                </a:solidFill>
                <a:latin typeface="Lucida Sans" panose="020B0602030504020204" pitchFamily="34" charset="0"/>
              </a:rPr>
              <a:t>approaches to </a:t>
            </a:r>
            <a:r>
              <a:rPr lang="en-GB" sz="2100" dirty="0">
                <a:solidFill>
                  <a:srgbClr val="002060"/>
                </a:solidFill>
                <a:latin typeface="Lucida Sans" panose="020B0602030504020204" pitchFamily="34" charset="0"/>
              </a:rPr>
              <a:t>a problem </a:t>
            </a:r>
            <a:r>
              <a:rPr lang="en-GB" sz="2100" dirty="0" smtClean="0">
                <a:solidFill>
                  <a:srgbClr val="002060"/>
                </a:solidFill>
                <a:latin typeface="Lucida Sans" panose="020B0602030504020204" pitchFamily="34" charset="0"/>
              </a:rPr>
              <a:t>simultaneously</a:t>
            </a:r>
          </a:p>
          <a:p>
            <a:r>
              <a:rPr lang="en-GB" sz="2100" dirty="0" smtClean="0">
                <a:solidFill>
                  <a:srgbClr val="002060"/>
                </a:solidFill>
                <a:latin typeface="Lucida Sans" panose="020B0602030504020204" pitchFamily="34" charset="0"/>
              </a:rPr>
              <a:t>Elaboration - the </a:t>
            </a:r>
            <a:r>
              <a:rPr lang="en-GB" sz="2100" dirty="0">
                <a:solidFill>
                  <a:srgbClr val="002060"/>
                </a:solidFill>
                <a:latin typeface="Lucida Sans" panose="020B0602030504020204" pitchFamily="34" charset="0"/>
              </a:rPr>
              <a:t>ability to think through the </a:t>
            </a:r>
            <a:r>
              <a:rPr lang="en-GB" sz="2100" dirty="0" smtClean="0">
                <a:solidFill>
                  <a:srgbClr val="002060"/>
                </a:solidFill>
                <a:latin typeface="Lucida Sans" panose="020B0602030504020204" pitchFamily="34" charset="0"/>
              </a:rPr>
              <a:t>details of </a:t>
            </a:r>
            <a:r>
              <a:rPr lang="en-GB" sz="2100" dirty="0">
                <a:solidFill>
                  <a:srgbClr val="002060"/>
                </a:solidFill>
                <a:latin typeface="Lucida Sans" panose="020B0602030504020204" pitchFamily="34" charset="0"/>
              </a:rPr>
              <a:t>an idea and carry it </a:t>
            </a:r>
            <a:r>
              <a:rPr lang="en-GB" sz="2100" dirty="0" smtClean="0">
                <a:solidFill>
                  <a:srgbClr val="002060"/>
                </a:solidFill>
                <a:latin typeface="Lucida Sans" panose="020B0602030504020204" pitchFamily="34" charset="0"/>
              </a:rPr>
              <a:t>out</a:t>
            </a:r>
          </a:p>
          <a:p>
            <a:r>
              <a:rPr lang="en-GB" sz="2100" dirty="0" smtClean="0">
                <a:solidFill>
                  <a:srgbClr val="002060"/>
                </a:solidFill>
                <a:latin typeface="Lucida Sans" panose="020B0602030504020204" pitchFamily="34" charset="0"/>
              </a:rPr>
              <a:t>Originality - the </a:t>
            </a:r>
            <a:r>
              <a:rPr lang="en-GB" sz="2100" dirty="0">
                <a:solidFill>
                  <a:srgbClr val="002060"/>
                </a:solidFill>
                <a:latin typeface="Lucida Sans" panose="020B0602030504020204" pitchFamily="34" charset="0"/>
              </a:rPr>
              <a:t>tendency to produce ideas </a:t>
            </a:r>
            <a:r>
              <a:rPr lang="en-GB" sz="2100" dirty="0" smtClean="0">
                <a:solidFill>
                  <a:srgbClr val="002060"/>
                </a:solidFill>
                <a:latin typeface="Lucida Sans" panose="020B0602030504020204" pitchFamily="34" charset="0"/>
              </a:rPr>
              <a:t>different </a:t>
            </a:r>
            <a:r>
              <a:rPr lang="en-GB" sz="2100" dirty="0">
                <a:solidFill>
                  <a:srgbClr val="002060"/>
                </a:solidFill>
                <a:latin typeface="Lucida Sans" panose="020B0602030504020204" pitchFamily="34" charset="0"/>
              </a:rPr>
              <a:t>from those of most other </a:t>
            </a:r>
            <a:r>
              <a:rPr lang="en-GB" sz="2100" dirty="0" smtClean="0">
                <a:solidFill>
                  <a:srgbClr val="002060"/>
                </a:solidFill>
                <a:latin typeface="Lucida Sans" panose="020B0602030504020204" pitchFamily="34" charset="0"/>
              </a:rPr>
              <a:t>people</a:t>
            </a:r>
            <a:endParaRPr lang="en-GB" sz="21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05931178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6291263" cy="813591"/>
          </a:xfrm>
        </p:spPr>
        <p:txBody>
          <a:bodyPr>
            <a:normAutofit fontScale="90000"/>
          </a:bodyPr>
          <a:lstStyle/>
          <a:p>
            <a:r>
              <a:rPr lang="en-GB" sz="3200" dirty="0" err="1" smtClean="0">
                <a:latin typeface="Lucida Sans" panose="020B0602030504020204" pitchFamily="34" charset="0"/>
              </a:rPr>
              <a:t>Meddwl</a:t>
            </a:r>
            <a:r>
              <a:rPr lang="en-GB" sz="3200" dirty="0" smtClean="0">
                <a:latin typeface="Lucida Sans" panose="020B0602030504020204" pitchFamily="34" charset="0"/>
              </a:rPr>
              <a:t> </a:t>
            </a:r>
            <a:r>
              <a:rPr lang="en-GB" sz="3200" dirty="0" err="1" smtClean="0">
                <a:latin typeface="Lucida Sans" panose="020B0602030504020204" pitchFamily="34" charset="0"/>
              </a:rPr>
              <a:t>dargyfeiriol</a:t>
            </a:r>
            <a:r>
              <a:rPr lang="en-GB" sz="3200" dirty="0" smtClean="0">
                <a:latin typeface="Lucida Sans" panose="020B0602030504020204" pitchFamily="34" charset="0"/>
              </a:rPr>
              <a:t> a </a:t>
            </a:r>
            <a:r>
              <a:rPr lang="en-GB" sz="3200" dirty="0" err="1" smtClean="0">
                <a:latin typeface="Lucida Sans" panose="020B0602030504020204" pitchFamily="34" charset="0"/>
              </a:rPr>
              <a:t>chwarae</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Divergent thinking and play</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21456" y="1443038"/>
            <a:ext cx="5798344" cy="4733925"/>
          </a:xfrm>
        </p:spPr>
        <p:txBody>
          <a:bodyPr>
            <a:normAutofit/>
          </a:bodyPr>
          <a:lstStyle/>
          <a:p>
            <a:r>
              <a:rPr lang="en-GB" sz="2600" dirty="0" err="1">
                <a:latin typeface="Lucida Sans" panose="020B0602030504020204" pitchFamily="34" charset="0"/>
              </a:rPr>
              <a:t>C</a:t>
            </a:r>
            <a:r>
              <a:rPr lang="en-GB" sz="2600" dirty="0" err="1" smtClean="0">
                <a:latin typeface="Lucida Sans" panose="020B0602030504020204" pitchFamily="34" charset="0"/>
              </a:rPr>
              <a:t>hwarae'n</a:t>
            </a:r>
            <a:r>
              <a:rPr lang="en-GB" sz="2600" dirty="0" smtClean="0">
                <a:latin typeface="Lucida Sans" panose="020B0602030504020204" pitchFamily="34" charset="0"/>
              </a:rPr>
              <a:t> </a:t>
            </a:r>
            <a:r>
              <a:rPr lang="en-GB" sz="2600" dirty="0" err="1">
                <a:latin typeface="Lucida Sans" panose="020B0602030504020204" pitchFamily="34" charset="0"/>
              </a:rPr>
              <a:t>hwyluso</a:t>
            </a:r>
            <a:r>
              <a:rPr lang="en-GB" sz="2600" dirty="0">
                <a:latin typeface="Lucida Sans" panose="020B0602030504020204" pitchFamily="34" charset="0"/>
              </a:rPr>
              <a:t> </a:t>
            </a:r>
            <a:r>
              <a:rPr lang="en-GB" sz="2600" dirty="0" err="1">
                <a:latin typeface="Lucida Sans" panose="020B0602030504020204" pitchFamily="34" charset="0"/>
              </a:rPr>
              <a:t>datblygiad</a:t>
            </a:r>
            <a:r>
              <a:rPr lang="en-GB" sz="2600" dirty="0">
                <a:latin typeface="Lucida Sans" panose="020B0602030504020204" pitchFamily="34" charset="0"/>
              </a:rPr>
              <a:t> </a:t>
            </a:r>
            <a:r>
              <a:rPr lang="en-GB" sz="2600" dirty="0" err="1">
                <a:latin typeface="Lucida Sans" panose="020B0602030504020204" pitchFamily="34" charset="0"/>
              </a:rPr>
              <a:t>sgiliau</a:t>
            </a:r>
            <a:r>
              <a:rPr lang="en-GB" sz="2600" dirty="0">
                <a:latin typeface="Lucida Sans" panose="020B0602030504020204" pitchFamily="34" charset="0"/>
              </a:rPr>
              <a:t> </a:t>
            </a:r>
            <a:r>
              <a:rPr lang="en-GB" sz="2600" dirty="0" err="1">
                <a:latin typeface="Lucida Sans" panose="020B0602030504020204" pitchFamily="34" charset="0"/>
              </a:rPr>
              <a:t>meddwl</a:t>
            </a:r>
            <a:r>
              <a:rPr lang="en-GB" sz="2600" dirty="0">
                <a:latin typeface="Lucida Sans" panose="020B0602030504020204" pitchFamily="34" charset="0"/>
              </a:rPr>
              <a:t> </a:t>
            </a:r>
            <a:r>
              <a:rPr lang="en-GB" sz="2600" dirty="0" err="1">
                <a:latin typeface="Lucida Sans" panose="020B0602030504020204" pitchFamily="34" charset="0"/>
              </a:rPr>
              <a:t>dargyfeiriol</a:t>
            </a:r>
            <a:endParaRPr lang="en-GB" sz="2600" dirty="0">
              <a:latin typeface="Lucida Sans" panose="020B0602030504020204" pitchFamily="34" charset="0"/>
            </a:endParaRPr>
          </a:p>
          <a:p>
            <a:r>
              <a:rPr lang="en-GB" sz="2600" dirty="0" err="1">
                <a:latin typeface="Lucida Sans" panose="020B0602030504020204" pitchFamily="34" charset="0"/>
              </a:rPr>
              <a:t>P</a:t>
            </a:r>
            <a:r>
              <a:rPr lang="en-GB" sz="2600" dirty="0" err="1" smtClean="0">
                <a:latin typeface="Lucida Sans" panose="020B0602030504020204" pitchFamily="34" charset="0"/>
              </a:rPr>
              <a:t>rosesau</a:t>
            </a:r>
            <a:r>
              <a:rPr lang="en-GB" sz="2600" dirty="0" smtClean="0">
                <a:latin typeface="Lucida Sans" panose="020B0602030504020204" pitchFamily="34" charset="0"/>
              </a:rPr>
              <a:t> </a:t>
            </a:r>
            <a:r>
              <a:rPr lang="en-GB" sz="2600" dirty="0" err="1">
                <a:latin typeface="Lucida Sans" panose="020B0602030504020204" pitchFamily="34" charset="0"/>
              </a:rPr>
              <a:t>gwybyddol</a:t>
            </a:r>
            <a:r>
              <a:rPr lang="en-GB" sz="2600" dirty="0">
                <a:latin typeface="Lucida Sans" panose="020B0602030504020204" pitchFamily="34" charset="0"/>
              </a:rPr>
              <a:t> </a:t>
            </a:r>
            <a:r>
              <a:rPr lang="en-GB" sz="2600" dirty="0" err="1">
                <a:latin typeface="Lucida Sans" panose="020B0602030504020204" pitchFamily="34" charset="0"/>
              </a:rPr>
              <a:t>wrth</a:t>
            </a:r>
            <a:r>
              <a:rPr lang="en-GB" sz="2600" dirty="0">
                <a:latin typeface="Lucida Sans" panose="020B0602030504020204" pitchFamily="34" charset="0"/>
              </a:rPr>
              <a:t> </a:t>
            </a:r>
            <a:r>
              <a:rPr lang="en-GB" sz="2600" dirty="0" err="1">
                <a:latin typeface="Lucida Sans" panose="020B0602030504020204" pitchFamily="34" charset="0"/>
              </a:rPr>
              <a:t>chwarae</a:t>
            </a:r>
            <a:r>
              <a:rPr lang="en-GB" sz="2600" dirty="0">
                <a:latin typeface="Lucida Sans" panose="020B0602030504020204" pitchFamily="34" charset="0"/>
              </a:rPr>
              <a:t> </a:t>
            </a:r>
            <a:r>
              <a:rPr lang="en-GB" sz="2600" dirty="0" err="1">
                <a:latin typeface="Lucida Sans" panose="020B0602030504020204" pitchFamily="34" charset="0"/>
              </a:rPr>
              <a:t>yn</a:t>
            </a:r>
            <a:r>
              <a:rPr lang="en-GB" sz="2600" dirty="0">
                <a:latin typeface="Lucida Sans" panose="020B0602030504020204" pitchFamily="34" charset="0"/>
              </a:rPr>
              <a:t> </a:t>
            </a:r>
            <a:r>
              <a:rPr lang="en-GB" sz="2600" dirty="0" err="1">
                <a:latin typeface="Lucida Sans" panose="020B0602030504020204" pitchFamily="34" charset="0"/>
              </a:rPr>
              <a:t>cynnwys</a:t>
            </a:r>
            <a:r>
              <a:rPr lang="en-GB" sz="2600" dirty="0">
                <a:latin typeface="Lucida Sans" panose="020B0602030504020204" pitchFamily="34" charset="0"/>
              </a:rPr>
              <a:t> </a:t>
            </a:r>
            <a:r>
              <a:rPr lang="en-GB" sz="2600" dirty="0" err="1">
                <a:latin typeface="Lucida Sans" panose="020B0602030504020204" pitchFamily="34" charset="0"/>
              </a:rPr>
              <a:t>meddwl</a:t>
            </a:r>
            <a:r>
              <a:rPr lang="en-GB" sz="2600" dirty="0">
                <a:latin typeface="Lucida Sans" panose="020B0602030504020204" pitchFamily="34" charset="0"/>
              </a:rPr>
              <a:t> </a:t>
            </a:r>
            <a:r>
              <a:rPr lang="en-GB" sz="2600" dirty="0" err="1">
                <a:latin typeface="Lucida Sans" panose="020B0602030504020204" pitchFamily="34" charset="0"/>
              </a:rPr>
              <a:t>dargyfeiriol</a:t>
            </a:r>
            <a:endParaRPr lang="en-GB" sz="2600" dirty="0">
              <a:latin typeface="Lucida Sans" panose="020B0602030504020204" pitchFamily="34" charset="0"/>
            </a:endParaRPr>
          </a:p>
          <a:p>
            <a:r>
              <a:rPr lang="en-GB" sz="2600" dirty="0">
                <a:latin typeface="Lucida Sans" panose="020B0602030504020204" pitchFamily="34" charset="0"/>
              </a:rPr>
              <a:t>Mae plant </a:t>
            </a:r>
            <a:r>
              <a:rPr lang="en-GB" sz="2600" dirty="0" err="1">
                <a:latin typeface="Lucida Sans" panose="020B0602030504020204" pitchFamily="34" charset="0"/>
              </a:rPr>
              <a:t>sy'n</a:t>
            </a:r>
            <a:r>
              <a:rPr lang="en-GB" sz="2600" dirty="0">
                <a:latin typeface="Lucida Sans" panose="020B0602030504020204" pitchFamily="34" charset="0"/>
              </a:rPr>
              <a:t> </a:t>
            </a:r>
            <a:r>
              <a:rPr lang="en-GB" sz="2600" dirty="0" err="1">
                <a:latin typeface="Lucida Sans" panose="020B0602030504020204" pitchFamily="34" charset="0"/>
              </a:rPr>
              <a:t>arddangos</a:t>
            </a:r>
            <a:r>
              <a:rPr lang="en-GB" sz="2600" dirty="0">
                <a:latin typeface="Lucida Sans" panose="020B0602030504020204" pitchFamily="34" charset="0"/>
              </a:rPr>
              <a:t> </a:t>
            </a:r>
            <a:r>
              <a:rPr lang="en-GB" sz="2600" dirty="0" err="1">
                <a:latin typeface="Lucida Sans" panose="020B0602030504020204" pitchFamily="34" charset="0"/>
              </a:rPr>
              <a:t>mwy</a:t>
            </a:r>
            <a:r>
              <a:rPr lang="en-GB" sz="2600" dirty="0">
                <a:latin typeface="Lucida Sans" panose="020B0602030504020204" pitchFamily="34" charset="0"/>
              </a:rPr>
              <a:t> o </a:t>
            </a:r>
            <a:r>
              <a:rPr lang="en-GB" sz="2600" dirty="0" err="1">
                <a:latin typeface="Lucida Sans" panose="020B0602030504020204" pitchFamily="34" charset="0"/>
              </a:rPr>
              <a:t>ddychymyg</a:t>
            </a:r>
            <a:r>
              <a:rPr lang="en-GB" sz="2600" dirty="0">
                <a:latin typeface="Lucida Sans" panose="020B0602030504020204" pitchFamily="34" charset="0"/>
              </a:rPr>
              <a:t> ac </a:t>
            </a:r>
            <a:r>
              <a:rPr lang="en-GB" sz="2600" dirty="0" err="1" smtClean="0">
                <a:latin typeface="Lucida Sans" panose="020B0602030504020204" pitchFamily="34" charset="0"/>
              </a:rPr>
              <a:t>affaith</a:t>
            </a:r>
            <a:r>
              <a:rPr lang="en-GB" sz="2600" dirty="0" smtClean="0">
                <a:latin typeface="Lucida Sans" panose="020B0602030504020204" pitchFamily="34" charset="0"/>
              </a:rPr>
              <a:t> </a:t>
            </a:r>
            <a:r>
              <a:rPr lang="en-GB" sz="2600" dirty="0" err="1" smtClean="0">
                <a:latin typeface="Lucida Sans" panose="020B0602030504020204" pitchFamily="34" charset="0"/>
              </a:rPr>
              <a:t>wrth</a:t>
            </a:r>
            <a:r>
              <a:rPr lang="en-GB" sz="2600" dirty="0" smtClean="0">
                <a:latin typeface="Lucida Sans" panose="020B0602030504020204" pitchFamily="34" charset="0"/>
              </a:rPr>
              <a:t> </a:t>
            </a:r>
            <a:r>
              <a:rPr lang="en-GB" sz="2600" dirty="0" err="1">
                <a:latin typeface="Lucida Sans" panose="020B0602030504020204" pitchFamily="34" charset="0"/>
              </a:rPr>
              <a:t>chwarae</a:t>
            </a:r>
            <a:r>
              <a:rPr lang="en-GB" sz="2600" dirty="0">
                <a:latin typeface="Lucida Sans" panose="020B0602030504020204" pitchFamily="34" charset="0"/>
              </a:rPr>
              <a:t> </a:t>
            </a:r>
            <a:r>
              <a:rPr lang="en-GB" sz="2600" dirty="0" err="1">
                <a:latin typeface="Lucida Sans" panose="020B0602030504020204" pitchFamily="34" charset="0"/>
              </a:rPr>
              <a:t>esgus</a:t>
            </a:r>
            <a:r>
              <a:rPr lang="en-GB" sz="2600" dirty="0">
                <a:latin typeface="Lucida Sans" panose="020B0602030504020204" pitchFamily="34" charset="0"/>
              </a:rPr>
              <a:t> </a:t>
            </a:r>
            <a:r>
              <a:rPr lang="en-GB" sz="2600" dirty="0" err="1">
                <a:latin typeface="Lucida Sans" panose="020B0602030504020204" pitchFamily="34" charset="0"/>
              </a:rPr>
              <a:t>yn</a:t>
            </a:r>
            <a:r>
              <a:rPr lang="en-GB" sz="2600" dirty="0">
                <a:latin typeface="Lucida Sans" panose="020B0602030504020204" pitchFamily="34" charset="0"/>
              </a:rPr>
              <a:t> </a:t>
            </a:r>
            <a:r>
              <a:rPr lang="en-GB" sz="2600" dirty="0" err="1">
                <a:latin typeface="Lucida Sans" panose="020B0602030504020204" pitchFamily="34" charset="0"/>
              </a:rPr>
              <a:t>tueddu</a:t>
            </a:r>
            <a:r>
              <a:rPr lang="en-GB" sz="2600" dirty="0">
                <a:latin typeface="Lucida Sans" panose="020B0602030504020204" pitchFamily="34" charset="0"/>
              </a:rPr>
              <a:t> </a:t>
            </a:r>
            <a:r>
              <a:rPr lang="en-GB" sz="2600" dirty="0" err="1">
                <a:latin typeface="Lucida Sans" panose="020B0602030504020204" pitchFamily="34" charset="0"/>
              </a:rPr>
              <a:t>i</a:t>
            </a:r>
            <a:r>
              <a:rPr lang="en-GB" sz="2600" dirty="0">
                <a:latin typeface="Lucida Sans" panose="020B0602030504020204" pitchFamily="34" charset="0"/>
              </a:rPr>
              <a:t> </a:t>
            </a:r>
            <a:r>
              <a:rPr lang="en-GB" sz="2600" dirty="0" err="1">
                <a:latin typeface="Lucida Sans" panose="020B0602030504020204" pitchFamily="34" charset="0"/>
              </a:rPr>
              <a:t>fod</a:t>
            </a:r>
            <a:r>
              <a:rPr lang="en-GB" sz="2600" dirty="0">
                <a:latin typeface="Lucida Sans" panose="020B0602030504020204" pitchFamily="34" charset="0"/>
              </a:rPr>
              <a:t> </a:t>
            </a:r>
            <a:r>
              <a:rPr lang="en-GB" sz="2600" dirty="0" err="1">
                <a:latin typeface="Lucida Sans" panose="020B0602030504020204" pitchFamily="34" charset="0"/>
              </a:rPr>
              <a:t>yn</a:t>
            </a:r>
            <a:r>
              <a:rPr lang="en-GB" sz="2600" dirty="0">
                <a:latin typeface="Lucida Sans" panose="020B0602030504020204" pitchFamily="34" charset="0"/>
              </a:rPr>
              <a:t> </a:t>
            </a:r>
            <a:r>
              <a:rPr lang="en-GB" sz="2600" dirty="0" err="1">
                <a:latin typeface="Lucida Sans" panose="020B0602030504020204" pitchFamily="34" charset="0"/>
              </a:rPr>
              <a:t>feddylwyr</a:t>
            </a:r>
            <a:r>
              <a:rPr lang="en-GB" sz="2600" dirty="0">
                <a:latin typeface="Lucida Sans" panose="020B0602030504020204" pitchFamily="34" charset="0"/>
              </a:rPr>
              <a:t> </a:t>
            </a:r>
            <a:r>
              <a:rPr lang="en-GB" sz="2600" dirty="0" err="1">
                <a:latin typeface="Lucida Sans" panose="020B0602030504020204" pitchFamily="34" charset="0"/>
              </a:rPr>
              <a:t>dargyfeiriol</a:t>
            </a:r>
            <a:r>
              <a:rPr lang="en-GB" sz="2600" dirty="0">
                <a:latin typeface="Lucida Sans" panose="020B0602030504020204" pitchFamily="34" charset="0"/>
              </a:rPr>
              <a:t> </a:t>
            </a:r>
            <a:r>
              <a:rPr lang="en-GB" sz="2600" dirty="0" err="1">
                <a:latin typeface="Lucida Sans" panose="020B0602030504020204" pitchFamily="34" charset="0"/>
              </a:rPr>
              <a:t>gwell</a:t>
            </a:r>
            <a:endParaRPr lang="en-GB" sz="2600" dirty="0">
              <a:latin typeface="Lucida Sans" panose="020B0602030504020204" pitchFamily="34" charset="0"/>
            </a:endParaRPr>
          </a:p>
        </p:txBody>
      </p:sp>
      <p:sp>
        <p:nvSpPr>
          <p:cNvPr id="4" name="Content Placeholder 3"/>
          <p:cNvSpPr>
            <a:spLocks noGrp="1"/>
          </p:cNvSpPr>
          <p:nvPr>
            <p:ph sz="half" idx="2"/>
          </p:nvPr>
        </p:nvSpPr>
        <p:spPr>
          <a:xfrm>
            <a:off x="6172200" y="1443038"/>
            <a:ext cx="5836444" cy="4733925"/>
          </a:xfrm>
        </p:spPr>
        <p:txBody>
          <a:bodyPr/>
          <a:lstStyle/>
          <a:p>
            <a:r>
              <a:rPr lang="en-GB" dirty="0" smtClean="0">
                <a:solidFill>
                  <a:srgbClr val="002060"/>
                </a:solidFill>
                <a:latin typeface="Lucida Sans" panose="020B0602030504020204" pitchFamily="34" charset="0"/>
              </a:rPr>
              <a:t>Play facilitates the development of divergent thinking skills</a:t>
            </a:r>
          </a:p>
          <a:p>
            <a:r>
              <a:rPr lang="en-GB" dirty="0" smtClean="0">
                <a:solidFill>
                  <a:srgbClr val="002060"/>
                </a:solidFill>
                <a:latin typeface="Lucida Sans" panose="020B0602030504020204" pitchFamily="34" charset="0"/>
              </a:rPr>
              <a:t>Cognitive processes in play include divergent thinking</a:t>
            </a:r>
          </a:p>
          <a:p>
            <a:r>
              <a:rPr lang="en-GB" dirty="0">
                <a:solidFill>
                  <a:srgbClr val="002060"/>
                </a:solidFill>
                <a:latin typeface="Lucida Sans" panose="020B0602030504020204" pitchFamily="34" charset="0"/>
              </a:rPr>
              <a:t>Children who exhibit more imagination and affect in pretend play tend to be better divergent </a:t>
            </a:r>
            <a:r>
              <a:rPr lang="en-GB" dirty="0" smtClean="0">
                <a:solidFill>
                  <a:srgbClr val="002060"/>
                </a:solidFill>
                <a:latin typeface="Lucida Sans" panose="020B0602030504020204" pitchFamily="34" charset="0"/>
              </a:rPr>
              <a:t>thinkers</a:t>
            </a:r>
          </a:p>
          <a:p>
            <a:pPr marL="0" indent="0" algn="r">
              <a:buNone/>
            </a:pPr>
            <a:r>
              <a:rPr lang="en-GB" sz="1800" dirty="0" smtClean="0">
                <a:solidFill>
                  <a:srgbClr val="002060"/>
                </a:solidFill>
                <a:latin typeface="Lucida Sans" panose="020B0602030504020204" pitchFamily="34" charset="0"/>
              </a:rPr>
              <a:t>(Hoffman and Russ, 2012)</a:t>
            </a:r>
          </a:p>
        </p:txBody>
      </p:sp>
    </p:spTree>
    <p:extLst>
      <p:ext uri="{BB962C8B-B14F-4D97-AF65-F5344CB8AC3E}">
        <p14:creationId xmlns:p14="http://schemas.microsoft.com/office/powerpoint/2010/main" val="202287060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344" y="365128"/>
            <a:ext cx="6415087" cy="992186"/>
          </a:xfrm>
        </p:spPr>
        <p:txBody>
          <a:bodyPr>
            <a:normAutofit/>
          </a:bodyPr>
          <a:lstStyle/>
          <a:p>
            <a:r>
              <a:rPr lang="en-GB" sz="2800" dirty="0" err="1" smtClean="0">
                <a:latin typeface="Lucida Sans" panose="020B0602030504020204" pitchFamily="34" charset="0"/>
              </a:rPr>
              <a:t>Ble</a:t>
            </a:r>
            <a:r>
              <a:rPr lang="en-GB" sz="2800" dirty="0" smtClean="0">
                <a:latin typeface="Lucida Sans" panose="020B0602030504020204" pitchFamily="34" charset="0"/>
              </a:rPr>
              <a:t> </a:t>
            </a:r>
            <a:r>
              <a:rPr lang="en-GB" sz="2800" dirty="0" err="1" smtClean="0">
                <a:latin typeface="Lucida Sans" panose="020B0602030504020204" pitchFamily="34" charset="0"/>
              </a:rPr>
              <a:t>mae’r</a:t>
            </a:r>
            <a:r>
              <a:rPr lang="en-GB" sz="2800" dirty="0" smtClean="0">
                <a:latin typeface="Lucida Sans" panose="020B0602030504020204" pitchFamily="34" charset="0"/>
              </a:rPr>
              <a:t> </a:t>
            </a:r>
            <a:r>
              <a:rPr lang="en-GB" sz="2800" dirty="0" err="1" smtClean="0">
                <a:latin typeface="Lucida Sans" panose="020B0602030504020204" pitchFamily="34" charset="0"/>
              </a:rPr>
              <a:t>meddwl</a:t>
            </a:r>
            <a:r>
              <a:rPr lang="en-GB" sz="2800" dirty="0" smtClean="0">
                <a:latin typeface="Lucida Sans" panose="020B0602030504020204" pitchFamily="34" charset="0"/>
              </a:rPr>
              <a:t> </a:t>
            </a:r>
            <a:r>
              <a:rPr lang="en-GB" sz="2800" dirty="0" err="1" smtClean="0">
                <a:latin typeface="Lucida Sans" panose="020B0602030504020204" pitchFamily="34" charset="0"/>
              </a:rPr>
              <a:t>dargyfeiriol</a:t>
            </a:r>
            <a:r>
              <a:rPr lang="en-GB" sz="2800" dirty="0" smtClean="0">
                <a:latin typeface="Lucida Sans" panose="020B0602030504020204" pitchFamily="34" charset="0"/>
              </a:rPr>
              <a:t>?</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Where is the divergent thinking?</a:t>
            </a:r>
            <a:endParaRPr lang="en-GB" sz="2800" dirty="0">
              <a:solidFill>
                <a:srgbClr val="002060"/>
              </a:solidFill>
              <a:latin typeface="Lucida Sans" panose="020B0602030504020204" pitchFamily="34" charset="0"/>
            </a:endParaRP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00050" y="1471613"/>
            <a:ext cx="11301413" cy="5143500"/>
          </a:xfrm>
        </p:spPr>
      </p:pic>
    </p:spTree>
    <p:extLst>
      <p:ext uri="{BB962C8B-B14F-4D97-AF65-F5344CB8AC3E}">
        <p14:creationId xmlns:p14="http://schemas.microsoft.com/office/powerpoint/2010/main" val="151870805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777873"/>
          </a:xfrm>
        </p:spPr>
        <p:txBody>
          <a:bodyPr/>
          <a:lstStyle/>
          <a:p>
            <a:r>
              <a:rPr lang="en-GB" dirty="0" smtClean="0">
                <a:latin typeface="Lucida Sans" panose="020B0602030504020204" pitchFamily="34" charset="0"/>
              </a:rPr>
              <a:t>Ken Robinson</a:t>
            </a:r>
            <a:endParaRPr lang="en-GB" dirty="0">
              <a:latin typeface="Lucida Sans" panose="020B0602030504020204" pitchFamily="34" charset="0"/>
            </a:endParaRPr>
          </a:p>
        </p:txBody>
      </p:sp>
      <p:pic>
        <p:nvPicPr>
          <p:cNvPr id="5" name="rS0kXEz3Vq8"/>
          <p:cNvPicPr>
            <a:picLocks noGrp="1" noRot="1" noChangeAspect="1"/>
          </p:cNvPicPr>
          <p:nvPr>
            <p:ph sz="half" idx="2"/>
            <a:videoFile r:link="rId1"/>
          </p:nvPr>
        </p:nvPicPr>
        <p:blipFill>
          <a:blip r:embed="rId4"/>
          <a:stretch>
            <a:fillRect/>
          </a:stretch>
        </p:blipFill>
        <p:spPr>
          <a:xfrm>
            <a:off x="838200" y="1543397"/>
            <a:ext cx="10391775" cy="3714403"/>
          </a:xfrm>
          <a:prstGeom prst="rect">
            <a:avLst/>
          </a:prstGeom>
        </p:spPr>
      </p:pic>
    </p:spTree>
    <p:extLst>
      <p:ext uri="{BB962C8B-B14F-4D97-AF65-F5344CB8AC3E}">
        <p14:creationId xmlns:p14="http://schemas.microsoft.com/office/powerpoint/2010/main" val="262935544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877886"/>
          </a:xfrm>
        </p:spPr>
        <p:txBody>
          <a:bodyPr/>
          <a:lstStyle/>
          <a:p>
            <a:r>
              <a:rPr lang="en-GB" dirty="0" smtClean="0">
                <a:latin typeface="Lucida Sans" panose="020B0602030504020204" pitchFamily="34" charset="0"/>
              </a:rPr>
              <a:t>Inuit</a:t>
            </a:r>
            <a:endParaRPr lang="en-US" dirty="0">
              <a:latin typeface="Lucida Sans" panose="020B0602030504020204" pitchFamily="34" charset="0"/>
            </a:endParaRPr>
          </a:p>
        </p:txBody>
      </p:sp>
      <p:sp>
        <p:nvSpPr>
          <p:cNvPr id="3" name="Content Placeholder 2"/>
          <p:cNvSpPr>
            <a:spLocks noGrp="1"/>
          </p:cNvSpPr>
          <p:nvPr>
            <p:ph idx="1"/>
          </p:nvPr>
        </p:nvSpPr>
        <p:spPr>
          <a:xfrm>
            <a:off x="385763" y="1600201"/>
            <a:ext cx="4521993" cy="3917032"/>
          </a:xfrm>
        </p:spPr>
        <p:txBody>
          <a:bodyPr>
            <a:normAutofit lnSpcReduction="10000"/>
          </a:bodyPr>
          <a:lstStyle/>
          <a:p>
            <a:pPr marL="0" indent="0">
              <a:buNone/>
            </a:pPr>
            <a:r>
              <a:rPr lang="en-GB" dirty="0" smtClean="0">
                <a:latin typeface="Lucida Sans" panose="020B0602030504020204" pitchFamily="34" charset="0"/>
              </a:rPr>
              <a:t>de </a:t>
            </a:r>
            <a:r>
              <a:rPr lang="en-GB" dirty="0" err="1" smtClean="0">
                <a:latin typeface="Lucida Sans" panose="020B0602030504020204" pitchFamily="34" charset="0"/>
              </a:rPr>
              <a:t>Boinot</a:t>
            </a:r>
            <a:r>
              <a:rPr lang="en-GB" dirty="0" smtClean="0">
                <a:latin typeface="Lucida Sans" panose="020B0602030504020204" pitchFamily="34" charset="0"/>
              </a:rPr>
              <a:t>, J. (2014) </a:t>
            </a:r>
            <a:r>
              <a:rPr lang="en-GB" i="1" dirty="0" smtClean="0">
                <a:latin typeface="Lucida Sans" panose="020B0602030504020204" pitchFamily="34" charset="0"/>
              </a:rPr>
              <a:t>Cultural </a:t>
            </a:r>
            <a:r>
              <a:rPr lang="en-GB" i="1" dirty="0" smtClean="0">
                <a:latin typeface="Lucida Sans" panose="020B0602030504020204" pitchFamily="34" charset="0"/>
              </a:rPr>
              <a:t>vocabularies: how many words do the </a:t>
            </a:r>
            <a:r>
              <a:rPr lang="en-GB" i="1" dirty="0" err="1" smtClean="0">
                <a:latin typeface="Lucida Sans" panose="020B0602030504020204" pitchFamily="34" charset="0"/>
              </a:rPr>
              <a:t>Inuits</a:t>
            </a:r>
            <a:r>
              <a:rPr lang="en-GB" i="1" dirty="0" smtClean="0">
                <a:latin typeface="Lucida Sans" panose="020B0602030504020204" pitchFamily="34" charset="0"/>
              </a:rPr>
              <a:t> have for snow</a:t>
            </a:r>
            <a:r>
              <a:rPr lang="en-GB" dirty="0" smtClean="0">
                <a:latin typeface="Lucida Sans" panose="020B0602030504020204" pitchFamily="34" charset="0"/>
              </a:rPr>
              <a:t>?,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www.theguardian.com/education/2014/apr/29/what-vocabularies-tell-us-about-culture</a:t>
            </a:r>
            <a:r>
              <a:rPr lang="en-GB" dirty="0" smtClean="0">
                <a:latin typeface="Lucida Sans" panose="020B0602030504020204" pitchFamily="34" charset="0"/>
              </a:rPr>
              <a:t> [Accessed: February 20 2017].</a:t>
            </a:r>
            <a:endParaRPr lang="en-US" dirty="0">
              <a:latin typeface="Lucida Sans" panose="020B0602030504020204" pitchFamily="34" charset="0"/>
            </a:endParaRPr>
          </a:p>
        </p:txBody>
      </p:sp>
      <p:pic>
        <p:nvPicPr>
          <p:cNvPr id="5" name="Picture 4"/>
          <p:cNvPicPr>
            <a:picLocks noChangeAspect="1"/>
          </p:cNvPicPr>
          <p:nvPr/>
        </p:nvPicPr>
        <p:blipFill>
          <a:blip r:embed="rId4"/>
          <a:stretch>
            <a:fillRect/>
          </a:stretch>
        </p:blipFill>
        <p:spPr>
          <a:xfrm>
            <a:off x="5243514" y="657224"/>
            <a:ext cx="6757986" cy="4729163"/>
          </a:xfrm>
          <a:prstGeom prst="rect">
            <a:avLst/>
          </a:prstGeom>
        </p:spPr>
      </p:pic>
    </p:spTree>
    <p:extLst>
      <p:ext uri="{BB962C8B-B14F-4D97-AF65-F5344CB8AC3E}">
        <p14:creationId xmlns:p14="http://schemas.microsoft.com/office/powerpoint/2010/main" val="362818933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020761"/>
          </a:xfrm>
        </p:spPr>
        <p:txBody>
          <a:bodyPr>
            <a:normAutofit fontScale="90000"/>
          </a:bodyPr>
          <a:lstStyle/>
          <a:p>
            <a:r>
              <a:rPr lang="en-GB" dirty="0" err="1" smtClean="0">
                <a:latin typeface="Lucida Sans" panose="020B0602030504020204" pitchFamily="34" charset="0"/>
              </a:rPr>
              <a:t>Albanaidd</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Scottish</a:t>
            </a:r>
            <a:endParaRPr lang="en-US" dirty="0">
              <a:solidFill>
                <a:srgbClr val="002060"/>
              </a:solidFill>
              <a:latin typeface="Lucida Sans" panose="020B0602030504020204" pitchFamily="34" charset="0"/>
            </a:endParaRPr>
          </a:p>
        </p:txBody>
      </p:sp>
      <p:sp>
        <p:nvSpPr>
          <p:cNvPr id="3" name="Content Placeholder 2"/>
          <p:cNvSpPr>
            <a:spLocks noGrp="1"/>
          </p:cNvSpPr>
          <p:nvPr>
            <p:ph idx="1"/>
          </p:nvPr>
        </p:nvSpPr>
        <p:spPr>
          <a:xfrm>
            <a:off x="609600" y="1600201"/>
            <a:ext cx="4291013" cy="3917032"/>
          </a:xfrm>
        </p:spPr>
        <p:txBody>
          <a:bodyPr>
            <a:normAutofit lnSpcReduction="10000"/>
          </a:bodyPr>
          <a:lstStyle/>
          <a:p>
            <a:pPr marL="0" indent="0">
              <a:buNone/>
            </a:pPr>
            <a:r>
              <a:rPr lang="en-GB" dirty="0" smtClean="0">
                <a:latin typeface="Lucida Sans" panose="020B0602030504020204" pitchFamily="34" charset="0"/>
              </a:rPr>
              <a:t>Flood, A. (2015) </a:t>
            </a:r>
            <a:r>
              <a:rPr lang="en-US" i="1" dirty="0" smtClean="0">
                <a:latin typeface="Lucida Sans" panose="020B0602030504020204" pitchFamily="34" charset="0"/>
              </a:rPr>
              <a:t>Whiteout</a:t>
            </a:r>
            <a:r>
              <a:rPr lang="en-US" i="1" dirty="0">
                <a:latin typeface="Lucida Sans" panose="020B0602030504020204" pitchFamily="34" charset="0"/>
              </a:rPr>
              <a:t>: new Scottish thesaurus has 421 words for </a:t>
            </a:r>
            <a:r>
              <a:rPr lang="en-US" i="1" dirty="0" smtClean="0">
                <a:latin typeface="Lucida Sans" panose="020B0602030504020204" pitchFamily="34" charset="0"/>
              </a:rPr>
              <a:t>snow,</a:t>
            </a:r>
            <a:r>
              <a:rPr lang="en-US" i="1" dirty="0">
                <a:latin typeface="Lucida Sans" panose="020B0602030504020204" pitchFamily="34" charset="0"/>
              </a:rPr>
              <a:t> </a:t>
            </a:r>
            <a:r>
              <a:rPr lang="en-US" dirty="0" smtClean="0">
                <a:latin typeface="Lucida Sans" panose="020B0602030504020204" pitchFamily="34" charset="0"/>
                <a:hlinkClick r:id="rId3"/>
              </a:rPr>
              <a:t>https</a:t>
            </a:r>
            <a:r>
              <a:rPr lang="en-US" dirty="0">
                <a:latin typeface="Lucida Sans" panose="020B0602030504020204" pitchFamily="34" charset="0"/>
                <a:hlinkClick r:id="rId3"/>
              </a:rPr>
              <a:t>://</a:t>
            </a:r>
            <a:r>
              <a:rPr lang="en-US" dirty="0" smtClean="0">
                <a:latin typeface="Lucida Sans" panose="020B0602030504020204" pitchFamily="34" charset="0"/>
                <a:hlinkClick r:id="rId3"/>
              </a:rPr>
              <a:t>www.theguardian.com/books/2015/sep/23/scots-thesaurus-reveals-421-words-for-snow</a:t>
            </a:r>
            <a:r>
              <a:rPr lang="en-US" dirty="0" smtClean="0">
                <a:latin typeface="Lucida Sans" panose="020B0602030504020204" pitchFamily="34" charset="0"/>
              </a:rPr>
              <a:t> [Accessed: February 20 2017]. </a:t>
            </a:r>
            <a:endParaRPr lang="en-US" dirty="0">
              <a:latin typeface="Lucida Sans" panose="020B0602030504020204" pitchFamily="34" charset="0"/>
            </a:endParaRPr>
          </a:p>
        </p:txBody>
      </p:sp>
      <p:pic>
        <p:nvPicPr>
          <p:cNvPr id="4" name="Picture 3"/>
          <p:cNvPicPr>
            <a:picLocks noChangeAspect="1"/>
          </p:cNvPicPr>
          <p:nvPr/>
        </p:nvPicPr>
        <p:blipFill>
          <a:blip r:embed="rId4"/>
          <a:stretch>
            <a:fillRect/>
          </a:stretch>
        </p:blipFill>
        <p:spPr>
          <a:xfrm>
            <a:off x="5707857" y="628936"/>
            <a:ext cx="5815012" cy="4750307"/>
          </a:xfrm>
          <a:prstGeom prst="rect">
            <a:avLst/>
          </a:prstGeom>
        </p:spPr>
      </p:pic>
    </p:spTree>
    <p:extLst>
      <p:ext uri="{BB962C8B-B14F-4D97-AF65-F5344CB8AC3E}">
        <p14:creationId xmlns:p14="http://schemas.microsoft.com/office/powerpoint/2010/main" val="124286248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latin typeface="Lucida Sans" panose="020B0602030504020204" pitchFamily="34" charset="0"/>
              </a:rPr>
              <a:t>Ewch</a:t>
            </a:r>
            <a:r>
              <a:rPr lang="en-GB" sz="3600" dirty="0" smtClean="0">
                <a:latin typeface="Lucida Sans" panose="020B0602030504020204" pitchFamily="34" charset="0"/>
              </a:rPr>
              <a:t> </a:t>
            </a:r>
            <a:r>
              <a:rPr lang="en-GB" sz="3600" dirty="0" err="1" smtClean="0">
                <a:latin typeface="Lucida Sans" panose="020B0602030504020204" pitchFamily="34" charset="0"/>
              </a:rPr>
              <a:t>amdani</a:t>
            </a:r>
            <a:r>
              <a:rPr lang="en-GB" sz="3600" dirty="0" smtClean="0">
                <a:latin typeface="Lucida Sans" panose="020B0602030504020204" pitchFamily="34" charset="0"/>
              </a:rPr>
              <a:t>…</a:t>
            </a:r>
            <a:br>
              <a:rPr lang="en-GB" sz="3600" dirty="0" smtClean="0">
                <a:latin typeface="Lucida Sans" panose="020B0602030504020204" pitchFamily="34" charset="0"/>
              </a:rPr>
            </a:br>
            <a:r>
              <a:rPr lang="en-GB" sz="3600" dirty="0" smtClean="0">
                <a:solidFill>
                  <a:srgbClr val="002060"/>
                </a:solidFill>
                <a:latin typeface="Lucida Sans" panose="020B0602030504020204" pitchFamily="34" charset="0"/>
              </a:rPr>
              <a:t>Have a go…</a:t>
            </a:r>
            <a:endParaRPr lang="en-US" sz="3600" dirty="0">
              <a:solidFill>
                <a:srgbClr val="002060"/>
              </a:solidFill>
              <a:latin typeface="Lucida Sans" panose="020B0602030504020204" pitchFamily="34" charset="0"/>
            </a:endParaRPr>
          </a:p>
        </p:txBody>
      </p:sp>
      <p:sp>
        <p:nvSpPr>
          <p:cNvPr id="4" name="Content Placeholder 3"/>
          <p:cNvSpPr>
            <a:spLocks noGrp="1"/>
          </p:cNvSpPr>
          <p:nvPr>
            <p:ph sz="half" idx="1"/>
          </p:nvPr>
        </p:nvSpPr>
        <p:spPr/>
        <p:txBody>
          <a:bodyPr>
            <a:normAutofit/>
          </a:bodyPr>
          <a:lstStyle/>
          <a:p>
            <a:r>
              <a:rPr lang="en-GB" sz="3200" dirty="0" smtClean="0">
                <a:latin typeface="Lucida Sans" panose="020B0602030504020204" pitchFamily="34" charset="0"/>
              </a:rPr>
              <a:t>Beth am y </a:t>
            </a:r>
            <a:r>
              <a:rPr lang="en-GB" sz="3200" dirty="0" err="1" smtClean="0">
                <a:latin typeface="Lucida Sans" panose="020B0602030504020204" pitchFamily="34" charset="0"/>
              </a:rPr>
              <a:t>Gymraeg</a:t>
            </a:r>
            <a:r>
              <a:rPr lang="en-GB" sz="3200" dirty="0" smtClean="0">
                <a:latin typeface="Lucida Sans" panose="020B0602030504020204" pitchFamily="34" charset="0"/>
              </a:rPr>
              <a:t>?</a:t>
            </a:r>
          </a:p>
          <a:p>
            <a:r>
              <a:rPr lang="en-GB" sz="3200" dirty="0" err="1" smtClean="0">
                <a:latin typeface="Lucida Sans" panose="020B0602030504020204" pitchFamily="34" charset="0"/>
              </a:rPr>
              <a:t>Sawl</a:t>
            </a:r>
            <a:r>
              <a:rPr lang="en-GB" sz="3200" dirty="0" smtClean="0">
                <a:latin typeface="Lucida Sans" panose="020B0602030504020204" pitchFamily="34" charset="0"/>
              </a:rPr>
              <a:t> air am ‘</a:t>
            </a:r>
            <a:r>
              <a:rPr lang="en-GB" sz="3200" dirty="0" err="1" smtClean="0">
                <a:latin typeface="Lucida Sans" panose="020B0602030504020204" pitchFamily="34" charset="0"/>
              </a:rPr>
              <a:t>eira</a:t>
            </a:r>
            <a:r>
              <a:rPr lang="en-GB" sz="3200" dirty="0" smtClean="0">
                <a:latin typeface="Lucida Sans" panose="020B0602030504020204" pitchFamily="34" charset="0"/>
              </a:rPr>
              <a:t>’ </a:t>
            </a:r>
            <a:r>
              <a:rPr lang="en-GB" sz="3200" dirty="0" err="1" smtClean="0">
                <a:latin typeface="Lucida Sans" panose="020B0602030504020204" pitchFamily="34" charset="0"/>
              </a:rPr>
              <a:t>fedrwch</a:t>
            </a:r>
            <a:r>
              <a:rPr lang="en-GB" sz="3200" dirty="0" smtClean="0">
                <a:latin typeface="Lucida Sans" panose="020B0602030504020204" pitchFamily="34" charset="0"/>
              </a:rPr>
              <a:t> </a:t>
            </a:r>
            <a:r>
              <a:rPr lang="en-GB" sz="3200" dirty="0" err="1" smtClean="0">
                <a:latin typeface="Lucida Sans" panose="020B0602030504020204" pitchFamily="34" charset="0"/>
              </a:rPr>
              <a:t>feddwl</a:t>
            </a:r>
            <a:r>
              <a:rPr lang="en-GB" sz="3200" dirty="0" smtClean="0">
                <a:latin typeface="Lucida Sans" panose="020B0602030504020204" pitchFamily="34" charset="0"/>
              </a:rPr>
              <a:t> </a:t>
            </a:r>
            <a:r>
              <a:rPr lang="en-GB" sz="3200" dirty="0" err="1" smtClean="0">
                <a:latin typeface="Lucida Sans" panose="020B0602030504020204" pitchFamily="34" charset="0"/>
              </a:rPr>
              <a:t>amdano</a:t>
            </a:r>
            <a:r>
              <a:rPr lang="en-GB" sz="3200" dirty="0" smtClean="0">
                <a:latin typeface="Lucida Sans" panose="020B0602030504020204" pitchFamily="34" charset="0"/>
              </a:rPr>
              <a:t>?</a:t>
            </a:r>
            <a:endParaRPr lang="en-US" sz="3200" dirty="0">
              <a:latin typeface="Lucida Sans" panose="020B0602030504020204" pitchFamily="34" charset="0"/>
            </a:endParaRPr>
          </a:p>
        </p:txBody>
      </p:sp>
      <p:sp>
        <p:nvSpPr>
          <p:cNvPr id="5" name="Content Placeholder 4"/>
          <p:cNvSpPr>
            <a:spLocks noGrp="1"/>
          </p:cNvSpPr>
          <p:nvPr>
            <p:ph sz="half" idx="2"/>
          </p:nvPr>
        </p:nvSpPr>
        <p:spPr/>
        <p:txBody>
          <a:bodyPr>
            <a:normAutofit/>
          </a:bodyPr>
          <a:lstStyle/>
          <a:p>
            <a:r>
              <a:rPr lang="en-GB" sz="3200" dirty="0" smtClean="0">
                <a:solidFill>
                  <a:srgbClr val="002060"/>
                </a:solidFill>
                <a:latin typeface="Lucida Sans" panose="020B0602030504020204" pitchFamily="34" charset="0"/>
              </a:rPr>
              <a:t>What about English?</a:t>
            </a:r>
            <a:br>
              <a:rPr lang="en-GB" sz="3200" dirty="0" smtClean="0">
                <a:solidFill>
                  <a:srgbClr val="002060"/>
                </a:solidFill>
                <a:latin typeface="Lucida Sans" panose="020B0602030504020204" pitchFamily="34" charset="0"/>
              </a:rPr>
            </a:br>
            <a:r>
              <a:rPr lang="en-GB" sz="3200" dirty="0" smtClean="0">
                <a:solidFill>
                  <a:srgbClr val="002060"/>
                </a:solidFill>
                <a:latin typeface="Lucida Sans" panose="020B0602030504020204" pitchFamily="34" charset="0"/>
              </a:rPr>
              <a:t>How many words for ‘snow’ can you come up with?</a:t>
            </a:r>
            <a:endParaRPr lang="en-US" sz="32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403535696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535781" y="274638"/>
            <a:ext cx="9952707" cy="850106"/>
          </a:xfrm>
        </p:spPr>
        <p:txBody>
          <a:bodyPr>
            <a:noAutofit/>
          </a:bodyPr>
          <a:lstStyle/>
          <a:p>
            <a:r>
              <a:rPr lang="en-GB" altLang="en-US" sz="2800" dirty="0" err="1">
                <a:latin typeface="Lucida Sans" panose="020B0602030504020204" pitchFamily="34" charset="0"/>
                <a:ea typeface="ＭＳ Ｐゴシック" panose="020B0600070205080204" pitchFamily="34" charset="-128"/>
              </a:rPr>
              <a:t>Buddion</a:t>
            </a:r>
            <a:r>
              <a:rPr lang="en-GB" altLang="en-US" sz="2800" dirty="0">
                <a:latin typeface="Lucida Sans" panose="020B0602030504020204" pitchFamily="34" charset="0"/>
                <a:ea typeface="ＭＳ Ｐゴシック" panose="020B0600070205080204" pitchFamily="34" charset="-128"/>
              </a:rPr>
              <a:t> </a:t>
            </a:r>
            <a:r>
              <a:rPr lang="en-GB" altLang="en-US" sz="2800" dirty="0" err="1">
                <a:latin typeface="Lucida Sans" panose="020B0602030504020204" pitchFamily="34" charset="0"/>
                <a:ea typeface="ＭＳ Ｐゴシック" panose="020B0600070205080204" pitchFamily="34" charset="-128"/>
              </a:rPr>
              <a:t>personol</a:t>
            </a:r>
            <a:r>
              <a:rPr lang="en-GB" altLang="en-US" sz="2800" dirty="0">
                <a:latin typeface="Lucida Sans" panose="020B0602030504020204" pitchFamily="34" charset="0"/>
                <a:ea typeface="ＭＳ Ｐゴシック" panose="020B0600070205080204" pitchFamily="34" charset="-128"/>
              </a:rPr>
              <a:t/>
            </a:r>
            <a:br>
              <a:rPr lang="en-GB" altLang="en-US" sz="2800" dirty="0">
                <a:latin typeface="Lucida Sans" panose="020B0602030504020204" pitchFamily="34" charset="0"/>
                <a:ea typeface="ＭＳ Ｐゴシック" panose="020B0600070205080204" pitchFamily="34" charset="-128"/>
              </a:rPr>
            </a:br>
            <a:r>
              <a:rPr lang="en-GB" altLang="en-US" sz="2800" dirty="0">
                <a:solidFill>
                  <a:srgbClr val="002060"/>
                </a:solidFill>
                <a:latin typeface="Lucida Sans" panose="020B0602030504020204" pitchFamily="34" charset="0"/>
                <a:ea typeface="ＭＳ Ｐゴシック" panose="020B0600070205080204" pitchFamily="34" charset="-128"/>
              </a:rPr>
              <a:t>Personal benefits</a:t>
            </a:r>
            <a:endParaRPr lang="en-GB" altLang="en-US" sz="2800" dirty="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428625" y="1293019"/>
            <a:ext cx="5591175" cy="4296223"/>
          </a:xfrm>
        </p:spPr>
        <p:txBody>
          <a:bodyPr>
            <a:normAutofit/>
          </a:bodyPr>
          <a:lstStyle/>
          <a:p>
            <a:r>
              <a:rPr lang="cy-GB" altLang="en-US" sz="3000" dirty="0">
                <a:latin typeface="Lucida Sans" panose="020B0602030504020204" pitchFamily="34" charset="0"/>
              </a:rPr>
              <a:t>Hunan-fri uwch</a:t>
            </a:r>
          </a:p>
          <a:p>
            <a:r>
              <a:rPr lang="cy-GB" altLang="en-US" sz="3000" dirty="0">
                <a:latin typeface="Lucida Sans" panose="020B0602030504020204" pitchFamily="34" charset="0"/>
              </a:rPr>
              <a:t>Hunaniaeth gadarnhaol</a:t>
            </a:r>
          </a:p>
          <a:p>
            <a:r>
              <a:rPr lang="cy-GB" altLang="en-US" sz="3000" dirty="0">
                <a:latin typeface="Lucida Sans" panose="020B0602030504020204" pitchFamily="34" charset="0"/>
              </a:rPr>
              <a:t>Eich meddwl yn gweithio am hirach</a:t>
            </a:r>
          </a:p>
          <a:p>
            <a:pPr marL="0" indent="0">
              <a:buNone/>
            </a:pPr>
            <a:r>
              <a:rPr lang="cy-GB" altLang="en-US" sz="3000" dirty="0">
                <a:latin typeface="Lucida Sans" panose="020B0602030504020204" pitchFamily="34" charset="0"/>
              </a:rPr>
              <a:t>Yn hwyrach:</a:t>
            </a:r>
          </a:p>
          <a:p>
            <a:r>
              <a:rPr lang="cy-GB" altLang="en-US" sz="3000" dirty="0">
                <a:latin typeface="Lucida Sans" panose="020B0602030504020204" pitchFamily="34" charset="0"/>
              </a:rPr>
              <a:t>Adferiad cyflymach o strôc</a:t>
            </a:r>
          </a:p>
          <a:p>
            <a:r>
              <a:rPr lang="cy-GB" altLang="en-US" sz="3000" dirty="0">
                <a:latin typeface="Lucida Sans" panose="020B0602030504020204" pitchFamily="34" charset="0"/>
              </a:rPr>
              <a:t>Oedi cychwyniad dementia</a:t>
            </a:r>
          </a:p>
          <a:p>
            <a:endParaRPr lang="cy-GB" altLang="en-US" dirty="0" smtClean="0">
              <a:latin typeface="Lucida Sans" panose="020B0602030504020204" pitchFamily="34" charset="0"/>
            </a:endParaRPr>
          </a:p>
        </p:txBody>
      </p:sp>
      <p:sp>
        <p:nvSpPr>
          <p:cNvPr id="6148" name="Content Placeholder 3"/>
          <p:cNvSpPr>
            <a:spLocks noGrp="1"/>
          </p:cNvSpPr>
          <p:nvPr>
            <p:ph sz="half" idx="2"/>
          </p:nvPr>
        </p:nvSpPr>
        <p:spPr>
          <a:xfrm>
            <a:off x="6172200" y="1293019"/>
            <a:ext cx="5772150" cy="4296223"/>
          </a:xfrm>
        </p:spPr>
        <p:txBody>
          <a:bodyPr>
            <a:normAutofit/>
          </a:bodyPr>
          <a:lstStyle/>
          <a:p>
            <a:r>
              <a:rPr lang="en-US" altLang="en-US" sz="3200" dirty="0">
                <a:solidFill>
                  <a:srgbClr val="002060"/>
                </a:solidFill>
                <a:latin typeface="Lucida Sans" panose="020B0602030504020204" pitchFamily="34" charset="0"/>
              </a:rPr>
              <a:t>Higher self-esteem</a:t>
            </a:r>
          </a:p>
          <a:p>
            <a:r>
              <a:rPr lang="en-US" altLang="en-US" sz="3200" dirty="0">
                <a:solidFill>
                  <a:srgbClr val="002060"/>
                </a:solidFill>
                <a:latin typeface="Lucida Sans" panose="020B0602030504020204" pitchFamily="34" charset="0"/>
              </a:rPr>
              <a:t>Positive self-identity</a:t>
            </a:r>
          </a:p>
          <a:p>
            <a:r>
              <a:rPr lang="en-GB" altLang="en-US" sz="3200" dirty="0">
                <a:solidFill>
                  <a:srgbClr val="002060"/>
                </a:solidFill>
                <a:latin typeface="Lucida Sans" panose="020B0602030504020204" pitchFamily="34" charset="0"/>
              </a:rPr>
              <a:t>Your mind works for longer</a:t>
            </a:r>
          </a:p>
          <a:p>
            <a:pPr marL="0" indent="0">
              <a:buNone/>
            </a:pPr>
            <a:r>
              <a:rPr lang="en-GB" altLang="en-US" sz="3200" dirty="0">
                <a:solidFill>
                  <a:srgbClr val="002060"/>
                </a:solidFill>
                <a:latin typeface="Lucida Sans" panose="020B0602030504020204" pitchFamily="34" charset="0"/>
              </a:rPr>
              <a:t>Later years:</a:t>
            </a:r>
          </a:p>
          <a:p>
            <a:r>
              <a:rPr lang="en-GB" altLang="en-US" sz="3200" dirty="0">
                <a:solidFill>
                  <a:srgbClr val="002060"/>
                </a:solidFill>
                <a:latin typeface="Lucida Sans" panose="020B0602030504020204" pitchFamily="34" charset="0"/>
              </a:rPr>
              <a:t>Faster recovery from a stroke</a:t>
            </a:r>
          </a:p>
          <a:p>
            <a:r>
              <a:rPr lang="en-GB" altLang="en-US" sz="3200" dirty="0">
                <a:solidFill>
                  <a:srgbClr val="002060"/>
                </a:solidFill>
                <a:latin typeface="Lucida Sans" panose="020B0602030504020204" pitchFamily="34" charset="0"/>
              </a:rPr>
              <a:t>Delayed onset of dementia</a:t>
            </a:r>
            <a:endParaRPr lang="en-US" altLang="en-US" sz="3200" dirty="0">
              <a:solidFill>
                <a:srgbClr val="002060"/>
              </a:solidFill>
              <a:latin typeface="Lucida Sans" panose="020B0602030504020204" pitchFamily="34" charset="0"/>
            </a:endParaRPr>
          </a:p>
          <a:p>
            <a:endParaRPr lang="en-GB" altLang="en-US" sz="32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49325654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21481" y="274638"/>
            <a:ext cx="10067007" cy="850106"/>
          </a:xfrm>
        </p:spPr>
        <p:txBody>
          <a:bodyPr>
            <a:noAutofit/>
          </a:bodyPr>
          <a:lstStyle/>
          <a:p>
            <a:r>
              <a:rPr lang="en-GB" altLang="en-US" sz="2800" dirty="0" err="1" smtClean="0">
                <a:latin typeface="Lucida Sans" panose="020B0602030504020204" pitchFamily="34" charset="0"/>
                <a:ea typeface="ＭＳ Ｐゴシック" panose="020B0600070205080204" pitchFamily="34" charset="-128"/>
              </a:rPr>
              <a:t>Yn</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err="1" smtClean="0">
                <a:latin typeface="Lucida Sans" panose="020B0602030504020204" pitchFamily="34" charset="0"/>
                <a:ea typeface="ＭＳ Ｐゴシック" panose="020B0600070205080204" pitchFamily="34" charset="-128"/>
              </a:rPr>
              <a:t>hwyrach</a:t>
            </a:r>
            <a:r>
              <a:rPr lang="en-GB" altLang="en-US" sz="2800" dirty="0" smtClean="0">
                <a:latin typeface="Lucida Sans" panose="020B0602030504020204" pitchFamily="34" charset="0"/>
                <a:ea typeface="ＭＳ Ｐゴシック" panose="020B0600070205080204" pitchFamily="34" charset="-128"/>
              </a:rPr>
              <a:t>….</a:t>
            </a:r>
            <a:r>
              <a:rPr lang="en-GB" altLang="en-US" sz="2800" dirty="0" err="1" smtClean="0">
                <a:latin typeface="Lucida Sans" panose="020B0602030504020204" pitchFamily="34" charset="0"/>
                <a:ea typeface="ＭＳ Ｐゴシック" panose="020B0600070205080204" pitchFamily="34" charset="-128"/>
              </a:rPr>
              <a:t>Buddion</a:t>
            </a:r>
            <a:r>
              <a:rPr lang="en-GB" altLang="en-US" sz="2800" dirty="0" smtClean="0">
                <a:latin typeface="Lucida Sans" panose="020B0602030504020204" pitchFamily="34" charset="0"/>
                <a:ea typeface="ＭＳ Ｐゴシック" panose="020B0600070205080204" pitchFamily="34" charset="-128"/>
              </a:rPr>
              <a:t> </a:t>
            </a:r>
            <a:r>
              <a:rPr lang="en-GB" altLang="en-US" sz="2800" dirty="0" err="1">
                <a:latin typeface="Lucida Sans" panose="020B0602030504020204" pitchFamily="34" charset="0"/>
                <a:ea typeface="ＭＳ Ｐゴシック" panose="020B0600070205080204" pitchFamily="34" charset="-128"/>
              </a:rPr>
              <a:t>economaidd</a:t>
            </a:r>
            <a:r>
              <a:rPr lang="en-GB" altLang="en-US" sz="2800" dirty="0">
                <a:latin typeface="Lucida Sans" panose="020B0602030504020204" pitchFamily="34" charset="0"/>
                <a:ea typeface="ＭＳ Ｐゴシック" panose="020B0600070205080204" pitchFamily="34" charset="-128"/>
              </a:rPr>
              <a:t> a </a:t>
            </a:r>
            <a:r>
              <a:rPr lang="en-GB" altLang="en-US" sz="2800" dirty="0" err="1">
                <a:latin typeface="Lucida Sans" panose="020B0602030504020204" pitchFamily="34" charset="0"/>
                <a:ea typeface="ＭＳ Ｐゴシック" panose="020B0600070205080204" pitchFamily="34" charset="-128"/>
              </a:rPr>
              <a:t>chyflogadwyedd</a:t>
            </a:r>
            <a:r>
              <a:rPr lang="en-GB" altLang="en-US" sz="2800" dirty="0">
                <a:latin typeface="Lucida Sans" panose="020B0602030504020204" pitchFamily="34" charset="0"/>
                <a:ea typeface="ＭＳ Ｐゴシック" panose="020B0600070205080204" pitchFamily="34" charset="-128"/>
              </a:rPr>
              <a:t/>
            </a:r>
            <a:br>
              <a:rPr lang="en-GB" altLang="en-US" sz="2800" dirty="0">
                <a:latin typeface="Lucida Sans" panose="020B0602030504020204" pitchFamily="34" charset="0"/>
                <a:ea typeface="ＭＳ Ｐゴシック" panose="020B0600070205080204" pitchFamily="34" charset="-128"/>
              </a:rPr>
            </a:br>
            <a:r>
              <a:rPr lang="en-GB" altLang="en-US" sz="2800" dirty="0" smtClean="0">
                <a:solidFill>
                  <a:srgbClr val="002060"/>
                </a:solidFill>
                <a:latin typeface="Lucida Sans" panose="020B0602030504020204" pitchFamily="34" charset="0"/>
                <a:ea typeface="ＭＳ Ｐゴシック" panose="020B0600070205080204" pitchFamily="34" charset="-128"/>
              </a:rPr>
              <a:t>Later….Economic </a:t>
            </a:r>
            <a:r>
              <a:rPr lang="en-GB" altLang="en-US" sz="2800" dirty="0">
                <a:solidFill>
                  <a:srgbClr val="002060"/>
                </a:solidFill>
                <a:latin typeface="Lucida Sans" panose="020B0602030504020204" pitchFamily="34" charset="0"/>
                <a:ea typeface="ＭＳ Ｐゴシック" panose="020B0600070205080204" pitchFamily="34" charset="-128"/>
              </a:rPr>
              <a:t>and employment benefits</a:t>
            </a:r>
            <a:endParaRPr lang="en-GB" altLang="en-US" sz="2800" dirty="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157163" y="1493044"/>
            <a:ext cx="6015037" cy="4096198"/>
          </a:xfrm>
        </p:spPr>
        <p:txBody>
          <a:bodyPr>
            <a:noAutofit/>
          </a:bodyPr>
          <a:lstStyle/>
          <a:p>
            <a:r>
              <a:rPr lang="cy-GB" altLang="en-US" sz="3000" dirty="0">
                <a:latin typeface="Lucida Sans" panose="020B0602030504020204" pitchFamily="34" charset="0"/>
              </a:rPr>
              <a:t>Sgorio'n uwch mewn profion</a:t>
            </a:r>
          </a:p>
          <a:p>
            <a:r>
              <a:rPr lang="cy-GB" altLang="en-US" sz="3000" dirty="0">
                <a:latin typeface="Lucida Sans" panose="020B0602030504020204" pitchFamily="34" charset="0"/>
              </a:rPr>
              <a:t>Mynediad i rwydwaith cymdeithasol ehangach</a:t>
            </a:r>
          </a:p>
          <a:p>
            <a:r>
              <a:rPr lang="cy-GB" altLang="en-US" sz="3000" dirty="0">
                <a:latin typeface="Lucida Sans" panose="020B0602030504020204" pitchFamily="34" charset="0"/>
              </a:rPr>
              <a:t>Yn fwy tebygol o fynychu coleg/prifysgol</a:t>
            </a:r>
          </a:p>
          <a:p>
            <a:r>
              <a:rPr lang="cy-GB" altLang="en-US" sz="3000" dirty="0">
                <a:latin typeface="Lucida Sans" panose="020B0602030504020204" pitchFamily="34" charset="0"/>
              </a:rPr>
              <a:t>'Mae'n well' gan gyflogwyr gyflogi pobl ddwyieithog/</a:t>
            </a:r>
          </a:p>
          <a:p>
            <a:pPr marL="0" indent="0">
              <a:buNone/>
            </a:pPr>
            <a:r>
              <a:rPr lang="cy-GB" altLang="en-US" sz="3000" dirty="0">
                <a:latin typeface="Lucida Sans" panose="020B0602030504020204" pitchFamily="34" charset="0"/>
              </a:rPr>
              <a:t>    amlieithog</a:t>
            </a:r>
          </a:p>
        </p:txBody>
      </p:sp>
      <p:sp>
        <p:nvSpPr>
          <p:cNvPr id="6148" name="Content Placeholder 3"/>
          <p:cNvSpPr>
            <a:spLocks noGrp="1"/>
          </p:cNvSpPr>
          <p:nvPr>
            <p:ph sz="half" idx="2"/>
          </p:nvPr>
        </p:nvSpPr>
        <p:spPr>
          <a:xfrm>
            <a:off x="6172200" y="1412777"/>
            <a:ext cx="5264944" cy="4176465"/>
          </a:xfrm>
        </p:spPr>
        <p:txBody>
          <a:bodyPr>
            <a:normAutofit/>
          </a:bodyPr>
          <a:lstStyle/>
          <a:p>
            <a:r>
              <a:rPr lang="en-GB" altLang="en-US" sz="3200" dirty="0">
                <a:solidFill>
                  <a:srgbClr val="002060"/>
                </a:solidFill>
                <a:latin typeface="Lucida Sans" panose="020B0602030504020204" pitchFamily="34" charset="0"/>
              </a:rPr>
              <a:t>Score higher in tests</a:t>
            </a:r>
          </a:p>
          <a:p>
            <a:r>
              <a:rPr lang="en-GB" altLang="en-US" sz="3200" dirty="0">
                <a:solidFill>
                  <a:srgbClr val="002060"/>
                </a:solidFill>
                <a:latin typeface="Lucida Sans" panose="020B0602030504020204" pitchFamily="34" charset="0"/>
              </a:rPr>
              <a:t>Access to wider social network</a:t>
            </a:r>
          </a:p>
          <a:p>
            <a:r>
              <a:rPr lang="en-GB" altLang="en-US" sz="3200" dirty="0">
                <a:solidFill>
                  <a:srgbClr val="002060"/>
                </a:solidFill>
                <a:latin typeface="Lucida Sans" panose="020B0602030504020204" pitchFamily="34" charset="0"/>
              </a:rPr>
              <a:t>More likely to attend college/university</a:t>
            </a:r>
          </a:p>
          <a:p>
            <a:r>
              <a:rPr lang="en-GB" altLang="en-US" sz="3200" dirty="0">
                <a:solidFill>
                  <a:srgbClr val="002060"/>
                </a:solidFill>
                <a:latin typeface="Lucida Sans" panose="020B0602030504020204" pitchFamily="34" charset="0"/>
              </a:rPr>
              <a:t>Employers ‘prefer’ to employ bilinguals/</a:t>
            </a:r>
          </a:p>
          <a:p>
            <a:pPr marL="0" indent="0">
              <a:buNone/>
            </a:pPr>
            <a:r>
              <a:rPr lang="en-GB" altLang="en-US" sz="3200" dirty="0">
                <a:solidFill>
                  <a:srgbClr val="002060"/>
                </a:solidFill>
                <a:latin typeface="Lucida Sans" panose="020B0602030504020204" pitchFamily="34" charset="0"/>
              </a:rPr>
              <a:t>   multilinguals</a:t>
            </a:r>
          </a:p>
          <a:p>
            <a:pPr marL="0" indent="0">
              <a:buNone/>
            </a:pPr>
            <a:endParaRPr lang="en-GB" altLang="en-US" sz="32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38680762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latin typeface="Lucida Sans" panose="020B0602030504020204" pitchFamily="34" charset="0"/>
              </a:rPr>
              <a:t>Carwch</a:t>
            </a:r>
            <a:r>
              <a:rPr lang="en-GB" dirty="0" smtClean="0">
                <a:latin typeface="Lucida Sans" panose="020B0602030504020204" pitchFamily="34" charset="0"/>
              </a:rPr>
              <a:t> </a:t>
            </a:r>
            <a:r>
              <a:rPr lang="en-GB" dirty="0" err="1" smtClean="0">
                <a:latin typeface="Lucida Sans" panose="020B0602030504020204" pitchFamily="34" charset="0"/>
              </a:rPr>
              <a:t>eich</a:t>
            </a:r>
            <a:r>
              <a:rPr lang="en-GB" dirty="0" smtClean="0">
                <a:latin typeface="Lucida Sans" panose="020B0602030504020204" pitchFamily="34" charset="0"/>
              </a:rPr>
              <a:t> </a:t>
            </a:r>
            <a:r>
              <a:rPr lang="en-GB" dirty="0" err="1" smtClean="0">
                <a:latin typeface="Lucida Sans" panose="020B0602030504020204" pitchFamily="34" charset="0"/>
              </a:rPr>
              <a:t>iaith</a:t>
            </a:r>
            <a:r>
              <a:rPr lang="en-GB" dirty="0">
                <a:latin typeface="Lucida Sans" panose="020B0602030504020204" pitchFamily="34" charset="0"/>
              </a:rPr>
              <a:t/>
            </a:r>
            <a:br>
              <a:rPr lang="en-GB" dirty="0">
                <a:latin typeface="Lucida Sans" panose="020B0602030504020204" pitchFamily="34" charset="0"/>
              </a:rPr>
            </a:br>
            <a:r>
              <a:rPr lang="en-GB" dirty="0" smtClean="0">
                <a:solidFill>
                  <a:srgbClr val="002060"/>
                </a:solidFill>
                <a:latin typeface="Lucida Sans" panose="020B0602030504020204" pitchFamily="34" charset="0"/>
              </a:rPr>
              <a:t>Love your language</a:t>
            </a:r>
            <a:endParaRPr lang="en-US" dirty="0">
              <a:solidFill>
                <a:srgbClr val="002060"/>
              </a:solidFill>
              <a:latin typeface="Lucida Sans" panose="020B0602030504020204" pitchFamily="34" charset="0"/>
            </a:endParaRPr>
          </a:p>
        </p:txBody>
      </p:sp>
      <p:sp>
        <p:nvSpPr>
          <p:cNvPr id="4" name="Content Placeholder 3"/>
          <p:cNvSpPr>
            <a:spLocks noGrp="1"/>
          </p:cNvSpPr>
          <p:nvPr>
            <p:ph idx="1"/>
          </p:nvPr>
        </p:nvSpPr>
        <p:spPr>
          <a:xfrm>
            <a:off x="609600" y="1600201"/>
            <a:ext cx="4741069" cy="3917032"/>
          </a:xfrm>
        </p:spPr>
        <p:txBody>
          <a:bodyPr>
            <a:normAutofit/>
          </a:bodyPr>
          <a:lstStyle/>
          <a:p>
            <a:endParaRPr lang="en-GB" dirty="0" smtClean="0">
              <a:solidFill>
                <a:srgbClr val="002060"/>
              </a:solidFill>
              <a:latin typeface="Lucida Sans" panose="020B0602030504020204" pitchFamily="34" charset="0"/>
            </a:endParaRPr>
          </a:p>
          <a:p>
            <a:pPr marL="0" indent="0">
              <a:buNone/>
            </a:pPr>
            <a:r>
              <a:rPr lang="en-US" dirty="0">
                <a:latin typeface="Lucida Sans" panose="020B0602030504020204" pitchFamily="34" charset="0"/>
              </a:rPr>
              <a:t>NPLD (2014) </a:t>
            </a:r>
            <a:r>
              <a:rPr lang="en-US" i="1" dirty="0" smtClean="0">
                <a:latin typeface="Lucida Sans" panose="020B0602030504020204" pitchFamily="34" charset="0"/>
              </a:rPr>
              <a:t>Love </a:t>
            </a:r>
            <a:r>
              <a:rPr lang="en-US" i="1" dirty="0">
                <a:latin typeface="Lucida Sans" panose="020B0602030504020204" pitchFamily="34" charset="0"/>
              </a:rPr>
              <a:t>your Language, Film by </a:t>
            </a:r>
            <a:r>
              <a:rPr lang="en-US" i="1" dirty="0" smtClean="0">
                <a:latin typeface="Lucida Sans" panose="020B0602030504020204" pitchFamily="34" charset="0"/>
              </a:rPr>
              <a:t>NPLD</a:t>
            </a:r>
            <a:r>
              <a:rPr lang="en-US" dirty="0" smtClean="0">
                <a:latin typeface="Lucida Sans" panose="020B0602030504020204" pitchFamily="34" charset="0"/>
              </a:rPr>
              <a:t>, </a:t>
            </a:r>
            <a:r>
              <a:rPr lang="en-US" dirty="0" smtClean="0">
                <a:latin typeface="Lucida Sans" panose="020B0602030504020204" pitchFamily="34" charset="0"/>
                <a:hlinkClick r:id="rId4"/>
              </a:rPr>
              <a:t>https</a:t>
            </a:r>
            <a:r>
              <a:rPr lang="en-US" dirty="0">
                <a:latin typeface="Lucida Sans" panose="020B0602030504020204" pitchFamily="34" charset="0"/>
                <a:hlinkClick r:id="rId4"/>
              </a:rPr>
              <a:t>://</a:t>
            </a:r>
            <a:r>
              <a:rPr lang="en-US" dirty="0" smtClean="0">
                <a:latin typeface="Lucida Sans" panose="020B0602030504020204" pitchFamily="34" charset="0"/>
                <a:hlinkClick r:id="rId4"/>
              </a:rPr>
              <a:t>www.youtube.com/watch?v=K5lfoBz_nMM</a:t>
            </a:r>
            <a:r>
              <a:rPr lang="en-US" dirty="0" smtClean="0">
                <a:latin typeface="Lucida Sans" panose="020B0602030504020204" pitchFamily="34" charset="0"/>
              </a:rPr>
              <a:t> [Accessed: February 17 2017].</a:t>
            </a:r>
            <a:endParaRPr lang="en-US" dirty="0">
              <a:latin typeface="Lucida Sans" panose="020B0602030504020204" pitchFamily="34" charset="0"/>
            </a:endParaRPr>
          </a:p>
        </p:txBody>
      </p:sp>
      <p:pic>
        <p:nvPicPr>
          <p:cNvPr id="3" name="K5lfoBz_nMM"/>
          <p:cNvPicPr>
            <a:picLocks noRot="1" noChangeAspect="1"/>
          </p:cNvPicPr>
          <p:nvPr>
            <a:videoFile r:link="rId1"/>
          </p:nvPr>
        </p:nvPicPr>
        <p:blipFill>
          <a:blip r:embed="rId5"/>
          <a:stretch>
            <a:fillRect/>
          </a:stretch>
        </p:blipFill>
        <p:spPr>
          <a:xfrm>
            <a:off x="5840412" y="1964531"/>
            <a:ext cx="5868194" cy="4136232"/>
          </a:xfrm>
          <a:prstGeom prst="rect">
            <a:avLst/>
          </a:prstGeom>
        </p:spPr>
      </p:pic>
    </p:spTree>
    <p:extLst>
      <p:ext uri="{BB962C8B-B14F-4D97-AF65-F5344CB8AC3E}">
        <p14:creationId xmlns:p14="http://schemas.microsoft.com/office/powerpoint/2010/main" val="153894644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684" y="365128"/>
            <a:ext cx="10733116" cy="765404"/>
          </a:xfrm>
        </p:spPr>
        <p:txBody>
          <a:bodyPr>
            <a:normAutofit fontScale="90000"/>
          </a:bodyPr>
          <a:lstStyle/>
          <a:p>
            <a:r>
              <a:rPr lang="en-GB" sz="2800" dirty="0" err="1" smtClean="0">
                <a:latin typeface="Lucida Sans" panose="020B0602030504020204" pitchFamily="34" charset="0"/>
              </a:rPr>
              <a:t>Eich</a:t>
            </a:r>
            <a:r>
              <a:rPr lang="en-GB" sz="2800" dirty="0" smtClean="0">
                <a:latin typeface="Lucida Sans" panose="020B0602030504020204" pitchFamily="34" charset="0"/>
              </a:rPr>
              <a:t> </a:t>
            </a:r>
            <a:r>
              <a:rPr lang="en-GB" sz="2800" dirty="0" err="1" smtClean="0">
                <a:latin typeface="Lucida Sans" panose="020B0602030504020204" pitchFamily="34" charset="0"/>
              </a:rPr>
              <a:t>aseiniad</a:t>
            </a:r>
            <a:r>
              <a:rPr lang="en-GB" sz="2800" dirty="0" smtClean="0">
                <a:latin typeface="Lucida Sans" panose="020B0602030504020204" pitchFamily="34" charset="0"/>
              </a:rPr>
              <a:t>…</a:t>
            </a:r>
            <a:r>
              <a:rPr lang="en-GB" sz="2800" dirty="0">
                <a:latin typeface="Lucida Sans" panose="020B0602030504020204" pitchFamily="34" charset="0"/>
              </a:rPr>
              <a:t/>
            </a:r>
            <a:br>
              <a:rPr lang="en-GB" sz="2800" dirty="0">
                <a:latin typeface="Lucida Sans" panose="020B0602030504020204" pitchFamily="34" charset="0"/>
              </a:rPr>
            </a:br>
            <a:r>
              <a:rPr lang="en-GB" sz="2800" dirty="0" smtClean="0">
                <a:solidFill>
                  <a:srgbClr val="002060"/>
                </a:solidFill>
                <a:latin typeface="Lucida Sans" panose="020B0602030504020204" pitchFamily="34" charset="0"/>
              </a:rPr>
              <a:t>Your assignment…</a:t>
            </a:r>
            <a:endParaRPr lang="en-GB" sz="2800" dirty="0">
              <a:solidFill>
                <a:srgbClr val="002060"/>
              </a:solidFill>
              <a:latin typeface="Lucida Sans" panose="020B0602030504020204" pitchFamily="34" charset="0"/>
            </a:endParaRPr>
          </a:p>
        </p:txBody>
      </p:sp>
      <p:sp>
        <p:nvSpPr>
          <p:cNvPr id="5" name="Cloud 4"/>
          <p:cNvSpPr/>
          <p:nvPr/>
        </p:nvSpPr>
        <p:spPr>
          <a:xfrm>
            <a:off x="3500438" y="1764506"/>
            <a:ext cx="3679031" cy="2564607"/>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flipH="1">
            <a:off x="4117656" y="2450306"/>
            <a:ext cx="2626043" cy="954107"/>
          </a:xfrm>
          <a:prstGeom prst="rect">
            <a:avLst/>
          </a:prstGeom>
          <a:noFill/>
        </p:spPr>
        <p:txBody>
          <a:bodyPr wrap="square" rtlCol="0">
            <a:spAutoFit/>
          </a:bodyPr>
          <a:lstStyle/>
          <a:p>
            <a:pPr algn="ctr"/>
            <a:r>
              <a:rPr lang="en-GB" sz="2800" dirty="0" err="1" smtClean="0">
                <a:latin typeface="Lucida Sans" panose="020B0602030504020204" pitchFamily="34" charset="0"/>
              </a:rPr>
              <a:t>Gweithgaredd</a:t>
            </a:r>
            <a:endParaRPr lang="en-GB" sz="2800" dirty="0" smtClean="0">
              <a:latin typeface="Lucida Sans" panose="020B0602030504020204" pitchFamily="34" charset="0"/>
            </a:endParaRPr>
          </a:p>
          <a:p>
            <a:pPr algn="ctr"/>
            <a:r>
              <a:rPr lang="en-GB" sz="2800" i="1" dirty="0" smtClean="0">
                <a:solidFill>
                  <a:srgbClr val="002060"/>
                </a:solidFill>
                <a:latin typeface="Lucida Sans" panose="020B0602030504020204" pitchFamily="34" charset="0"/>
              </a:rPr>
              <a:t>Activity</a:t>
            </a:r>
            <a:endParaRPr lang="en-GB" sz="2800" i="1" dirty="0">
              <a:solidFill>
                <a:srgbClr val="002060"/>
              </a:solidFill>
              <a:latin typeface="Lucida Sans" panose="020B0602030504020204" pitchFamily="34" charset="0"/>
            </a:endParaRPr>
          </a:p>
        </p:txBody>
      </p:sp>
      <p:sp>
        <p:nvSpPr>
          <p:cNvPr id="7" name="TextBox 6"/>
          <p:cNvSpPr txBox="1"/>
          <p:nvPr/>
        </p:nvSpPr>
        <p:spPr>
          <a:xfrm flipH="1">
            <a:off x="85725" y="1700213"/>
            <a:ext cx="3507580" cy="1477328"/>
          </a:xfrm>
          <a:prstGeom prst="rect">
            <a:avLst/>
          </a:prstGeom>
          <a:noFill/>
        </p:spPr>
        <p:txBody>
          <a:bodyPr wrap="square" rtlCol="0">
            <a:spAutoFit/>
          </a:bodyPr>
          <a:lstStyle/>
          <a:p>
            <a:r>
              <a:rPr lang="en-GB" dirty="0" err="1" smtClean="0">
                <a:latin typeface="Lucida Sans" panose="020B0602030504020204" pitchFamily="34" charset="0"/>
              </a:rPr>
              <a:t>Buddion</a:t>
            </a:r>
            <a:r>
              <a:rPr lang="en-GB" dirty="0" smtClean="0">
                <a:latin typeface="Lucida Sans" panose="020B0602030504020204" pitchFamily="34" charset="0"/>
              </a:rPr>
              <a:t> </a:t>
            </a:r>
            <a:r>
              <a:rPr lang="en-GB" dirty="0" err="1" smtClean="0">
                <a:latin typeface="Lucida Sans" panose="020B0602030504020204" pitchFamily="34" charset="0"/>
              </a:rPr>
              <a:t>dwyieithrwydd</a:t>
            </a:r>
            <a:r>
              <a:rPr lang="en-GB" dirty="0" smtClean="0">
                <a:latin typeface="Lucida Sans" panose="020B0602030504020204" pitchFamily="34" charset="0"/>
              </a:rPr>
              <a:t>/</a:t>
            </a:r>
            <a:r>
              <a:rPr lang="en-GB" dirty="0" err="1" smtClean="0">
                <a:latin typeface="Lucida Sans" panose="020B0602030504020204" pitchFamily="34" charset="0"/>
              </a:rPr>
              <a:t>amlieithrwydd</a:t>
            </a:r>
            <a:endParaRPr lang="en-GB" dirty="0" smtClean="0">
              <a:latin typeface="Lucida Sans" panose="020B0602030504020204" pitchFamily="34" charset="0"/>
            </a:endParaRPr>
          </a:p>
          <a:p>
            <a:endParaRPr lang="en-GB" dirty="0" smtClean="0">
              <a:latin typeface="Lucida Sans" panose="020B0602030504020204" pitchFamily="34" charset="0"/>
            </a:endParaRPr>
          </a:p>
          <a:p>
            <a:r>
              <a:rPr lang="en-GB" i="1" dirty="0" smtClean="0">
                <a:solidFill>
                  <a:srgbClr val="002060"/>
                </a:solidFill>
                <a:latin typeface="Lucida Sans" panose="020B0602030504020204" pitchFamily="34" charset="0"/>
              </a:rPr>
              <a:t>Benefits of bilingualism/multilingualism</a:t>
            </a:r>
            <a:endParaRPr lang="en-GB" i="1" dirty="0">
              <a:solidFill>
                <a:srgbClr val="002060"/>
              </a:solidFill>
              <a:latin typeface="Lucida Sans" panose="020B0602030504020204" pitchFamily="34" charset="0"/>
            </a:endParaRPr>
          </a:p>
        </p:txBody>
      </p:sp>
      <p:sp>
        <p:nvSpPr>
          <p:cNvPr id="8" name="TextBox 7"/>
          <p:cNvSpPr txBox="1"/>
          <p:nvPr/>
        </p:nvSpPr>
        <p:spPr>
          <a:xfrm flipH="1">
            <a:off x="7318055" y="1514475"/>
            <a:ext cx="2854644" cy="1200329"/>
          </a:xfrm>
          <a:prstGeom prst="rect">
            <a:avLst/>
          </a:prstGeom>
          <a:noFill/>
        </p:spPr>
        <p:txBody>
          <a:bodyPr wrap="square" rtlCol="0">
            <a:spAutoFit/>
          </a:bodyPr>
          <a:lstStyle/>
          <a:p>
            <a:r>
              <a:rPr lang="en-GB" dirty="0" err="1" smtClean="0">
                <a:latin typeface="Lucida Sans" panose="020B0602030504020204" pitchFamily="34" charset="0"/>
              </a:rPr>
              <a:t>Datblygiad</a:t>
            </a:r>
            <a:r>
              <a:rPr lang="en-GB" dirty="0" smtClean="0">
                <a:latin typeface="Lucida Sans" panose="020B0602030504020204" pitchFamily="34" charset="0"/>
              </a:rPr>
              <a:t> yr </a:t>
            </a:r>
            <a:r>
              <a:rPr lang="en-GB" dirty="0" err="1" smtClean="0">
                <a:latin typeface="Lucida Sans" panose="020B0602030504020204" pitchFamily="34" charset="0"/>
              </a:rPr>
              <a:t>ymennydd</a:t>
            </a:r>
            <a:endParaRPr lang="en-GB" dirty="0" smtClean="0">
              <a:latin typeface="Lucida Sans" panose="020B0602030504020204" pitchFamily="34" charset="0"/>
            </a:endParaRPr>
          </a:p>
          <a:p>
            <a:endParaRPr lang="en-GB" dirty="0">
              <a:latin typeface="Lucida Sans" panose="020B0602030504020204" pitchFamily="34" charset="0"/>
            </a:endParaRPr>
          </a:p>
          <a:p>
            <a:r>
              <a:rPr lang="en-GB" i="1" dirty="0" smtClean="0">
                <a:solidFill>
                  <a:srgbClr val="002060"/>
                </a:solidFill>
                <a:latin typeface="Lucida Sans" panose="020B0602030504020204" pitchFamily="34" charset="0"/>
              </a:rPr>
              <a:t>Brain development</a:t>
            </a:r>
            <a:endParaRPr lang="en-GB" i="1" dirty="0">
              <a:solidFill>
                <a:srgbClr val="002060"/>
              </a:solidFill>
              <a:latin typeface="Lucida Sans" panose="020B0602030504020204" pitchFamily="34" charset="0"/>
            </a:endParaRPr>
          </a:p>
        </p:txBody>
      </p:sp>
      <p:sp>
        <p:nvSpPr>
          <p:cNvPr id="9" name="TextBox 8"/>
          <p:cNvSpPr txBox="1"/>
          <p:nvPr/>
        </p:nvSpPr>
        <p:spPr>
          <a:xfrm>
            <a:off x="2185988" y="4329113"/>
            <a:ext cx="2778918" cy="923330"/>
          </a:xfrm>
          <a:prstGeom prst="rect">
            <a:avLst/>
          </a:prstGeom>
          <a:noFill/>
        </p:spPr>
        <p:txBody>
          <a:bodyPr wrap="square" rtlCol="0">
            <a:spAutoFit/>
          </a:bodyPr>
          <a:lstStyle/>
          <a:p>
            <a:r>
              <a:rPr lang="en-GB" dirty="0" err="1" smtClean="0">
                <a:latin typeface="Lucida Sans" panose="020B0602030504020204" pitchFamily="34" charset="0"/>
              </a:rPr>
              <a:t>Meddwl</a:t>
            </a:r>
            <a:r>
              <a:rPr lang="en-GB" dirty="0" smtClean="0">
                <a:latin typeface="Lucida Sans" panose="020B0602030504020204" pitchFamily="34" charset="0"/>
              </a:rPr>
              <a:t> </a:t>
            </a:r>
            <a:r>
              <a:rPr lang="en-GB" dirty="0" err="1" smtClean="0">
                <a:latin typeface="Lucida Sans" panose="020B0602030504020204" pitchFamily="34" charset="0"/>
              </a:rPr>
              <a:t>dargyfeiriol</a:t>
            </a:r>
            <a:endParaRPr lang="en-GB" dirty="0" smtClean="0">
              <a:latin typeface="Lucida Sans" panose="020B0602030504020204" pitchFamily="34" charset="0"/>
            </a:endParaRPr>
          </a:p>
          <a:p>
            <a:endParaRPr lang="en-GB" dirty="0">
              <a:latin typeface="Lucida Sans" panose="020B0602030504020204" pitchFamily="34" charset="0"/>
            </a:endParaRPr>
          </a:p>
          <a:p>
            <a:r>
              <a:rPr lang="en-GB" i="1" dirty="0" smtClean="0">
                <a:solidFill>
                  <a:srgbClr val="002060"/>
                </a:solidFill>
                <a:latin typeface="Lucida Sans" panose="020B0602030504020204" pitchFamily="34" charset="0"/>
              </a:rPr>
              <a:t>Divergent thinking</a:t>
            </a:r>
            <a:endParaRPr lang="en-GB" i="1" dirty="0">
              <a:solidFill>
                <a:srgbClr val="002060"/>
              </a:solidFill>
              <a:latin typeface="Lucida Sans" panose="020B0602030504020204" pitchFamily="34" charset="0"/>
            </a:endParaRPr>
          </a:p>
        </p:txBody>
      </p:sp>
      <p:sp>
        <p:nvSpPr>
          <p:cNvPr id="10" name="TextBox 9"/>
          <p:cNvSpPr txBox="1"/>
          <p:nvPr/>
        </p:nvSpPr>
        <p:spPr>
          <a:xfrm>
            <a:off x="7515225" y="3404413"/>
            <a:ext cx="2828925" cy="1477328"/>
          </a:xfrm>
          <a:prstGeom prst="rect">
            <a:avLst/>
          </a:prstGeom>
          <a:noFill/>
        </p:spPr>
        <p:txBody>
          <a:bodyPr wrap="square" rtlCol="0">
            <a:spAutoFit/>
          </a:bodyPr>
          <a:lstStyle/>
          <a:p>
            <a:r>
              <a:rPr lang="en-GB" dirty="0" err="1" smtClean="0">
                <a:latin typeface="Lucida Sans" panose="020B0602030504020204" pitchFamily="34" charset="0"/>
              </a:rPr>
              <a:t>Ymchwil</a:t>
            </a:r>
            <a:r>
              <a:rPr lang="en-GB" dirty="0" smtClean="0">
                <a:latin typeface="Lucida Sans" panose="020B0602030504020204" pitchFamily="34" charset="0"/>
              </a:rPr>
              <a:t> a </a:t>
            </a:r>
            <a:r>
              <a:rPr lang="en-GB" dirty="0" err="1" smtClean="0">
                <a:latin typeface="Lucida Sans" panose="020B0602030504020204" pitchFamily="34" charset="0"/>
              </a:rPr>
              <a:t>damcaniaeth</a:t>
            </a:r>
            <a:r>
              <a:rPr lang="en-GB" dirty="0" smtClean="0">
                <a:latin typeface="Lucida Sans" panose="020B0602030504020204" pitchFamily="34" charset="0"/>
              </a:rPr>
              <a:t> </a:t>
            </a:r>
            <a:r>
              <a:rPr lang="en-GB" dirty="0" err="1" smtClean="0">
                <a:latin typeface="Lucida Sans" panose="020B0602030504020204" pitchFamily="34" charset="0"/>
              </a:rPr>
              <a:t>priodol</a:t>
            </a:r>
            <a:endParaRPr lang="en-GB" dirty="0" smtClean="0">
              <a:latin typeface="Lucida Sans" panose="020B0602030504020204" pitchFamily="34" charset="0"/>
            </a:endParaRPr>
          </a:p>
          <a:p>
            <a:endParaRPr lang="en-GB" dirty="0">
              <a:latin typeface="Lucida Sans" panose="020B0602030504020204" pitchFamily="34" charset="0"/>
            </a:endParaRPr>
          </a:p>
          <a:p>
            <a:r>
              <a:rPr lang="en-GB" i="1" dirty="0" smtClean="0">
                <a:solidFill>
                  <a:srgbClr val="002060"/>
                </a:solidFill>
                <a:latin typeface="Lucida Sans" panose="020B0602030504020204" pitchFamily="34" charset="0"/>
              </a:rPr>
              <a:t>Relevant research and theory</a:t>
            </a:r>
            <a:endParaRPr lang="en-GB" i="1" dirty="0">
              <a:solidFill>
                <a:srgbClr val="002060"/>
              </a:solidFill>
              <a:latin typeface="Lucida Sans" panose="020B0602030504020204" pitchFamily="34" charset="0"/>
            </a:endParaRPr>
          </a:p>
        </p:txBody>
      </p:sp>
      <p:cxnSp>
        <p:nvCxnSpPr>
          <p:cNvPr id="14" name="Straight Arrow Connector 13"/>
          <p:cNvCxnSpPr/>
          <p:nvPr/>
        </p:nvCxnSpPr>
        <p:spPr>
          <a:xfrm flipV="1">
            <a:off x="3100388" y="3879056"/>
            <a:ext cx="564356" cy="385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6893719" y="3571875"/>
            <a:ext cx="621506" cy="357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7008018" y="1900238"/>
            <a:ext cx="310037"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2871788" y="2536031"/>
            <a:ext cx="792956" cy="21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72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475" y="365128"/>
            <a:ext cx="10982325" cy="527841"/>
          </a:xfrm>
        </p:spPr>
        <p:txBody>
          <a:bodyPr>
            <a:normAutofit fontScale="90000"/>
          </a:bodyPr>
          <a:lstStyle/>
          <a:p>
            <a:r>
              <a:rPr lang="en-GB" sz="2800" dirty="0" err="1" smtClean="0">
                <a:latin typeface="Lucida Sans" panose="020B0602030504020204" pitchFamily="34" charset="0"/>
              </a:rPr>
              <a:t>Cyfeiriadau</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References</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60713" y="1078707"/>
            <a:ext cx="11859491" cy="5098256"/>
          </a:xfrm>
        </p:spPr>
        <p:txBody>
          <a:bodyPr>
            <a:normAutofit fontScale="62500" lnSpcReduction="20000"/>
          </a:bodyPr>
          <a:lstStyle/>
          <a:p>
            <a:pPr marL="0" indent="0">
              <a:buNone/>
            </a:pPr>
            <a:r>
              <a:rPr lang="en-US" sz="2400" dirty="0">
                <a:latin typeface="Lucida Sans" panose="020B0602030504020204" pitchFamily="34" charset="0"/>
              </a:rPr>
              <a:t>Baker, C. (2011) </a:t>
            </a:r>
            <a:r>
              <a:rPr lang="en-US" sz="2400" i="1" dirty="0">
                <a:latin typeface="Lucida Sans" panose="020B0602030504020204" pitchFamily="34" charset="0"/>
              </a:rPr>
              <a:t>Foundations of Bilingual Education and Bilingualism</a:t>
            </a:r>
            <a:r>
              <a:rPr lang="en-US" sz="2400" dirty="0">
                <a:latin typeface="Lucida Sans" panose="020B0602030504020204" pitchFamily="34" charset="0"/>
              </a:rPr>
              <a:t> (5th </a:t>
            </a:r>
            <a:r>
              <a:rPr lang="en-US" sz="2400" dirty="0" err="1">
                <a:latin typeface="Lucida Sans" panose="020B0602030504020204" pitchFamily="34" charset="0"/>
              </a:rPr>
              <a:t>ed</a:t>
            </a:r>
            <a:r>
              <a:rPr lang="en-US" sz="2400" dirty="0">
                <a:latin typeface="Lucida Sans" panose="020B0602030504020204" pitchFamily="34" charset="0"/>
              </a:rPr>
              <a:t>). </a:t>
            </a:r>
            <a:r>
              <a:rPr lang="en-US" sz="2400" dirty="0" err="1">
                <a:latin typeface="Lucida Sans" panose="020B0602030504020204" pitchFamily="34" charset="0"/>
              </a:rPr>
              <a:t>Clevedon</a:t>
            </a:r>
            <a:r>
              <a:rPr lang="en-US" sz="2400" dirty="0">
                <a:latin typeface="Lucida Sans" panose="020B0602030504020204" pitchFamily="34" charset="0"/>
              </a:rPr>
              <a:t>: Multilingual Matters.</a:t>
            </a:r>
          </a:p>
          <a:p>
            <a:pPr marL="0" indent="0">
              <a:buNone/>
            </a:pPr>
            <a:r>
              <a:rPr lang="cy-GB" sz="2300" dirty="0" smtClean="0">
                <a:latin typeface="Lucida Sans" panose="020B0602030504020204" pitchFamily="34" charset="0"/>
              </a:rPr>
              <a:t>Baker, C. (2014) </a:t>
            </a:r>
            <a:r>
              <a:rPr lang="en-GB" sz="2300" i="1" dirty="0">
                <a:latin typeface="Lucida Sans" panose="020B0602030504020204" pitchFamily="34" charset="0"/>
              </a:rPr>
              <a:t>A Parents' and Teachers' Guide to </a:t>
            </a:r>
            <a:r>
              <a:rPr lang="en-GB" sz="2300" i="1" dirty="0" smtClean="0">
                <a:latin typeface="Lucida Sans" panose="020B0602030504020204" pitchFamily="34" charset="0"/>
              </a:rPr>
              <a:t>Bilingualism.</a:t>
            </a:r>
            <a:r>
              <a:rPr lang="en-GB" sz="2300" dirty="0" smtClean="0">
                <a:latin typeface="Lucida Sans" panose="020B0602030504020204" pitchFamily="34" charset="0"/>
              </a:rPr>
              <a:t> (4th Edition). Bristol: Multilingual Matters.</a:t>
            </a:r>
          </a:p>
          <a:p>
            <a:pPr marL="0" indent="0">
              <a:buNone/>
            </a:pPr>
            <a:r>
              <a:rPr lang="en-GB" sz="2300" dirty="0" smtClean="0">
                <a:latin typeface="Lucida Sans" panose="020B0602030504020204" pitchFamily="34" charset="0"/>
              </a:rPr>
              <a:t>Bright, P. and </a:t>
            </a:r>
            <a:r>
              <a:rPr lang="en-GB" sz="2300" dirty="0" err="1" smtClean="0">
                <a:latin typeface="Lucida Sans" panose="020B0602030504020204" pitchFamily="34" charset="0"/>
              </a:rPr>
              <a:t>Filippi</a:t>
            </a:r>
            <a:r>
              <a:rPr lang="en-GB" sz="2300" dirty="0" smtClean="0">
                <a:latin typeface="Lucida Sans" panose="020B0602030504020204" pitchFamily="34" charset="0"/>
              </a:rPr>
              <a:t>, R. (2019) </a:t>
            </a:r>
            <a:r>
              <a:rPr lang="en-GB" sz="2300" i="1" dirty="0" smtClean="0">
                <a:latin typeface="Lucida Sans" panose="020B0602030504020204" pitchFamily="34" charset="0"/>
              </a:rPr>
              <a:t>Editorial</a:t>
            </a:r>
            <a:r>
              <a:rPr lang="en-GB" sz="2300" i="1" dirty="0">
                <a:latin typeface="Lucida Sans" panose="020B0602030504020204" pitchFamily="34" charset="0"/>
              </a:rPr>
              <a:t>: Perspectives on the “Bilingual Advantage”: Challenges and Opportunities, </a:t>
            </a:r>
            <a:r>
              <a:rPr lang="en-GB" sz="2300" dirty="0">
                <a:latin typeface="Lucida Sans" panose="020B0602030504020204" pitchFamily="34" charset="0"/>
                <a:hlinkClick r:id="rId3"/>
              </a:rPr>
              <a:t>https://</a:t>
            </a:r>
            <a:r>
              <a:rPr lang="en-GB" sz="2300" dirty="0" smtClean="0">
                <a:latin typeface="Lucida Sans" panose="020B0602030504020204" pitchFamily="34" charset="0"/>
                <a:hlinkClick r:id="rId3"/>
              </a:rPr>
              <a:t>www.frontiersin.org/articles/10.3389/fpsyg.2019.01346/full</a:t>
            </a:r>
            <a:r>
              <a:rPr lang="en-GB" sz="2300" dirty="0" smtClean="0">
                <a:latin typeface="Lucida Sans" panose="020B0602030504020204" pitchFamily="34" charset="0"/>
              </a:rPr>
              <a:t> </a:t>
            </a:r>
            <a:r>
              <a:rPr lang="cy-GB" sz="2300" dirty="0">
                <a:latin typeface="Lucida Sans" panose="020B0602030504020204" pitchFamily="34" charset="0"/>
              </a:rPr>
              <a:t>[</a:t>
            </a:r>
            <a:r>
              <a:rPr lang="cy-GB" sz="2300" dirty="0" err="1">
                <a:latin typeface="Lucida Sans" panose="020B0602030504020204" pitchFamily="34" charset="0"/>
              </a:rPr>
              <a:t>Accessed</a:t>
            </a:r>
            <a:r>
              <a:rPr lang="cy-GB" sz="2300" dirty="0">
                <a:latin typeface="Lucida Sans" panose="020B0602030504020204" pitchFamily="34" charset="0"/>
              </a:rPr>
              <a:t>: </a:t>
            </a:r>
            <a:r>
              <a:rPr lang="cy-GB" sz="2300" dirty="0" err="1">
                <a:latin typeface="Lucida Sans" panose="020B0602030504020204" pitchFamily="34" charset="0"/>
              </a:rPr>
              <a:t>February</a:t>
            </a:r>
            <a:r>
              <a:rPr lang="cy-GB" sz="2300" dirty="0">
                <a:latin typeface="Lucida Sans" panose="020B0602030504020204" pitchFamily="34" charset="0"/>
              </a:rPr>
              <a:t> 24 2021</a:t>
            </a:r>
            <a:r>
              <a:rPr lang="cy-GB" sz="2300" dirty="0" smtClean="0">
                <a:latin typeface="Lucida Sans" panose="020B0602030504020204" pitchFamily="34" charset="0"/>
              </a:rPr>
              <a:t>].</a:t>
            </a:r>
          </a:p>
          <a:p>
            <a:pPr marL="0" indent="0">
              <a:buNone/>
            </a:pPr>
            <a:r>
              <a:rPr lang="cy-GB" sz="2300" dirty="0" smtClean="0">
                <a:latin typeface="Lucida Sans" panose="020B0602030504020204" pitchFamily="34" charset="0"/>
              </a:rPr>
              <a:t>Chen, X. and </a:t>
            </a:r>
            <a:r>
              <a:rPr lang="cy-GB" sz="2300" dirty="0" err="1" smtClean="0">
                <a:latin typeface="Lucida Sans" panose="020B0602030504020204" pitchFamily="34" charset="0"/>
              </a:rPr>
              <a:t>Padilla</a:t>
            </a:r>
            <a:r>
              <a:rPr lang="cy-GB" sz="2300" dirty="0" smtClean="0">
                <a:latin typeface="Lucida Sans" panose="020B0602030504020204" pitchFamily="34" charset="0"/>
              </a:rPr>
              <a:t>, A. M. (2019) </a:t>
            </a:r>
            <a:r>
              <a:rPr lang="en-GB" sz="2300" i="1" dirty="0">
                <a:latin typeface="Lucida Sans" panose="020B0602030504020204" pitchFamily="34" charset="0"/>
              </a:rPr>
              <a:t>Role of Bilingualism and Biculturalism as Assets in Positive Psychology: Conceptual Dynamic GEAR Model, </a:t>
            </a:r>
            <a:r>
              <a:rPr lang="en-GB" sz="2300" dirty="0">
                <a:latin typeface="Lucida Sans" panose="020B0602030504020204" pitchFamily="34" charset="0"/>
                <a:hlinkClick r:id="rId4"/>
              </a:rPr>
              <a:t>https://</a:t>
            </a:r>
            <a:r>
              <a:rPr lang="en-GB" sz="2300" dirty="0" smtClean="0">
                <a:latin typeface="Lucida Sans" panose="020B0602030504020204" pitchFamily="34" charset="0"/>
                <a:hlinkClick r:id="rId4"/>
              </a:rPr>
              <a:t>www.frontiersin.org/articles/10.3389/fpsyg.2019.02122/full</a:t>
            </a:r>
            <a:r>
              <a:rPr lang="en-GB" sz="2300" dirty="0" smtClean="0">
                <a:latin typeface="Lucida Sans" panose="020B0602030504020204" pitchFamily="34" charset="0"/>
              </a:rPr>
              <a:t> </a:t>
            </a:r>
            <a:r>
              <a:rPr lang="cy-GB" sz="2300" dirty="0">
                <a:latin typeface="Lucida Sans" panose="020B0602030504020204" pitchFamily="34" charset="0"/>
              </a:rPr>
              <a:t>[</a:t>
            </a:r>
            <a:r>
              <a:rPr lang="cy-GB" sz="2300" dirty="0" err="1">
                <a:latin typeface="Lucida Sans" panose="020B0602030504020204" pitchFamily="34" charset="0"/>
              </a:rPr>
              <a:t>Accessed</a:t>
            </a:r>
            <a:r>
              <a:rPr lang="cy-GB" sz="2300" dirty="0">
                <a:latin typeface="Lucida Sans" panose="020B0602030504020204" pitchFamily="34" charset="0"/>
              </a:rPr>
              <a:t>: </a:t>
            </a:r>
            <a:r>
              <a:rPr lang="cy-GB" sz="2300" dirty="0" err="1">
                <a:latin typeface="Lucida Sans" panose="020B0602030504020204" pitchFamily="34" charset="0"/>
              </a:rPr>
              <a:t>February</a:t>
            </a:r>
            <a:r>
              <a:rPr lang="cy-GB" sz="2300" dirty="0">
                <a:latin typeface="Lucida Sans" panose="020B0602030504020204" pitchFamily="34" charset="0"/>
              </a:rPr>
              <a:t> 24 2021</a:t>
            </a:r>
            <a:r>
              <a:rPr lang="cy-GB" sz="2300" dirty="0" smtClean="0">
                <a:latin typeface="Lucida Sans" panose="020B0602030504020204" pitchFamily="34" charset="0"/>
              </a:rPr>
              <a:t>].</a:t>
            </a:r>
          </a:p>
          <a:p>
            <a:pPr marL="0" indent="0">
              <a:buNone/>
            </a:pPr>
            <a:r>
              <a:rPr lang="cy-GB" sz="2300" dirty="0" smtClean="0">
                <a:latin typeface="Lucida Sans" panose="020B0602030504020204" pitchFamily="34" charset="0"/>
              </a:rPr>
              <a:t>CU </a:t>
            </a:r>
            <a:r>
              <a:rPr lang="cy-GB" sz="2300" dirty="0" err="1" smtClean="0">
                <a:latin typeface="Lucida Sans" panose="020B0602030504020204" pitchFamily="34" charset="0"/>
              </a:rPr>
              <a:t>Boulder</a:t>
            </a:r>
            <a:r>
              <a:rPr lang="cy-GB" sz="2300" dirty="0" smtClean="0">
                <a:latin typeface="Lucida Sans" panose="020B0602030504020204" pitchFamily="34" charset="0"/>
              </a:rPr>
              <a:t> School of </a:t>
            </a:r>
            <a:r>
              <a:rPr lang="cy-GB" sz="2300" dirty="0" err="1" smtClean="0">
                <a:latin typeface="Lucida Sans" panose="020B0602030504020204" pitchFamily="34" charset="0"/>
              </a:rPr>
              <a:t>Education</a:t>
            </a:r>
            <a:r>
              <a:rPr lang="cy-GB" sz="2300" dirty="0" smtClean="0">
                <a:latin typeface="Lucida Sans" panose="020B0602030504020204" pitchFamily="34" charset="0"/>
              </a:rPr>
              <a:t> (2019) </a:t>
            </a:r>
            <a:r>
              <a:rPr lang="en-GB" sz="2300" i="1" dirty="0">
                <a:latin typeface="Lucida Sans" panose="020B0602030504020204" pitchFamily="34" charset="0"/>
              </a:rPr>
              <a:t>Bilingualism Matters: Myths and Facts about Early Bilingual Development — </a:t>
            </a:r>
            <a:r>
              <a:rPr lang="en-GB" sz="2300" i="1" dirty="0" err="1">
                <a:latin typeface="Lucida Sans" panose="020B0602030504020204" pitchFamily="34" charset="0"/>
              </a:rPr>
              <a:t>Mileidis</a:t>
            </a:r>
            <a:r>
              <a:rPr lang="en-GB" sz="2300" i="1" dirty="0">
                <a:latin typeface="Lucida Sans" panose="020B0602030504020204" pitchFamily="34" charset="0"/>
              </a:rPr>
              <a:t> </a:t>
            </a:r>
            <a:r>
              <a:rPr lang="en-GB" sz="2300" i="1" dirty="0" err="1" smtClean="0">
                <a:latin typeface="Lucida Sans" panose="020B0602030504020204" pitchFamily="34" charset="0"/>
              </a:rPr>
              <a:t>Gort</a:t>
            </a:r>
            <a:r>
              <a:rPr lang="en-GB" sz="2300" dirty="0">
                <a:latin typeface="Lucida Sans" panose="020B0602030504020204" pitchFamily="34" charset="0"/>
              </a:rPr>
              <a:t>, </a:t>
            </a:r>
            <a:r>
              <a:rPr lang="en-GB" sz="2300" dirty="0">
                <a:latin typeface="Lucida Sans" panose="020B0602030504020204" pitchFamily="34" charset="0"/>
                <a:hlinkClick r:id="rId5"/>
              </a:rPr>
              <a:t>https://</a:t>
            </a:r>
            <a:r>
              <a:rPr lang="en-GB" sz="2300" dirty="0" smtClean="0">
                <a:latin typeface="Lucida Sans" panose="020B0602030504020204" pitchFamily="34" charset="0"/>
                <a:hlinkClick r:id="rId5"/>
              </a:rPr>
              <a:t>www.youtube.com/watch?v=i9L9-wtRjmo&amp;t=9s</a:t>
            </a:r>
            <a:r>
              <a:rPr lang="en-GB" sz="2300" dirty="0" smtClean="0">
                <a:latin typeface="Lucida Sans" panose="020B0602030504020204" pitchFamily="34" charset="0"/>
              </a:rPr>
              <a:t> [Accessed: February 24 2021</a:t>
            </a:r>
            <a:r>
              <a:rPr lang="en-GB" sz="2300" dirty="0" smtClean="0">
                <a:latin typeface="Lucida Sans" panose="020B0602030504020204" pitchFamily="34" charset="0"/>
              </a:rPr>
              <a:t>].</a:t>
            </a:r>
          </a:p>
          <a:p>
            <a:pPr marL="0" indent="0">
              <a:buNone/>
            </a:pPr>
            <a:r>
              <a:rPr lang="en-GB" sz="2300" dirty="0" err="1" smtClean="0">
                <a:latin typeface="Lucida Sans" panose="020B0602030504020204" pitchFamily="34" charset="0"/>
              </a:rPr>
              <a:t>Devarakonda</a:t>
            </a:r>
            <a:r>
              <a:rPr lang="en-GB" sz="2300" dirty="0">
                <a:latin typeface="Lucida Sans" panose="020B0602030504020204" pitchFamily="34" charset="0"/>
              </a:rPr>
              <a:t>, C. (2013) </a:t>
            </a:r>
            <a:r>
              <a:rPr lang="en-GB" sz="2300" i="1" dirty="0">
                <a:latin typeface="Lucida Sans" panose="020B0602030504020204" pitchFamily="34" charset="0"/>
              </a:rPr>
              <a:t>Diversity and Inclusion in Early Childhood: An Introduction</a:t>
            </a:r>
            <a:r>
              <a:rPr lang="en-GB" sz="2300" dirty="0">
                <a:latin typeface="Lucida Sans" panose="020B0602030504020204" pitchFamily="34" charset="0"/>
              </a:rPr>
              <a:t>. London: Sage Publications Ltd.</a:t>
            </a:r>
          </a:p>
          <a:p>
            <a:pPr marL="0" indent="0">
              <a:buNone/>
            </a:pPr>
            <a:r>
              <a:rPr lang="en-GB" sz="2300" dirty="0" err="1" smtClean="0">
                <a:latin typeface="Lucida Sans" panose="020B0602030504020204" pitchFamily="34" charset="0"/>
              </a:rPr>
              <a:t>Edutopia</a:t>
            </a:r>
            <a:r>
              <a:rPr lang="en-GB" sz="2300" dirty="0" smtClean="0">
                <a:latin typeface="Lucida Sans" panose="020B0602030504020204" pitchFamily="34" charset="0"/>
              </a:rPr>
              <a:t> </a:t>
            </a:r>
            <a:r>
              <a:rPr lang="en-GB" sz="2300" dirty="0" smtClean="0">
                <a:latin typeface="Lucida Sans" panose="020B0602030504020204" pitchFamily="34" charset="0"/>
              </a:rPr>
              <a:t>(2015) </a:t>
            </a:r>
            <a:r>
              <a:rPr lang="en-GB" sz="2300" i="1" dirty="0">
                <a:latin typeface="Lucida Sans" panose="020B0602030504020204" pitchFamily="34" charset="0"/>
              </a:rPr>
              <a:t>Bilingual Program: Academic Content in Two Languages, </a:t>
            </a:r>
            <a:r>
              <a:rPr lang="en-GB" sz="2300" dirty="0">
                <a:latin typeface="Lucida Sans" panose="020B0602030504020204" pitchFamily="34" charset="0"/>
                <a:hlinkClick r:id="rId6"/>
              </a:rPr>
              <a:t>https://</a:t>
            </a:r>
            <a:r>
              <a:rPr lang="en-GB" sz="2300" dirty="0" smtClean="0">
                <a:latin typeface="Lucida Sans" panose="020B0602030504020204" pitchFamily="34" charset="0"/>
                <a:hlinkClick r:id="rId6"/>
              </a:rPr>
              <a:t>www.youtube.com/watch?v=fyfxUZpRTGo</a:t>
            </a:r>
            <a:r>
              <a:rPr lang="en-GB" sz="2300" dirty="0" smtClean="0">
                <a:latin typeface="Lucida Sans" panose="020B0602030504020204" pitchFamily="34" charset="0"/>
              </a:rPr>
              <a:t> </a:t>
            </a:r>
            <a:r>
              <a:rPr lang="cy-GB" sz="2300" dirty="0">
                <a:latin typeface="Lucida Sans" panose="020B0602030504020204" pitchFamily="34" charset="0"/>
              </a:rPr>
              <a:t>[</a:t>
            </a:r>
            <a:r>
              <a:rPr lang="cy-GB" sz="2300" dirty="0" err="1">
                <a:latin typeface="Lucida Sans" panose="020B0602030504020204" pitchFamily="34" charset="0"/>
              </a:rPr>
              <a:t>Accessed</a:t>
            </a:r>
            <a:r>
              <a:rPr lang="cy-GB" sz="2300" dirty="0">
                <a:latin typeface="Lucida Sans" panose="020B0602030504020204" pitchFamily="34" charset="0"/>
              </a:rPr>
              <a:t>: </a:t>
            </a:r>
            <a:r>
              <a:rPr lang="cy-GB" sz="2300" dirty="0" err="1">
                <a:latin typeface="Lucida Sans" panose="020B0602030504020204" pitchFamily="34" charset="0"/>
              </a:rPr>
              <a:t>February</a:t>
            </a:r>
            <a:r>
              <a:rPr lang="cy-GB" sz="2300" dirty="0">
                <a:latin typeface="Lucida Sans" panose="020B0602030504020204" pitchFamily="34" charset="0"/>
              </a:rPr>
              <a:t> 24 2021</a:t>
            </a:r>
            <a:r>
              <a:rPr lang="cy-GB" sz="2300" dirty="0" smtClean="0">
                <a:latin typeface="Lucida Sans" panose="020B0602030504020204" pitchFamily="34" charset="0"/>
              </a:rPr>
              <a:t>].</a:t>
            </a:r>
          </a:p>
          <a:p>
            <a:pPr marL="0" indent="0">
              <a:buNone/>
            </a:pPr>
            <a:r>
              <a:rPr lang="en-GB" sz="2300" dirty="0" smtClean="0">
                <a:latin typeface="Lucida Sans" panose="020B0602030504020204" pitchFamily="34" charset="0"/>
              </a:rPr>
              <a:t>Guilford, </a:t>
            </a:r>
            <a:r>
              <a:rPr lang="en-GB" sz="2300" dirty="0">
                <a:latin typeface="Lucida Sans" panose="020B0602030504020204" pitchFamily="34" charset="0"/>
              </a:rPr>
              <a:t>J. P. (</a:t>
            </a:r>
            <a:r>
              <a:rPr lang="en-GB" sz="2300" dirty="0" smtClean="0">
                <a:latin typeface="Lucida Sans" panose="020B0602030504020204" pitchFamily="34" charset="0"/>
              </a:rPr>
              <a:t>1967) </a:t>
            </a:r>
            <a:r>
              <a:rPr lang="en-GB" sz="2300" i="1" dirty="0" smtClean="0">
                <a:latin typeface="Lucida Sans" panose="020B0602030504020204" pitchFamily="34" charset="0"/>
              </a:rPr>
              <a:t>The </a:t>
            </a:r>
            <a:r>
              <a:rPr lang="en-GB" sz="2300" i="1" dirty="0">
                <a:latin typeface="Lucida Sans" panose="020B0602030504020204" pitchFamily="34" charset="0"/>
              </a:rPr>
              <a:t>nature of human intelligence</a:t>
            </a:r>
            <a:r>
              <a:rPr lang="en-GB" sz="2300" dirty="0">
                <a:latin typeface="Lucida Sans" panose="020B0602030504020204" pitchFamily="34" charset="0"/>
              </a:rPr>
              <a:t>. New York: McGraw-Hill</a:t>
            </a:r>
            <a:r>
              <a:rPr lang="en-GB" sz="2300" dirty="0" smtClean="0">
                <a:latin typeface="Lucida Sans" panose="020B0602030504020204" pitchFamily="34" charset="0"/>
              </a:rPr>
              <a:t>.</a:t>
            </a:r>
          </a:p>
          <a:p>
            <a:pPr marL="0" indent="0">
              <a:buNone/>
            </a:pPr>
            <a:r>
              <a:rPr lang="en-GB" sz="2300" dirty="0" smtClean="0">
                <a:latin typeface="Lucida Sans" panose="020B0602030504020204" pitchFamily="34" charset="0"/>
              </a:rPr>
              <a:t>Hoffman, J. </a:t>
            </a:r>
            <a:r>
              <a:rPr lang="en-GB" sz="2300" dirty="0">
                <a:latin typeface="Lucida Sans" panose="020B0602030504020204" pitchFamily="34" charset="0"/>
              </a:rPr>
              <a:t>and </a:t>
            </a:r>
            <a:r>
              <a:rPr lang="en-GB" sz="2300" dirty="0" smtClean="0">
                <a:latin typeface="Lucida Sans" panose="020B0602030504020204" pitchFamily="34" charset="0"/>
              </a:rPr>
              <a:t>Russ, S. </a:t>
            </a:r>
            <a:r>
              <a:rPr lang="en-GB" sz="2300" dirty="0">
                <a:latin typeface="Lucida Sans" panose="020B0602030504020204" pitchFamily="34" charset="0"/>
              </a:rPr>
              <a:t>(2012) </a:t>
            </a:r>
            <a:r>
              <a:rPr lang="en-GB" sz="2300" dirty="0" smtClean="0">
                <a:latin typeface="Lucida Sans" panose="020B0602030504020204" pitchFamily="34" charset="0"/>
              </a:rPr>
              <a:t>‘Pretend </a:t>
            </a:r>
            <a:r>
              <a:rPr lang="en-GB" sz="2300" dirty="0">
                <a:latin typeface="Lucida Sans" panose="020B0602030504020204" pitchFamily="34" charset="0"/>
              </a:rPr>
              <a:t>Play, Creativity, and Emotion Regulation in </a:t>
            </a:r>
            <a:r>
              <a:rPr lang="en-GB" sz="2300" dirty="0" smtClean="0">
                <a:latin typeface="Lucida Sans" panose="020B0602030504020204" pitchFamily="34" charset="0"/>
              </a:rPr>
              <a:t>Children</a:t>
            </a:r>
            <a:r>
              <a:rPr lang="en-GB" sz="2300" dirty="0">
                <a:latin typeface="Lucida Sans" panose="020B0602030504020204" pitchFamily="34" charset="0"/>
              </a:rPr>
              <a:t>’, </a:t>
            </a:r>
            <a:r>
              <a:rPr lang="en-GB" sz="2300" i="1" dirty="0">
                <a:latin typeface="Lucida Sans" panose="020B0602030504020204" pitchFamily="34" charset="0"/>
              </a:rPr>
              <a:t>Psychology of Aesthetics, Creativity, and the </a:t>
            </a:r>
            <a:r>
              <a:rPr lang="en-GB" sz="2300" i="1" dirty="0" smtClean="0">
                <a:latin typeface="Lucida Sans" panose="020B0602030504020204" pitchFamily="34" charset="0"/>
              </a:rPr>
              <a:t>Arts, </a:t>
            </a:r>
            <a:r>
              <a:rPr lang="en-GB" sz="2300" dirty="0" smtClean="0">
                <a:latin typeface="Lucida Sans" panose="020B0602030504020204" pitchFamily="34" charset="0"/>
              </a:rPr>
              <a:t>6(2), pp. 175-184.</a:t>
            </a:r>
            <a:endParaRPr lang="cy-GB" sz="2300" i="1" dirty="0" smtClean="0">
              <a:latin typeface="Lucida Sans" panose="020B0602030504020204" pitchFamily="34" charset="0"/>
            </a:endParaRPr>
          </a:p>
          <a:p>
            <a:pPr marL="0" indent="0">
              <a:buNone/>
            </a:pPr>
            <a:r>
              <a:rPr lang="cy-GB" sz="2300" dirty="0" err="1" smtClean="0">
                <a:latin typeface="Lucida Sans" panose="020B0602030504020204" pitchFamily="34" charset="0"/>
              </a:rPr>
              <a:t>Hofman</a:t>
            </a:r>
            <a:r>
              <a:rPr lang="cy-GB" sz="2300" dirty="0" smtClean="0">
                <a:latin typeface="Lucida Sans" panose="020B0602030504020204" pitchFamily="34" charset="0"/>
              </a:rPr>
              <a:t>, C.(2020) </a:t>
            </a:r>
            <a:r>
              <a:rPr lang="en-GB" sz="2300" i="1" dirty="0">
                <a:latin typeface="Lucida Sans" panose="020B0602030504020204" pitchFamily="34" charset="0"/>
              </a:rPr>
              <a:t>A </a:t>
            </a:r>
            <a:r>
              <a:rPr lang="en-GB" sz="2300" i="1" dirty="0" smtClean="0">
                <a:latin typeface="Lucida Sans" panose="020B0602030504020204" pitchFamily="34" charset="0"/>
              </a:rPr>
              <a:t>literature </a:t>
            </a:r>
            <a:r>
              <a:rPr lang="en-GB" sz="2300" i="1" dirty="0">
                <a:latin typeface="Lucida Sans" panose="020B0602030504020204" pitchFamily="34" charset="0"/>
              </a:rPr>
              <a:t>review examining </a:t>
            </a:r>
            <a:r>
              <a:rPr lang="en-GB" sz="2300" i="1" dirty="0" smtClean="0">
                <a:latin typeface="Lucida Sans" panose="020B0602030504020204" pitchFamily="34" charset="0"/>
              </a:rPr>
              <a:t>the </a:t>
            </a:r>
            <a:r>
              <a:rPr lang="en-GB" sz="2300" i="1" dirty="0">
                <a:latin typeface="Lucida Sans" panose="020B0602030504020204" pitchFamily="34" charset="0"/>
              </a:rPr>
              <a:t>effects </a:t>
            </a:r>
            <a:r>
              <a:rPr lang="en-GB" sz="2300" i="1" dirty="0" smtClean="0">
                <a:latin typeface="Lucida Sans" panose="020B0602030504020204" pitchFamily="34" charset="0"/>
              </a:rPr>
              <a:t>of </a:t>
            </a:r>
            <a:r>
              <a:rPr lang="en-GB" sz="2300" i="1" dirty="0">
                <a:latin typeface="Lucida Sans" panose="020B0602030504020204" pitchFamily="34" charset="0"/>
              </a:rPr>
              <a:t>bilingualism </a:t>
            </a:r>
            <a:r>
              <a:rPr lang="en-GB" sz="2300" i="1" dirty="0" smtClean="0">
                <a:latin typeface="Lucida Sans" panose="020B0602030504020204" pitchFamily="34" charset="0"/>
              </a:rPr>
              <a:t>in individuals </a:t>
            </a:r>
            <a:r>
              <a:rPr lang="en-GB" sz="2300" i="1" dirty="0">
                <a:latin typeface="Lucida Sans" panose="020B0602030504020204" pitchFamily="34" charset="0"/>
              </a:rPr>
              <a:t>who </a:t>
            </a:r>
            <a:r>
              <a:rPr lang="en-GB" sz="2300" i="1" dirty="0" smtClean="0">
                <a:latin typeface="Lucida Sans" panose="020B0602030504020204" pitchFamily="34" charset="0"/>
              </a:rPr>
              <a:t>stutter</a:t>
            </a:r>
            <a:r>
              <a:rPr lang="en-GB" sz="2300" i="1" dirty="0">
                <a:latin typeface="Lucida Sans" panose="020B0602030504020204" pitchFamily="34" charset="0"/>
              </a:rPr>
              <a:t>, </a:t>
            </a:r>
            <a:r>
              <a:rPr lang="en-GB" sz="2300" dirty="0">
                <a:latin typeface="Lucida Sans" panose="020B0602030504020204" pitchFamily="34" charset="0"/>
                <a:hlinkClick r:id="rId7"/>
              </a:rPr>
              <a:t>https://</a:t>
            </a:r>
            <a:r>
              <a:rPr lang="en-GB" sz="2300" dirty="0" smtClean="0">
                <a:latin typeface="Lucida Sans" panose="020B0602030504020204" pitchFamily="34" charset="0"/>
                <a:hlinkClick r:id="rId7"/>
              </a:rPr>
              <a:t>digitalcommons.murraystate.edu/cgi/viewcontent.cgi?article=1034&amp;context=honorstheses</a:t>
            </a:r>
            <a:r>
              <a:rPr lang="en-GB" sz="2300" dirty="0" smtClean="0">
                <a:latin typeface="Lucida Sans" panose="020B0602030504020204" pitchFamily="34" charset="0"/>
              </a:rPr>
              <a:t> [</a:t>
            </a:r>
            <a:r>
              <a:rPr lang="cy-GB" sz="2300" dirty="0" err="1" smtClean="0">
                <a:latin typeface="Lucida Sans" panose="020B0602030504020204" pitchFamily="34" charset="0"/>
              </a:rPr>
              <a:t>Accessed</a:t>
            </a:r>
            <a:r>
              <a:rPr lang="cy-GB" sz="2300" dirty="0">
                <a:latin typeface="Lucida Sans" panose="020B0602030504020204" pitchFamily="34" charset="0"/>
              </a:rPr>
              <a:t>: </a:t>
            </a:r>
            <a:r>
              <a:rPr lang="cy-GB" sz="2300" dirty="0" err="1">
                <a:latin typeface="Lucida Sans" panose="020B0602030504020204" pitchFamily="34" charset="0"/>
              </a:rPr>
              <a:t>February</a:t>
            </a:r>
            <a:r>
              <a:rPr lang="cy-GB" sz="2300" dirty="0">
                <a:latin typeface="Lucida Sans" panose="020B0602030504020204" pitchFamily="34" charset="0"/>
              </a:rPr>
              <a:t> 24 2021</a:t>
            </a:r>
            <a:r>
              <a:rPr lang="cy-GB" sz="2300" dirty="0" smtClean="0">
                <a:latin typeface="Lucida Sans" panose="020B0602030504020204" pitchFamily="34" charset="0"/>
              </a:rPr>
              <a:t>].</a:t>
            </a:r>
            <a:endParaRPr lang="cy-GB" sz="2300" dirty="0">
              <a:latin typeface="Lucida Sans" panose="020B0602030504020204" pitchFamily="34" charset="0"/>
            </a:endParaRPr>
          </a:p>
          <a:p>
            <a:pPr marL="0" indent="0">
              <a:buNone/>
            </a:pPr>
            <a:r>
              <a:rPr lang="en-GB" sz="2300" dirty="0" err="1" smtClean="0">
                <a:latin typeface="Lucida Sans" panose="020B0602030504020204" pitchFamily="34" charset="0"/>
              </a:rPr>
              <a:t>Kuipers</a:t>
            </a:r>
            <a:r>
              <a:rPr lang="en-GB" sz="2300" dirty="0" smtClean="0">
                <a:latin typeface="Lucida Sans" panose="020B0602030504020204" pitchFamily="34" charset="0"/>
              </a:rPr>
              <a:t>, J. R. and Thierry, G. </a:t>
            </a:r>
            <a:r>
              <a:rPr lang="en-GB" sz="2300" dirty="0">
                <a:latin typeface="Lucida Sans" panose="020B0602030504020204" pitchFamily="34" charset="0"/>
              </a:rPr>
              <a:t>(2015) </a:t>
            </a:r>
            <a:r>
              <a:rPr lang="en-GB" sz="2300" i="1" dirty="0">
                <a:latin typeface="Lucida Sans" panose="020B0602030504020204" pitchFamily="34" charset="0"/>
              </a:rPr>
              <a:t>Bilingualism and increased attention to speech: Evidence from event-related potentials</a:t>
            </a:r>
            <a:r>
              <a:rPr lang="en-GB" sz="2300" dirty="0">
                <a:latin typeface="Lucida Sans" panose="020B0602030504020204" pitchFamily="34" charset="0"/>
              </a:rPr>
              <a:t>, </a:t>
            </a:r>
            <a:r>
              <a:rPr lang="en-GB" sz="2300" dirty="0">
                <a:latin typeface="Lucida Sans" panose="020B0602030504020204" pitchFamily="34" charset="0"/>
                <a:hlinkClick r:id="rId8"/>
              </a:rPr>
              <a:t>https://</a:t>
            </a:r>
            <a:r>
              <a:rPr lang="en-GB" sz="2300" dirty="0" smtClean="0">
                <a:latin typeface="Lucida Sans" panose="020B0602030504020204" pitchFamily="34" charset="0"/>
                <a:hlinkClick r:id="rId8"/>
              </a:rPr>
              <a:t>www.sciencedirect.com/science/article/pii/S0093934X15001443</a:t>
            </a:r>
            <a:r>
              <a:rPr lang="en-GB" sz="2300" dirty="0" smtClean="0">
                <a:latin typeface="Lucida Sans" panose="020B0602030504020204" pitchFamily="34" charset="0"/>
              </a:rPr>
              <a:t> </a:t>
            </a:r>
            <a:r>
              <a:rPr lang="cy-GB" sz="2300" dirty="0">
                <a:latin typeface="Lucida Sans" panose="020B0602030504020204" pitchFamily="34" charset="0"/>
              </a:rPr>
              <a:t>[</a:t>
            </a:r>
            <a:r>
              <a:rPr lang="cy-GB" sz="2300" dirty="0" err="1">
                <a:latin typeface="Lucida Sans" panose="020B0602030504020204" pitchFamily="34" charset="0"/>
              </a:rPr>
              <a:t>Accessed</a:t>
            </a:r>
            <a:r>
              <a:rPr lang="cy-GB" sz="2300" dirty="0">
                <a:latin typeface="Lucida Sans" panose="020B0602030504020204" pitchFamily="34" charset="0"/>
              </a:rPr>
              <a:t>: </a:t>
            </a:r>
            <a:r>
              <a:rPr lang="cy-GB" sz="2300" dirty="0" err="1">
                <a:latin typeface="Lucida Sans" panose="020B0602030504020204" pitchFamily="34" charset="0"/>
              </a:rPr>
              <a:t>February</a:t>
            </a:r>
            <a:r>
              <a:rPr lang="cy-GB" sz="2300" dirty="0">
                <a:latin typeface="Lucida Sans" panose="020B0602030504020204" pitchFamily="34" charset="0"/>
              </a:rPr>
              <a:t> 24 2021].</a:t>
            </a:r>
          </a:p>
          <a:p>
            <a:pPr marL="0" indent="0">
              <a:buNone/>
            </a:pPr>
            <a:endParaRPr lang="en-GB" sz="2300" dirty="0">
              <a:latin typeface="Lucida Sans" panose="020B0602030504020204" pitchFamily="34" charset="0"/>
            </a:endParaRPr>
          </a:p>
          <a:p>
            <a:pPr marL="0" indent="0">
              <a:buNone/>
            </a:pPr>
            <a:endParaRPr lang="cy-GB" sz="1800" dirty="0" smtClean="0">
              <a:latin typeface="Lucida Sans" panose="020B0602030504020204" pitchFamily="34" charset="0"/>
            </a:endParaRPr>
          </a:p>
          <a:p>
            <a:pPr marL="0" indent="0">
              <a:buNone/>
            </a:pPr>
            <a:endParaRPr lang="cy-GB" sz="1800" dirty="0">
              <a:latin typeface="Lucida Sans" panose="020B0602030504020204" pitchFamily="34" charset="0"/>
            </a:endParaRPr>
          </a:p>
          <a:p>
            <a:pPr marL="0" indent="0">
              <a:buNone/>
            </a:pPr>
            <a:r>
              <a:rPr lang="en-GB" sz="2000" dirty="0" smtClean="0">
                <a:latin typeface="Lucida Sans" panose="020B0602030504020204" pitchFamily="34" charset="0"/>
              </a:rPr>
              <a:t> </a:t>
            </a:r>
            <a:endParaRPr lang="en-GB" sz="2000" dirty="0">
              <a:latin typeface="Lucida Sans" panose="020B0602030504020204" pitchFamily="34" charset="0"/>
            </a:endParaRPr>
          </a:p>
          <a:p>
            <a:pPr marL="0" indent="0">
              <a:buNone/>
            </a:pPr>
            <a:endParaRPr lang="cy-GB" sz="2000" dirty="0">
              <a:latin typeface="Lucida Sans" panose="020B0602030504020204" pitchFamily="34" charset="0"/>
            </a:endParaRPr>
          </a:p>
        </p:txBody>
      </p:sp>
    </p:spTree>
    <p:extLst>
      <p:ext uri="{BB962C8B-B14F-4D97-AF65-F5344CB8AC3E}">
        <p14:creationId xmlns:p14="http://schemas.microsoft.com/office/powerpoint/2010/main" val="177158600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894" y="365128"/>
            <a:ext cx="11060906" cy="584991"/>
          </a:xfrm>
        </p:spPr>
        <p:txBody>
          <a:bodyPr>
            <a:normAutofit fontScale="90000"/>
          </a:bodyPr>
          <a:lstStyle/>
          <a:p>
            <a:r>
              <a:rPr lang="en-GB" sz="2800" dirty="0" err="1" smtClean="0">
                <a:latin typeface="Lucida Sans" panose="020B0602030504020204" pitchFamily="34" charset="0"/>
              </a:rPr>
              <a:t>Cyfeiriadau</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References</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60713" y="1114426"/>
            <a:ext cx="11859491" cy="5083968"/>
          </a:xfrm>
        </p:spPr>
        <p:txBody>
          <a:bodyPr>
            <a:normAutofit fontScale="62500" lnSpcReduction="20000"/>
          </a:bodyPr>
          <a:lstStyle/>
          <a:p>
            <a:pPr marL="0" indent="0">
              <a:buNone/>
            </a:pPr>
            <a:r>
              <a:rPr lang="en-GB" sz="2300" dirty="0" err="1" smtClean="0">
                <a:latin typeface="Lucida Sans" panose="020B0602030504020204" pitchFamily="34" charset="0"/>
              </a:rPr>
              <a:t>Lightbown</a:t>
            </a:r>
            <a:r>
              <a:rPr lang="en-GB" sz="2300" dirty="0" smtClean="0">
                <a:latin typeface="Lucida Sans" panose="020B0602030504020204" pitchFamily="34" charset="0"/>
              </a:rPr>
              <a:t>, P. M. and </a:t>
            </a:r>
            <a:r>
              <a:rPr lang="en-GB" sz="2300" dirty="0" err="1" smtClean="0">
                <a:latin typeface="Lucida Sans" panose="020B0602030504020204" pitchFamily="34" charset="0"/>
              </a:rPr>
              <a:t>Spada</a:t>
            </a:r>
            <a:r>
              <a:rPr lang="en-GB" sz="2300" dirty="0" smtClean="0">
                <a:latin typeface="Lucida Sans" panose="020B0602030504020204" pitchFamily="34" charset="0"/>
              </a:rPr>
              <a:t>, N. </a:t>
            </a:r>
            <a:r>
              <a:rPr lang="en-GB" sz="2300" dirty="0">
                <a:latin typeface="Lucida Sans" panose="020B0602030504020204" pitchFamily="34" charset="0"/>
              </a:rPr>
              <a:t>(2013) </a:t>
            </a:r>
            <a:r>
              <a:rPr lang="en-GB" sz="2300" i="1" dirty="0">
                <a:latin typeface="Lucida Sans" panose="020B0602030504020204" pitchFamily="34" charset="0"/>
              </a:rPr>
              <a:t>How Languages are </a:t>
            </a:r>
            <a:r>
              <a:rPr lang="en-GB" sz="2300" i="1" dirty="0" smtClean="0">
                <a:latin typeface="Lucida Sans" panose="020B0602030504020204" pitchFamily="34" charset="0"/>
              </a:rPr>
              <a:t>Learned</a:t>
            </a:r>
            <a:r>
              <a:rPr lang="en-GB" sz="2300" dirty="0" smtClean="0">
                <a:latin typeface="Lucida Sans" panose="020B0602030504020204" pitchFamily="34" charset="0"/>
              </a:rPr>
              <a:t>. Oxford: OUP Oxford.</a:t>
            </a:r>
            <a:endParaRPr lang="en-GB" sz="2300" dirty="0" smtClean="0">
              <a:latin typeface="Lucida Sans" panose="020B0602030504020204" pitchFamily="34" charset="0"/>
            </a:endParaRPr>
          </a:p>
          <a:p>
            <a:pPr marL="0" indent="0">
              <a:buNone/>
            </a:pPr>
            <a:r>
              <a:rPr lang="en-GB" sz="2300" dirty="0" smtClean="0">
                <a:latin typeface="Lucida Sans" panose="020B0602030504020204" pitchFamily="34" charset="0"/>
              </a:rPr>
              <a:t>Nagle</a:t>
            </a:r>
            <a:r>
              <a:rPr lang="en-GB" sz="2300" dirty="0" smtClean="0">
                <a:latin typeface="Lucida Sans" panose="020B0602030504020204" pitchFamily="34" charset="0"/>
              </a:rPr>
              <a:t>, R. (2019) </a:t>
            </a:r>
            <a:r>
              <a:rPr lang="en-GB" sz="2300" i="1" dirty="0" smtClean="0">
                <a:latin typeface="Lucida Sans" panose="020B0602030504020204" pitchFamily="34" charset="0"/>
              </a:rPr>
              <a:t>The </a:t>
            </a:r>
            <a:r>
              <a:rPr lang="en-GB" sz="2300" i="1" dirty="0">
                <a:latin typeface="Lucida Sans" panose="020B0602030504020204" pitchFamily="34" charset="0"/>
              </a:rPr>
              <a:t>U.S. has spent more money erasing Native languages than saving </a:t>
            </a:r>
            <a:r>
              <a:rPr lang="en-GB" sz="2300" i="1" dirty="0" smtClean="0">
                <a:latin typeface="Lucida Sans" panose="020B0602030504020204" pitchFamily="34" charset="0"/>
              </a:rPr>
              <a:t>them</a:t>
            </a:r>
            <a:r>
              <a:rPr lang="en-GB" sz="2300" i="1" dirty="0">
                <a:latin typeface="Lucida Sans" panose="020B0602030504020204" pitchFamily="34" charset="0"/>
              </a:rPr>
              <a:t>, </a:t>
            </a:r>
            <a:r>
              <a:rPr lang="en-GB" sz="2300" dirty="0">
                <a:latin typeface="Lucida Sans" panose="020B0602030504020204" pitchFamily="34" charset="0"/>
                <a:hlinkClick r:id="rId3"/>
              </a:rPr>
              <a:t>https://</a:t>
            </a:r>
            <a:r>
              <a:rPr lang="en-GB" sz="2300" dirty="0" smtClean="0">
                <a:latin typeface="Lucida Sans" panose="020B0602030504020204" pitchFamily="34" charset="0"/>
                <a:hlinkClick r:id="rId3"/>
              </a:rPr>
              <a:t>www.hcn.org/issues/51.21-22/indigenous-affairs-the-u-s-has-spent-more-money-erasing-native-languages-than-saving-them</a:t>
            </a:r>
            <a:r>
              <a:rPr lang="en-GB" sz="2300" dirty="0" smtClean="0">
                <a:latin typeface="Lucida Sans" panose="020B0602030504020204" pitchFamily="34" charset="0"/>
              </a:rPr>
              <a:t> </a:t>
            </a:r>
            <a:r>
              <a:rPr lang="cy-GB" sz="2300" dirty="0">
                <a:latin typeface="Lucida Sans" panose="020B0602030504020204" pitchFamily="34" charset="0"/>
              </a:rPr>
              <a:t>[</a:t>
            </a:r>
            <a:r>
              <a:rPr lang="cy-GB" sz="2300" dirty="0" err="1">
                <a:latin typeface="Lucida Sans" panose="020B0602030504020204" pitchFamily="34" charset="0"/>
              </a:rPr>
              <a:t>Accessed</a:t>
            </a:r>
            <a:r>
              <a:rPr lang="cy-GB" sz="2300" dirty="0">
                <a:latin typeface="Lucida Sans" panose="020B0602030504020204" pitchFamily="34" charset="0"/>
              </a:rPr>
              <a:t>: </a:t>
            </a:r>
            <a:r>
              <a:rPr lang="cy-GB" sz="2300" dirty="0" err="1">
                <a:latin typeface="Lucida Sans" panose="020B0602030504020204" pitchFamily="34" charset="0"/>
              </a:rPr>
              <a:t>February</a:t>
            </a:r>
            <a:r>
              <a:rPr lang="cy-GB" sz="2300" dirty="0">
                <a:latin typeface="Lucida Sans" panose="020B0602030504020204" pitchFamily="34" charset="0"/>
              </a:rPr>
              <a:t> 24 2021].</a:t>
            </a:r>
          </a:p>
          <a:p>
            <a:pPr marL="0" indent="0">
              <a:buNone/>
            </a:pPr>
            <a:r>
              <a:rPr lang="cy-GB" sz="2300" dirty="0" smtClean="0">
                <a:latin typeface="Lucida Sans" panose="020B0602030504020204" pitchFamily="34" charset="0"/>
              </a:rPr>
              <a:t>NALDIC (2011) </a:t>
            </a:r>
            <a:r>
              <a:rPr lang="cy-GB" sz="2300" i="1" dirty="0" err="1" smtClean="0">
                <a:latin typeface="Lucida Sans" panose="020B0602030504020204" pitchFamily="34" charset="0"/>
              </a:rPr>
              <a:t>What</a:t>
            </a:r>
            <a:r>
              <a:rPr lang="cy-GB" sz="2300" i="1" dirty="0" smtClean="0">
                <a:latin typeface="Lucida Sans" panose="020B0602030504020204" pitchFamily="34" charset="0"/>
              </a:rPr>
              <a:t> is </a:t>
            </a:r>
            <a:r>
              <a:rPr lang="cy-GB" sz="2300" i="1" dirty="0" err="1" smtClean="0">
                <a:latin typeface="Lucida Sans" panose="020B0602030504020204" pitchFamily="34" charset="0"/>
              </a:rPr>
              <a:t>bilingualism</a:t>
            </a:r>
            <a:r>
              <a:rPr lang="cy-GB" sz="2300" i="1" dirty="0">
                <a:latin typeface="Lucida Sans" panose="020B0602030504020204" pitchFamily="34" charset="0"/>
              </a:rPr>
              <a:t>? </a:t>
            </a:r>
            <a:r>
              <a:rPr lang="cy-GB" sz="2300" i="1" dirty="0" smtClean="0">
                <a:latin typeface="Lucida Sans" panose="020B0602030504020204" pitchFamily="34" charset="0"/>
              </a:rPr>
              <a:t>, </a:t>
            </a:r>
            <a:r>
              <a:rPr lang="cy-GB" sz="2300" dirty="0" smtClean="0">
                <a:latin typeface="Lucida Sans" panose="020B0602030504020204" pitchFamily="34" charset="0"/>
                <a:hlinkClick r:id="rId4"/>
              </a:rPr>
              <a:t>https</a:t>
            </a:r>
            <a:r>
              <a:rPr lang="cy-GB" sz="2300" dirty="0">
                <a:latin typeface="Lucida Sans" panose="020B0602030504020204" pitchFamily="34" charset="0"/>
                <a:hlinkClick r:id="rId4"/>
              </a:rPr>
              <a:t>://</a:t>
            </a:r>
            <a:r>
              <a:rPr lang="cy-GB" sz="2300" dirty="0" smtClean="0">
                <a:latin typeface="Lucida Sans" panose="020B0602030504020204" pitchFamily="34" charset="0"/>
                <a:hlinkClick r:id="rId4"/>
              </a:rPr>
              <a:t>www.naldic.org.uk/Resources/NALDIC/Initial%20Teacher%20Education/Documents/B1.pdf</a:t>
            </a:r>
            <a:r>
              <a:rPr lang="cy-GB" sz="2300" dirty="0" smtClean="0">
                <a:latin typeface="Lucida Sans" panose="020B0602030504020204" pitchFamily="34" charset="0"/>
              </a:rPr>
              <a:t> [</a:t>
            </a:r>
            <a:r>
              <a:rPr lang="cy-GB" sz="2300" dirty="0" err="1" smtClean="0">
                <a:latin typeface="Lucida Sans" panose="020B0602030504020204" pitchFamily="34" charset="0"/>
              </a:rPr>
              <a:t>Accessed</a:t>
            </a:r>
            <a:r>
              <a:rPr lang="cy-GB" sz="2300" dirty="0" smtClean="0">
                <a:latin typeface="Lucida Sans" panose="020B0602030504020204" pitchFamily="34" charset="0"/>
              </a:rPr>
              <a:t>: </a:t>
            </a:r>
            <a:r>
              <a:rPr lang="cy-GB" sz="2300" dirty="0" err="1" smtClean="0">
                <a:latin typeface="Lucida Sans" panose="020B0602030504020204" pitchFamily="34" charset="0"/>
              </a:rPr>
              <a:t>February</a:t>
            </a:r>
            <a:r>
              <a:rPr lang="cy-GB" sz="2300" dirty="0" smtClean="0">
                <a:latin typeface="Lucida Sans" panose="020B0602030504020204" pitchFamily="34" charset="0"/>
              </a:rPr>
              <a:t> 24 2021].</a:t>
            </a:r>
          </a:p>
          <a:p>
            <a:pPr marL="0" indent="0">
              <a:buNone/>
            </a:pPr>
            <a:r>
              <a:rPr lang="en-US" sz="2300" dirty="0">
                <a:latin typeface="Lucida Sans" panose="020B0602030504020204" pitchFamily="34" charset="0"/>
              </a:rPr>
              <a:t>NPLD (2014) </a:t>
            </a:r>
            <a:r>
              <a:rPr lang="en-US" sz="2300" i="1" dirty="0" smtClean="0">
                <a:latin typeface="Lucida Sans" panose="020B0602030504020204" pitchFamily="34" charset="0"/>
              </a:rPr>
              <a:t>Love </a:t>
            </a:r>
            <a:r>
              <a:rPr lang="en-US" sz="2300" i="1" dirty="0">
                <a:latin typeface="Lucida Sans" panose="020B0602030504020204" pitchFamily="34" charset="0"/>
              </a:rPr>
              <a:t>your Language, Film by NPLD</a:t>
            </a:r>
            <a:r>
              <a:rPr lang="en-US" sz="2300" dirty="0" smtClean="0">
                <a:latin typeface="Lucida Sans" panose="020B0602030504020204" pitchFamily="34" charset="0"/>
              </a:rPr>
              <a:t>, </a:t>
            </a:r>
            <a:r>
              <a:rPr lang="en-US" sz="2300" dirty="0">
                <a:latin typeface="Lucida Sans" panose="020B0602030504020204" pitchFamily="34" charset="0"/>
                <a:hlinkClick r:id="rId5"/>
              </a:rPr>
              <a:t>https://www.youtube.com/watch?v=K5lfoBz_nMM</a:t>
            </a:r>
            <a:r>
              <a:rPr lang="en-US" sz="2300" dirty="0">
                <a:latin typeface="Lucida Sans" panose="020B0602030504020204" pitchFamily="34" charset="0"/>
              </a:rPr>
              <a:t> [Accessed: February 17 2017</a:t>
            </a:r>
            <a:r>
              <a:rPr lang="en-US" sz="2300" dirty="0" smtClean="0">
                <a:latin typeface="Lucida Sans" panose="020B0602030504020204" pitchFamily="34" charset="0"/>
              </a:rPr>
              <a:t>].</a:t>
            </a:r>
          </a:p>
          <a:p>
            <a:pPr marL="0" indent="0">
              <a:buNone/>
            </a:pPr>
            <a:r>
              <a:rPr lang="en-GB" sz="2300" dirty="0">
                <a:latin typeface="Lucida Sans" panose="020B0602030504020204" pitchFamily="34" charset="0"/>
              </a:rPr>
              <a:t>Rhys, M. and Thomas, E. M. (2013) ‘Bilingual Welsh–English children's acquisition of vocabulary and reading: implications for bilingual education,’ </a:t>
            </a:r>
            <a:r>
              <a:rPr lang="en-GB" sz="2300" i="1" dirty="0">
                <a:latin typeface="Lucida Sans" panose="020B0602030504020204" pitchFamily="34" charset="0"/>
              </a:rPr>
              <a:t>International Journal of Bilingual Education and Bilingualism, </a:t>
            </a:r>
            <a:r>
              <a:rPr lang="en-GB" sz="2300" dirty="0">
                <a:latin typeface="Lucida Sans" panose="020B0602030504020204" pitchFamily="34" charset="0"/>
              </a:rPr>
              <a:t>16, 6, pp. 633-656</a:t>
            </a:r>
            <a:r>
              <a:rPr lang="en-GB" sz="2300" dirty="0" smtClean="0">
                <a:latin typeface="Lucida Sans" panose="020B0602030504020204" pitchFamily="34" charset="0"/>
              </a:rPr>
              <a:t>.</a:t>
            </a:r>
          </a:p>
          <a:p>
            <a:pPr marL="0" indent="0">
              <a:buNone/>
            </a:pPr>
            <a:r>
              <a:rPr lang="en-GB" sz="2300" dirty="0" smtClean="0">
                <a:latin typeface="Lucida Sans" panose="020B0602030504020204" pitchFamily="34" charset="0"/>
              </a:rPr>
              <a:t>Robinson, R. </a:t>
            </a:r>
            <a:r>
              <a:rPr lang="en-GB" sz="2300" dirty="0">
                <a:latin typeface="Lucida Sans" panose="020B0602030504020204" pitchFamily="34" charset="0"/>
              </a:rPr>
              <a:t>(2016) </a:t>
            </a:r>
            <a:r>
              <a:rPr lang="en-GB" sz="2300" i="1" dirty="0">
                <a:latin typeface="Lucida Sans" panose="020B0602030504020204" pitchFamily="34" charset="0"/>
              </a:rPr>
              <a:t>Divergent Thinking Ken Robinson</a:t>
            </a:r>
            <a:r>
              <a:rPr lang="en-GB" sz="2300" dirty="0">
                <a:latin typeface="Lucida Sans" panose="020B0602030504020204" pitchFamily="34" charset="0"/>
              </a:rPr>
              <a:t>, </a:t>
            </a:r>
            <a:r>
              <a:rPr lang="en-GB" sz="2300" dirty="0">
                <a:latin typeface="Lucida Sans" panose="020B0602030504020204" pitchFamily="34" charset="0"/>
                <a:hlinkClick r:id="rId6"/>
              </a:rPr>
              <a:t>https://</a:t>
            </a:r>
            <a:r>
              <a:rPr lang="en-GB" sz="2300" dirty="0" smtClean="0">
                <a:latin typeface="Lucida Sans" panose="020B0602030504020204" pitchFamily="34" charset="0"/>
                <a:hlinkClick r:id="rId6"/>
              </a:rPr>
              <a:t>www.youtube.com/watch?v=BHMUXFdBzik</a:t>
            </a:r>
            <a:r>
              <a:rPr lang="en-GB" sz="2300" dirty="0">
                <a:latin typeface="Lucida Sans" panose="020B0602030504020204" pitchFamily="34" charset="0"/>
              </a:rPr>
              <a:t> [Accessed: February 25 2021]. </a:t>
            </a:r>
            <a:endParaRPr lang="en-GB" sz="2300" dirty="0" smtClean="0">
              <a:latin typeface="Lucida Sans" panose="020B0602030504020204" pitchFamily="34" charset="0"/>
            </a:endParaRPr>
          </a:p>
          <a:p>
            <a:pPr marL="0" indent="0">
              <a:buNone/>
            </a:pPr>
            <a:r>
              <a:rPr lang="en-GB" sz="2300" dirty="0" smtClean="0">
                <a:latin typeface="Lucida Sans" panose="020B0602030504020204" pitchFamily="34" charset="0"/>
              </a:rPr>
              <a:t>Thomas, E. M. </a:t>
            </a:r>
            <a:r>
              <a:rPr lang="en-GB" sz="2300" dirty="0">
                <a:latin typeface="Lucida Sans" panose="020B0602030504020204" pitchFamily="34" charset="0"/>
              </a:rPr>
              <a:t>(2018) </a:t>
            </a:r>
            <a:r>
              <a:rPr lang="en-GB" sz="2300" dirty="0" err="1">
                <a:latin typeface="Lucida Sans" panose="020B0602030504020204" pitchFamily="34" charset="0"/>
              </a:rPr>
              <a:t>Cynhadledd</a:t>
            </a:r>
            <a:r>
              <a:rPr lang="en-GB" sz="2300" dirty="0">
                <a:latin typeface="Lucida Sans" panose="020B0602030504020204" pitchFamily="34" charset="0"/>
              </a:rPr>
              <a:t> </a:t>
            </a:r>
            <a:r>
              <a:rPr lang="en-GB" sz="2300" dirty="0" err="1">
                <a:latin typeface="Lucida Sans" panose="020B0602030504020204" pitchFamily="34" charset="0"/>
              </a:rPr>
              <a:t>Dwyieithrwydd</a:t>
            </a:r>
            <a:r>
              <a:rPr lang="en-GB" sz="2300" dirty="0">
                <a:latin typeface="Lucida Sans" panose="020B0602030504020204" pitchFamily="34" charset="0"/>
              </a:rPr>
              <a:t> </a:t>
            </a:r>
            <a:r>
              <a:rPr lang="en-GB" sz="2300" dirty="0" err="1">
                <a:latin typeface="Lucida Sans" panose="020B0602030504020204" pitchFamily="34" charset="0"/>
              </a:rPr>
              <a:t>Tachwedd</a:t>
            </a:r>
            <a:r>
              <a:rPr lang="en-GB" sz="2300" dirty="0">
                <a:latin typeface="Lucida Sans" panose="020B0602030504020204" pitchFamily="34" charset="0"/>
              </a:rPr>
              <a:t> 2018 – Bangor, </a:t>
            </a:r>
            <a:r>
              <a:rPr lang="en-GB" sz="2300" dirty="0">
                <a:latin typeface="Lucida Sans" panose="020B0602030504020204" pitchFamily="34" charset="0"/>
                <a:hlinkClick r:id="rId7"/>
              </a:rPr>
              <a:t>https://</a:t>
            </a:r>
            <a:r>
              <a:rPr lang="en-GB" sz="2300" dirty="0" smtClean="0">
                <a:latin typeface="Lucida Sans" panose="020B0602030504020204" pitchFamily="34" charset="0"/>
                <a:hlinkClick r:id="rId7"/>
              </a:rPr>
              <a:t>www.youtube.com/watch?v=9LeGXUkz8LI&amp;t=3970s</a:t>
            </a:r>
            <a:r>
              <a:rPr lang="en-GB" sz="2300" dirty="0" smtClean="0">
                <a:latin typeface="Lucida Sans" panose="020B0602030504020204" pitchFamily="34" charset="0"/>
              </a:rPr>
              <a:t> [Accessed: February 25 2021].</a:t>
            </a:r>
            <a:endParaRPr lang="en-US" sz="2300" dirty="0" smtClean="0">
              <a:latin typeface="Lucida Sans" panose="020B0602030504020204" pitchFamily="34" charset="0"/>
            </a:endParaRPr>
          </a:p>
          <a:p>
            <a:pPr marL="0" indent="0">
              <a:buNone/>
            </a:pPr>
            <a:r>
              <a:rPr lang="en-US" sz="2300" dirty="0" err="1" smtClean="0">
                <a:latin typeface="Lucida Sans" panose="020B0602030504020204" pitchFamily="34" charset="0"/>
              </a:rPr>
              <a:t>Treutler</a:t>
            </a:r>
            <a:r>
              <a:rPr lang="en-US" sz="2300" dirty="0" smtClean="0">
                <a:latin typeface="Lucida Sans" panose="020B0602030504020204" pitchFamily="34" charset="0"/>
              </a:rPr>
              <a:t>, M. and Soros, P. (2021) </a:t>
            </a:r>
            <a:r>
              <a:rPr lang="en-GB" sz="2300" i="1" dirty="0">
                <a:latin typeface="Lucida Sans" panose="020B0602030504020204" pitchFamily="34" charset="0"/>
              </a:rPr>
              <a:t>Functional MRI of native and non-native speech production in sequential German-English </a:t>
            </a:r>
            <a:r>
              <a:rPr lang="en-GB" sz="2300" i="1" dirty="0" smtClean="0">
                <a:latin typeface="Lucida Sans" panose="020B0602030504020204" pitchFamily="34" charset="0"/>
              </a:rPr>
              <a:t>bilinguals</a:t>
            </a:r>
            <a:r>
              <a:rPr lang="en-GB" sz="2300" dirty="0">
                <a:latin typeface="Lucida Sans" panose="020B0602030504020204" pitchFamily="34" charset="0"/>
              </a:rPr>
              <a:t>, </a:t>
            </a:r>
            <a:r>
              <a:rPr lang="en-GB" sz="2300" dirty="0">
                <a:latin typeface="Lucida Sans" panose="020B0602030504020204" pitchFamily="34" charset="0"/>
                <a:hlinkClick r:id="rId8"/>
              </a:rPr>
              <a:t>https://</a:t>
            </a:r>
            <a:r>
              <a:rPr lang="en-GB" sz="2300" dirty="0" smtClean="0">
                <a:latin typeface="Lucida Sans" panose="020B0602030504020204" pitchFamily="34" charset="0"/>
                <a:hlinkClick r:id="rId8"/>
              </a:rPr>
              <a:t>www.biorxiv.org/content/10.1101/2021.02.18.431784v1.full</a:t>
            </a:r>
            <a:r>
              <a:rPr lang="en-GB" sz="2300" dirty="0" smtClean="0">
                <a:latin typeface="Lucida Sans" panose="020B0602030504020204" pitchFamily="34" charset="0"/>
              </a:rPr>
              <a:t> </a:t>
            </a:r>
            <a:r>
              <a:rPr lang="cy-GB" sz="2300" dirty="0" smtClean="0">
                <a:latin typeface="Lucida Sans" panose="020B0602030504020204" pitchFamily="34" charset="0"/>
              </a:rPr>
              <a:t>[</a:t>
            </a:r>
            <a:r>
              <a:rPr lang="cy-GB" sz="2300" dirty="0" err="1" smtClean="0">
                <a:latin typeface="Lucida Sans" panose="020B0602030504020204" pitchFamily="34" charset="0"/>
              </a:rPr>
              <a:t>Accessed</a:t>
            </a:r>
            <a:r>
              <a:rPr lang="cy-GB" sz="2300" dirty="0">
                <a:latin typeface="Lucida Sans" panose="020B0602030504020204" pitchFamily="34" charset="0"/>
              </a:rPr>
              <a:t>: </a:t>
            </a:r>
            <a:r>
              <a:rPr lang="cy-GB" sz="2300" dirty="0" err="1">
                <a:latin typeface="Lucida Sans" panose="020B0602030504020204" pitchFamily="34" charset="0"/>
              </a:rPr>
              <a:t>February</a:t>
            </a:r>
            <a:r>
              <a:rPr lang="cy-GB" sz="2300" dirty="0">
                <a:latin typeface="Lucida Sans" panose="020B0602030504020204" pitchFamily="34" charset="0"/>
              </a:rPr>
              <a:t> 24 2021</a:t>
            </a:r>
            <a:r>
              <a:rPr lang="cy-GB" sz="2300" dirty="0" smtClean="0">
                <a:latin typeface="Lucida Sans" panose="020B0602030504020204" pitchFamily="34" charset="0"/>
              </a:rPr>
              <a:t>].</a:t>
            </a:r>
          </a:p>
          <a:p>
            <a:pPr marL="0" indent="0">
              <a:buNone/>
            </a:pPr>
            <a:r>
              <a:rPr lang="cy-GB" sz="2300" dirty="0" smtClean="0">
                <a:latin typeface="Lucida Sans" panose="020B0602030504020204" pitchFamily="34" charset="0"/>
              </a:rPr>
              <a:t>University of </a:t>
            </a:r>
            <a:r>
              <a:rPr lang="cy-GB" sz="2300" dirty="0" err="1" smtClean="0">
                <a:latin typeface="Lucida Sans" panose="020B0602030504020204" pitchFamily="34" charset="0"/>
              </a:rPr>
              <a:t>Reading</a:t>
            </a:r>
            <a:r>
              <a:rPr lang="cy-GB" sz="2300" dirty="0" smtClean="0">
                <a:latin typeface="Lucida Sans" panose="020B0602030504020204" pitchFamily="34" charset="0"/>
              </a:rPr>
              <a:t> (2015) </a:t>
            </a:r>
            <a:r>
              <a:rPr lang="cy-GB" sz="2300" i="1" dirty="0" err="1" smtClean="0">
                <a:latin typeface="Lucida Sans" panose="020B0602030504020204" pitchFamily="34" charset="0"/>
              </a:rPr>
              <a:t>How</a:t>
            </a:r>
            <a:r>
              <a:rPr lang="cy-GB" sz="2300" i="1" dirty="0" smtClean="0">
                <a:latin typeface="Lucida Sans" panose="020B0602030504020204" pitchFamily="34" charset="0"/>
              </a:rPr>
              <a:t> </a:t>
            </a:r>
            <a:r>
              <a:rPr lang="cy-GB" sz="2300" i="1" dirty="0" err="1" smtClean="0">
                <a:latin typeface="Lucida Sans" panose="020B0602030504020204" pitchFamily="34" charset="0"/>
              </a:rPr>
              <a:t>bilingualism</a:t>
            </a:r>
            <a:r>
              <a:rPr lang="cy-GB" sz="2300" i="1" dirty="0" smtClean="0">
                <a:latin typeface="Lucida Sans" panose="020B0602030504020204" pitchFamily="34" charset="0"/>
              </a:rPr>
              <a:t> </a:t>
            </a:r>
            <a:r>
              <a:rPr lang="cy-GB" sz="2300" i="1" dirty="0" err="1" smtClean="0">
                <a:latin typeface="Lucida Sans" panose="020B0602030504020204" pitchFamily="34" charset="0"/>
              </a:rPr>
              <a:t>helps</a:t>
            </a:r>
            <a:r>
              <a:rPr lang="cy-GB" sz="2300" i="1" dirty="0" smtClean="0">
                <a:latin typeface="Lucida Sans" panose="020B0602030504020204" pitchFamily="34" charset="0"/>
              </a:rPr>
              <a:t> </a:t>
            </a:r>
            <a:r>
              <a:rPr lang="cy-GB" sz="2300" i="1" dirty="0" err="1" smtClean="0">
                <a:latin typeface="Lucida Sans" panose="020B0602030504020204" pitchFamily="34" charset="0"/>
              </a:rPr>
              <a:t>your</a:t>
            </a:r>
            <a:r>
              <a:rPr lang="cy-GB" sz="2300" i="1" dirty="0">
                <a:latin typeface="Lucida Sans" panose="020B0602030504020204" pitchFamily="34" charset="0"/>
              </a:rPr>
              <a:t> brain. </a:t>
            </a:r>
            <a:r>
              <a:rPr lang="cy-GB" sz="2300" dirty="0">
                <a:latin typeface="Lucida Sans" panose="020B0602030504020204" pitchFamily="34" charset="0"/>
                <a:hlinkClick r:id="rId9"/>
              </a:rPr>
              <a:t>https://</a:t>
            </a:r>
            <a:r>
              <a:rPr lang="cy-GB" sz="2300" dirty="0" smtClean="0">
                <a:latin typeface="Lucida Sans" panose="020B0602030504020204" pitchFamily="34" charset="0"/>
                <a:hlinkClick r:id="rId9"/>
              </a:rPr>
              <a:t>www.youtube.com/watch?v=6sDYx77hCmI</a:t>
            </a:r>
            <a:r>
              <a:rPr lang="cy-GB" sz="2300" dirty="0" smtClean="0">
                <a:latin typeface="Lucida Sans" panose="020B0602030504020204" pitchFamily="34" charset="0"/>
              </a:rPr>
              <a:t> </a:t>
            </a:r>
            <a:r>
              <a:rPr lang="en-US" sz="2300" dirty="0">
                <a:latin typeface="Lucida Sans" panose="020B0602030504020204" pitchFamily="34" charset="0"/>
              </a:rPr>
              <a:t>[Accessed: February </a:t>
            </a:r>
            <a:r>
              <a:rPr lang="en-US" sz="2300" dirty="0" smtClean="0">
                <a:latin typeface="Lucida Sans" panose="020B0602030504020204" pitchFamily="34" charset="0"/>
              </a:rPr>
              <a:t>25 2021]. </a:t>
            </a:r>
            <a:endParaRPr lang="cy-GB" sz="2300" dirty="0">
              <a:latin typeface="Lucida Sans" panose="020B0602030504020204" pitchFamily="34" charset="0"/>
            </a:endParaRPr>
          </a:p>
          <a:p>
            <a:pPr marL="0" indent="0">
              <a:buNone/>
            </a:pPr>
            <a:r>
              <a:rPr lang="en-GB" sz="2300" dirty="0" smtClean="0">
                <a:latin typeface="Lucida Sans" panose="020B0602030504020204" pitchFamily="34" charset="0"/>
              </a:rPr>
              <a:t>YouTube </a:t>
            </a:r>
            <a:r>
              <a:rPr lang="en-GB" sz="2300" dirty="0">
                <a:latin typeface="Lucida Sans" panose="020B0602030504020204" pitchFamily="34" charset="0"/>
              </a:rPr>
              <a:t>(2012) </a:t>
            </a:r>
            <a:r>
              <a:rPr lang="en-US" sz="2300" i="1" dirty="0" smtClean="0">
                <a:latin typeface="Lucida Sans" panose="020B0602030504020204" pitchFamily="34" charset="0"/>
              </a:rPr>
              <a:t>4 </a:t>
            </a:r>
            <a:r>
              <a:rPr lang="en-US" sz="2300" i="1" dirty="0">
                <a:latin typeface="Lucida Sans" panose="020B0602030504020204" pitchFamily="34" charset="0"/>
              </a:rPr>
              <a:t>Year old Girl speaks 3 languages(English, Russian, Spanish),</a:t>
            </a:r>
            <a:r>
              <a:rPr lang="en-US" sz="2300" i="1" dirty="0" smtClean="0">
                <a:latin typeface="Lucida Sans" panose="020B0602030504020204" pitchFamily="34" charset="0"/>
              </a:rPr>
              <a:t>’</a:t>
            </a:r>
            <a:r>
              <a:rPr lang="en-US" sz="2300" dirty="0" smtClean="0">
                <a:latin typeface="Lucida Sans" panose="020B0602030504020204" pitchFamily="34" charset="0"/>
                <a:hlinkClick r:id="rId10"/>
              </a:rPr>
              <a:t>https</a:t>
            </a:r>
            <a:r>
              <a:rPr lang="en-US" sz="2300" dirty="0">
                <a:latin typeface="Lucida Sans" panose="020B0602030504020204" pitchFamily="34" charset="0"/>
                <a:hlinkClick r:id="rId10"/>
              </a:rPr>
              <a:t>://www.youtube.com/watch?v=jATItFipzBg</a:t>
            </a:r>
            <a:r>
              <a:rPr lang="en-US" sz="2300" dirty="0">
                <a:latin typeface="Lucida Sans" panose="020B0602030504020204" pitchFamily="34" charset="0"/>
              </a:rPr>
              <a:t> [Accessed: February 17 2017]. </a:t>
            </a:r>
          </a:p>
          <a:p>
            <a:pPr marL="0" indent="0">
              <a:buNone/>
            </a:pPr>
            <a:endParaRPr lang="cy-GB" sz="1800" dirty="0" smtClean="0">
              <a:latin typeface="Lucida Sans" panose="020B0602030504020204" pitchFamily="34" charset="0"/>
            </a:endParaRPr>
          </a:p>
          <a:p>
            <a:pPr marL="0" indent="0">
              <a:buNone/>
            </a:pPr>
            <a:endParaRPr lang="cy-GB" sz="1800" dirty="0">
              <a:latin typeface="Lucida Sans" panose="020B0602030504020204" pitchFamily="34" charset="0"/>
            </a:endParaRPr>
          </a:p>
          <a:p>
            <a:pPr marL="0" indent="0">
              <a:buNone/>
            </a:pPr>
            <a:r>
              <a:rPr lang="en-GB" sz="2000" dirty="0" smtClean="0">
                <a:latin typeface="Lucida Sans" panose="020B0602030504020204" pitchFamily="34" charset="0"/>
              </a:rPr>
              <a:t> </a:t>
            </a:r>
            <a:endParaRPr lang="en-GB" sz="2000" dirty="0">
              <a:latin typeface="Lucida Sans" panose="020B0602030504020204" pitchFamily="34" charset="0"/>
            </a:endParaRPr>
          </a:p>
          <a:p>
            <a:pPr marL="0" indent="0">
              <a:buNone/>
            </a:pPr>
            <a:endParaRPr lang="cy-GB" sz="2000" dirty="0">
              <a:latin typeface="Lucida Sans" panose="020B0602030504020204" pitchFamily="34" charset="0"/>
            </a:endParaRPr>
          </a:p>
        </p:txBody>
      </p:sp>
    </p:spTree>
    <p:extLst>
      <p:ext uri="{BB962C8B-B14F-4D97-AF65-F5344CB8AC3E}">
        <p14:creationId xmlns:p14="http://schemas.microsoft.com/office/powerpoint/2010/main" val="4146030736"/>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1809</TotalTime>
  <Words>3682</Words>
  <Application>Microsoft Office PowerPoint</Application>
  <PresentationFormat>Widescreen</PresentationFormat>
  <Paragraphs>575</Paragraphs>
  <Slides>58</Slides>
  <Notes>51</Notes>
  <HiddenSlides>0</HiddenSlides>
  <MMClips>7</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58</vt:i4>
      </vt:variant>
    </vt:vector>
  </HeadingPairs>
  <TitlesOfParts>
    <vt:vector size="67" baseType="lpstr">
      <vt:lpstr>ＭＳ Ｐゴシック</vt:lpstr>
      <vt:lpstr>Arial</vt:lpstr>
      <vt:lpstr>Calibri</vt:lpstr>
      <vt:lpstr>Calibri Light</vt:lpstr>
      <vt:lpstr>Lucida Sans</vt:lpstr>
      <vt:lpstr>Myriad Pro</vt:lpstr>
      <vt:lpstr>Times</vt:lpstr>
      <vt:lpstr>Wingdings</vt:lpstr>
      <vt:lpstr>1_Office Theme</vt:lpstr>
      <vt:lpstr>PowerPoint Presentation</vt:lpstr>
      <vt:lpstr>Cynnwys Contents</vt:lpstr>
      <vt:lpstr>Sgiliau Cyflogadwyedd/Trosglwyddadwy Employability/Transferable Skills</vt:lpstr>
      <vt:lpstr>Adnoddau Resources</vt:lpstr>
      <vt:lpstr>Beth yw dwyieithrwydd What is bilingualism?</vt:lpstr>
      <vt:lpstr>Beth yw dwyieithrwydd What is bilingualism?</vt:lpstr>
      <vt:lpstr>Fodd bynnag… However…</vt:lpstr>
      <vt:lpstr>Yr Athro Colin Baker Professor Colin Baker</vt:lpstr>
      <vt:lpstr>Dwyieithrwydd cydamserol Simultaneous bilingualism</vt:lpstr>
      <vt:lpstr>Dwyieithrwydd dilyniannol Sequential bilingualism</vt:lpstr>
      <vt:lpstr>Mae mwy…. There’s more….</vt:lpstr>
      <vt:lpstr>Buddion? Benefits?</vt:lpstr>
      <vt:lpstr>Newid côd ‘Codeswitching’</vt:lpstr>
      <vt:lpstr>Amlieithrwydd Multilingualism</vt:lpstr>
      <vt:lpstr>Tasg – gwyliwch y clip Task – watch the clip</vt:lpstr>
      <vt:lpstr>Pa ganran o bobl y byd sy’n amlieithog? What percentage of people in the world are multilingual?</vt:lpstr>
      <vt:lpstr>Pa ganran o bobl Ewrop sy’n amlieithog? What percentage of people in Europe are multilingual?</vt:lpstr>
      <vt:lpstr>PowerPoint Presentation</vt:lpstr>
      <vt:lpstr>Ai amlieithrwydd yw’r norm ? Is multilingualism the norm?</vt:lpstr>
      <vt:lpstr>Hanes  History</vt:lpstr>
      <vt:lpstr>Rhesymau am amliethrwydd  Some reasons for multilingualism</vt:lpstr>
      <vt:lpstr>Nid yw amlieithrwydd bob amser wedi cael ei werthfawrogi’n hanesyddol?  Multilingualism not always appreciated in historical context </vt:lpstr>
      <vt:lpstr>Amlieithrwydd ddim yn cael ei werthfawrogi mewn cydestun hanesyddol Multilingualism not always appreciated in historical context </vt:lpstr>
      <vt:lpstr>Gwledydd sy’n siarad ieithoedd Ewropeaidd ond heb fod yn Ewrop  Countries that speak European languages but are not in Europe </vt:lpstr>
      <vt:lpstr>UDA/USA</vt:lpstr>
      <vt:lpstr>Ieithoedd brodorol - UDA Indigenous languages - USA</vt:lpstr>
      <vt:lpstr>UDA/USA</vt:lpstr>
      <vt:lpstr>Y Swistir/Switzerland</vt:lpstr>
      <vt:lpstr>Heriau o fod yn ddwyieithog/amlieithog Challenges of being bilingual/multilingual</vt:lpstr>
      <vt:lpstr>Bilingualism Matters: Myths and Facts about Early Bilingual Development — Mileidis Gort</vt:lpstr>
      <vt:lpstr>Buddion cyfathrebu Communication benefits</vt:lpstr>
      <vt:lpstr>Buddion diwylliannol Cultural benefits</vt:lpstr>
      <vt:lpstr>Manteision gwybyddol neu meddyliol Cognitive or thinking advantages </vt:lpstr>
      <vt:lpstr>Yr ymennydd dwyieithog The bilingual brain</vt:lpstr>
      <vt:lpstr>Cortecs clywedol Auditory cortex</vt:lpstr>
      <vt:lpstr>Rhan Wernicke Wernicke’s area</vt:lpstr>
      <vt:lpstr>Rhan Broca Broca’s area</vt:lpstr>
      <vt:lpstr>Cortecs echddygol Motor cortex</vt:lpstr>
      <vt:lpstr>Yr Athro Enlli Thomas Professor Enlli Thomas</vt:lpstr>
      <vt:lpstr>Seicoleg dwyieithrwydd Psychology of bilingualism</vt:lpstr>
      <vt:lpstr>PowerPoint Presentation</vt:lpstr>
      <vt:lpstr>Prawf Stroop The Stroop Test</vt:lpstr>
      <vt:lpstr>Dr Ellen Bialystok</vt:lpstr>
      <vt:lpstr> Gwybodaeth metaieithyddol Metalinguistic knowledge </vt:lpstr>
      <vt:lpstr>Meddwl dargyfeiriol Divergent thinking</vt:lpstr>
      <vt:lpstr>Guilford (1967)</vt:lpstr>
      <vt:lpstr>Meddwl dargyfeiriol a chwarae Divergent thinking and play</vt:lpstr>
      <vt:lpstr>Ble mae’r meddwl dargyfeiriol? Where is the divergent thinking?</vt:lpstr>
      <vt:lpstr>Ken Robinson</vt:lpstr>
      <vt:lpstr>Inuit</vt:lpstr>
      <vt:lpstr>Albanaidd Scottish</vt:lpstr>
      <vt:lpstr>Ewch amdani… Have a go…</vt:lpstr>
      <vt:lpstr>Buddion personol Personal benefits</vt:lpstr>
      <vt:lpstr>Yn hwyrach….Buddion economaidd a chyflogadwyedd Later….Economic and employment benefits</vt:lpstr>
      <vt:lpstr>Carwch eich iaith Love your language</vt:lpstr>
      <vt:lpstr>Eich aseiniad… Your assignment…</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Hanes Amlieithrwydd History of Multilingualism</dc:title>
  <dc:creator>Ann Tinney</dc:creator>
  <cp:lastModifiedBy>Alison Rees-Edwards</cp:lastModifiedBy>
  <cp:revision>132</cp:revision>
  <cp:lastPrinted>2018-02-26T16:09:26Z</cp:lastPrinted>
  <dcterms:created xsi:type="dcterms:W3CDTF">2017-02-27T22:53:01Z</dcterms:created>
  <dcterms:modified xsi:type="dcterms:W3CDTF">2021-02-25T13:22:09Z</dcterms:modified>
</cp:coreProperties>
</file>