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Arial Bold" charset="1" panose="020B0704020202020204"/>
      <p:regular r:id="rId19"/>
    </p:embeddedFont>
    <p:embeddedFont>
      <p:font typeface="Anantason ExtraExpanded Heavy" charset="1" panose="00000000000000000000"/>
      <p:regular r:id="rId20"/>
    </p:embeddedFont>
    <p:embeddedFont>
      <p:font typeface="Arial Bold Italics" charset="1" panose="020B0704020202090204"/>
      <p:regular r:id="rId21"/>
    </p:embeddedFont>
    <p:embeddedFont>
      <p:font typeface="Times New Roman" charset="1" panose="02020603050405020304"/>
      <p:regular r:id="rId22"/>
    </p:embeddedFont>
    <p:embeddedFont>
      <p:font typeface="Times New Roman Italics" charset="1" panose="02020503050405090304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3.png" Type="http://schemas.openxmlformats.org/officeDocument/2006/relationships/image"/><Relationship Id="rId13" Target="../media/image4.svg" Type="http://schemas.openxmlformats.org/officeDocument/2006/relationships/image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19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20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21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15.png" Type="http://schemas.openxmlformats.org/officeDocument/2006/relationships/image"/><Relationship Id="rId13" Target="../media/image16.svg" Type="http://schemas.openxmlformats.org/officeDocument/2006/relationships/image"/><Relationship Id="rId14" Target="../media/image11.png" Type="http://schemas.openxmlformats.org/officeDocument/2006/relationships/image"/><Relationship Id="rId15" Target="../media/image12.svg" Type="http://schemas.openxmlformats.org/officeDocument/2006/relationships/image"/><Relationship Id="rId16" Target="../media/image24.png" Type="http://schemas.openxmlformats.org/officeDocument/2006/relationships/image"/><Relationship Id="rId17" Target="../media/image25.png" Type="http://schemas.openxmlformats.org/officeDocument/2006/relationships/image"/><Relationship Id="rId2" Target="../media/image22.png" Type="http://schemas.openxmlformats.org/officeDocument/2006/relationships/image"/><Relationship Id="rId3" Target="../media/image23.pn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26.png" Type="http://schemas.openxmlformats.org/officeDocument/2006/relationships/image"/><Relationship Id="rId13" Target="../media/image27.svg" Type="http://schemas.openxmlformats.org/officeDocument/2006/relationships/image"/><Relationship Id="rId14" Target="../media/image28.png" Type="http://schemas.openxmlformats.org/officeDocument/2006/relationships/image"/><Relationship Id="rId15" Target="../media/image29.svg" Type="http://schemas.openxmlformats.org/officeDocument/2006/relationships/image"/><Relationship Id="rId16" Target="../media/image30.png" Type="http://schemas.openxmlformats.org/officeDocument/2006/relationships/image"/><Relationship Id="rId17" Target="../media/image31.png" Type="http://schemas.openxmlformats.org/officeDocument/2006/relationships/image"/><Relationship Id="rId18" Target="../media/image3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png" Type="http://schemas.openxmlformats.org/officeDocument/2006/relationships/image"/><Relationship Id="rId11" Target="../media/image36.svg" Type="http://schemas.openxmlformats.org/officeDocument/2006/relationships/image"/><Relationship Id="rId12" Target="../media/image37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3.png" Type="http://schemas.openxmlformats.org/officeDocument/2006/relationships/image"/><Relationship Id="rId5" Target="../media/image34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22.png" Type="http://schemas.openxmlformats.org/officeDocument/2006/relationships/image"/><Relationship Id="rId13" Target="../media/image38.png" Type="http://schemas.openxmlformats.org/officeDocument/2006/relationships/image"/><Relationship Id="rId14" Target="../media/image39.png" Type="http://schemas.openxmlformats.org/officeDocument/2006/relationships/image"/><Relationship Id="rId15" Target="../media/image40.png" Type="http://schemas.openxmlformats.org/officeDocument/2006/relationships/image"/><Relationship Id="rId16" Target="../media/image41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42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7.png" Type="http://schemas.openxmlformats.org/officeDocument/2006/relationships/image"/><Relationship Id="rId15" Target="../media/image18.svg" Type="http://schemas.openxmlformats.org/officeDocument/2006/relationships/image"/><Relationship Id="rId16" Target="../media/image7.png" Type="http://schemas.openxmlformats.org/officeDocument/2006/relationships/image"/><Relationship Id="rId17" Target="../media/image8.png" Type="http://schemas.openxmlformats.org/officeDocument/2006/relationships/image"/><Relationship Id="rId18" Target="../media/image9.png" Type="http://schemas.openxmlformats.org/officeDocument/2006/relationships/image"/><Relationship Id="rId19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495128" y="-2183756"/>
            <a:ext cx="7360454" cy="7360454"/>
          </a:xfrm>
          <a:custGeom>
            <a:avLst/>
            <a:gdLst/>
            <a:ahLst/>
            <a:cxnLst/>
            <a:rect r="r" b="b" t="t" l="l"/>
            <a:pathLst>
              <a:path h="7360454" w="7360454">
                <a:moveTo>
                  <a:pt x="0" y="0"/>
                </a:moveTo>
                <a:lnTo>
                  <a:pt x="7360454" y="0"/>
                </a:lnTo>
                <a:lnTo>
                  <a:pt x="7360454" y="7360453"/>
                </a:lnTo>
                <a:lnTo>
                  <a:pt x="0" y="73604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185099" y="-3045596"/>
            <a:ext cx="9386695" cy="9386695"/>
          </a:xfrm>
          <a:custGeom>
            <a:avLst/>
            <a:gdLst/>
            <a:ahLst/>
            <a:cxnLst/>
            <a:rect r="r" b="b" t="t" l="l"/>
            <a:pathLst>
              <a:path h="9386695" w="9386695">
                <a:moveTo>
                  <a:pt x="0" y="0"/>
                </a:moveTo>
                <a:lnTo>
                  <a:pt x="9386695" y="0"/>
                </a:lnTo>
                <a:lnTo>
                  <a:pt x="9386695" y="9386695"/>
                </a:lnTo>
                <a:lnTo>
                  <a:pt x="0" y="93866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03550" y="5414567"/>
            <a:ext cx="6227211" cy="6227211"/>
          </a:xfrm>
          <a:custGeom>
            <a:avLst/>
            <a:gdLst/>
            <a:ahLst/>
            <a:cxnLst/>
            <a:rect r="r" b="b" t="t" l="l"/>
            <a:pathLst>
              <a:path h="6227211" w="6227211">
                <a:moveTo>
                  <a:pt x="0" y="0"/>
                </a:moveTo>
                <a:lnTo>
                  <a:pt x="6227211" y="0"/>
                </a:lnTo>
                <a:lnTo>
                  <a:pt x="6227211" y="6227211"/>
                </a:lnTo>
                <a:lnTo>
                  <a:pt x="0" y="62272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694080" y="2749478"/>
            <a:ext cx="2565220" cy="5312402"/>
          </a:xfrm>
          <a:custGeom>
            <a:avLst/>
            <a:gdLst/>
            <a:ahLst/>
            <a:cxnLst/>
            <a:rect r="r" b="b" t="t" l="l"/>
            <a:pathLst>
              <a:path h="5312402" w="2565220">
                <a:moveTo>
                  <a:pt x="0" y="0"/>
                </a:moveTo>
                <a:lnTo>
                  <a:pt x="2565220" y="0"/>
                </a:lnTo>
                <a:lnTo>
                  <a:pt x="2565220" y="5312401"/>
                </a:lnTo>
                <a:lnTo>
                  <a:pt x="0" y="531240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753043" y="1936503"/>
            <a:ext cx="1701014" cy="2468186"/>
          </a:xfrm>
          <a:custGeom>
            <a:avLst/>
            <a:gdLst/>
            <a:ahLst/>
            <a:cxnLst/>
            <a:rect r="r" b="b" t="t" l="l"/>
            <a:pathLst>
              <a:path h="2468186" w="1701014">
                <a:moveTo>
                  <a:pt x="0" y="0"/>
                </a:moveTo>
                <a:lnTo>
                  <a:pt x="1701014" y="0"/>
                </a:lnTo>
                <a:lnTo>
                  <a:pt x="1701014" y="2468186"/>
                </a:lnTo>
                <a:lnTo>
                  <a:pt x="0" y="246818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067516" y="5744944"/>
            <a:ext cx="1626565" cy="1069655"/>
          </a:xfrm>
          <a:custGeom>
            <a:avLst/>
            <a:gdLst/>
            <a:ahLst/>
            <a:cxnLst/>
            <a:rect r="r" b="b" t="t" l="l"/>
            <a:pathLst>
              <a:path h="1069655" w="1626565">
                <a:moveTo>
                  <a:pt x="0" y="0"/>
                </a:moveTo>
                <a:lnTo>
                  <a:pt x="1626564" y="0"/>
                </a:lnTo>
                <a:lnTo>
                  <a:pt x="1626564" y="1069655"/>
                </a:lnTo>
                <a:lnTo>
                  <a:pt x="0" y="106965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AutoShape 8" id="8"/>
          <p:cNvSpPr/>
          <p:nvPr/>
        </p:nvSpPr>
        <p:spPr>
          <a:xfrm>
            <a:off x="200470" y="120007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219200" y="568015"/>
            <a:ext cx="1446481" cy="274831"/>
          </a:xfrm>
          <a:custGeom>
            <a:avLst/>
            <a:gdLst/>
            <a:ahLst/>
            <a:cxnLst/>
            <a:rect r="r" b="b" t="t" l="l"/>
            <a:pathLst>
              <a:path h="274831" w="1446481">
                <a:moveTo>
                  <a:pt x="0" y="0"/>
                </a:moveTo>
                <a:lnTo>
                  <a:pt x="1446481" y="0"/>
                </a:lnTo>
                <a:lnTo>
                  <a:pt x="1446481" y="274832"/>
                </a:lnTo>
                <a:lnTo>
                  <a:pt x="0" y="27483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353054" y="7254811"/>
            <a:ext cx="4625254" cy="880425"/>
            <a:chOff x="0" y="0"/>
            <a:chExt cx="1218174" cy="23188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218174" cy="231882"/>
            </a:xfrm>
            <a:custGeom>
              <a:avLst/>
              <a:gdLst/>
              <a:ahLst/>
              <a:cxnLst/>
              <a:rect r="r" b="b" t="t" l="l"/>
              <a:pathLst>
                <a:path h="231882" w="1218174">
                  <a:moveTo>
                    <a:pt x="85366" y="0"/>
                  </a:moveTo>
                  <a:lnTo>
                    <a:pt x="1132808" y="0"/>
                  </a:lnTo>
                  <a:cubicBezTo>
                    <a:pt x="1179954" y="0"/>
                    <a:pt x="1218174" y="38220"/>
                    <a:pt x="1218174" y="85366"/>
                  </a:cubicBezTo>
                  <a:lnTo>
                    <a:pt x="1218174" y="146516"/>
                  </a:lnTo>
                  <a:cubicBezTo>
                    <a:pt x="1218174" y="193662"/>
                    <a:pt x="1179954" y="231882"/>
                    <a:pt x="1132808" y="231882"/>
                  </a:cubicBezTo>
                  <a:lnTo>
                    <a:pt x="85366" y="231882"/>
                  </a:lnTo>
                  <a:cubicBezTo>
                    <a:pt x="38220" y="231882"/>
                    <a:pt x="0" y="193662"/>
                    <a:pt x="0" y="146516"/>
                  </a:cubicBezTo>
                  <a:lnTo>
                    <a:pt x="0" y="85366"/>
                  </a:lnTo>
                  <a:cubicBezTo>
                    <a:pt x="0" y="38220"/>
                    <a:pt x="38220" y="0"/>
                    <a:pt x="85366" y="0"/>
                  </a:cubicBezTo>
                  <a:close/>
                </a:path>
              </a:pathLst>
            </a:custGeom>
          </p:spPr>
        </p:sp>
        <p:sp>
          <p:nvSpPr>
            <p:cNvPr name="TextBox 12" id="12"/>
            <p:cNvSpPr txBox="true"/>
            <p:nvPr/>
          </p:nvSpPr>
          <p:spPr>
            <a:xfrm>
              <a:off x="0" y="-85725"/>
              <a:ext cx="1218174" cy="3176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479"/>
                </a:lnSpc>
              </a:pPr>
              <a:r>
                <a:rPr lang="en-US" b="true" sz="3199" spc="159">
                  <a:solidFill>
                    <a:srgbClr val="686ACB"/>
                  </a:solidFill>
                  <a:latin typeface="Arial Bold"/>
                  <a:ea typeface="Arial Bold"/>
                  <a:cs typeface="Arial Bold"/>
                  <a:sym typeface="Arial Bold"/>
                </a:rPr>
                <a:t>Name: Yuze Tang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200470" y="8362690"/>
            <a:ext cx="5398836" cy="930528"/>
            <a:chOff x="0" y="0"/>
            <a:chExt cx="1421916" cy="24507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21916" cy="245077"/>
            </a:xfrm>
            <a:custGeom>
              <a:avLst/>
              <a:gdLst/>
              <a:ahLst/>
              <a:cxnLst/>
              <a:rect r="r" b="b" t="t" l="l"/>
              <a:pathLst>
                <a:path h="245077" w="1421916">
                  <a:moveTo>
                    <a:pt x="73134" y="0"/>
                  </a:moveTo>
                  <a:lnTo>
                    <a:pt x="1348782" y="0"/>
                  </a:lnTo>
                  <a:cubicBezTo>
                    <a:pt x="1368178" y="0"/>
                    <a:pt x="1386780" y="7705"/>
                    <a:pt x="1400495" y="21420"/>
                  </a:cubicBezTo>
                  <a:cubicBezTo>
                    <a:pt x="1414211" y="35136"/>
                    <a:pt x="1421916" y="53738"/>
                    <a:pt x="1421916" y="73134"/>
                  </a:cubicBezTo>
                  <a:lnTo>
                    <a:pt x="1421916" y="171944"/>
                  </a:lnTo>
                  <a:cubicBezTo>
                    <a:pt x="1421916" y="191340"/>
                    <a:pt x="1414211" y="209942"/>
                    <a:pt x="1400495" y="223657"/>
                  </a:cubicBezTo>
                  <a:cubicBezTo>
                    <a:pt x="1386780" y="237372"/>
                    <a:pt x="1368178" y="245077"/>
                    <a:pt x="1348782" y="245077"/>
                  </a:cubicBezTo>
                  <a:lnTo>
                    <a:pt x="73134" y="245077"/>
                  </a:lnTo>
                  <a:cubicBezTo>
                    <a:pt x="53738" y="245077"/>
                    <a:pt x="35136" y="237372"/>
                    <a:pt x="21420" y="223657"/>
                  </a:cubicBezTo>
                  <a:cubicBezTo>
                    <a:pt x="7705" y="209942"/>
                    <a:pt x="0" y="191340"/>
                    <a:pt x="0" y="171944"/>
                  </a:cubicBezTo>
                  <a:lnTo>
                    <a:pt x="0" y="73134"/>
                  </a:lnTo>
                  <a:cubicBezTo>
                    <a:pt x="0" y="53738"/>
                    <a:pt x="7705" y="35136"/>
                    <a:pt x="21420" y="21420"/>
                  </a:cubicBezTo>
                  <a:cubicBezTo>
                    <a:pt x="35136" y="7705"/>
                    <a:pt x="53738" y="0"/>
                    <a:pt x="73134" y="0"/>
                  </a:cubicBezTo>
                  <a:close/>
                </a:path>
              </a:pathLst>
            </a:custGeom>
          </p:spPr>
        </p:sp>
        <p:sp>
          <p:nvSpPr>
            <p:cNvPr name="TextBox 15" id="15"/>
            <p:cNvSpPr txBox="true"/>
            <p:nvPr/>
          </p:nvSpPr>
          <p:spPr>
            <a:xfrm>
              <a:off x="0" y="-76200"/>
              <a:ext cx="1421916" cy="3212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b="true" sz="2799" spc="139">
                  <a:solidFill>
                    <a:srgbClr val="686ACB"/>
                  </a:solidFill>
                  <a:latin typeface="Arial Bold"/>
                  <a:ea typeface="Arial Bold"/>
                  <a:cs typeface="Arial Bold"/>
                  <a:sym typeface="Arial Bold"/>
                </a:rPr>
                <a:t>Student ID: 25000218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5243451" y="7160766"/>
            <a:ext cx="8360099" cy="1178746"/>
            <a:chOff x="0" y="0"/>
            <a:chExt cx="2201837" cy="31045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201837" cy="310452"/>
            </a:xfrm>
            <a:custGeom>
              <a:avLst/>
              <a:gdLst/>
              <a:ahLst/>
              <a:cxnLst/>
              <a:rect r="r" b="b" t="t" l="l"/>
              <a:pathLst>
                <a:path h="310452" w="2201837">
                  <a:moveTo>
                    <a:pt x="47229" y="0"/>
                  </a:moveTo>
                  <a:lnTo>
                    <a:pt x="2154608" y="0"/>
                  </a:lnTo>
                  <a:cubicBezTo>
                    <a:pt x="2167134" y="0"/>
                    <a:pt x="2179147" y="4976"/>
                    <a:pt x="2188004" y="13833"/>
                  </a:cubicBezTo>
                  <a:cubicBezTo>
                    <a:pt x="2196861" y="22690"/>
                    <a:pt x="2201837" y="34703"/>
                    <a:pt x="2201837" y="47229"/>
                  </a:cubicBezTo>
                  <a:lnTo>
                    <a:pt x="2201837" y="263223"/>
                  </a:lnTo>
                  <a:cubicBezTo>
                    <a:pt x="2201837" y="275749"/>
                    <a:pt x="2196861" y="287762"/>
                    <a:pt x="2188004" y="296619"/>
                  </a:cubicBezTo>
                  <a:cubicBezTo>
                    <a:pt x="2179147" y="305476"/>
                    <a:pt x="2167134" y="310452"/>
                    <a:pt x="2154608" y="310452"/>
                  </a:cubicBezTo>
                  <a:lnTo>
                    <a:pt x="47229" y="310452"/>
                  </a:lnTo>
                  <a:cubicBezTo>
                    <a:pt x="34703" y="310452"/>
                    <a:pt x="22690" y="305476"/>
                    <a:pt x="13833" y="296619"/>
                  </a:cubicBezTo>
                  <a:cubicBezTo>
                    <a:pt x="4976" y="287762"/>
                    <a:pt x="0" y="275749"/>
                    <a:pt x="0" y="263223"/>
                  </a:cubicBezTo>
                  <a:lnTo>
                    <a:pt x="0" y="47229"/>
                  </a:lnTo>
                  <a:cubicBezTo>
                    <a:pt x="0" y="34703"/>
                    <a:pt x="4976" y="22690"/>
                    <a:pt x="13833" y="13833"/>
                  </a:cubicBezTo>
                  <a:cubicBezTo>
                    <a:pt x="22690" y="4976"/>
                    <a:pt x="34703" y="0"/>
                    <a:pt x="47229" y="0"/>
                  </a:cubicBezTo>
                  <a:close/>
                </a:path>
              </a:pathLst>
            </a:custGeom>
          </p:spPr>
        </p:sp>
        <p:sp>
          <p:nvSpPr>
            <p:cNvPr name="TextBox 18" id="18"/>
            <p:cNvSpPr txBox="true"/>
            <p:nvPr/>
          </p:nvSpPr>
          <p:spPr>
            <a:xfrm>
              <a:off x="0" y="-66675"/>
              <a:ext cx="2201837" cy="37712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59"/>
                </a:lnSpc>
              </a:pPr>
              <a:r>
                <a:rPr lang="en-US" b="true" sz="2899" spc="144">
                  <a:solidFill>
                    <a:srgbClr val="686ACB"/>
                  </a:solidFill>
                  <a:latin typeface="Arial Bold"/>
                  <a:ea typeface="Arial Bold"/>
                  <a:cs typeface="Arial Bold"/>
                  <a:sym typeface="Arial Bold"/>
                </a:rPr>
                <a:t>Module: Leading and Developing People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4978308" y="8362690"/>
            <a:ext cx="4880903" cy="1076757"/>
            <a:chOff x="0" y="0"/>
            <a:chExt cx="1285505" cy="28359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285505" cy="283590"/>
            </a:xfrm>
            <a:custGeom>
              <a:avLst/>
              <a:gdLst/>
              <a:ahLst/>
              <a:cxnLst/>
              <a:rect r="r" b="b" t="t" l="l"/>
              <a:pathLst>
                <a:path h="283590" w="1285505">
                  <a:moveTo>
                    <a:pt x="80894" y="0"/>
                  </a:moveTo>
                  <a:lnTo>
                    <a:pt x="1204611" y="0"/>
                  </a:lnTo>
                  <a:cubicBezTo>
                    <a:pt x="1249288" y="0"/>
                    <a:pt x="1285505" y="36218"/>
                    <a:pt x="1285505" y="80894"/>
                  </a:cubicBezTo>
                  <a:lnTo>
                    <a:pt x="1285505" y="202696"/>
                  </a:lnTo>
                  <a:cubicBezTo>
                    <a:pt x="1285505" y="247373"/>
                    <a:pt x="1249288" y="283590"/>
                    <a:pt x="1204611" y="283590"/>
                  </a:cubicBezTo>
                  <a:lnTo>
                    <a:pt x="80894" y="283590"/>
                  </a:lnTo>
                  <a:cubicBezTo>
                    <a:pt x="36218" y="283590"/>
                    <a:pt x="0" y="247373"/>
                    <a:pt x="0" y="202696"/>
                  </a:cubicBezTo>
                  <a:lnTo>
                    <a:pt x="0" y="80894"/>
                  </a:lnTo>
                  <a:cubicBezTo>
                    <a:pt x="0" y="36218"/>
                    <a:pt x="36218" y="0"/>
                    <a:pt x="80894" y="0"/>
                  </a:cubicBezTo>
                  <a:close/>
                </a:path>
              </a:pathLst>
            </a:custGeom>
          </p:spPr>
        </p:sp>
        <p:sp>
          <p:nvSpPr>
            <p:cNvPr name="TextBox 21" id="21"/>
            <p:cNvSpPr txBox="true"/>
            <p:nvPr/>
          </p:nvSpPr>
          <p:spPr>
            <a:xfrm>
              <a:off x="0" y="-76200"/>
              <a:ext cx="1285505" cy="3597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b="true" sz="2799" spc="139">
                  <a:solidFill>
                    <a:srgbClr val="686ACB"/>
                  </a:solidFill>
                  <a:latin typeface="Arial Bold"/>
                  <a:ea typeface="Arial Bold"/>
                  <a:cs typeface="Arial Bold"/>
                  <a:sym typeface="Arial Bold"/>
                </a:rPr>
                <a:t>Date: 28st April 2026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935145" y="4681684"/>
            <a:ext cx="12294392" cy="16966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24"/>
              </a:lnSpc>
            </a:pPr>
            <a:r>
              <a:rPr lang="en-US" sz="4803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Subtitle: A Critical Analysis of Leadership Style and Development Perferences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35145" y="1514401"/>
            <a:ext cx="13025386" cy="29291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67"/>
              </a:lnSpc>
            </a:pPr>
            <a:r>
              <a:rPr lang="en-US" sz="5548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Title: Application for HR Manager Position: My Leadership Style &amp; Development Needs</a:t>
            </a:r>
          </a:p>
        </p:txBody>
      </p:sp>
      <p:sp>
        <p:nvSpPr>
          <p:cNvPr name="AutoShape 24" id="24"/>
          <p:cNvSpPr/>
          <p:nvPr/>
        </p:nvSpPr>
        <p:spPr>
          <a:xfrm flipV="true">
            <a:off x="447736" y="6989316"/>
            <a:ext cx="13289749" cy="0"/>
          </a:xfrm>
          <a:prstGeom prst="line">
            <a:avLst/>
          </a:prstGeom>
          <a:ln cap="flat" w="38100">
            <a:solidFill>
              <a:srgbClr val="686ACB"/>
            </a:solidFill>
            <a:prstDash val="sysDash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809577" y="-2664008"/>
            <a:ext cx="22950578" cy="15001478"/>
            <a:chOff x="0" y="0"/>
            <a:chExt cx="30600771" cy="200019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0180679" y="7889792"/>
              <a:ext cx="10767463" cy="10767463"/>
            </a:xfrm>
            <a:custGeom>
              <a:avLst/>
              <a:gdLst/>
              <a:ahLst/>
              <a:cxnLst/>
              <a:rect r="r" b="b" t="t" l="l"/>
              <a:pathLst>
                <a:path h="10767463" w="10767463">
                  <a:moveTo>
                    <a:pt x="0" y="0"/>
                  </a:moveTo>
                  <a:lnTo>
                    <a:pt x="10767463" y="0"/>
                  </a:lnTo>
                  <a:lnTo>
                    <a:pt x="10767463" y="10767463"/>
                  </a:lnTo>
                  <a:lnTo>
                    <a:pt x="0" y="107674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620752" y="500745"/>
            <a:ext cx="11154244" cy="932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25"/>
              </a:lnSpc>
            </a:pPr>
            <a:r>
              <a:rPr lang="en-US" sz="5303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Presentation Structure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20752" y="1856439"/>
            <a:ext cx="16809800" cy="6984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spc="200" b="true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01 </a:t>
            </a:r>
            <a:r>
              <a:rPr lang="en-US" b="true" sz="4000" spc="20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My leadership style: questionnaire results &amp; feedback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20752" y="5351038"/>
            <a:ext cx="12697694" cy="688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</a:pPr>
            <a:r>
              <a:rPr lang="en-US" b="true" sz="3999" spc="199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04 </a:t>
            </a:r>
            <a:r>
              <a:rPr lang="en-US" b="true" sz="3999" spc="19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Why my style is best suited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20752" y="3031188"/>
            <a:ext cx="17249395" cy="6984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spc="200" b="true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02 </a:t>
            </a:r>
            <a:r>
              <a:rPr lang="en-US" sz="4000" spc="2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Critical analysis: strengths &amp; limitations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20752" y="6483243"/>
            <a:ext cx="15391763" cy="688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</a:pPr>
            <a:r>
              <a:rPr lang="en-US" b="true" sz="3999" spc="199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05</a:t>
            </a:r>
            <a:r>
              <a:rPr lang="en-US" b="true" sz="3999" spc="19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My development needs as a first-time senior appointee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20752" y="4171252"/>
            <a:ext cx="16809800" cy="6984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4000" spc="200" b="true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03 </a:t>
            </a:r>
            <a:r>
              <a:rPr lang="en-US" sz="4000" spc="200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Internal &amp; external challenges facing Havencares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20752" y="7653549"/>
            <a:ext cx="14439293" cy="688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</a:pPr>
            <a:r>
              <a:rPr lang="en-US" b="true" sz="3999" spc="199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06</a:t>
            </a:r>
            <a:r>
              <a:rPr lang="en-US" b="true" sz="3999" spc="19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Support I request from the organisation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20752" y="8823855"/>
            <a:ext cx="8800676" cy="688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599"/>
              </a:lnSpc>
            </a:pPr>
            <a:r>
              <a:rPr lang="en-US" b="true" sz="3999" spc="199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07</a:t>
            </a:r>
            <a:r>
              <a:rPr lang="en-US" b="true" sz="3999" spc="19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Conclusion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812459" y="151710"/>
            <a:ext cx="7850306" cy="15825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3048"/>
              </a:lnSpc>
            </a:pPr>
            <a:r>
              <a:rPr lang="en-US" b="true" sz="9320" spc="466">
                <a:solidFill>
                  <a:srgbClr val="31DDA9"/>
                </a:solidFill>
                <a:latin typeface="Anantason ExtraExpanded Heavy"/>
                <a:ea typeface="Anantason ExtraExpanded Heavy"/>
                <a:cs typeface="Anantason ExtraExpanded Heavy"/>
                <a:sym typeface="Anantason ExtraExpanded Heavy"/>
              </a:rPr>
              <a:t>2026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0920" y="-4665496"/>
            <a:ext cx="9386695" cy="9386695"/>
          </a:xfrm>
          <a:custGeom>
            <a:avLst/>
            <a:gdLst/>
            <a:ahLst/>
            <a:cxnLst/>
            <a:rect r="r" b="b" t="t" l="l"/>
            <a:pathLst>
              <a:path h="9386695" w="9386695">
                <a:moveTo>
                  <a:pt x="0" y="0"/>
                </a:moveTo>
                <a:lnTo>
                  <a:pt x="9386695" y="0"/>
                </a:lnTo>
                <a:lnTo>
                  <a:pt x="9386695" y="9386695"/>
                </a:lnTo>
                <a:lnTo>
                  <a:pt x="0" y="93866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603550" y="5414567"/>
            <a:ext cx="6227211" cy="6227211"/>
          </a:xfrm>
          <a:custGeom>
            <a:avLst/>
            <a:gdLst/>
            <a:ahLst/>
            <a:cxnLst/>
            <a:rect r="r" b="b" t="t" l="l"/>
            <a:pathLst>
              <a:path h="6227211" w="6227211">
                <a:moveTo>
                  <a:pt x="0" y="0"/>
                </a:moveTo>
                <a:lnTo>
                  <a:pt x="6227211" y="0"/>
                </a:lnTo>
                <a:lnTo>
                  <a:pt x="6227211" y="6227211"/>
                </a:lnTo>
                <a:lnTo>
                  <a:pt x="0" y="62272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00" y="1217640"/>
            <a:ext cx="2402815" cy="2402815"/>
          </a:xfrm>
          <a:custGeom>
            <a:avLst/>
            <a:gdLst/>
            <a:ahLst/>
            <a:cxnLst/>
            <a:rect r="r" b="b" t="t" l="l"/>
            <a:pathLst>
              <a:path h="2402815" w="2402815">
                <a:moveTo>
                  <a:pt x="0" y="0"/>
                </a:moveTo>
                <a:lnTo>
                  <a:pt x="2402815" y="0"/>
                </a:lnTo>
                <a:lnTo>
                  <a:pt x="2402815" y="2402815"/>
                </a:lnTo>
                <a:lnTo>
                  <a:pt x="0" y="240281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1366769" y="5475605"/>
            <a:ext cx="6480276" cy="6480276"/>
          </a:xfrm>
          <a:custGeom>
            <a:avLst/>
            <a:gdLst/>
            <a:ahLst/>
            <a:cxnLst/>
            <a:rect r="r" b="b" t="t" l="l"/>
            <a:pathLst>
              <a:path h="6480276" w="6480276">
                <a:moveTo>
                  <a:pt x="0" y="0"/>
                </a:moveTo>
                <a:lnTo>
                  <a:pt x="6480277" y="0"/>
                </a:lnTo>
                <a:lnTo>
                  <a:pt x="6480277" y="6480277"/>
                </a:lnTo>
                <a:lnTo>
                  <a:pt x="0" y="64802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452576" y="-586235"/>
            <a:ext cx="8653261" cy="8653261"/>
          </a:xfrm>
          <a:custGeom>
            <a:avLst/>
            <a:gdLst/>
            <a:ahLst/>
            <a:cxnLst/>
            <a:rect r="r" b="b" t="t" l="l"/>
            <a:pathLst>
              <a:path h="8653261" w="8653261">
                <a:moveTo>
                  <a:pt x="0" y="0"/>
                </a:moveTo>
                <a:lnTo>
                  <a:pt x="8653261" y="0"/>
                </a:lnTo>
                <a:lnTo>
                  <a:pt x="8653261" y="8653260"/>
                </a:lnTo>
                <a:lnTo>
                  <a:pt x="0" y="86532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4207814" y="605039"/>
            <a:ext cx="8653261" cy="8653261"/>
          </a:xfrm>
          <a:custGeom>
            <a:avLst/>
            <a:gdLst/>
            <a:ahLst/>
            <a:cxnLst/>
            <a:rect r="r" b="b" t="t" l="l"/>
            <a:pathLst>
              <a:path h="8653261" w="8653261">
                <a:moveTo>
                  <a:pt x="0" y="0"/>
                </a:moveTo>
                <a:lnTo>
                  <a:pt x="8653261" y="0"/>
                </a:lnTo>
                <a:lnTo>
                  <a:pt x="8653261" y="8653261"/>
                </a:lnTo>
                <a:lnTo>
                  <a:pt x="0" y="8653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8" id="8"/>
          <p:cNvSpPr/>
          <p:nvPr/>
        </p:nvSpPr>
        <p:spPr>
          <a:xfrm flipV="true">
            <a:off x="420920" y="1572780"/>
            <a:ext cx="18169183" cy="0"/>
          </a:xfrm>
          <a:prstGeom prst="line">
            <a:avLst/>
          </a:prstGeom>
          <a:ln cap="flat" w="38100">
            <a:solidFill>
              <a:srgbClr val="F4F6FC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4956083" y="2521600"/>
            <a:ext cx="11339844" cy="6006573"/>
          </a:xfrm>
          <a:custGeom>
            <a:avLst/>
            <a:gdLst/>
            <a:ahLst/>
            <a:cxnLst/>
            <a:rect r="r" b="b" t="t" l="l"/>
            <a:pathLst>
              <a:path h="6006573" w="11339844">
                <a:moveTo>
                  <a:pt x="0" y="0"/>
                </a:moveTo>
                <a:lnTo>
                  <a:pt x="11339844" y="0"/>
                </a:lnTo>
                <a:lnTo>
                  <a:pt x="11339844" y="6006572"/>
                </a:lnTo>
                <a:lnTo>
                  <a:pt x="0" y="600657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-965" r="0" b="-706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8817" y="318703"/>
            <a:ext cx="17335500" cy="882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2"/>
              </a:lnSpc>
            </a:pPr>
            <a:r>
              <a:rPr lang="en-US" b="true" sz="5008" i="true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01</a:t>
            </a:r>
            <a:r>
              <a:rPr lang="en-US" sz="5008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 My Leadership Style- Questionnaire &amp; Feedback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592828" y="1752020"/>
            <a:ext cx="11693694" cy="533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11"/>
              </a:lnSpc>
            </a:pPr>
            <a:r>
              <a:rPr lang="en-US" b="true" sz="3008" spc="150">
                <a:solidFill>
                  <a:srgbClr val="8C52FF"/>
                </a:solidFill>
                <a:latin typeface="Arial Bold"/>
                <a:ea typeface="Arial Bold"/>
                <a:cs typeface="Arial Bold"/>
                <a:sym typeface="Arial Bold"/>
              </a:rPr>
              <a:t>My Current Leadership Style Profile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20920" y="7776513"/>
            <a:ext cx="4360763" cy="514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b="true" sz="2999" spc="14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Feedback from others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20920" y="2456660"/>
            <a:ext cx="4316413" cy="514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b="true" sz="2999" spc="14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Questionnaire results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485603" y="-3045596"/>
            <a:ext cx="22950578" cy="15001478"/>
            <a:chOff x="0" y="0"/>
            <a:chExt cx="30600771" cy="200019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0180679" y="7889792"/>
              <a:ext cx="10767463" cy="10767463"/>
            </a:xfrm>
            <a:custGeom>
              <a:avLst/>
              <a:gdLst/>
              <a:ahLst/>
              <a:cxnLst/>
              <a:rect r="r" b="b" t="t" l="l"/>
              <a:pathLst>
                <a:path h="10767463" w="10767463">
                  <a:moveTo>
                    <a:pt x="0" y="0"/>
                  </a:moveTo>
                  <a:lnTo>
                    <a:pt x="10767463" y="0"/>
                  </a:lnTo>
                  <a:lnTo>
                    <a:pt x="10767463" y="10767463"/>
                  </a:lnTo>
                  <a:lnTo>
                    <a:pt x="0" y="107674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AutoShape 9" id="9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" id="10"/>
          <p:cNvGrpSpPr/>
          <p:nvPr/>
        </p:nvGrpSpPr>
        <p:grpSpPr>
          <a:xfrm rot="0">
            <a:off x="16010981" y="89801"/>
            <a:ext cx="1828182" cy="1828175"/>
            <a:chOff x="0" y="0"/>
            <a:chExt cx="6350000" cy="634997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14"/>
              <a:stretch>
                <a:fillRect l="0" t="-25047" r="0" b="-25047"/>
              </a:stretch>
            </a:blipFill>
          </p:spPr>
        </p:sp>
      </p:grpSp>
      <p:graphicFrame>
        <p:nvGraphicFramePr>
          <p:cNvPr name="Table 12" id="12"/>
          <p:cNvGraphicFramePr>
            <a:graphicFrameLocks noGrp="true"/>
          </p:cNvGraphicFramePr>
          <p:nvPr/>
        </p:nvGraphicFramePr>
        <p:xfrm>
          <a:off x="742750" y="2536657"/>
          <a:ext cx="17096412" cy="5040421"/>
        </p:xfrm>
        <a:graphic>
          <a:graphicData uri="http://schemas.openxmlformats.org/drawingml/2006/table">
            <a:tbl>
              <a:tblPr/>
              <a:tblGrid>
                <a:gridCol w="8136653"/>
                <a:gridCol w="8959759"/>
              </a:tblGrid>
              <a:tr h="1007742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2E6417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Strengths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CC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Limitations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36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Increases employee engagement and commitment (Bass &amp; Riggio, 2006)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Slower decision- making in crises (YukI, 2013)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365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Fosters knowledge sharing and innovation (Uhl-Bien et al., 2007)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Requires high follower maturity (Hersey &amp; Blanchard, 1969)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365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Reduces turnover- especially in call centres (Gkorezis et al., 2016)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May be less efficient in highly structured environments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13" id="13"/>
          <p:cNvSpPr txBox="true"/>
          <p:nvPr/>
        </p:nvSpPr>
        <p:spPr>
          <a:xfrm rot="0">
            <a:off x="2319779" y="239379"/>
            <a:ext cx="13963231" cy="899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139"/>
              </a:lnSpc>
            </a:pPr>
            <a:r>
              <a:rPr lang="en-US" sz="5099" spc="254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Critical Analysis of My Leadership Style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91029" y="239379"/>
            <a:ext cx="1281889" cy="899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b="true" sz="5099" i="true" spc="254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56801" y="1546944"/>
            <a:ext cx="16468271" cy="656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98"/>
              </a:lnSpc>
              <a:spcBef>
                <a:spcPct val="0"/>
              </a:spcBef>
            </a:pPr>
            <a:r>
              <a:rPr lang="en-US" b="true" sz="3784" spc="189">
                <a:gradFill>
                  <a:gsLst>
                    <a:gs pos="0">
                      <a:srgbClr val="8C52FF">
                        <a:alpha val="100000"/>
                      </a:srgbClr>
                    </a:gs>
                    <a:gs pos="100000">
                      <a:srgbClr val="FF914D">
                        <a:alpha val="100000"/>
                      </a:srgbClr>
                    </a:gs>
                  </a:gsLst>
                  <a:lin ang="0"/>
                </a:gradFill>
                <a:latin typeface="Arial Bold"/>
                <a:ea typeface="Arial Bold"/>
                <a:cs typeface="Arial Bold"/>
                <a:sym typeface="Arial Bold"/>
              </a:rPr>
              <a:t>Strengths and Limitations of a Participative/Democratic Style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259983" y="7519928"/>
            <a:ext cx="13579179" cy="26784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70"/>
              </a:lnSpc>
            </a:pPr>
          </a:p>
          <a:p>
            <a:pPr algn="l">
              <a:lnSpc>
                <a:spcPts val="3570"/>
              </a:lnSpc>
            </a:pPr>
            <a:r>
              <a:rPr lang="en-US" b="true" sz="2550" spc="127" u="sng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1. My style matches Havencares’ current need for retention and cultural change.</a:t>
            </a:r>
          </a:p>
          <a:p>
            <a:pPr algn="l">
              <a:lnSpc>
                <a:spcPts val="3570"/>
              </a:lnSpc>
            </a:pPr>
            <a:r>
              <a:rPr lang="en-US" b="true" sz="2550" spc="127" u="sng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2. </a:t>
            </a:r>
            <a:r>
              <a:rPr lang="en-US" b="true" sz="2550" spc="127" u="sng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However, I need to develop situational leadership skills – shifting to a more directive style during high-pressure periods (Goleman, 2000).</a:t>
            </a:r>
          </a:p>
          <a:p>
            <a:pPr algn="ctr">
              <a:lnSpc>
                <a:spcPts val="3570"/>
              </a:lnSpc>
              <a:spcBef>
                <a:spcPct val="0"/>
              </a:spcBef>
            </a:pPr>
          </a:p>
        </p:txBody>
      </p:sp>
      <p:grpSp>
        <p:nvGrpSpPr>
          <p:cNvPr name="Group 17" id="17"/>
          <p:cNvGrpSpPr/>
          <p:nvPr/>
        </p:nvGrpSpPr>
        <p:grpSpPr>
          <a:xfrm rot="0">
            <a:off x="742750" y="8191966"/>
            <a:ext cx="2794356" cy="1066334"/>
            <a:chOff x="0" y="0"/>
            <a:chExt cx="735962" cy="28084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735962" cy="280845"/>
            </a:xfrm>
            <a:custGeom>
              <a:avLst/>
              <a:gdLst/>
              <a:ahLst/>
              <a:cxnLst/>
              <a:rect r="r" b="b" t="t" l="l"/>
              <a:pathLst>
                <a:path h="280845" w="735962">
                  <a:moveTo>
                    <a:pt x="47099" y="0"/>
                  </a:moveTo>
                  <a:lnTo>
                    <a:pt x="688863" y="0"/>
                  </a:lnTo>
                  <a:cubicBezTo>
                    <a:pt x="701354" y="0"/>
                    <a:pt x="713334" y="4962"/>
                    <a:pt x="722167" y="13795"/>
                  </a:cubicBezTo>
                  <a:cubicBezTo>
                    <a:pt x="731000" y="22628"/>
                    <a:pt x="735962" y="34608"/>
                    <a:pt x="735962" y="47099"/>
                  </a:cubicBezTo>
                  <a:lnTo>
                    <a:pt x="735962" y="233746"/>
                  </a:lnTo>
                  <a:cubicBezTo>
                    <a:pt x="735962" y="259758"/>
                    <a:pt x="714875" y="280845"/>
                    <a:pt x="688863" y="280845"/>
                  </a:cubicBezTo>
                  <a:lnTo>
                    <a:pt x="47099" y="280845"/>
                  </a:lnTo>
                  <a:cubicBezTo>
                    <a:pt x="21087" y="280845"/>
                    <a:pt x="0" y="259758"/>
                    <a:pt x="0" y="233746"/>
                  </a:cubicBezTo>
                  <a:lnTo>
                    <a:pt x="0" y="47099"/>
                  </a:lnTo>
                  <a:cubicBezTo>
                    <a:pt x="0" y="21087"/>
                    <a:pt x="21087" y="0"/>
                    <a:pt x="47099" y="0"/>
                  </a:cubicBezTo>
                  <a:close/>
                </a:path>
              </a:pathLst>
            </a:custGeom>
            <a:solidFill>
              <a:srgbClr val="FBEAB4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76200"/>
              <a:ext cx="735962" cy="35704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b="true" sz="2799" spc="139">
                  <a:solidFill>
                    <a:srgbClr val="382D55"/>
                  </a:solidFill>
                  <a:latin typeface="Arial Bold"/>
                  <a:ea typeface="Arial Bold"/>
                  <a:cs typeface="Arial Bold"/>
                  <a:sym typeface="Arial Bold"/>
                </a:rPr>
                <a:t>My reflection: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485603" y="-3045596"/>
            <a:ext cx="22950578" cy="15001478"/>
            <a:chOff x="0" y="0"/>
            <a:chExt cx="30600771" cy="200019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AutoShape 8" id="8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643745" y="2935529"/>
            <a:ext cx="8262045" cy="5805140"/>
            <a:chOff x="0" y="0"/>
            <a:chExt cx="2176012" cy="152892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76012" cy="1528926"/>
            </a:xfrm>
            <a:custGeom>
              <a:avLst/>
              <a:gdLst/>
              <a:ahLst/>
              <a:cxnLst/>
              <a:rect r="r" b="b" t="t" l="l"/>
              <a:pathLst>
                <a:path h="1528926" w="2176012">
                  <a:moveTo>
                    <a:pt x="18741" y="0"/>
                  </a:moveTo>
                  <a:lnTo>
                    <a:pt x="2157271" y="0"/>
                  </a:lnTo>
                  <a:cubicBezTo>
                    <a:pt x="2162241" y="0"/>
                    <a:pt x="2167008" y="1974"/>
                    <a:pt x="2170523" y="5489"/>
                  </a:cubicBezTo>
                  <a:cubicBezTo>
                    <a:pt x="2174037" y="9004"/>
                    <a:pt x="2176012" y="13771"/>
                    <a:pt x="2176012" y="18741"/>
                  </a:cubicBezTo>
                  <a:lnTo>
                    <a:pt x="2176012" y="1510185"/>
                  </a:lnTo>
                  <a:cubicBezTo>
                    <a:pt x="2176012" y="1515155"/>
                    <a:pt x="2174037" y="1519922"/>
                    <a:pt x="2170523" y="1523437"/>
                  </a:cubicBezTo>
                  <a:cubicBezTo>
                    <a:pt x="2167008" y="1526951"/>
                    <a:pt x="2162241" y="1528926"/>
                    <a:pt x="2157271" y="1528926"/>
                  </a:cubicBezTo>
                  <a:lnTo>
                    <a:pt x="18741" y="1528926"/>
                  </a:lnTo>
                  <a:cubicBezTo>
                    <a:pt x="13771" y="1528926"/>
                    <a:pt x="9004" y="1526951"/>
                    <a:pt x="5489" y="1523437"/>
                  </a:cubicBezTo>
                  <a:cubicBezTo>
                    <a:pt x="1974" y="1519922"/>
                    <a:pt x="0" y="1515155"/>
                    <a:pt x="0" y="1510185"/>
                  </a:cubicBezTo>
                  <a:lnTo>
                    <a:pt x="0" y="18741"/>
                  </a:lnTo>
                  <a:cubicBezTo>
                    <a:pt x="0" y="13771"/>
                    <a:pt x="1974" y="9004"/>
                    <a:pt x="5489" y="5489"/>
                  </a:cubicBezTo>
                  <a:cubicBezTo>
                    <a:pt x="9004" y="1974"/>
                    <a:pt x="13771" y="0"/>
                    <a:pt x="18741" y="0"/>
                  </a:cubicBezTo>
                  <a:close/>
                </a:path>
              </a:pathLst>
            </a:custGeom>
            <a:solidFill>
              <a:srgbClr val="5BAAF7">
                <a:alpha val="4000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04775"/>
              <a:ext cx="2176012" cy="16337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860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9361066" y="2935529"/>
            <a:ext cx="8606846" cy="5805140"/>
            <a:chOff x="0" y="0"/>
            <a:chExt cx="2266824" cy="152892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266824" cy="1528926"/>
            </a:xfrm>
            <a:custGeom>
              <a:avLst/>
              <a:gdLst/>
              <a:ahLst/>
              <a:cxnLst/>
              <a:rect r="r" b="b" t="t" l="l"/>
              <a:pathLst>
                <a:path h="1528926" w="2266824">
                  <a:moveTo>
                    <a:pt x="17990" y="0"/>
                  </a:moveTo>
                  <a:lnTo>
                    <a:pt x="2248833" y="0"/>
                  </a:lnTo>
                  <a:cubicBezTo>
                    <a:pt x="2253605" y="0"/>
                    <a:pt x="2258181" y="1895"/>
                    <a:pt x="2261554" y="5269"/>
                  </a:cubicBezTo>
                  <a:cubicBezTo>
                    <a:pt x="2264928" y="8643"/>
                    <a:pt x="2266824" y="13219"/>
                    <a:pt x="2266824" y="17990"/>
                  </a:cubicBezTo>
                  <a:lnTo>
                    <a:pt x="2266824" y="1510936"/>
                  </a:lnTo>
                  <a:cubicBezTo>
                    <a:pt x="2266824" y="1515707"/>
                    <a:pt x="2264928" y="1520283"/>
                    <a:pt x="2261554" y="1523657"/>
                  </a:cubicBezTo>
                  <a:cubicBezTo>
                    <a:pt x="2258181" y="1527030"/>
                    <a:pt x="2253605" y="1528926"/>
                    <a:pt x="2248833" y="1528926"/>
                  </a:cubicBezTo>
                  <a:lnTo>
                    <a:pt x="17990" y="1528926"/>
                  </a:lnTo>
                  <a:cubicBezTo>
                    <a:pt x="13219" y="1528926"/>
                    <a:pt x="8643" y="1527030"/>
                    <a:pt x="5269" y="1523657"/>
                  </a:cubicBezTo>
                  <a:cubicBezTo>
                    <a:pt x="1895" y="1520283"/>
                    <a:pt x="0" y="1515707"/>
                    <a:pt x="0" y="1510936"/>
                  </a:cubicBezTo>
                  <a:lnTo>
                    <a:pt x="0" y="17990"/>
                  </a:lnTo>
                  <a:cubicBezTo>
                    <a:pt x="0" y="13219"/>
                    <a:pt x="1895" y="8643"/>
                    <a:pt x="5269" y="5269"/>
                  </a:cubicBezTo>
                  <a:cubicBezTo>
                    <a:pt x="8643" y="1895"/>
                    <a:pt x="13219" y="0"/>
                    <a:pt x="17990" y="0"/>
                  </a:cubicBezTo>
                  <a:close/>
                </a:path>
              </a:pathLst>
            </a:custGeom>
            <a:solidFill>
              <a:srgbClr val="FBEAB4">
                <a:alpha val="4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104775"/>
              <a:ext cx="2266824" cy="16337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860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952500" y="119483"/>
            <a:ext cx="964487" cy="1035118"/>
          </a:xfrm>
          <a:custGeom>
            <a:avLst/>
            <a:gdLst/>
            <a:ahLst/>
            <a:cxnLst/>
            <a:rect r="r" b="b" t="t" l="l"/>
            <a:pathLst>
              <a:path h="1035118" w="964487">
                <a:moveTo>
                  <a:pt x="0" y="0"/>
                </a:moveTo>
                <a:lnTo>
                  <a:pt x="964487" y="0"/>
                </a:lnTo>
                <a:lnTo>
                  <a:pt x="964487" y="1035118"/>
                </a:lnTo>
                <a:lnTo>
                  <a:pt x="0" y="103511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-146075" y="112034"/>
            <a:ext cx="17477738" cy="916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25"/>
              </a:lnSpc>
              <a:spcBef>
                <a:spcPct val="0"/>
              </a:spcBef>
            </a:pPr>
            <a:r>
              <a:rPr lang="en-US" b="true" sz="5160" i="true" spc="258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03</a:t>
            </a:r>
            <a:r>
              <a:rPr lang="en-US" b="true" sz="5160" i="true" spc="258">
                <a:solidFill>
                  <a:srgbClr val="000000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 </a:t>
            </a:r>
            <a:r>
              <a:rPr lang="en-US" b="true" sz="5160" spc="258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Challenges Facing Havencares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24968" y="1448846"/>
            <a:ext cx="17038064" cy="658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b="true" sz="3699" spc="184">
                <a:gradFill>
                  <a:gsLst>
                    <a:gs pos="0">
                      <a:srgbClr val="0097B2">
                        <a:alpha val="100000"/>
                      </a:srgbClr>
                    </a:gs>
                    <a:gs pos="100000">
                      <a:srgbClr val="7ED957">
                        <a:alpha val="100000"/>
                      </a:srgbClr>
                    </a:gs>
                  </a:gsLst>
                  <a:lin ang="0"/>
                </a:gradFill>
                <a:latin typeface="Arial Bold"/>
                <a:ea typeface="Arial Bold"/>
                <a:cs typeface="Arial Bold"/>
                <a:sym typeface="Arial Bold"/>
              </a:rPr>
              <a:t>Internal and External Challenges (Insuance Call Centre Context)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52500" y="3175401"/>
            <a:ext cx="7834187" cy="53792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46"/>
              </a:lnSpc>
            </a:pPr>
            <a:r>
              <a:rPr lang="en-US" b="true" sz="3033" spc="15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Internal Challenges</a:t>
            </a:r>
          </a:p>
          <a:p>
            <a:pPr algn="ctr">
              <a:lnSpc>
                <a:spcPts val="4246"/>
              </a:lnSpc>
            </a:pPr>
          </a:p>
          <a:p>
            <a:pPr algn="ctr">
              <a:lnSpc>
                <a:spcPts val="4246"/>
              </a:lnSpc>
            </a:pPr>
            <a:r>
              <a:rPr lang="en-US" b="true" sz="3033" spc="15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1. High employee turnover – industry average 30–45% per year (Contact BPO, 2024)</a:t>
            </a:r>
          </a:p>
          <a:p>
            <a:pPr algn="ctr">
              <a:lnSpc>
                <a:spcPts val="4246"/>
              </a:lnSpc>
            </a:pPr>
            <a:r>
              <a:rPr lang="en-US" b="true" sz="3033" spc="15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2. Low employee engagement – repetitive work leads to burnout</a:t>
            </a:r>
          </a:p>
          <a:p>
            <a:pPr algn="ctr">
              <a:lnSpc>
                <a:spcPts val="4246"/>
              </a:lnSpc>
              <a:spcBef>
                <a:spcPct val="0"/>
              </a:spcBef>
            </a:pPr>
            <a:r>
              <a:rPr lang="en-US" b="true" sz="3033" spc="15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3. Middle leadership gap – team leaders promoted internally but lack formal training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542569" y="3165876"/>
            <a:ext cx="8274304" cy="5406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14"/>
              </a:lnSpc>
            </a:pPr>
            <a:r>
              <a:rPr lang="en-US" b="true" sz="3081" spc="15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External Challenges</a:t>
            </a:r>
          </a:p>
          <a:p>
            <a:pPr algn="ctr">
              <a:lnSpc>
                <a:spcPts val="4314"/>
              </a:lnSpc>
            </a:pPr>
          </a:p>
          <a:p>
            <a:pPr algn="ctr">
              <a:lnSpc>
                <a:spcPts val="4314"/>
              </a:lnSpc>
            </a:pPr>
            <a:r>
              <a:rPr lang="en-US" b="true" sz="3081" spc="15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1. Regulatory pressure – new FCA consumer duty standards (FCA, 2025)</a:t>
            </a:r>
          </a:p>
          <a:p>
            <a:pPr algn="ctr">
              <a:lnSpc>
                <a:spcPts val="4314"/>
              </a:lnSpc>
            </a:pPr>
            <a:r>
              <a:rPr lang="en-US" b="true" sz="3081" spc="15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2. Technological disruption – AI and automation changing claims processing (Deloitte, 2024)</a:t>
            </a:r>
          </a:p>
          <a:p>
            <a:pPr algn="ctr">
              <a:lnSpc>
                <a:spcPts val="4314"/>
              </a:lnSpc>
              <a:spcBef>
                <a:spcPct val="0"/>
              </a:spcBef>
            </a:pPr>
            <a:r>
              <a:rPr lang="en-US" b="true" sz="3081" spc="15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3. Talent market competition – multiple call centres in South Wales competing for experienced staff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441422" y="441246"/>
            <a:ext cx="793953" cy="587454"/>
          </a:xfrm>
          <a:custGeom>
            <a:avLst/>
            <a:gdLst/>
            <a:ahLst/>
            <a:cxnLst/>
            <a:rect r="r" b="b" t="t" l="l"/>
            <a:pathLst>
              <a:path h="587454" w="793953">
                <a:moveTo>
                  <a:pt x="0" y="0"/>
                </a:moveTo>
                <a:lnTo>
                  <a:pt x="793953" y="0"/>
                </a:lnTo>
                <a:lnTo>
                  <a:pt x="793953" y="587454"/>
                </a:lnTo>
                <a:lnTo>
                  <a:pt x="0" y="5874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013752" y="441246"/>
            <a:ext cx="895516" cy="966819"/>
          </a:xfrm>
          <a:custGeom>
            <a:avLst/>
            <a:gdLst/>
            <a:ahLst/>
            <a:cxnLst/>
            <a:rect r="r" b="b" t="t" l="l"/>
            <a:pathLst>
              <a:path h="966819" w="895516">
                <a:moveTo>
                  <a:pt x="0" y="0"/>
                </a:moveTo>
                <a:lnTo>
                  <a:pt x="895516" y="0"/>
                </a:lnTo>
                <a:lnTo>
                  <a:pt x="895516" y="966819"/>
                </a:lnTo>
                <a:lnTo>
                  <a:pt x="0" y="96681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-1485603" y="-3045596"/>
            <a:ext cx="22950578" cy="15001478"/>
            <a:chOff x="0" y="0"/>
            <a:chExt cx="30600771" cy="200019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0180679" y="7889792"/>
              <a:ext cx="10767463" cy="10767463"/>
            </a:xfrm>
            <a:custGeom>
              <a:avLst/>
              <a:gdLst/>
              <a:ahLst/>
              <a:cxnLst/>
              <a:rect r="r" b="b" t="t" l="l"/>
              <a:pathLst>
                <a:path h="10767463" w="10767463">
                  <a:moveTo>
                    <a:pt x="0" y="0"/>
                  </a:moveTo>
                  <a:lnTo>
                    <a:pt x="10767463" y="0"/>
                  </a:lnTo>
                  <a:lnTo>
                    <a:pt x="10767463" y="10767463"/>
                  </a:lnTo>
                  <a:lnTo>
                    <a:pt x="0" y="107674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291756" y="1286921"/>
            <a:ext cx="1013965" cy="823618"/>
          </a:xfrm>
          <a:custGeom>
            <a:avLst/>
            <a:gdLst/>
            <a:ahLst/>
            <a:cxnLst/>
            <a:rect r="r" b="b" t="t" l="l"/>
            <a:pathLst>
              <a:path h="823618" w="1013965">
                <a:moveTo>
                  <a:pt x="0" y="0"/>
                </a:moveTo>
                <a:lnTo>
                  <a:pt x="1013966" y="0"/>
                </a:lnTo>
                <a:lnTo>
                  <a:pt x="1013966" y="823618"/>
                </a:lnTo>
                <a:lnTo>
                  <a:pt x="0" y="823618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453991" y="1286921"/>
            <a:ext cx="1339216" cy="823618"/>
          </a:xfrm>
          <a:custGeom>
            <a:avLst/>
            <a:gdLst/>
            <a:ahLst/>
            <a:cxnLst/>
            <a:rect r="r" b="b" t="t" l="l"/>
            <a:pathLst>
              <a:path h="823618" w="1339216">
                <a:moveTo>
                  <a:pt x="0" y="0"/>
                </a:moveTo>
                <a:lnTo>
                  <a:pt x="1339217" y="0"/>
                </a:lnTo>
                <a:lnTo>
                  <a:pt x="1339217" y="823618"/>
                </a:lnTo>
                <a:lnTo>
                  <a:pt x="0" y="823618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graphicFrame>
        <p:nvGraphicFramePr>
          <p:cNvPr name="Table 14" id="14"/>
          <p:cNvGraphicFramePr>
            <a:graphicFrameLocks noGrp="true"/>
          </p:cNvGraphicFramePr>
          <p:nvPr/>
        </p:nvGraphicFramePr>
        <p:xfrm>
          <a:off x="798739" y="2575175"/>
          <a:ext cx="17017770" cy="6683125"/>
        </p:xfrm>
        <a:graphic>
          <a:graphicData uri="http://schemas.openxmlformats.org/drawingml/2006/table">
            <a:tbl>
              <a:tblPr/>
              <a:tblGrid>
                <a:gridCol w="4385715"/>
                <a:gridCol w="9766002"/>
                <a:gridCol w="2866053"/>
              </a:tblGrid>
              <a:tr h="1503999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004AAD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Challenge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545454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How my style responds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FF5757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Theoretical support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461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High turnover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Increases psychological ownership and retention through participative decision- making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Gkorezis et al. (2016)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4512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Low engagement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Regular team meetings to gather input, enhancing job meaning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359"/>
                        </a:lnSpc>
                        <a:defRPr/>
                      </a:pPr>
                      <a:r>
                        <a:rPr lang="en-US" sz="23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Bass &amp; Riggio (2006)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15" id="15"/>
          <p:cNvSpPr txBox="true"/>
          <p:nvPr/>
        </p:nvSpPr>
        <p:spPr>
          <a:xfrm rot="0">
            <a:off x="1441422" y="223480"/>
            <a:ext cx="14467846" cy="899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b="true" sz="5099" i="true" spc="254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04</a:t>
            </a:r>
            <a:r>
              <a:rPr lang="en-US" b="true" sz="5099" spc="25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 Why My Style is Best Stuited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28700" y="1448846"/>
            <a:ext cx="15909268" cy="658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b="true" sz="3699" spc="184">
                <a:solidFill>
                  <a:srgbClr val="CB6CE6"/>
                </a:solidFill>
                <a:latin typeface="Arial Bold"/>
                <a:ea typeface="Arial Bold"/>
                <a:cs typeface="Arial Bold"/>
                <a:sym typeface="Arial Bold"/>
              </a:rPr>
              <a:t>How Participative Leadership Addresses Each Challenge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485603" y="-3045596"/>
            <a:ext cx="22950578" cy="15001478"/>
            <a:chOff x="0" y="0"/>
            <a:chExt cx="30600771" cy="200019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AutoShape 8" id="8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aphicFrame>
        <p:nvGraphicFramePr>
          <p:cNvPr name="Table 9" id="9"/>
          <p:cNvGraphicFramePr>
            <a:graphicFrameLocks noGrp="true"/>
          </p:cNvGraphicFramePr>
          <p:nvPr/>
        </p:nvGraphicFramePr>
        <p:xfrm>
          <a:off x="802586" y="1708137"/>
          <a:ext cx="16682829" cy="5851371"/>
        </p:xfrm>
        <a:graphic>
          <a:graphicData uri="http://schemas.openxmlformats.org/drawingml/2006/table">
            <a:tbl>
              <a:tblPr/>
              <a:tblGrid>
                <a:gridCol w="4603626"/>
                <a:gridCol w="8072059"/>
                <a:gridCol w="4007144"/>
              </a:tblGrid>
              <a:tr h="1302158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382D55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Challenge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737373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How my style responds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b="true" sz="2799">
                          <a:solidFill>
                            <a:srgbClr val="FF3131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Theoretical support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5936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FCA compliance pressure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Involve frontline staff in process design- compliance with practicality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Uhl-Bien et al. (2007)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27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Al disruption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Democratic discussion on technology imolementation reduces resistance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Brougham &amp; Haar (2018)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10" id="10"/>
          <p:cNvSpPr/>
          <p:nvPr/>
        </p:nvSpPr>
        <p:spPr>
          <a:xfrm flipH="false" flipV="false" rot="0">
            <a:off x="590809" y="313167"/>
            <a:ext cx="875782" cy="867821"/>
          </a:xfrm>
          <a:custGeom>
            <a:avLst/>
            <a:gdLst/>
            <a:ahLst/>
            <a:cxnLst/>
            <a:rect r="r" b="b" t="t" l="l"/>
            <a:pathLst>
              <a:path h="867821" w="875782">
                <a:moveTo>
                  <a:pt x="0" y="0"/>
                </a:moveTo>
                <a:lnTo>
                  <a:pt x="875782" y="0"/>
                </a:lnTo>
                <a:lnTo>
                  <a:pt x="875782" y="867820"/>
                </a:lnTo>
                <a:lnTo>
                  <a:pt x="0" y="86782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6002114" y="465454"/>
            <a:ext cx="976915" cy="694498"/>
          </a:xfrm>
          <a:custGeom>
            <a:avLst/>
            <a:gdLst/>
            <a:ahLst/>
            <a:cxnLst/>
            <a:rect r="r" b="b" t="t" l="l"/>
            <a:pathLst>
              <a:path h="694498" w="976915">
                <a:moveTo>
                  <a:pt x="0" y="0"/>
                </a:moveTo>
                <a:lnTo>
                  <a:pt x="976915" y="0"/>
                </a:lnTo>
                <a:lnTo>
                  <a:pt x="976915" y="694498"/>
                </a:lnTo>
                <a:lnTo>
                  <a:pt x="0" y="69449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0890251" y="7807158"/>
            <a:ext cx="2804747" cy="1878871"/>
          </a:xfrm>
          <a:custGeom>
            <a:avLst/>
            <a:gdLst/>
            <a:ahLst/>
            <a:cxnLst/>
            <a:rect r="r" b="b" t="t" l="l"/>
            <a:pathLst>
              <a:path h="1878871" w="2804747">
                <a:moveTo>
                  <a:pt x="0" y="0"/>
                </a:moveTo>
                <a:lnTo>
                  <a:pt x="2804747" y="0"/>
                </a:lnTo>
                <a:lnTo>
                  <a:pt x="2804747" y="1878870"/>
                </a:lnTo>
                <a:lnTo>
                  <a:pt x="0" y="187887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951893" y="7807158"/>
            <a:ext cx="2870894" cy="1894790"/>
          </a:xfrm>
          <a:custGeom>
            <a:avLst/>
            <a:gdLst/>
            <a:ahLst/>
            <a:cxnLst/>
            <a:rect r="r" b="b" t="t" l="l"/>
            <a:pathLst>
              <a:path h="1894790" w="2870894">
                <a:moveTo>
                  <a:pt x="0" y="0"/>
                </a:moveTo>
                <a:lnTo>
                  <a:pt x="2870894" y="0"/>
                </a:lnTo>
                <a:lnTo>
                  <a:pt x="2870894" y="1894790"/>
                </a:lnTo>
                <a:lnTo>
                  <a:pt x="0" y="189479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344530" y="370204"/>
            <a:ext cx="14657584" cy="658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b="true" sz="3699" spc="184">
                <a:solidFill>
                  <a:srgbClr val="CB6CE6"/>
                </a:solidFill>
                <a:latin typeface="Arial Bold"/>
                <a:ea typeface="Arial Bold"/>
                <a:cs typeface="Arial Bold"/>
                <a:sym typeface="Arial Bold"/>
              </a:rPr>
              <a:t>How Participative Leadership Addresses Each Challenge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16046" y="7902408"/>
            <a:ext cx="10374205" cy="10382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b="true" sz="2999" spc="149">
                <a:solidFill>
                  <a:srgbClr val="00BF63"/>
                </a:solidFill>
                <a:latin typeface="Arial Bold"/>
                <a:ea typeface="Arial Bold"/>
                <a:cs typeface="Arial Bold"/>
                <a:sym typeface="Arial Bold"/>
              </a:rPr>
              <a:t>Conclusion:</a:t>
            </a:r>
            <a:r>
              <a:rPr lang="en-US" b="true" sz="2999" spc="149">
                <a:solidFill>
                  <a:srgbClr val="382D55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b="true" sz="2999" spc="149">
                <a:solidFill>
                  <a:srgbClr val="8C52FF"/>
                </a:solidFill>
                <a:latin typeface="Arial Bold"/>
                <a:ea typeface="Arial Bold"/>
                <a:cs typeface="Arial Bold"/>
                <a:sym typeface="Arial Bold"/>
              </a:rPr>
              <a:t>My style balances team stability and incremental change - ideal dor our current phase.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019893" y="-1945887"/>
            <a:ext cx="7360454" cy="7360454"/>
          </a:xfrm>
          <a:custGeom>
            <a:avLst/>
            <a:gdLst/>
            <a:ahLst/>
            <a:cxnLst/>
            <a:rect r="r" b="b" t="t" l="l"/>
            <a:pathLst>
              <a:path h="7360454" w="7360454">
                <a:moveTo>
                  <a:pt x="0" y="0"/>
                </a:moveTo>
                <a:lnTo>
                  <a:pt x="7360453" y="0"/>
                </a:lnTo>
                <a:lnTo>
                  <a:pt x="7360453" y="7360454"/>
                </a:lnTo>
                <a:lnTo>
                  <a:pt x="0" y="73604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603550" y="5414567"/>
            <a:ext cx="6227211" cy="6227211"/>
          </a:xfrm>
          <a:custGeom>
            <a:avLst/>
            <a:gdLst/>
            <a:ahLst/>
            <a:cxnLst/>
            <a:rect r="r" b="b" t="t" l="l"/>
            <a:pathLst>
              <a:path h="6227211" w="6227211">
                <a:moveTo>
                  <a:pt x="0" y="0"/>
                </a:moveTo>
                <a:lnTo>
                  <a:pt x="6227211" y="0"/>
                </a:lnTo>
                <a:lnTo>
                  <a:pt x="6227211" y="6227211"/>
                </a:lnTo>
                <a:lnTo>
                  <a:pt x="0" y="62272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831006" y="-2183756"/>
            <a:ext cx="10624444" cy="10624444"/>
          </a:xfrm>
          <a:custGeom>
            <a:avLst/>
            <a:gdLst/>
            <a:ahLst/>
            <a:cxnLst/>
            <a:rect r="r" b="b" t="t" l="l"/>
            <a:pathLst>
              <a:path h="10624444" w="10624444">
                <a:moveTo>
                  <a:pt x="0" y="0"/>
                </a:moveTo>
                <a:lnTo>
                  <a:pt x="10624444" y="0"/>
                </a:lnTo>
                <a:lnTo>
                  <a:pt x="10624444" y="10624444"/>
                </a:lnTo>
                <a:lnTo>
                  <a:pt x="0" y="1062444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1366769" y="5475605"/>
            <a:ext cx="6480276" cy="6480276"/>
          </a:xfrm>
          <a:custGeom>
            <a:avLst/>
            <a:gdLst/>
            <a:ahLst/>
            <a:cxnLst/>
            <a:rect r="r" b="b" t="t" l="l"/>
            <a:pathLst>
              <a:path h="6480276" w="6480276">
                <a:moveTo>
                  <a:pt x="0" y="0"/>
                </a:moveTo>
                <a:lnTo>
                  <a:pt x="6480277" y="0"/>
                </a:lnTo>
                <a:lnTo>
                  <a:pt x="6480277" y="6480277"/>
                </a:lnTo>
                <a:lnTo>
                  <a:pt x="0" y="64802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603550" y="188594"/>
            <a:ext cx="8653261" cy="8653261"/>
          </a:xfrm>
          <a:custGeom>
            <a:avLst/>
            <a:gdLst/>
            <a:ahLst/>
            <a:cxnLst/>
            <a:rect r="r" b="b" t="t" l="l"/>
            <a:pathLst>
              <a:path h="8653261" w="8653261">
                <a:moveTo>
                  <a:pt x="0" y="0"/>
                </a:moveTo>
                <a:lnTo>
                  <a:pt x="8653261" y="0"/>
                </a:lnTo>
                <a:lnTo>
                  <a:pt x="8653261" y="8653261"/>
                </a:lnTo>
                <a:lnTo>
                  <a:pt x="0" y="8653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87150" y="174924"/>
            <a:ext cx="986219" cy="1169785"/>
          </a:xfrm>
          <a:custGeom>
            <a:avLst/>
            <a:gdLst/>
            <a:ahLst/>
            <a:cxnLst/>
            <a:rect r="r" b="b" t="t" l="l"/>
            <a:pathLst>
              <a:path h="1169785" w="986219">
                <a:moveTo>
                  <a:pt x="0" y="0"/>
                </a:moveTo>
                <a:lnTo>
                  <a:pt x="986219" y="0"/>
                </a:lnTo>
                <a:lnTo>
                  <a:pt x="986219" y="1169785"/>
                </a:lnTo>
                <a:lnTo>
                  <a:pt x="0" y="116978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graphicFrame>
        <p:nvGraphicFramePr>
          <p:cNvPr name="Table 8" id="8"/>
          <p:cNvGraphicFramePr>
            <a:graphicFrameLocks noGrp="true"/>
          </p:cNvGraphicFramePr>
          <p:nvPr/>
        </p:nvGraphicFramePr>
        <p:xfrm>
          <a:off x="850378" y="3044826"/>
          <a:ext cx="16587243" cy="6343201"/>
        </p:xfrm>
        <a:graphic>
          <a:graphicData uri="http://schemas.openxmlformats.org/drawingml/2006/table">
            <a:tbl>
              <a:tblPr/>
              <a:tblGrid>
                <a:gridCol w="5141191"/>
                <a:gridCol w="6341608"/>
                <a:gridCol w="5104444"/>
              </a:tblGrid>
              <a:tr h="102533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Development atea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Specific need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919"/>
                        </a:lnSpc>
                        <a:defRPr/>
                      </a:pPr>
                      <a:r>
                        <a:rPr lang="en-US" sz="27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Theoretical basis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780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Strategic thinking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Shift from operational to strategic planning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Mumford et al. (2007)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6932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Conflict management &amp; decisive action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Faster decision- making when needed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YukI (2013)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7801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Financial acumen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Understand HR metrics in relation to P&amp;L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Ulrich et al. (2017)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5334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Change management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Lead larger- scale change projects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3639"/>
                        </a:lnSpc>
                        <a:defRPr/>
                      </a:pPr>
                      <a:r>
                        <a:rPr lang="en-US" sz="2599" b="true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Kotter (2012)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9" id="9"/>
          <p:cNvSpPr txBox="true"/>
          <p:nvPr/>
        </p:nvSpPr>
        <p:spPr>
          <a:xfrm rot="0">
            <a:off x="3041568" y="83818"/>
            <a:ext cx="11116861" cy="18040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b="true" sz="5099" i="true" spc="254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05</a:t>
            </a:r>
            <a:r>
              <a:rPr lang="en-US" b="true" sz="5099" spc="254">
                <a:solidFill>
                  <a:srgbClr val="5862F4"/>
                </a:solidFill>
                <a:latin typeface="Arial Bold"/>
                <a:ea typeface="Arial Bold"/>
                <a:cs typeface="Arial Bold"/>
                <a:sym typeface="Arial Bold"/>
              </a:rPr>
              <a:t> </a:t>
            </a:r>
            <a:r>
              <a:rPr lang="en-US" b="true" sz="5099" spc="25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My Development Needs (First Senior Appointment)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660333" y="2081530"/>
            <a:ext cx="14482895" cy="658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b="true" sz="3699" spc="184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From HR Officer to HR Manager - Key Growth Areas</a:t>
            </a:r>
          </a:p>
        </p:txBody>
      </p:sp>
      <p:sp>
        <p:nvSpPr>
          <p:cNvPr name="AutoShape 11" id="11"/>
          <p:cNvSpPr/>
          <p:nvPr/>
        </p:nvSpPr>
        <p:spPr>
          <a:xfrm flipV="true">
            <a:off x="-160" y="1887855"/>
            <a:ext cx="18288000" cy="153987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088856" y="-3045596"/>
            <a:ext cx="22950578" cy="15001478"/>
            <a:chOff x="0" y="0"/>
            <a:chExt cx="30600771" cy="200019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AutoShape 8" id="8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4320728" y="6898398"/>
            <a:ext cx="793953" cy="587454"/>
          </a:xfrm>
          <a:custGeom>
            <a:avLst/>
            <a:gdLst/>
            <a:ahLst/>
            <a:cxnLst/>
            <a:rect r="r" b="b" t="t" l="l"/>
            <a:pathLst>
              <a:path h="587454" w="793953">
                <a:moveTo>
                  <a:pt x="0" y="0"/>
                </a:moveTo>
                <a:lnTo>
                  <a:pt x="793952" y="0"/>
                </a:lnTo>
                <a:lnTo>
                  <a:pt x="793952" y="587454"/>
                </a:lnTo>
                <a:lnTo>
                  <a:pt x="0" y="58745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-150925" y="2202592"/>
            <a:ext cx="17944209" cy="6701915"/>
            <a:chOff x="0" y="0"/>
            <a:chExt cx="4726047" cy="176511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726047" cy="1765113"/>
            </a:xfrm>
            <a:custGeom>
              <a:avLst/>
              <a:gdLst/>
              <a:ahLst/>
              <a:cxnLst/>
              <a:rect r="r" b="b" t="t" l="l"/>
              <a:pathLst>
                <a:path h="1765113" w="4726047">
                  <a:moveTo>
                    <a:pt x="8629" y="0"/>
                  </a:moveTo>
                  <a:lnTo>
                    <a:pt x="4717418" y="0"/>
                  </a:lnTo>
                  <a:cubicBezTo>
                    <a:pt x="4719706" y="0"/>
                    <a:pt x="4721901" y="909"/>
                    <a:pt x="4723519" y="2527"/>
                  </a:cubicBezTo>
                  <a:cubicBezTo>
                    <a:pt x="4725138" y="4146"/>
                    <a:pt x="4726047" y="6340"/>
                    <a:pt x="4726047" y="8629"/>
                  </a:cubicBezTo>
                  <a:lnTo>
                    <a:pt x="4726047" y="1756484"/>
                  </a:lnTo>
                  <a:cubicBezTo>
                    <a:pt x="4726047" y="1758773"/>
                    <a:pt x="4725138" y="1760968"/>
                    <a:pt x="4723519" y="1762586"/>
                  </a:cubicBezTo>
                  <a:cubicBezTo>
                    <a:pt x="4721901" y="1764204"/>
                    <a:pt x="4719706" y="1765113"/>
                    <a:pt x="4717418" y="1765113"/>
                  </a:cubicBezTo>
                  <a:lnTo>
                    <a:pt x="8629" y="1765113"/>
                  </a:lnTo>
                  <a:cubicBezTo>
                    <a:pt x="6340" y="1765113"/>
                    <a:pt x="4146" y="1764204"/>
                    <a:pt x="2527" y="1762586"/>
                  </a:cubicBezTo>
                  <a:cubicBezTo>
                    <a:pt x="909" y="1760968"/>
                    <a:pt x="0" y="1758773"/>
                    <a:pt x="0" y="1756484"/>
                  </a:cubicBezTo>
                  <a:lnTo>
                    <a:pt x="0" y="8629"/>
                  </a:lnTo>
                  <a:cubicBezTo>
                    <a:pt x="0" y="6340"/>
                    <a:pt x="909" y="4146"/>
                    <a:pt x="2527" y="2527"/>
                  </a:cubicBezTo>
                  <a:cubicBezTo>
                    <a:pt x="4146" y="909"/>
                    <a:pt x="6340" y="0"/>
                    <a:pt x="8629" y="0"/>
                  </a:cubicBezTo>
                  <a:close/>
                </a:path>
              </a:pathLst>
            </a:custGeom>
            <a:solidFill>
              <a:srgbClr val="FDF1E9">
                <a:alpha val="40000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104775"/>
              <a:ext cx="4726047" cy="186988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860"/>
                </a:lnSpc>
              </a:pP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84590" y="2966716"/>
            <a:ext cx="867910" cy="779763"/>
          </a:xfrm>
          <a:custGeom>
            <a:avLst/>
            <a:gdLst/>
            <a:ahLst/>
            <a:cxnLst/>
            <a:rect r="r" b="b" t="t" l="l"/>
            <a:pathLst>
              <a:path h="779763" w="867910">
                <a:moveTo>
                  <a:pt x="0" y="0"/>
                </a:moveTo>
                <a:lnTo>
                  <a:pt x="867910" y="0"/>
                </a:lnTo>
                <a:lnTo>
                  <a:pt x="867910" y="779763"/>
                </a:lnTo>
                <a:lnTo>
                  <a:pt x="0" y="77976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213004" y="7694113"/>
            <a:ext cx="1858062" cy="744524"/>
          </a:xfrm>
          <a:custGeom>
            <a:avLst/>
            <a:gdLst/>
            <a:ahLst/>
            <a:cxnLst/>
            <a:rect r="r" b="b" t="t" l="l"/>
            <a:pathLst>
              <a:path h="744524" w="1858062">
                <a:moveTo>
                  <a:pt x="0" y="0"/>
                </a:moveTo>
                <a:lnTo>
                  <a:pt x="1858062" y="0"/>
                </a:lnTo>
                <a:lnTo>
                  <a:pt x="1858062" y="744524"/>
                </a:lnTo>
                <a:lnTo>
                  <a:pt x="0" y="74452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-2778966" y="2571795"/>
            <a:ext cx="11835660" cy="14295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3"/>
              </a:lnSpc>
            </a:pPr>
            <a:r>
              <a:rPr lang="en-US" b="true" sz="2461" spc="243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Recommendation 1: </a:t>
            </a:r>
          </a:p>
          <a:p>
            <a:pPr algn="ctr">
              <a:lnSpc>
                <a:spcPts val="3963"/>
              </a:lnSpc>
            </a:pPr>
            <a:r>
              <a:rPr lang="en-US" b="true" sz="2461" spc="243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Structured mentorship</a:t>
            </a:r>
          </a:p>
          <a:p>
            <a:pPr algn="ctr">
              <a:lnSpc>
                <a:spcPts val="3641"/>
              </a:lnSpc>
              <a:spcBef>
                <a:spcPct val="0"/>
              </a:spcBef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518545" y="4013179"/>
            <a:ext cx="6630955" cy="2665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7979" indent="-238989" lvl="1">
              <a:lnSpc>
                <a:spcPts val="3564"/>
              </a:lnSpc>
              <a:buFont typeface="Arial"/>
              <a:buChar char="•"/>
            </a:pPr>
            <a:r>
              <a:rPr lang="en-US" b="true" sz="2213" spc="21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Senior leader (e.g.,HR Director) as mentor- monthly 1-to-1 meetings</a:t>
            </a:r>
          </a:p>
          <a:p>
            <a:pPr algn="l">
              <a:lnSpc>
                <a:spcPts val="3564"/>
              </a:lnSpc>
            </a:pPr>
          </a:p>
          <a:p>
            <a:pPr algn="l" marL="477979" indent="-238989" lvl="1">
              <a:lnSpc>
                <a:spcPts val="3564"/>
              </a:lnSpc>
              <a:buFont typeface="Arial"/>
              <a:buChar char="•"/>
            </a:pPr>
            <a:r>
              <a:rPr lang="en-US" b="true" sz="2213" spc="21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Focus: Strategic decisions, </a:t>
            </a:r>
          </a:p>
          <a:p>
            <a:pPr algn="l">
              <a:lnSpc>
                <a:spcPts val="3564"/>
              </a:lnSpc>
            </a:pPr>
            <a:r>
              <a:rPr lang="en-US" sz="2213" spc="219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    </a:t>
            </a:r>
            <a:r>
              <a:rPr lang="en-US" sz="2213" spc="219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political savvy, cross-functional </a:t>
            </a:r>
          </a:p>
          <a:p>
            <a:pPr algn="l">
              <a:lnSpc>
                <a:spcPts val="3564"/>
              </a:lnSpc>
            </a:pPr>
            <a:r>
              <a:rPr lang="en-US" sz="2213" spc="219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    influence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648590" y="2571795"/>
            <a:ext cx="5904636" cy="985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8"/>
              </a:lnSpc>
            </a:pPr>
            <a:r>
              <a:rPr lang="en-US" b="true" sz="2483" spc="245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Recommendation 2: </a:t>
            </a:r>
          </a:p>
          <a:p>
            <a:pPr algn="ctr">
              <a:lnSpc>
                <a:spcPts val="3998"/>
              </a:lnSpc>
              <a:spcBef>
                <a:spcPct val="0"/>
              </a:spcBef>
            </a:pPr>
            <a:r>
              <a:rPr lang="en-US" b="true" sz="2483" spc="245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External leadership programme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01018" y="2564138"/>
            <a:ext cx="5122909" cy="1437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60"/>
              </a:lnSpc>
            </a:pPr>
            <a:r>
              <a:rPr lang="en-US" b="true" sz="2397" spc="237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Recommendation 3:</a:t>
            </a:r>
          </a:p>
          <a:p>
            <a:pPr algn="ctr">
              <a:lnSpc>
                <a:spcPts val="3860"/>
              </a:lnSpc>
            </a:pPr>
            <a:r>
              <a:rPr lang="en-US" b="true" sz="2397" spc="237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Internal job shadowing/rotation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605434" y="4068062"/>
            <a:ext cx="5018494" cy="31240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495" indent="-237248" lvl="1">
              <a:lnSpc>
                <a:spcPts val="3538"/>
              </a:lnSpc>
              <a:buFont typeface="Arial"/>
              <a:buChar char="•"/>
            </a:pPr>
            <a:r>
              <a:rPr lang="en-US" b="true" sz="2197" spc="217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2 days per quarter in Claims, Customer Service, Sales</a:t>
            </a:r>
          </a:p>
          <a:p>
            <a:pPr algn="l" marL="474495" indent="-237248" lvl="1">
              <a:lnSpc>
                <a:spcPts val="3538"/>
              </a:lnSpc>
              <a:buFont typeface="Arial"/>
              <a:buChar char="•"/>
            </a:pPr>
            <a:r>
              <a:rPr lang="en-US" b="true" sz="2197" spc="217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Builds business credibility and frontiline understanding (Ulrich et al., 2017)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40635" y="7283333"/>
            <a:ext cx="5596458" cy="1437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60"/>
              </a:lnSpc>
            </a:pPr>
            <a:r>
              <a:rPr lang="en-US" b="true" sz="2397" spc="237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Recommendation 4: </a:t>
            </a:r>
          </a:p>
          <a:p>
            <a:pPr algn="ctr">
              <a:lnSpc>
                <a:spcPts val="3860"/>
              </a:lnSpc>
              <a:spcBef>
                <a:spcPct val="0"/>
              </a:spcBef>
            </a:pPr>
            <a:r>
              <a:rPr lang="en-US" b="true" sz="2397" spc="237">
                <a:solidFill>
                  <a:srgbClr val="004AAD"/>
                </a:solidFill>
                <a:latin typeface="Arial Bold"/>
                <a:ea typeface="Arial Bold"/>
                <a:cs typeface="Arial Bold"/>
                <a:sym typeface="Arial Bold"/>
              </a:rPr>
              <a:t>Psychological safety and permission to make mistakes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638830" y="7123469"/>
            <a:ext cx="7924156" cy="17810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495" indent="-237248" lvl="1">
              <a:lnSpc>
                <a:spcPts val="3538"/>
              </a:lnSpc>
              <a:buFont typeface="Arial"/>
              <a:buChar char="•"/>
            </a:pPr>
            <a:r>
              <a:rPr lang="en-US" b="true" sz="2197" spc="217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Clear boundaries foe failure as a new leader (Edmondson, 1999)</a:t>
            </a:r>
          </a:p>
          <a:p>
            <a:pPr algn="l" marL="474495" indent="-237248" lvl="1">
              <a:lnSpc>
                <a:spcPts val="3538"/>
              </a:lnSpc>
              <a:buFont typeface="Arial"/>
              <a:buChar char="•"/>
            </a:pPr>
            <a:r>
              <a:rPr lang="en-US" b="true" sz="2197" spc="217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Quarterly leadership reflection reviews-not linked to performance appraisal</a:t>
            </a:r>
          </a:p>
        </p:txBody>
      </p:sp>
      <p:sp>
        <p:nvSpPr>
          <p:cNvPr name="AutoShape 22" id="22"/>
          <p:cNvSpPr/>
          <p:nvPr/>
        </p:nvSpPr>
        <p:spPr>
          <a:xfrm>
            <a:off x="6648590" y="2388315"/>
            <a:ext cx="0" cy="4120962"/>
          </a:xfrm>
          <a:prstGeom prst="line">
            <a:avLst/>
          </a:prstGeom>
          <a:ln cap="flat" w="38100">
            <a:solidFill>
              <a:srgbClr val="5BAAF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3" id="23"/>
          <p:cNvSpPr/>
          <p:nvPr/>
        </p:nvSpPr>
        <p:spPr>
          <a:xfrm>
            <a:off x="12605434" y="2388315"/>
            <a:ext cx="132249" cy="4231964"/>
          </a:xfrm>
          <a:prstGeom prst="line">
            <a:avLst/>
          </a:prstGeom>
          <a:ln cap="flat" w="38100">
            <a:solidFill>
              <a:srgbClr val="5BAAF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4" id="24"/>
          <p:cNvSpPr/>
          <p:nvPr/>
        </p:nvSpPr>
        <p:spPr>
          <a:xfrm>
            <a:off x="518545" y="6950901"/>
            <a:ext cx="5705087" cy="0"/>
          </a:xfrm>
          <a:prstGeom prst="line">
            <a:avLst/>
          </a:prstGeom>
          <a:ln cap="flat" w="38100">
            <a:solidFill>
              <a:srgbClr val="5BAAF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5" id="25"/>
          <p:cNvSpPr/>
          <p:nvPr/>
        </p:nvSpPr>
        <p:spPr>
          <a:xfrm>
            <a:off x="6648590" y="6950901"/>
            <a:ext cx="5873820" cy="0"/>
          </a:xfrm>
          <a:prstGeom prst="line">
            <a:avLst/>
          </a:prstGeom>
          <a:ln cap="flat" w="38100">
            <a:solidFill>
              <a:srgbClr val="5BAAF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6" id="26"/>
          <p:cNvSpPr/>
          <p:nvPr/>
        </p:nvSpPr>
        <p:spPr>
          <a:xfrm flipH="true">
            <a:off x="13320530" y="7192125"/>
            <a:ext cx="0" cy="1654491"/>
          </a:xfrm>
          <a:prstGeom prst="line">
            <a:avLst/>
          </a:prstGeom>
          <a:ln cap="flat" w="38100">
            <a:solidFill>
              <a:srgbClr val="5BAAF7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27" id="27"/>
          <p:cNvSpPr/>
          <p:nvPr/>
        </p:nvSpPr>
        <p:spPr>
          <a:xfrm flipH="false" flipV="false" rot="0">
            <a:off x="13833373" y="7657302"/>
            <a:ext cx="884331" cy="915974"/>
          </a:xfrm>
          <a:custGeom>
            <a:avLst/>
            <a:gdLst/>
            <a:ahLst/>
            <a:cxnLst/>
            <a:rect r="r" b="b" t="t" l="l"/>
            <a:pathLst>
              <a:path h="915974" w="884331">
                <a:moveTo>
                  <a:pt x="0" y="0"/>
                </a:moveTo>
                <a:lnTo>
                  <a:pt x="884331" y="0"/>
                </a:lnTo>
                <a:lnTo>
                  <a:pt x="884331" y="915974"/>
                </a:lnTo>
                <a:lnTo>
                  <a:pt x="0" y="91597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222024" y="108426"/>
            <a:ext cx="16592778" cy="993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66"/>
              </a:lnSpc>
              <a:spcBef>
                <a:spcPct val="0"/>
              </a:spcBef>
            </a:pPr>
            <a:r>
              <a:rPr lang="en-US" b="true" sz="5072" i="true" spc="502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06</a:t>
            </a:r>
            <a:r>
              <a:rPr lang="en-US" b="true" sz="5072" i="true" spc="502">
                <a:solidFill>
                  <a:srgbClr val="8C52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  </a:t>
            </a:r>
            <a:r>
              <a:rPr lang="en-US" b="true" sz="5072" spc="502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How the Organisation Should Support Me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15521" y="1372646"/>
            <a:ext cx="15811316" cy="658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b="true" sz="3699" spc="184">
                <a:gradFill>
                  <a:gsLst>
                    <a:gs pos="0">
                      <a:srgbClr val="004AAD">
                        <a:alpha val="100000"/>
                      </a:srgbClr>
                    </a:gs>
                    <a:gs pos="100000">
                      <a:srgbClr val="CB6CE6">
                        <a:alpha val="100000"/>
                      </a:srgbClr>
                    </a:gs>
                  </a:gsLst>
                  <a:lin ang="0"/>
                </a:gradFill>
                <a:latin typeface="Arial Bold"/>
                <a:ea typeface="Arial Bold"/>
                <a:cs typeface="Arial Bold"/>
                <a:sym typeface="Arial Bold"/>
              </a:rPr>
              <a:t>Specific Support for a First- Time Senior Appointee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224876" y="3906137"/>
            <a:ext cx="5328350" cy="2665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80772" indent="-240386" lvl="1">
              <a:lnSpc>
                <a:spcPts val="3585"/>
              </a:lnSpc>
              <a:buFont typeface="Arial"/>
              <a:buChar char="•"/>
            </a:pPr>
            <a:r>
              <a:rPr lang="en-US" b="true" sz="2226" spc="22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e.g., CIPD Advances Leadership course</a:t>
            </a:r>
          </a:p>
          <a:p>
            <a:pPr algn="l">
              <a:lnSpc>
                <a:spcPts val="3585"/>
              </a:lnSpc>
            </a:pPr>
          </a:p>
          <a:p>
            <a:pPr algn="l" marL="480772" indent="-240386" lvl="1">
              <a:lnSpc>
                <a:spcPts val="3585"/>
              </a:lnSpc>
              <a:buFont typeface="Arial"/>
              <a:buChar char="•"/>
            </a:pPr>
            <a:r>
              <a:rPr lang="en-US" b="true" sz="2226" spc="22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Estimated budget 2500 pound-ROl via improved retention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6132999" y="129538"/>
            <a:ext cx="4419402" cy="899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b="true" sz="5099" i="true" spc="254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07</a:t>
            </a:r>
            <a:r>
              <a:rPr lang="en-US" b="true" sz="5099" spc="25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Coclusion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338317" y="1191671"/>
            <a:ext cx="6625928" cy="6584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b="true" sz="3699" spc="184">
                <a:gradFill>
                  <a:gsLst>
                    <a:gs pos="0">
                      <a:srgbClr val="0097B2">
                        <a:alpha val="100000"/>
                      </a:srgbClr>
                    </a:gs>
                    <a:gs pos="100000">
                      <a:srgbClr val="7ED957">
                        <a:alpha val="100000"/>
                      </a:srgbClr>
                    </a:gs>
                  </a:gsLst>
                  <a:lin ang="0"/>
                </a:gradFill>
                <a:latin typeface="Arial Bold"/>
                <a:ea typeface="Arial Bold"/>
                <a:cs typeface="Arial Bold"/>
                <a:sym typeface="Arial Bold"/>
              </a:rPr>
              <a:t>Summary and Commitment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-286950" y="2307234"/>
            <a:ext cx="17259300" cy="3467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2"/>
              </a:lnSpc>
            </a:pPr>
            <a:r>
              <a:rPr lang="en-US" b="true" sz="3444" spc="172">
                <a:solidFill>
                  <a:srgbClr val="CB6CE6"/>
                </a:solidFill>
                <a:latin typeface="Arial Bold"/>
                <a:ea typeface="Arial Bold"/>
                <a:cs typeface="Arial Bold"/>
                <a:sym typeface="Arial Bold"/>
              </a:rPr>
              <a:t>Summary</a:t>
            </a:r>
          </a:p>
          <a:p>
            <a:pPr algn="l" marL="700517" indent="-350258" lvl="1">
              <a:lnSpc>
                <a:spcPts val="4542"/>
              </a:lnSpc>
              <a:buFont typeface="Arial"/>
              <a:buChar char="•"/>
            </a:pPr>
            <a:r>
              <a:rPr lang="en-US" b="true" sz="3244" spc="162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My leadership style is participative/democratic- validated by questionnaire and feedback</a:t>
            </a:r>
          </a:p>
          <a:p>
            <a:pPr algn="l" marL="700517" indent="-350258" lvl="1">
              <a:lnSpc>
                <a:spcPts val="4542"/>
              </a:lnSpc>
              <a:buFont typeface="Arial"/>
              <a:buChar char="•"/>
            </a:pPr>
            <a:r>
              <a:rPr lang="en-US" b="true" sz="3244" spc="162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This style best addresses high turnover, low engagement, regulatory change and Al disruption</a:t>
            </a:r>
          </a:p>
          <a:p>
            <a:pPr algn="l" marL="700517" indent="-350258" lvl="1">
              <a:lnSpc>
                <a:spcPts val="4542"/>
              </a:lnSpc>
              <a:buFont typeface="Arial"/>
              <a:buChar char="•"/>
            </a:pPr>
            <a:r>
              <a:rPr lang="en-US" b="true" sz="3244" spc="162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I am aware of my development neesd and request structured support</a:t>
            </a:r>
          </a:p>
        </p:txBody>
      </p:sp>
      <p:sp>
        <p:nvSpPr>
          <p:cNvPr name="AutoShape 6" id="6"/>
          <p:cNvSpPr/>
          <p:nvPr/>
        </p:nvSpPr>
        <p:spPr>
          <a:xfrm>
            <a:off x="121228" y="6336948"/>
            <a:ext cx="17535648" cy="0"/>
          </a:xfrm>
          <a:prstGeom prst="line">
            <a:avLst/>
          </a:prstGeom>
          <a:ln cap="flat" w="38100">
            <a:gradFill>
              <a:gsLst>
                <a:gs pos="0">
                  <a:srgbClr val="8C52FF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-286950" y="6527448"/>
            <a:ext cx="17790596" cy="28498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b="true" sz="3399" spc="169">
                <a:solidFill>
                  <a:srgbClr val="FF66C4"/>
                </a:solidFill>
                <a:latin typeface="Arial Bold"/>
                <a:ea typeface="Arial Bold"/>
                <a:cs typeface="Arial Bold"/>
                <a:sym typeface="Arial Bold"/>
              </a:rPr>
              <a:t>My commitment</a:t>
            </a: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b="true" sz="3199" spc="15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Complete leadership development plan within 3 months</a:t>
            </a: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b="true" sz="3199" spc="15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Improve team ebgagement scores by 15% within 6 months (baseline: current staff survey)</a:t>
            </a:r>
          </a:p>
          <a:p>
            <a:pPr algn="l" marL="690874" indent="-345437" lvl="1">
              <a:lnSpc>
                <a:spcPts val="4479"/>
              </a:lnSpc>
              <a:buFont typeface="Arial"/>
              <a:buChar char="•"/>
            </a:pPr>
            <a:r>
              <a:rPr lang="en-US" b="true" sz="3199" spc="159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Build a sustainable talent pipeline within 12 months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485603" y="-3045596"/>
            <a:ext cx="22950578" cy="15001478"/>
            <a:chOff x="0" y="0"/>
            <a:chExt cx="30600771" cy="200019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0180679" y="7889792"/>
              <a:ext cx="10767463" cy="10767463"/>
            </a:xfrm>
            <a:custGeom>
              <a:avLst/>
              <a:gdLst/>
              <a:ahLst/>
              <a:cxnLst/>
              <a:rect r="r" b="b" t="t" l="l"/>
              <a:pathLst>
                <a:path h="10767463" w="10767463">
                  <a:moveTo>
                    <a:pt x="0" y="0"/>
                  </a:moveTo>
                  <a:lnTo>
                    <a:pt x="10767463" y="0"/>
                  </a:lnTo>
                  <a:lnTo>
                    <a:pt x="10767463" y="10767463"/>
                  </a:lnTo>
                  <a:lnTo>
                    <a:pt x="0" y="107674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AutoShape 9" id="9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623581" y="335978"/>
            <a:ext cx="1448658" cy="950943"/>
          </a:xfrm>
          <a:custGeom>
            <a:avLst/>
            <a:gdLst/>
            <a:ahLst/>
            <a:cxnLst/>
            <a:rect r="r" b="b" t="t" l="l"/>
            <a:pathLst>
              <a:path h="950943" w="1448658">
                <a:moveTo>
                  <a:pt x="0" y="0"/>
                </a:moveTo>
                <a:lnTo>
                  <a:pt x="1448659" y="0"/>
                </a:lnTo>
                <a:lnTo>
                  <a:pt x="1448659" y="950943"/>
                </a:lnTo>
                <a:lnTo>
                  <a:pt x="0" y="95094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356011" y="196455"/>
            <a:ext cx="5223967" cy="1001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07"/>
              </a:lnSpc>
              <a:spcBef>
                <a:spcPct val="0"/>
              </a:spcBef>
            </a:pPr>
            <a:r>
              <a:rPr lang="en-US" b="true" sz="5097" i="true" spc="504">
                <a:solidFill>
                  <a:srgbClr val="6420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08</a:t>
            </a:r>
            <a:r>
              <a:rPr lang="en-US" b="true" sz="5097" spc="50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 References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36883" y="1523358"/>
            <a:ext cx="17014233" cy="76498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199"/>
              </a:lnSpc>
              <a:spcBef>
                <a:spcPct val="0"/>
              </a:spcBef>
            </a:pPr>
          </a:p>
          <a:p>
            <a:pPr algn="just">
              <a:lnSpc>
                <a:spcPts val="3844"/>
              </a:lnSpc>
              <a:spcBef>
                <a:spcPct val="0"/>
              </a:spcBef>
            </a:pP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Bass, B.M. and Riggio, R.E. (2006) </a:t>
            </a:r>
            <a:r>
              <a:rPr lang="en-US" sz="2388" i="true" spc="23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Transformational Leadership</a:t>
            </a: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2nd edn. Mahwah, NJ: Lawrence Erlbaum.</a:t>
            </a:r>
          </a:p>
          <a:p>
            <a:pPr algn="just">
              <a:lnSpc>
                <a:spcPts val="3844"/>
              </a:lnSpc>
              <a:spcBef>
                <a:spcPct val="0"/>
              </a:spcBef>
            </a:pP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Brougham, D. and Haar, J. (2018) ‘Smart technology, artificial intelligence, robotics, and algorithms (STARA): Employees’ perceptions of our future workplace’, </a:t>
            </a:r>
            <a:r>
              <a:rPr lang="en-US" sz="2388" i="true" spc="23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Journal of Management &amp; Organization</a:t>
            </a: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24(2), pp. 239-257.</a:t>
            </a:r>
          </a:p>
          <a:p>
            <a:pPr algn="just">
              <a:lnSpc>
                <a:spcPts val="3844"/>
              </a:lnSpc>
              <a:spcBef>
                <a:spcPct val="0"/>
              </a:spcBef>
            </a:pP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CIPD (2024) </a:t>
            </a:r>
            <a:r>
              <a:rPr lang="en-US" sz="2388" i="true" spc="23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Leadership Development</a:t>
            </a: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A Guide for HR Professionals. London: Chartered Institute of Personnel and Development.</a:t>
            </a:r>
          </a:p>
          <a:p>
            <a:pPr algn="just">
              <a:lnSpc>
                <a:spcPts val="3844"/>
              </a:lnSpc>
              <a:spcBef>
                <a:spcPct val="0"/>
              </a:spcBef>
            </a:pP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Contact BPO (2024) </a:t>
            </a:r>
            <a:r>
              <a:rPr lang="en-US" sz="2388" i="true" spc="23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UK Contact Centre Turnover Report 2024</a:t>
            </a: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Cardiff: Contact BPO Research.</a:t>
            </a:r>
          </a:p>
          <a:p>
            <a:pPr algn="just">
              <a:lnSpc>
                <a:spcPts val="3844"/>
              </a:lnSpc>
              <a:spcBef>
                <a:spcPct val="0"/>
              </a:spcBef>
            </a:pP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Deloitte (2024) </a:t>
            </a:r>
            <a:r>
              <a:rPr lang="en-US" sz="2388" i="true" spc="23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Insurance Industry Outlook 2025.</a:t>
            </a: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London: Deloitte Insights.</a:t>
            </a:r>
          </a:p>
          <a:p>
            <a:pPr algn="just">
              <a:lnSpc>
                <a:spcPts val="3844"/>
              </a:lnSpc>
              <a:spcBef>
                <a:spcPct val="0"/>
              </a:spcBef>
            </a:pP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 Edmondson, A. (1999) ‘Psychological safety and learning behavior in work teams’, </a:t>
            </a:r>
            <a:r>
              <a:rPr lang="en-US" sz="2388" i="true" spc="23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Administrative Science Quarterly,</a:t>
            </a: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44(2), pp. 350-383.</a:t>
            </a:r>
          </a:p>
          <a:p>
            <a:pPr algn="just">
              <a:lnSpc>
                <a:spcPts val="3844"/>
              </a:lnSpc>
              <a:spcBef>
                <a:spcPct val="0"/>
              </a:spcBef>
            </a:pPr>
            <a:r>
              <a:rPr lang="en-US" sz="2388" spc="23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 FCA (2025) Consumer Duty – Final Rules for Insurance Firms. London: Financial Conduct Authority.</a:t>
            </a:r>
          </a:p>
          <a:p>
            <a:pPr algn="just">
              <a:lnSpc>
                <a:spcPts val="4006"/>
              </a:lnSpc>
              <a:spcBef>
                <a:spcPct val="0"/>
              </a:spcBef>
            </a:pPr>
            <a:r>
              <a:rPr lang="en-US" sz="2488" spc="24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8. Gkorezis, P., Petridou, E. and Kroustali, P. (2016) ‘The effect of participative leadership on employee turnover intentions’,</a:t>
            </a:r>
            <a:r>
              <a:rPr lang="en-US" sz="2488" i="true" spc="24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 Leadership &amp; Organization Development Journal,</a:t>
            </a:r>
            <a:r>
              <a:rPr lang="en-US" sz="2488" spc="24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37(8), pp. 1107-1124.</a:t>
            </a:r>
          </a:p>
          <a:p>
            <a:pPr algn="just">
              <a:lnSpc>
                <a:spcPts val="4006"/>
              </a:lnSpc>
              <a:spcBef>
                <a:spcPct val="0"/>
              </a:spcBef>
            </a:pPr>
            <a:r>
              <a:rPr lang="en-US" sz="2488" spc="24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9. Goleman, D. (2000) ‘Leadership that gets results’, </a:t>
            </a:r>
            <a:r>
              <a:rPr lang="en-US" sz="2488" i="true" spc="246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Harvard Business Review</a:t>
            </a:r>
            <a:r>
              <a:rPr lang="en-US" sz="2488" spc="24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78(2), pp. 78-90.</a:t>
            </a:r>
          </a:p>
          <a:p>
            <a:pPr algn="ctr">
              <a:lnSpc>
                <a:spcPts val="31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485603" y="-3045596"/>
            <a:ext cx="22950578" cy="15001478"/>
            <a:chOff x="0" y="0"/>
            <a:chExt cx="30600771" cy="2000197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149120"/>
              <a:ext cx="9813938" cy="9813938"/>
            </a:xfrm>
            <a:custGeom>
              <a:avLst/>
              <a:gdLst/>
              <a:ahLst/>
              <a:cxnLst/>
              <a:rect r="r" b="b" t="t" l="l"/>
              <a:pathLst>
                <a:path h="9813938" w="9813938">
                  <a:moveTo>
                    <a:pt x="0" y="0"/>
                  </a:moveTo>
                  <a:lnTo>
                    <a:pt x="9813938" y="0"/>
                  </a:lnTo>
                  <a:lnTo>
                    <a:pt x="9813938" y="9813938"/>
                  </a:lnTo>
                  <a:lnTo>
                    <a:pt x="0" y="98139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4906969" y="0"/>
              <a:ext cx="12515593" cy="12515593"/>
            </a:xfrm>
            <a:custGeom>
              <a:avLst/>
              <a:gdLst/>
              <a:ahLst/>
              <a:cxnLst/>
              <a:rect r="r" b="b" t="t" l="l"/>
              <a:pathLst>
                <a:path h="12515593" w="12515593">
                  <a:moveTo>
                    <a:pt x="0" y="0"/>
                  </a:moveTo>
                  <a:lnTo>
                    <a:pt x="12515593" y="0"/>
                  </a:lnTo>
                  <a:lnTo>
                    <a:pt x="12515593" y="12515593"/>
                  </a:lnTo>
                  <a:lnTo>
                    <a:pt x="0" y="12515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131571" y="11280217"/>
              <a:ext cx="8302948" cy="8302948"/>
            </a:xfrm>
            <a:custGeom>
              <a:avLst/>
              <a:gdLst/>
              <a:ahLst/>
              <a:cxnLst/>
              <a:rect r="r" b="b" t="t" l="l"/>
              <a:pathLst>
                <a:path h="8302948" w="8302948">
                  <a:moveTo>
                    <a:pt x="0" y="0"/>
                  </a:moveTo>
                  <a:lnTo>
                    <a:pt x="8302948" y="0"/>
                  </a:lnTo>
                  <a:lnTo>
                    <a:pt x="8302948" y="8302948"/>
                  </a:lnTo>
                  <a:lnTo>
                    <a:pt x="0" y="83029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6434846" y="1149120"/>
              <a:ext cx="14165925" cy="14165925"/>
            </a:xfrm>
            <a:custGeom>
              <a:avLst/>
              <a:gdLst/>
              <a:ahLst/>
              <a:cxnLst/>
              <a:rect r="r" b="b" t="t" l="l"/>
              <a:pathLst>
                <a:path h="14165925" w="14165925">
                  <a:moveTo>
                    <a:pt x="0" y="0"/>
                  </a:moveTo>
                  <a:lnTo>
                    <a:pt x="14165925" y="0"/>
                  </a:lnTo>
                  <a:lnTo>
                    <a:pt x="14165925" y="14165926"/>
                  </a:lnTo>
                  <a:lnTo>
                    <a:pt x="0" y="141659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171146" y="11361602"/>
              <a:ext cx="8640368" cy="8640368"/>
            </a:xfrm>
            <a:custGeom>
              <a:avLst/>
              <a:gdLst/>
              <a:ahLst/>
              <a:cxnLst/>
              <a:rect r="r" b="b" t="t" l="l"/>
              <a:pathLst>
                <a:path h="8640368" w="8640368">
                  <a:moveTo>
                    <a:pt x="0" y="0"/>
                  </a:moveTo>
                  <a:lnTo>
                    <a:pt x="8640368" y="0"/>
                  </a:lnTo>
                  <a:lnTo>
                    <a:pt x="8640368" y="8640368"/>
                  </a:lnTo>
                  <a:lnTo>
                    <a:pt x="0" y="86403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AutoShape 8" id="8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9" id="9"/>
          <p:cNvSpPr txBox="true"/>
          <p:nvPr/>
        </p:nvSpPr>
        <p:spPr>
          <a:xfrm rot="0">
            <a:off x="6871937" y="27311"/>
            <a:ext cx="4131766" cy="1001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07"/>
              </a:lnSpc>
              <a:spcBef>
                <a:spcPct val="0"/>
              </a:spcBef>
            </a:pPr>
            <a:r>
              <a:rPr lang="en-US" b="true" sz="5097" spc="504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References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0" y="1074793"/>
            <a:ext cx="17897681" cy="5602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60"/>
              </a:lnSpc>
              <a:spcBef>
                <a:spcPct val="0"/>
              </a:spcBef>
            </a:pPr>
          </a:p>
          <a:p>
            <a:pPr algn="l">
              <a:lnSpc>
                <a:spcPts val="3699"/>
              </a:lnSpc>
              <a:spcBef>
                <a:spcPct val="0"/>
              </a:spcBef>
            </a:pPr>
          </a:p>
          <a:p>
            <a:pPr algn="l">
              <a:lnSpc>
                <a:spcPts val="3699"/>
              </a:lnSpc>
              <a:spcBef>
                <a:spcPct val="0"/>
              </a:spcBef>
            </a:pP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 Hersey, P. and Blanchard, K.H. (1969) ‘Life cycle theory of leadership’, </a:t>
            </a:r>
            <a:r>
              <a:rPr lang="en-US" sz="2297" i="true" spc="227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Training &amp; Development Journal</a:t>
            </a: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23(5), pp. 26-34.</a:t>
            </a:r>
          </a:p>
          <a:p>
            <a:pPr algn="l">
              <a:lnSpc>
                <a:spcPts val="3699"/>
              </a:lnSpc>
              <a:spcBef>
                <a:spcPct val="0"/>
              </a:spcBef>
            </a:pP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11. Kotter, J.P. (2012) </a:t>
            </a:r>
            <a:r>
              <a:rPr lang="en-US" sz="2297" i="true" spc="227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Leading Change</a:t>
            </a: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Boston, MA: Harvard Business Review Press.</a:t>
            </a:r>
          </a:p>
          <a:p>
            <a:pPr algn="l">
              <a:lnSpc>
                <a:spcPts val="3699"/>
              </a:lnSpc>
              <a:spcBef>
                <a:spcPct val="0"/>
              </a:spcBef>
            </a:pP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12. Mumford, M.D. et al. (2007) ‘Leadership skills for a changing world’, </a:t>
            </a:r>
            <a:r>
              <a:rPr lang="en-US" sz="2297" i="true" spc="227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The Leadership Quarterly</a:t>
            </a: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18(1), pp. 19-35.</a:t>
            </a:r>
          </a:p>
          <a:p>
            <a:pPr algn="l">
              <a:lnSpc>
                <a:spcPts val="3699"/>
              </a:lnSpc>
              <a:spcBef>
                <a:spcPct val="0"/>
              </a:spcBef>
            </a:pP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13. Northouse, P.G. (2021) </a:t>
            </a:r>
            <a:r>
              <a:rPr lang="en-US" sz="2297" i="true" spc="227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Leadership: Theory and Practice</a:t>
            </a: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9th edn. London: Sage.</a:t>
            </a:r>
          </a:p>
          <a:p>
            <a:pPr algn="l">
              <a:lnSpc>
                <a:spcPts val="3699"/>
              </a:lnSpc>
              <a:spcBef>
                <a:spcPct val="0"/>
              </a:spcBef>
            </a:pP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14. Uhl-Bien, M., Marion, R. and McKelvey, B. (2007) ‘Complexity leadership theory’, </a:t>
            </a:r>
            <a:r>
              <a:rPr lang="en-US" sz="2297" i="true" spc="227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The Leadership Quarterly</a:t>
            </a: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18(4), pp. 298-318.</a:t>
            </a:r>
          </a:p>
          <a:p>
            <a:pPr algn="l">
              <a:lnSpc>
                <a:spcPts val="3699"/>
              </a:lnSpc>
              <a:spcBef>
                <a:spcPct val="0"/>
              </a:spcBef>
            </a:pP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15. Ulrich, D., Kryscynski, D. and Brockbank, W. (2017) </a:t>
            </a:r>
            <a:r>
              <a:rPr lang="en-US" sz="2297" i="true" spc="227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Competencies for HR Professionals</a:t>
            </a: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Ann Arbor, MI: Ross School of Business.</a:t>
            </a:r>
          </a:p>
          <a:p>
            <a:pPr algn="l">
              <a:lnSpc>
                <a:spcPts val="3699"/>
              </a:lnSpc>
              <a:spcBef>
                <a:spcPct val="0"/>
              </a:spcBef>
            </a:pP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16. Yukl, G. (2013) </a:t>
            </a:r>
            <a:r>
              <a:rPr lang="en-US" sz="2297" i="true" spc="227">
                <a:solidFill>
                  <a:srgbClr val="000000"/>
                </a:solidFill>
                <a:latin typeface="Times New Roman Italics"/>
                <a:ea typeface="Times New Roman Italics"/>
                <a:cs typeface="Times New Roman Italics"/>
                <a:sym typeface="Times New Roman Italics"/>
              </a:rPr>
              <a:t>Leadership in Organizations</a:t>
            </a:r>
            <a:r>
              <a:rPr lang="en-US" sz="2297" spc="227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8th edn. Boston, MA: Pearson.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6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495128" y="-2183756"/>
            <a:ext cx="7360454" cy="7360454"/>
          </a:xfrm>
          <a:custGeom>
            <a:avLst/>
            <a:gdLst/>
            <a:ahLst/>
            <a:cxnLst/>
            <a:rect r="r" b="b" t="t" l="l"/>
            <a:pathLst>
              <a:path h="7360454" w="7360454">
                <a:moveTo>
                  <a:pt x="0" y="0"/>
                </a:moveTo>
                <a:lnTo>
                  <a:pt x="7360454" y="0"/>
                </a:lnTo>
                <a:lnTo>
                  <a:pt x="7360454" y="7360453"/>
                </a:lnTo>
                <a:lnTo>
                  <a:pt x="0" y="73604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185099" y="-3045596"/>
            <a:ext cx="9386695" cy="9386695"/>
          </a:xfrm>
          <a:custGeom>
            <a:avLst/>
            <a:gdLst/>
            <a:ahLst/>
            <a:cxnLst/>
            <a:rect r="r" b="b" t="t" l="l"/>
            <a:pathLst>
              <a:path h="9386695" w="9386695">
                <a:moveTo>
                  <a:pt x="0" y="0"/>
                </a:moveTo>
                <a:lnTo>
                  <a:pt x="9386695" y="0"/>
                </a:lnTo>
                <a:lnTo>
                  <a:pt x="9386695" y="9386695"/>
                </a:lnTo>
                <a:lnTo>
                  <a:pt x="0" y="93866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03550" y="5414567"/>
            <a:ext cx="6227211" cy="6227211"/>
          </a:xfrm>
          <a:custGeom>
            <a:avLst/>
            <a:gdLst/>
            <a:ahLst/>
            <a:cxnLst/>
            <a:rect r="r" b="b" t="t" l="l"/>
            <a:pathLst>
              <a:path h="6227211" w="6227211">
                <a:moveTo>
                  <a:pt x="0" y="0"/>
                </a:moveTo>
                <a:lnTo>
                  <a:pt x="6227211" y="0"/>
                </a:lnTo>
                <a:lnTo>
                  <a:pt x="6227211" y="6227211"/>
                </a:lnTo>
                <a:lnTo>
                  <a:pt x="0" y="62272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831006" y="-2183756"/>
            <a:ext cx="10624444" cy="10624444"/>
          </a:xfrm>
          <a:custGeom>
            <a:avLst/>
            <a:gdLst/>
            <a:ahLst/>
            <a:cxnLst/>
            <a:rect r="r" b="b" t="t" l="l"/>
            <a:pathLst>
              <a:path h="10624444" w="10624444">
                <a:moveTo>
                  <a:pt x="0" y="0"/>
                </a:moveTo>
                <a:lnTo>
                  <a:pt x="10624444" y="0"/>
                </a:lnTo>
                <a:lnTo>
                  <a:pt x="10624444" y="10624444"/>
                </a:lnTo>
                <a:lnTo>
                  <a:pt x="0" y="106244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366769" y="5475605"/>
            <a:ext cx="6480276" cy="6480276"/>
          </a:xfrm>
          <a:custGeom>
            <a:avLst/>
            <a:gdLst/>
            <a:ahLst/>
            <a:cxnLst/>
            <a:rect r="r" b="b" t="t" l="l"/>
            <a:pathLst>
              <a:path h="6480276" w="6480276">
                <a:moveTo>
                  <a:pt x="0" y="0"/>
                </a:moveTo>
                <a:lnTo>
                  <a:pt x="6480277" y="0"/>
                </a:lnTo>
                <a:lnTo>
                  <a:pt x="6480277" y="6480277"/>
                </a:lnTo>
                <a:lnTo>
                  <a:pt x="0" y="648027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140381" y="2871748"/>
            <a:ext cx="8075598" cy="8075598"/>
          </a:xfrm>
          <a:custGeom>
            <a:avLst/>
            <a:gdLst/>
            <a:ahLst/>
            <a:cxnLst/>
            <a:rect r="r" b="b" t="t" l="l"/>
            <a:pathLst>
              <a:path h="8075598" w="8075598">
                <a:moveTo>
                  <a:pt x="0" y="0"/>
                </a:moveTo>
                <a:lnTo>
                  <a:pt x="8075597" y="0"/>
                </a:lnTo>
                <a:lnTo>
                  <a:pt x="8075597" y="8075597"/>
                </a:lnTo>
                <a:lnTo>
                  <a:pt x="0" y="807559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571794" y="1961634"/>
            <a:ext cx="6076909" cy="6076909"/>
          </a:xfrm>
          <a:custGeom>
            <a:avLst/>
            <a:gdLst/>
            <a:ahLst/>
            <a:cxnLst/>
            <a:rect r="r" b="b" t="t" l="l"/>
            <a:pathLst>
              <a:path h="6076909" w="6076909">
                <a:moveTo>
                  <a:pt x="0" y="0"/>
                </a:moveTo>
                <a:lnTo>
                  <a:pt x="6076908" y="0"/>
                </a:lnTo>
                <a:lnTo>
                  <a:pt x="6076908" y="6076908"/>
                </a:lnTo>
                <a:lnTo>
                  <a:pt x="0" y="607690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444578" y="2054874"/>
            <a:ext cx="2565220" cy="5312402"/>
          </a:xfrm>
          <a:custGeom>
            <a:avLst/>
            <a:gdLst/>
            <a:ahLst/>
            <a:cxnLst/>
            <a:rect r="r" b="b" t="t" l="l"/>
            <a:pathLst>
              <a:path h="5312402" w="2565220">
                <a:moveTo>
                  <a:pt x="0" y="0"/>
                </a:moveTo>
                <a:lnTo>
                  <a:pt x="2565220" y="0"/>
                </a:lnTo>
                <a:lnTo>
                  <a:pt x="2565220" y="5312401"/>
                </a:lnTo>
                <a:lnTo>
                  <a:pt x="0" y="531240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753043" y="1496471"/>
            <a:ext cx="1701014" cy="2468186"/>
          </a:xfrm>
          <a:custGeom>
            <a:avLst/>
            <a:gdLst/>
            <a:ahLst/>
            <a:cxnLst/>
            <a:rect r="r" b="b" t="t" l="l"/>
            <a:pathLst>
              <a:path h="2468186" w="1701014">
                <a:moveTo>
                  <a:pt x="0" y="0"/>
                </a:moveTo>
                <a:lnTo>
                  <a:pt x="1701014" y="0"/>
                </a:lnTo>
                <a:lnTo>
                  <a:pt x="1701014" y="2468186"/>
                </a:lnTo>
                <a:lnTo>
                  <a:pt x="0" y="2468186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983683" y="5452078"/>
            <a:ext cx="1626565" cy="1069655"/>
          </a:xfrm>
          <a:custGeom>
            <a:avLst/>
            <a:gdLst/>
            <a:ahLst/>
            <a:cxnLst/>
            <a:rect r="r" b="b" t="t" l="l"/>
            <a:pathLst>
              <a:path h="1069655" w="1626565">
                <a:moveTo>
                  <a:pt x="0" y="0"/>
                </a:moveTo>
                <a:lnTo>
                  <a:pt x="1626565" y="0"/>
                </a:lnTo>
                <a:lnTo>
                  <a:pt x="1626565" y="1069655"/>
                </a:lnTo>
                <a:lnTo>
                  <a:pt x="0" y="1069655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AutoShape 12" id="12"/>
          <p:cNvSpPr/>
          <p:nvPr/>
        </p:nvSpPr>
        <p:spPr>
          <a:xfrm rot="0">
            <a:off x="0" y="1277396"/>
            <a:ext cx="182880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603235" y="2783727"/>
            <a:ext cx="12149808" cy="1071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679"/>
              </a:lnSpc>
            </a:pPr>
            <a:r>
              <a:rPr lang="en-US" b="true" sz="6199" spc="309">
                <a:solidFill>
                  <a:srgbClr val="5862F4"/>
                </a:solidFill>
                <a:latin typeface="Arial Bold"/>
                <a:ea typeface="Arial Bold"/>
                <a:cs typeface="Arial Bold"/>
                <a:sym typeface="Arial Bold"/>
              </a:rPr>
              <a:t>Thanks For Your Watching ！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678139" y="7041202"/>
            <a:ext cx="5577372" cy="5664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b="true" sz="3199" spc="479">
                <a:solidFill>
                  <a:srgbClr val="6420FF"/>
                </a:solidFill>
                <a:latin typeface="Arial Bold"/>
                <a:ea typeface="Arial Bold"/>
                <a:cs typeface="Arial Bold"/>
                <a:sym typeface="Arial Bold"/>
              </a:rPr>
              <a:t>Reporter: Yuze Tang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1219200" y="568015"/>
            <a:ext cx="1170076" cy="222314"/>
          </a:xfrm>
          <a:custGeom>
            <a:avLst/>
            <a:gdLst/>
            <a:ahLst/>
            <a:cxnLst/>
            <a:rect r="r" b="b" t="t" l="l"/>
            <a:pathLst>
              <a:path h="222314" w="1170076">
                <a:moveTo>
                  <a:pt x="0" y="0"/>
                </a:moveTo>
                <a:lnTo>
                  <a:pt x="1170076" y="0"/>
                </a:lnTo>
                <a:lnTo>
                  <a:pt x="1170076" y="222315"/>
                </a:lnTo>
                <a:lnTo>
                  <a:pt x="0" y="222315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DAG7AQNzCpk</dc:identifier>
  <dcterms:modified xsi:type="dcterms:W3CDTF">2011-08-01T06:04:30Z</dcterms:modified>
  <cp:revision>1</cp:revision>
  <dc:title>蓝色商务工作计划ppt演示模板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pid="2" fmtid="{D5CDD505-2E9C-101B-9397-08002B2CF9AE}" name="AIGC">
    <vt:lpwstr>{"Label":"1","ContentProducer":"001191110105MA01AN806X00000","ProduceID":"DAG7AQNzCpk","ReservedCode1":"","ContentPropagator":"001191110105MA01AN806X00000","PropagateID":"DAG7AQNzCpk","ReservedCode2":""}</vt:lpwstr>
  </property>
</Properties>
</file>