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71" r:id="rId5"/>
    <p:sldId id="272" r:id="rId6"/>
    <p:sldId id="275" r:id="rId7"/>
    <p:sldId id="306" r:id="rId8"/>
    <p:sldId id="307" r:id="rId9"/>
    <p:sldId id="276" r:id="rId10"/>
    <p:sldId id="277" r:id="rId11"/>
    <p:sldId id="273" r:id="rId12"/>
    <p:sldId id="278" r:id="rId13"/>
    <p:sldId id="279" r:id="rId14"/>
    <p:sldId id="280" r:id="rId15"/>
    <p:sldId id="281" r:id="rId16"/>
    <p:sldId id="282" r:id="rId17"/>
    <p:sldId id="284" r:id="rId18"/>
    <p:sldId id="288" r:id="rId19"/>
    <p:sldId id="285" r:id="rId20"/>
    <p:sldId id="289" r:id="rId21"/>
    <p:sldId id="295" r:id="rId22"/>
    <p:sldId id="291" r:id="rId23"/>
    <p:sldId id="300" r:id="rId24"/>
    <p:sldId id="297" r:id="rId25"/>
    <p:sldId id="303" r:id="rId26"/>
    <p:sldId id="298" r:id="rId27"/>
    <p:sldId id="299" r:id="rId28"/>
    <p:sldId id="305" r:id="rId29"/>
    <p:sldId id="292" r:id="rId30"/>
    <p:sldId id="293" r:id="rId31"/>
    <p:sldId id="304"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74713" autoAdjust="0"/>
  </p:normalViewPr>
  <p:slideViewPr>
    <p:cSldViewPr>
      <p:cViewPr varScale="1">
        <p:scale>
          <a:sx n="65" d="100"/>
          <a:sy n="65" d="100"/>
        </p:scale>
        <p:origin x="1867"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10/12/2019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10/12/2019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External &amp; internal</a:t>
            </a:r>
            <a:r>
              <a:rPr lang="en-GB" baseline="0" dirty="0" smtClean="0"/>
              <a:t> factors driving change. VUCA</a:t>
            </a:r>
          </a:p>
          <a:p>
            <a:r>
              <a:rPr lang="en-GB" baseline="0" dirty="0" smtClean="0"/>
              <a:t>Managing change is a critical role of HR Departments and HR Professionals are very likely to become involved in change management during their careers.</a:t>
            </a:r>
          </a:p>
          <a:p>
            <a:r>
              <a:rPr lang="en-GB" baseline="0" dirty="0" smtClean="0"/>
              <a:t>There is a lack of change management capability within organisations.</a:t>
            </a:r>
          </a:p>
          <a:p>
            <a:r>
              <a:rPr lang="en-GB" baseline="0" dirty="0" smtClean="0"/>
              <a:t>HR Professionals lack critical change management skills</a:t>
            </a:r>
          </a:p>
          <a:p>
            <a:endParaRPr lang="en-GB" baseline="0" dirty="0" smtClean="0"/>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3305539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3365077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for examples of transformational and incremental change. IBM Started off selling scales</a:t>
            </a:r>
            <a:r>
              <a:rPr lang="en-GB" baseline="0" dirty="0" smtClean="0"/>
              <a:t> moved into massive mainframe computers and now sell software an consulting services. </a:t>
            </a:r>
            <a:r>
              <a:rPr lang="en-GB" dirty="0" smtClean="0"/>
              <a:t>Nokia. Paper</a:t>
            </a:r>
            <a:r>
              <a:rPr lang="en-GB" baseline="0" dirty="0" smtClean="0"/>
              <a:t> work and rubber mill to mobile phones and games.</a:t>
            </a:r>
            <a:endParaRPr lang="en-GB" dirty="0" smtClean="0"/>
          </a:p>
          <a:p>
            <a:r>
              <a:rPr lang="en-GB" dirty="0" smtClean="0"/>
              <a:t>Is incremental change enough?  Relatively</a:t>
            </a:r>
            <a:r>
              <a:rPr lang="en-GB" baseline="0" dirty="0" smtClean="0"/>
              <a:t> little change in status quo could lead to inertia and a situation where fundamental change is required to avert a crisis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509083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218152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985678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3192758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a:t>
            </a:r>
            <a:r>
              <a:rPr lang="en-GB" baseline="0" dirty="0" smtClean="0"/>
              <a:t> organisation is different.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204790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Cannot be universally applied since all context is different.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3983772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948422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original frameworks which is still widely cited.  Has since been reframed by other researchers. </a:t>
            </a:r>
          </a:p>
          <a:p>
            <a:r>
              <a:rPr lang="en-GB" dirty="0" smtClean="0"/>
              <a:t>Drawbacks of the model: In most organisations</a:t>
            </a:r>
            <a:r>
              <a:rPr lang="en-GB" baseline="0" dirty="0" smtClean="0"/>
              <a:t> change is constant state that leaves little or no time for recovery.  Most applicable to small scale incremental change.</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2117634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80915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4274688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652897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606870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Feedback from the opening exercises.</a:t>
            </a:r>
          </a:p>
          <a:p>
            <a:r>
              <a:rPr lang="en-GB" dirty="0" smtClean="0"/>
              <a:t>Arm folding</a:t>
            </a:r>
            <a:r>
              <a:rPr lang="en-GB" baseline="0" dirty="0" smtClean="0"/>
              <a:t> exercise.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6600699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a:p>
        </p:txBody>
      </p:sp>
    </p:spTree>
    <p:extLst>
      <p:ext uri="{BB962C8B-B14F-4D97-AF65-F5344CB8AC3E}">
        <p14:creationId xmlns:p14="http://schemas.microsoft.com/office/powerpoint/2010/main" val="4278402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4799384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3415347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Case Study – </a:t>
            </a:r>
            <a:r>
              <a:rPr lang="en-GB" sz="1200" b="1" kern="1200" dirty="0" err="1" smtClean="0">
                <a:solidFill>
                  <a:schemeClr val="tx1"/>
                </a:solidFill>
                <a:effectLst/>
                <a:latin typeface="+mn-lt"/>
                <a:ea typeface="+mn-ea"/>
                <a:cs typeface="+mn-cs"/>
              </a:rPr>
              <a:t>Printworthy</a:t>
            </a:r>
            <a:r>
              <a:rPr lang="en-GB" sz="1200" b="1" kern="1200" dirty="0" smtClean="0">
                <a:solidFill>
                  <a:schemeClr val="tx1"/>
                </a:solidFill>
                <a:effectLst/>
                <a:latin typeface="+mn-lt"/>
                <a:ea typeface="+mn-ea"/>
                <a:cs typeface="+mn-cs"/>
              </a:rPr>
              <a:t> Ltd</a:t>
            </a:r>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Printworthy</a:t>
            </a:r>
            <a:r>
              <a:rPr lang="en-GB" sz="1200" kern="1200" dirty="0" smtClean="0">
                <a:solidFill>
                  <a:schemeClr val="tx1"/>
                </a:solidFill>
                <a:effectLst/>
                <a:latin typeface="+mn-lt"/>
                <a:ea typeface="+mn-ea"/>
                <a:cs typeface="+mn-cs"/>
              </a:rPr>
              <a:t> Ltd is a medium sized printing company, employing 100 people the majority of whom are members of a union.  Its present factory is located in a rundown industrial estate.  The factory itself is old with restricted parking and access is difficult for large lorries to negotiate.  Mrs Jones, the Managing Director, has recently thought it would be a good idea to relocate the factory taking advantage of a government grant. The market for the company’s product is growing but the present factory has reached maximum capacity.  The site she has in mind is on a new business park with an excellent road infrastructure and dedicated parking but it is 10 miles away from the present site.  This will also be her opportunity to buy some new, more efficient machinery (some of it automated) to replace some of their old fashioned equipment.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Answer the following questions</a:t>
            </a:r>
          </a:p>
          <a:p>
            <a:pPr lvl="0"/>
            <a:r>
              <a:rPr lang="en-GB" sz="1200" kern="1200" dirty="0" smtClean="0">
                <a:solidFill>
                  <a:schemeClr val="tx1"/>
                </a:solidFill>
                <a:effectLst/>
                <a:latin typeface="+mn-lt"/>
                <a:ea typeface="+mn-ea"/>
                <a:cs typeface="+mn-cs"/>
              </a:rPr>
              <a:t>What are the changes being proposed?</a:t>
            </a:r>
          </a:p>
          <a:p>
            <a:pPr lvl="0"/>
            <a:r>
              <a:rPr lang="en-GB" sz="1200" kern="1200" dirty="0" smtClean="0">
                <a:solidFill>
                  <a:schemeClr val="tx1"/>
                </a:solidFill>
                <a:effectLst/>
                <a:latin typeface="+mn-lt"/>
                <a:ea typeface="+mn-ea"/>
                <a:cs typeface="+mn-cs"/>
              </a:rPr>
              <a:t>Why might the staff resist the proposed change and how will you overcome this resistance?</a:t>
            </a:r>
          </a:p>
          <a:p>
            <a:pPr lvl="0"/>
            <a:r>
              <a:rPr lang="en-GB" sz="1200" kern="1200" dirty="0" smtClean="0">
                <a:solidFill>
                  <a:schemeClr val="tx1"/>
                </a:solidFill>
                <a:effectLst/>
                <a:latin typeface="+mn-lt"/>
                <a:ea typeface="+mn-ea"/>
                <a:cs typeface="+mn-cs"/>
              </a:rPr>
              <a:t>What are the possible outcomes should staff accept the change?</a:t>
            </a:r>
          </a:p>
          <a:p>
            <a:r>
              <a:rPr lang="en-GB" sz="1200" kern="1200" dirty="0" smtClean="0">
                <a:solidFill>
                  <a:schemeClr val="tx1"/>
                </a:solidFill>
                <a:effectLst/>
                <a:latin typeface="+mn-lt"/>
                <a:ea typeface="+mn-ea"/>
                <a:cs typeface="+mn-cs"/>
              </a:rPr>
              <a:t> </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a:p>
        </p:txBody>
      </p:sp>
    </p:spTree>
    <p:extLst>
      <p:ext uri="{BB962C8B-B14F-4D97-AF65-F5344CB8AC3E}">
        <p14:creationId xmlns:p14="http://schemas.microsoft.com/office/powerpoint/2010/main" val="33807375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How do people respond to change on an emotional level.</a:t>
            </a:r>
            <a:r>
              <a:rPr lang="en-GB" baseline="0" dirty="0" smtClean="0">
                <a:effectLst/>
              </a:rPr>
              <a:t>  </a:t>
            </a:r>
            <a:endParaRPr lang="en-GB" dirty="0" smtClean="0">
              <a:effectLst/>
            </a:endParaRPr>
          </a:p>
          <a:p>
            <a:r>
              <a:rPr lang="en-GB" dirty="0" smtClean="0">
                <a:effectLst/>
              </a:rPr>
              <a:t>Write out the seven stages from the change curve on separate sheets of paper. These are: Shock, denial, anger, frustration, acceptance, practice, realisation, integration (or variations on this). </a:t>
            </a:r>
            <a:br>
              <a:rPr lang="en-GB" dirty="0" smtClean="0">
                <a:effectLst/>
              </a:rPr>
            </a:br>
            <a:r>
              <a:rPr lang="en-GB" dirty="0" smtClean="0">
                <a:effectLst/>
              </a:rPr>
              <a:t>Draw a picture of the curve on flipchart paper and leave off the words. Ask the participants to work on putting the sheets of paper in the correct order </a:t>
            </a:r>
            <a:r>
              <a:rPr lang="en-GB" dirty="0" err="1" smtClean="0">
                <a:effectLst/>
              </a:rPr>
              <a:t>ie</a:t>
            </a:r>
            <a:r>
              <a:rPr lang="en-GB" dirty="0" smtClean="0">
                <a:effectLst/>
              </a:rPr>
              <a:t> how they think someone moves through stages</a:t>
            </a:r>
            <a:br>
              <a:rPr lang="en-GB" dirty="0" smtClean="0">
                <a:effectLst/>
              </a:rPr>
            </a:b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23</a:t>
            </a:fld>
            <a:endParaRPr lang="en-GB"/>
          </a:p>
        </p:txBody>
      </p:sp>
    </p:spTree>
    <p:extLst>
      <p:ext uri="{BB962C8B-B14F-4D97-AF65-F5344CB8AC3E}">
        <p14:creationId xmlns:p14="http://schemas.microsoft.com/office/powerpoint/2010/main" val="3677344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Outcomes of change for individuals can be very different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15424943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283 Truss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a:p>
        </p:txBody>
      </p:sp>
    </p:spTree>
    <p:extLst>
      <p:ext uri="{BB962C8B-B14F-4D97-AF65-F5344CB8AC3E}">
        <p14:creationId xmlns:p14="http://schemas.microsoft.com/office/powerpoint/2010/main" val="2458272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26</a:t>
            </a:fld>
            <a:endParaRPr lang="en-GB"/>
          </a:p>
        </p:txBody>
      </p:sp>
    </p:spTree>
    <p:extLst>
      <p:ext uri="{BB962C8B-B14F-4D97-AF65-F5344CB8AC3E}">
        <p14:creationId xmlns:p14="http://schemas.microsoft.com/office/powerpoint/2010/main" val="28001011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Top down.  Communication during change must be a two way process.  Consideration must be given to how employee views might be sought.</a:t>
            </a:r>
          </a:p>
          <a:p>
            <a:r>
              <a:rPr lang="en-GB" dirty="0" smtClean="0"/>
              <a:t>Stakeholder engagement is a key facilitator of change process.</a:t>
            </a:r>
          </a:p>
          <a:p>
            <a:r>
              <a:rPr lang="en-GB" dirty="0" smtClean="0"/>
              <a:t>Don’t forget the Trade</a:t>
            </a:r>
            <a:r>
              <a:rPr lang="en-GB" baseline="0" dirty="0" smtClean="0"/>
              <a:t> Unions!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27</a:t>
            </a:fld>
            <a:endParaRPr lang="en-GB"/>
          </a:p>
        </p:txBody>
      </p:sp>
    </p:spTree>
    <p:extLst>
      <p:ext uri="{BB962C8B-B14F-4D97-AF65-F5344CB8AC3E}">
        <p14:creationId xmlns:p14="http://schemas.microsoft.com/office/powerpoint/2010/main" val="27825870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7C7649C-5D2E-4AAE-91B6-EF2CD6EE2628}" type="slidenum">
              <a:rPr lang="en-GB" smtClean="0"/>
              <a:t>28</a:t>
            </a:fld>
            <a:endParaRPr lang="en-GB"/>
          </a:p>
        </p:txBody>
      </p:sp>
    </p:spTree>
    <p:extLst>
      <p:ext uri="{BB962C8B-B14F-4D97-AF65-F5344CB8AC3E}">
        <p14:creationId xmlns:p14="http://schemas.microsoft.com/office/powerpoint/2010/main" val="244952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820002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CHRIP:</a:t>
            </a:r>
            <a:r>
              <a:rPr lang="en-GB" sz="4400" dirty="0" smtClean="0">
                <a:solidFill>
                  <a:schemeClr val="bg1"/>
                </a:solidFill>
              </a:rPr>
              <a:t> </a:t>
            </a:r>
            <a:br>
              <a:rPr lang="en-GB" sz="4400" dirty="0" smtClean="0">
                <a:solidFill>
                  <a:schemeClr val="bg1"/>
                </a:solidFill>
              </a:rPr>
            </a:br>
            <a:r>
              <a:rPr lang="en-GB" dirty="0" smtClean="0">
                <a:solidFill>
                  <a:schemeClr val="bg1"/>
                </a:solidFill>
              </a:rPr>
              <a:t>Change Management</a:t>
            </a:r>
            <a:r>
              <a:rPr lang="en-GB" b="1" dirty="0">
                <a:solidFill>
                  <a:schemeClr val="tx2"/>
                </a:solidFill>
              </a:rPr>
              <a:t/>
            </a:r>
            <a:br>
              <a:rPr lang="en-GB" b="1" dirty="0">
                <a:solidFill>
                  <a:schemeClr val="tx2"/>
                </a:solidFill>
              </a:rPr>
            </a:br>
            <a:endParaRPr lang="en-GB" sz="4400"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7584" y="548680"/>
            <a:ext cx="7560840" cy="5693866"/>
          </a:xfrm>
          <a:prstGeom prst="rect">
            <a:avLst/>
          </a:prstGeom>
          <a:noFill/>
        </p:spPr>
        <p:txBody>
          <a:bodyPr wrap="square" rtlCol="0">
            <a:spAutoFit/>
          </a:bodyPr>
          <a:lstStyle/>
          <a:p>
            <a:r>
              <a:rPr lang="en-GB" sz="3600" dirty="0" smtClean="0"/>
              <a:t>There is general agreement that the rate and pace of change facing organisations are greater now than they ever have been. </a:t>
            </a:r>
          </a:p>
          <a:p>
            <a:pPr algn="r"/>
            <a:endParaRPr lang="en-GB" sz="1600" dirty="0" smtClean="0"/>
          </a:p>
          <a:p>
            <a:pPr algn="r"/>
            <a:r>
              <a:rPr lang="en-GB" sz="1600" dirty="0" smtClean="0"/>
              <a:t>(Bamford and Daniel, 2005; By,2005; </a:t>
            </a:r>
            <a:r>
              <a:rPr lang="en-GB" sz="1600" dirty="0" err="1" smtClean="0"/>
              <a:t>Holberche</a:t>
            </a:r>
            <a:r>
              <a:rPr lang="en-GB" sz="1600" dirty="0" smtClean="0"/>
              <a:t>, 2006)</a:t>
            </a:r>
          </a:p>
          <a:p>
            <a:pPr algn="r"/>
            <a:endParaRPr lang="en-GB" sz="1600" dirty="0"/>
          </a:p>
          <a:p>
            <a:pPr algn="r"/>
            <a:endParaRPr lang="en-GB" sz="1600" dirty="0" smtClean="0"/>
          </a:p>
          <a:p>
            <a:pPr algn="r"/>
            <a:endParaRPr lang="en-GB" sz="1600" dirty="0" smtClean="0"/>
          </a:p>
          <a:p>
            <a:pPr marL="457200" indent="-457200">
              <a:buFont typeface="Arial" panose="020B0604020202020204" pitchFamily="34" charset="0"/>
              <a:buChar char="•"/>
            </a:pPr>
            <a:r>
              <a:rPr lang="en-GB" sz="3200" dirty="0" smtClean="0"/>
              <a:t>What is contributing to this?</a:t>
            </a:r>
          </a:p>
          <a:p>
            <a:pPr marL="457200" indent="-457200">
              <a:buFont typeface="Arial" panose="020B0604020202020204" pitchFamily="34" charset="0"/>
              <a:buChar char="•"/>
            </a:pPr>
            <a:r>
              <a:rPr lang="en-GB" sz="3200" dirty="0"/>
              <a:t>Why do you need to be aware of change management?</a:t>
            </a:r>
          </a:p>
          <a:p>
            <a:endParaRPr lang="en-GB" sz="3600" dirty="0"/>
          </a:p>
        </p:txBody>
      </p:sp>
    </p:spTree>
    <p:extLst>
      <p:ext uri="{BB962C8B-B14F-4D97-AF65-F5344CB8AC3E}">
        <p14:creationId xmlns:p14="http://schemas.microsoft.com/office/powerpoint/2010/main" val="430465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498227595"/>
              </p:ext>
            </p:extLst>
          </p:nvPr>
        </p:nvGraphicFramePr>
        <p:xfrm>
          <a:off x="404813" y="1070607"/>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What is Change</a:t>
                      </a:r>
                      <a:r>
                        <a:rPr lang="en-US" sz="1700" b="0" baseline="0" dirty="0" smtClean="0">
                          <a:solidFill>
                            <a:schemeClr val="tx1"/>
                          </a:solidFill>
                        </a:rPr>
                        <a:t> Management</a:t>
                      </a:r>
                      <a:r>
                        <a:rPr lang="en-US" sz="1700" b="0" dirty="0" smtClean="0">
                          <a:solidFill>
                            <a:schemeClr val="tx1"/>
                          </a:solidFill>
                        </a:rPr>
                        <a: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The Role of the HR Professional</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Why Does</a:t>
                      </a:r>
                      <a:r>
                        <a:rPr lang="en-US" sz="1700" baseline="0" dirty="0" smtClean="0"/>
                        <a:t> Change Fail?</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Conclusions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Tree>
    <p:extLst>
      <p:ext uri="{BB962C8B-B14F-4D97-AF65-F5344CB8AC3E}">
        <p14:creationId xmlns:p14="http://schemas.microsoft.com/office/powerpoint/2010/main" val="3336130568"/>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a:t>
            </a:r>
            <a:endParaRPr lang="en-GB" dirty="0"/>
          </a:p>
        </p:txBody>
      </p:sp>
      <p:sp>
        <p:nvSpPr>
          <p:cNvPr id="6" name="Content Placeholder 5"/>
          <p:cNvSpPr>
            <a:spLocks noGrp="1"/>
          </p:cNvSpPr>
          <p:nvPr>
            <p:ph idx="1"/>
          </p:nvPr>
        </p:nvSpPr>
        <p:spPr/>
        <p:txBody>
          <a:bodyPr/>
          <a:lstStyle/>
          <a:p>
            <a:r>
              <a:rPr lang="en-GB" altLang="en-US" dirty="0"/>
              <a:t>Talk to the person next to you about a change </a:t>
            </a:r>
            <a:r>
              <a:rPr lang="en-GB" altLang="en-US" dirty="0" smtClean="0"/>
              <a:t>they have </a:t>
            </a:r>
            <a:r>
              <a:rPr lang="en-GB" altLang="en-US" dirty="0"/>
              <a:t>recently experienced.  How did it make </a:t>
            </a:r>
            <a:r>
              <a:rPr lang="en-GB" altLang="en-US" dirty="0" smtClean="0"/>
              <a:t>them </a:t>
            </a:r>
            <a:r>
              <a:rPr lang="en-GB" altLang="en-US" dirty="0"/>
              <a:t>feel</a:t>
            </a:r>
            <a:r>
              <a:rPr lang="en-GB" altLang="en-US" dirty="0" smtClean="0"/>
              <a:t>?</a:t>
            </a:r>
            <a:endParaRPr lang="en-GB" altLang="en-US" dirty="0"/>
          </a:p>
          <a:p>
            <a:r>
              <a:rPr lang="en-GB" altLang="en-US" dirty="0"/>
              <a:t>Change something about </a:t>
            </a:r>
            <a:r>
              <a:rPr lang="en-GB" altLang="en-US" dirty="0" smtClean="0"/>
              <a:t>your </a:t>
            </a:r>
            <a:r>
              <a:rPr lang="en-GB" altLang="en-US" dirty="0"/>
              <a:t>appearance don’t change it back until I tell you to</a:t>
            </a:r>
            <a:r>
              <a:rPr lang="en-GB" altLang="en-US" dirty="0" smtClean="0"/>
              <a:t>.</a:t>
            </a:r>
            <a:endParaRPr lang="en-GB" altLang="en-US" dirty="0"/>
          </a:p>
        </p:txBody>
      </p:sp>
    </p:spTree>
    <p:extLst>
      <p:ext uri="{BB962C8B-B14F-4D97-AF65-F5344CB8AC3E}">
        <p14:creationId xmlns:p14="http://schemas.microsoft.com/office/powerpoint/2010/main" val="241859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Group Activity</a:t>
            </a:r>
            <a:endParaRPr lang="en-GB" dirty="0"/>
          </a:p>
        </p:txBody>
      </p:sp>
      <p:sp>
        <p:nvSpPr>
          <p:cNvPr id="8" name="Content Placeholder 7"/>
          <p:cNvSpPr>
            <a:spLocks noGrp="1"/>
          </p:cNvSpPr>
          <p:nvPr>
            <p:ph idx="1"/>
          </p:nvPr>
        </p:nvSpPr>
        <p:spPr/>
        <p:txBody>
          <a:bodyPr/>
          <a:lstStyle/>
          <a:p>
            <a:r>
              <a:rPr lang="en-GB" dirty="0" smtClean="0"/>
              <a:t>Dinner Party Mayhem</a:t>
            </a:r>
            <a:endParaRPr lang="en-GB" dirty="0"/>
          </a:p>
        </p:txBody>
      </p:sp>
      <p:pic>
        <p:nvPicPr>
          <p:cNvPr id="9" name="Picture 8"/>
          <p:cNvPicPr>
            <a:picLocks noChangeAspect="1"/>
          </p:cNvPicPr>
          <p:nvPr/>
        </p:nvPicPr>
        <p:blipFill>
          <a:blip r:embed="rId2"/>
          <a:stretch>
            <a:fillRect/>
          </a:stretch>
        </p:blipFill>
        <p:spPr>
          <a:xfrm>
            <a:off x="3995936" y="2564904"/>
            <a:ext cx="4379473" cy="2302755"/>
          </a:xfrm>
          <a:prstGeom prst="rect">
            <a:avLst/>
          </a:prstGeom>
        </p:spPr>
      </p:pic>
    </p:spTree>
    <p:extLst>
      <p:ext uri="{BB962C8B-B14F-4D97-AF65-F5344CB8AC3E}">
        <p14:creationId xmlns:p14="http://schemas.microsoft.com/office/powerpoint/2010/main" val="3736810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noAutofit/>
          </a:bodyPr>
          <a:lstStyle/>
          <a:p>
            <a:pPr marL="0" indent="0">
              <a:buNone/>
            </a:pPr>
            <a:r>
              <a:rPr lang="en-GB" sz="2800" dirty="0" smtClean="0"/>
              <a:t>What is meant by transformational change?</a:t>
            </a:r>
          </a:p>
          <a:p>
            <a:pPr lvl="1"/>
            <a:r>
              <a:rPr lang="en-GB" sz="2400" dirty="0" smtClean="0"/>
              <a:t>a wide reaching and fundamental change of an organisations strategy, culture and structure (</a:t>
            </a:r>
            <a:r>
              <a:rPr lang="en-GB" sz="2400" dirty="0" err="1" smtClean="0"/>
              <a:t>Burnes</a:t>
            </a:r>
            <a:r>
              <a:rPr lang="en-GB" sz="2400" dirty="0" smtClean="0"/>
              <a:t>, 2004)</a:t>
            </a:r>
          </a:p>
          <a:p>
            <a:pPr marL="0" indent="0">
              <a:buNone/>
            </a:pPr>
            <a:r>
              <a:rPr lang="en-GB" sz="2800" dirty="0" smtClean="0"/>
              <a:t>What is meant by incremental change?</a:t>
            </a:r>
          </a:p>
          <a:p>
            <a:pPr lvl="1"/>
            <a:r>
              <a:rPr lang="en-GB" sz="2400" dirty="0" smtClean="0"/>
              <a:t>Small scale changes effecting only part of what an organisation does (By, 2005).</a:t>
            </a:r>
          </a:p>
          <a:p>
            <a:pPr marL="57150" indent="0">
              <a:buNone/>
            </a:pPr>
            <a:r>
              <a:rPr lang="en-GB" sz="2400" dirty="0" smtClean="0"/>
              <a:t>Punctuated equilibrium refers to incremental change that is interspersed with periods of transformational change.</a:t>
            </a:r>
            <a:endParaRPr lang="en-GB" sz="2400" dirty="0"/>
          </a:p>
        </p:txBody>
      </p:sp>
      <p:sp>
        <p:nvSpPr>
          <p:cNvPr id="4" name="Vertical Text Placeholder 3"/>
          <p:cNvSpPr>
            <a:spLocks noGrp="1"/>
          </p:cNvSpPr>
          <p:nvPr>
            <p:ph type="body" orient="vert" idx="13"/>
          </p:nvPr>
        </p:nvSpPr>
        <p:spPr/>
        <p:txBody>
          <a:bodyPr/>
          <a:lstStyle/>
          <a:p>
            <a:pPr marL="0" indent="0">
              <a:buNone/>
            </a:pPr>
            <a:r>
              <a:rPr lang="en-GB" sz="2400" dirty="0" smtClean="0"/>
              <a:t>Transformational v’s Incremental Change</a:t>
            </a:r>
            <a:endParaRPr lang="en-GB" sz="2400" dirty="0"/>
          </a:p>
        </p:txBody>
      </p:sp>
    </p:spTree>
    <p:extLst>
      <p:ext uri="{BB962C8B-B14F-4D97-AF65-F5344CB8AC3E}">
        <p14:creationId xmlns:p14="http://schemas.microsoft.com/office/powerpoint/2010/main" val="688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a:xfrm>
            <a:off x="405584" y="1645390"/>
            <a:ext cx="8318832" cy="3930559"/>
          </a:xfrm>
        </p:spPr>
        <p:txBody>
          <a:bodyPr>
            <a:normAutofit fontScale="85000" lnSpcReduction="20000"/>
          </a:bodyPr>
          <a:lstStyle/>
          <a:p>
            <a:r>
              <a:rPr lang="en-GB" dirty="0" smtClean="0"/>
              <a:t>Strategy, mission, objectives</a:t>
            </a:r>
          </a:p>
          <a:p>
            <a:r>
              <a:rPr lang="en-GB" dirty="0" smtClean="0"/>
              <a:t>Products, services</a:t>
            </a:r>
          </a:p>
          <a:p>
            <a:r>
              <a:rPr lang="en-GB" dirty="0" smtClean="0"/>
              <a:t>Processes</a:t>
            </a:r>
          </a:p>
          <a:p>
            <a:r>
              <a:rPr lang="en-GB" dirty="0" smtClean="0"/>
              <a:t>Values, culture, beliefs</a:t>
            </a:r>
          </a:p>
          <a:p>
            <a:r>
              <a:rPr lang="en-GB" dirty="0" smtClean="0"/>
              <a:t>Structure</a:t>
            </a:r>
          </a:p>
          <a:p>
            <a:r>
              <a:rPr lang="en-GB" dirty="0" smtClean="0"/>
              <a:t>Ways of working</a:t>
            </a:r>
          </a:p>
          <a:p>
            <a:r>
              <a:rPr lang="en-GB" dirty="0" smtClean="0"/>
              <a:t>Performance</a:t>
            </a:r>
          </a:p>
          <a:p>
            <a:r>
              <a:rPr lang="en-GB" dirty="0" smtClean="0"/>
              <a:t>Location</a:t>
            </a:r>
          </a:p>
          <a:p>
            <a:r>
              <a:rPr lang="en-GB" dirty="0" smtClean="0"/>
              <a:t>Technology</a:t>
            </a:r>
          </a:p>
          <a:p>
            <a:endParaRPr lang="en-GB" dirty="0"/>
          </a:p>
        </p:txBody>
      </p:sp>
      <p:sp>
        <p:nvSpPr>
          <p:cNvPr id="4" name="Vertical Text Placeholder 3"/>
          <p:cNvSpPr>
            <a:spLocks noGrp="1"/>
          </p:cNvSpPr>
          <p:nvPr>
            <p:ph type="body" orient="vert" idx="13"/>
          </p:nvPr>
        </p:nvSpPr>
        <p:spPr>
          <a:xfrm>
            <a:off x="406146" y="1268760"/>
            <a:ext cx="8317230" cy="369741"/>
          </a:xfrm>
        </p:spPr>
        <p:txBody>
          <a:bodyPr/>
          <a:lstStyle/>
          <a:p>
            <a:pPr marL="0" indent="0">
              <a:buNone/>
            </a:pPr>
            <a:r>
              <a:rPr lang="en-GB" sz="2400" dirty="0" smtClean="0"/>
              <a:t>In what ways might an organisation seek to change?</a:t>
            </a:r>
            <a:endParaRPr lang="en-GB" sz="2400" dirty="0"/>
          </a:p>
        </p:txBody>
      </p:sp>
      <p:sp>
        <p:nvSpPr>
          <p:cNvPr id="5" name="TextBox 4"/>
          <p:cNvSpPr txBox="1"/>
          <p:nvPr/>
        </p:nvSpPr>
        <p:spPr>
          <a:xfrm>
            <a:off x="6741227" y="5697904"/>
            <a:ext cx="2376264" cy="369332"/>
          </a:xfrm>
          <a:prstGeom prst="rect">
            <a:avLst/>
          </a:prstGeom>
          <a:noFill/>
        </p:spPr>
        <p:txBody>
          <a:bodyPr wrap="square" rtlCol="0">
            <a:spAutoFit/>
          </a:bodyPr>
          <a:lstStyle/>
          <a:p>
            <a:pPr algn="r"/>
            <a:r>
              <a:rPr lang="en-GB" dirty="0" smtClean="0">
                <a:solidFill>
                  <a:schemeClr val="bg1"/>
                </a:solidFill>
              </a:rPr>
              <a:t>Truss et al, 2012</a:t>
            </a:r>
            <a:endParaRPr lang="en-GB" dirty="0">
              <a:solidFill>
                <a:schemeClr val="bg1"/>
              </a:solidFill>
            </a:endParaRP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b="5691"/>
          <a:stretch/>
        </p:blipFill>
        <p:spPr>
          <a:xfrm>
            <a:off x="6156176" y="2279449"/>
            <a:ext cx="2845691" cy="3237783"/>
          </a:xfrm>
          <a:prstGeom prst="rect">
            <a:avLst/>
          </a:prstGeom>
        </p:spPr>
      </p:pic>
    </p:spTree>
    <p:extLst>
      <p:ext uri="{BB962C8B-B14F-4D97-AF65-F5344CB8AC3E}">
        <p14:creationId xmlns:p14="http://schemas.microsoft.com/office/powerpoint/2010/main" val="79412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There is disagreement as to whether change is ‘done to’ or ‘happens to’ </a:t>
            </a:r>
            <a:r>
              <a:rPr lang="en-GB" dirty="0" smtClean="0"/>
              <a:t>an </a:t>
            </a:r>
            <a:r>
              <a:rPr lang="en-GB" dirty="0" smtClean="0"/>
              <a:t>organisation.</a:t>
            </a:r>
          </a:p>
          <a:p>
            <a:r>
              <a:rPr lang="en-GB" sz="2800" dirty="0" smtClean="0"/>
              <a:t>Rational Planning – a process that can be actively managed (Stuart and </a:t>
            </a:r>
            <a:r>
              <a:rPr lang="en-GB" sz="2800" dirty="0" err="1" smtClean="0"/>
              <a:t>Kringas</a:t>
            </a:r>
            <a:r>
              <a:rPr lang="en-GB" sz="2800" dirty="0" smtClean="0"/>
              <a:t>, 2003; </a:t>
            </a:r>
            <a:r>
              <a:rPr lang="en-GB" sz="2800" dirty="0" err="1" smtClean="0"/>
              <a:t>Burnes</a:t>
            </a:r>
            <a:r>
              <a:rPr lang="en-GB" sz="2800" dirty="0" smtClean="0"/>
              <a:t> 2004).</a:t>
            </a:r>
          </a:p>
          <a:p>
            <a:r>
              <a:rPr lang="en-GB" sz="2800" dirty="0" smtClean="0"/>
              <a:t>Emergent – change is an integral part of organising which cannot be managed in a planned fashion (Bamford and Daniel, 2005)</a:t>
            </a: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Rational Planning v’s Emergent</a:t>
            </a:r>
            <a:endParaRPr lang="en-GB" sz="2400" dirty="0"/>
          </a:p>
        </p:txBody>
      </p:sp>
    </p:spTree>
    <p:extLst>
      <p:ext uri="{BB962C8B-B14F-4D97-AF65-F5344CB8AC3E}">
        <p14:creationId xmlns:p14="http://schemas.microsoft.com/office/powerpoint/2010/main" val="3666996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normAutofit/>
          </a:bodyPr>
          <a:lstStyle/>
          <a:p>
            <a:pPr marL="0" indent="0">
              <a:buNone/>
            </a:pPr>
            <a:r>
              <a:rPr lang="en-GB" dirty="0" smtClean="0"/>
              <a:t>Founded on the notion that change can be viewed as a planned activity that can be managed.</a:t>
            </a:r>
          </a:p>
          <a:p>
            <a:pPr marL="0" indent="0">
              <a:buNone/>
            </a:pPr>
            <a:r>
              <a:rPr lang="en-GB" dirty="0" smtClean="0"/>
              <a:t>Change models can be broadly categorised as either:</a:t>
            </a:r>
          </a:p>
          <a:p>
            <a:pPr lvl="1"/>
            <a:r>
              <a:rPr lang="en-GB" dirty="0" smtClean="0"/>
              <a:t>Best practice</a:t>
            </a:r>
          </a:p>
          <a:p>
            <a:pPr lvl="1"/>
            <a:r>
              <a:rPr lang="en-GB" dirty="0" smtClean="0"/>
              <a:t>Analytical</a:t>
            </a:r>
          </a:p>
          <a:p>
            <a:pPr marL="457200" lvl="1" indent="0">
              <a:buNone/>
            </a:pPr>
            <a:endParaRPr lang="en-GB" sz="3200" dirty="0"/>
          </a:p>
        </p:txBody>
      </p:sp>
      <p:sp>
        <p:nvSpPr>
          <p:cNvPr id="4" name="Vertical Text Placeholder 3"/>
          <p:cNvSpPr>
            <a:spLocks noGrp="1"/>
          </p:cNvSpPr>
          <p:nvPr>
            <p:ph type="body" orient="vert" idx="13"/>
          </p:nvPr>
        </p:nvSpPr>
        <p:spPr/>
        <p:txBody>
          <a:bodyPr/>
          <a:lstStyle/>
          <a:p>
            <a:pPr marL="0" indent="0">
              <a:buNone/>
            </a:pPr>
            <a:r>
              <a:rPr lang="en-GB" sz="2400" dirty="0" smtClean="0"/>
              <a:t>Rational Planning </a:t>
            </a:r>
            <a:endParaRPr lang="en-GB" sz="2400" dirty="0"/>
          </a:p>
        </p:txBody>
      </p:sp>
    </p:spTree>
    <p:extLst>
      <p:ext uri="{BB962C8B-B14F-4D97-AF65-F5344CB8AC3E}">
        <p14:creationId xmlns:p14="http://schemas.microsoft.com/office/powerpoint/2010/main" val="3866056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There are 100’s of these models.</a:t>
            </a:r>
            <a:endParaRPr lang="en-GB" dirty="0" smtClean="0"/>
          </a:p>
          <a:p>
            <a:r>
              <a:rPr lang="en-GB" dirty="0" smtClean="0"/>
              <a:t>Most advocate a certain number of steps.</a:t>
            </a:r>
          </a:p>
          <a:p>
            <a:pPr marL="0" indent="0">
              <a:buNone/>
            </a:pPr>
            <a:r>
              <a:rPr lang="en-GB" dirty="0" smtClean="0"/>
              <a:t>e.g. Kotter’s 8 Step Model.</a:t>
            </a:r>
            <a:endParaRPr lang="en-GB" dirty="0" smtClean="0"/>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Best Practice Models</a:t>
            </a:r>
            <a:endParaRPr lang="en-GB" dirty="0"/>
          </a:p>
        </p:txBody>
      </p:sp>
    </p:spTree>
    <p:extLst>
      <p:ext uri="{BB962C8B-B14F-4D97-AF65-F5344CB8AC3E}">
        <p14:creationId xmlns:p14="http://schemas.microsoft.com/office/powerpoint/2010/main" val="1289533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a:t>Crail, 2007 – 4 out of 106 respondents said their organisation used a recognised change model. </a:t>
            </a:r>
            <a:endParaRPr lang="en-GB" dirty="0" smtClean="0"/>
          </a:p>
          <a:p>
            <a:r>
              <a:rPr lang="en-GB" dirty="0" smtClean="0"/>
              <a:t>Change is difficult, messy and unpredictable.</a:t>
            </a:r>
          </a:p>
          <a:p>
            <a:r>
              <a:rPr lang="en-GB" dirty="0" smtClean="0"/>
              <a:t>Planning is essential but unforeseen factors will emerge</a:t>
            </a:r>
            <a:endParaRPr lang="en-GB"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Criticism of Best Practice Models</a:t>
            </a:r>
            <a:endParaRPr lang="en-GB" dirty="0"/>
          </a:p>
        </p:txBody>
      </p:sp>
    </p:spTree>
    <p:extLst>
      <p:ext uri="{BB962C8B-B14F-4D97-AF65-F5344CB8AC3E}">
        <p14:creationId xmlns:p14="http://schemas.microsoft.com/office/powerpoint/2010/main" val="29125978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Change management should proceed through various phases but……</a:t>
            </a:r>
          </a:p>
          <a:p>
            <a:pPr lvl="1"/>
            <a:r>
              <a:rPr lang="en-GB" dirty="0" smtClean="0"/>
              <a:t>Specific actions are not prescribed</a:t>
            </a:r>
          </a:p>
          <a:p>
            <a:r>
              <a:rPr lang="en-GB" dirty="0" smtClean="0"/>
              <a:t>Change programmes should be designed to fit with contextual features.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Analytical Models</a:t>
            </a:r>
            <a:endParaRPr lang="en-GB" dirty="0"/>
          </a:p>
        </p:txBody>
      </p:sp>
    </p:spTree>
    <p:extLst>
      <p:ext uri="{BB962C8B-B14F-4D97-AF65-F5344CB8AC3E}">
        <p14:creationId xmlns:p14="http://schemas.microsoft.com/office/powerpoint/2010/main" val="40956087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normAutofit lnSpcReduction="10000"/>
          </a:bodyPr>
          <a:lstStyle/>
          <a:p>
            <a:pPr marL="0" indent="0">
              <a:buNone/>
            </a:pPr>
            <a:r>
              <a:rPr lang="en-GB" dirty="0" smtClean="0"/>
              <a:t>Lewin describes 3 phases that represent basic mechanisms for managing change:</a:t>
            </a:r>
          </a:p>
          <a:p>
            <a:r>
              <a:rPr lang="en-GB" dirty="0" smtClean="0"/>
              <a:t>Unfreezing – altering the present state</a:t>
            </a:r>
          </a:p>
          <a:p>
            <a:r>
              <a:rPr lang="en-GB" dirty="0" smtClean="0"/>
              <a:t>Changing – developing new responses</a:t>
            </a:r>
          </a:p>
          <a:p>
            <a:r>
              <a:rPr lang="en-GB" dirty="0" smtClean="0"/>
              <a:t>Re-freezing – Stabilising the change</a:t>
            </a:r>
          </a:p>
          <a:p>
            <a:pPr marL="0" indent="0">
              <a:buNone/>
            </a:pPr>
            <a:r>
              <a:rPr lang="en-GB" dirty="0" smtClean="0"/>
              <a:t>How applicable is this model to complex and continuous change?</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Lewin’s Model (1951)</a:t>
            </a:r>
            <a:endParaRPr lang="en-GB" dirty="0"/>
          </a:p>
        </p:txBody>
      </p:sp>
    </p:spTree>
    <p:extLst>
      <p:ext uri="{BB962C8B-B14F-4D97-AF65-F5344CB8AC3E}">
        <p14:creationId xmlns:p14="http://schemas.microsoft.com/office/powerpoint/2010/main" val="7731460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Change emerges in a non-linear way due to changes in the external environment</a:t>
            </a:r>
          </a:p>
          <a:p>
            <a:r>
              <a:rPr lang="en-GB" dirty="0" smtClean="0"/>
              <a:t>Change can develop bottom-up</a:t>
            </a:r>
          </a:p>
          <a:p>
            <a:r>
              <a:rPr lang="en-GB" dirty="0" smtClean="0"/>
              <a:t>Change is an open ended process of adaptation and learning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Emergent Approach</a:t>
            </a:r>
            <a:endParaRPr lang="en-GB" dirty="0"/>
          </a:p>
        </p:txBody>
      </p:sp>
    </p:spTree>
    <p:extLst>
      <p:ext uri="{BB962C8B-B14F-4D97-AF65-F5344CB8AC3E}">
        <p14:creationId xmlns:p14="http://schemas.microsoft.com/office/powerpoint/2010/main" val="11602697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Change Management?</a:t>
            </a:r>
            <a:endParaRPr lang="en-GB" dirty="0"/>
          </a:p>
        </p:txBody>
      </p:sp>
      <p:sp>
        <p:nvSpPr>
          <p:cNvPr id="3" name="Vertical Text Placeholder 2"/>
          <p:cNvSpPr>
            <a:spLocks noGrp="1"/>
          </p:cNvSpPr>
          <p:nvPr>
            <p:ph type="body" orient="vert" idx="1"/>
          </p:nvPr>
        </p:nvSpPr>
        <p:spPr/>
        <p:txBody>
          <a:bodyPr/>
          <a:lstStyle/>
          <a:p>
            <a:r>
              <a:rPr lang="en-GB" dirty="0" smtClean="0"/>
              <a:t>How can organisations enhance their general readiness to change?</a:t>
            </a:r>
          </a:p>
          <a:p>
            <a:r>
              <a:rPr lang="en-GB" dirty="0" smtClean="0"/>
              <a:t>What are organisations like Google and Facebook doing which allows them to adapt to change so quickly?</a:t>
            </a:r>
          </a:p>
          <a:p>
            <a:pPr marL="0" indent="0">
              <a:buNone/>
            </a:pPr>
            <a:r>
              <a:rPr lang="en-GB" dirty="0" smtClean="0"/>
              <a:t> - Scanning the environment for change</a:t>
            </a:r>
          </a:p>
          <a:p>
            <a:pPr marL="0" indent="0">
              <a:buNone/>
            </a:pPr>
            <a:r>
              <a:rPr lang="en-GB" dirty="0"/>
              <a:t> </a:t>
            </a:r>
            <a:r>
              <a:rPr lang="en-GB" dirty="0" smtClean="0"/>
              <a:t>- Fostering a culture of knowledge sharing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Emergent Approach</a:t>
            </a:r>
            <a:endParaRPr lang="en-GB" dirty="0"/>
          </a:p>
        </p:txBody>
      </p:sp>
    </p:spTree>
    <p:extLst>
      <p:ext uri="{BB962C8B-B14F-4D97-AF65-F5344CB8AC3E}">
        <p14:creationId xmlns:p14="http://schemas.microsoft.com/office/powerpoint/2010/main" val="19735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The Role of the HR Professional</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Crail (2007) found in his study of 114 organisations:</a:t>
            </a:r>
          </a:p>
          <a:p>
            <a:r>
              <a:rPr lang="en-GB" dirty="0" smtClean="0"/>
              <a:t>83% had undertaken a change initiative in the past 24 months</a:t>
            </a:r>
          </a:p>
          <a:p>
            <a:r>
              <a:rPr lang="en-GB" dirty="0" smtClean="0"/>
              <a:t>In 93 of these organisations HR was involved in managing the change</a:t>
            </a:r>
          </a:p>
        </p:txBody>
      </p:sp>
      <p:sp>
        <p:nvSpPr>
          <p:cNvPr id="4" name="Vertical Text Placeholder 3"/>
          <p:cNvSpPr>
            <a:spLocks noGrp="1"/>
          </p:cNvSpPr>
          <p:nvPr>
            <p:ph type="body" orient="vert" idx="13"/>
          </p:nvPr>
        </p:nvSpPr>
        <p:spPr/>
        <p:txBody>
          <a:bodyPr/>
          <a:lstStyle/>
          <a:p>
            <a:pPr marL="0" indent="0">
              <a:buNone/>
            </a:pPr>
            <a:r>
              <a:rPr lang="en-GB" dirty="0" smtClean="0"/>
              <a:t>What role does HR  have to play?</a:t>
            </a:r>
            <a:endParaRPr lang="en-GB" dirty="0"/>
          </a:p>
        </p:txBody>
      </p:sp>
    </p:spTree>
    <p:extLst>
      <p:ext uri="{BB962C8B-B14F-4D97-AF65-F5344CB8AC3E}">
        <p14:creationId xmlns:p14="http://schemas.microsoft.com/office/powerpoint/2010/main" val="28997779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The Role of the HR Professional</a:t>
            </a:r>
            <a:endParaRPr lang="en-GB" dirty="0"/>
          </a:p>
        </p:txBody>
      </p:sp>
      <p:sp>
        <p:nvSpPr>
          <p:cNvPr id="3" name="Vertical Text Placeholder 2"/>
          <p:cNvSpPr>
            <a:spLocks noGrp="1"/>
          </p:cNvSpPr>
          <p:nvPr>
            <p:ph type="body" orient="vert" idx="1"/>
          </p:nvPr>
        </p:nvSpPr>
        <p:spPr>
          <a:xfrm>
            <a:off x="405584" y="1429366"/>
            <a:ext cx="8317792" cy="4303890"/>
          </a:xfrm>
        </p:spPr>
        <p:txBody>
          <a:bodyPr>
            <a:normAutofit fontScale="92500" lnSpcReduction="20000"/>
          </a:bodyPr>
          <a:lstStyle/>
          <a:p>
            <a:pPr marL="0" indent="0">
              <a:buNone/>
            </a:pPr>
            <a:r>
              <a:rPr lang="en-GB" dirty="0" smtClean="0"/>
              <a:t>What elements of change management would HR be expected to consider?</a:t>
            </a:r>
          </a:p>
          <a:p>
            <a:r>
              <a:rPr lang="en-GB" dirty="0" smtClean="0"/>
              <a:t>Communication</a:t>
            </a:r>
          </a:p>
          <a:p>
            <a:r>
              <a:rPr lang="en-GB" dirty="0" smtClean="0"/>
              <a:t>Engagement</a:t>
            </a:r>
          </a:p>
          <a:p>
            <a:r>
              <a:rPr lang="en-GB" dirty="0" smtClean="0"/>
              <a:t>Training</a:t>
            </a:r>
          </a:p>
          <a:p>
            <a:r>
              <a:rPr lang="en-GB" dirty="0" smtClean="0"/>
              <a:t>Values, beliefs and behaviours</a:t>
            </a:r>
          </a:p>
          <a:p>
            <a:r>
              <a:rPr lang="en-GB" dirty="0" smtClean="0"/>
              <a:t>Recruitment</a:t>
            </a:r>
          </a:p>
          <a:p>
            <a:r>
              <a:rPr lang="en-GB" dirty="0" smtClean="0"/>
              <a:t>Performance Management </a:t>
            </a:r>
          </a:p>
          <a:p>
            <a:r>
              <a:rPr lang="en-GB" dirty="0" smtClean="0"/>
              <a:t>Employee Relations</a:t>
            </a:r>
          </a:p>
        </p:txBody>
      </p:sp>
      <p:sp>
        <p:nvSpPr>
          <p:cNvPr id="4" name="Vertical Text Placeholder 3"/>
          <p:cNvSpPr>
            <a:spLocks noGrp="1"/>
          </p:cNvSpPr>
          <p:nvPr>
            <p:ph type="body" orient="vert" idx="13"/>
          </p:nvPr>
        </p:nvSpPr>
        <p:spPr>
          <a:xfrm>
            <a:off x="406146" y="1052736"/>
            <a:ext cx="8317230" cy="404860"/>
          </a:xfrm>
        </p:spPr>
        <p:txBody>
          <a:bodyPr/>
          <a:lstStyle/>
          <a:p>
            <a:pPr marL="0" indent="0">
              <a:buNone/>
            </a:pPr>
            <a:r>
              <a:rPr lang="en-GB" sz="2400" dirty="0"/>
              <a:t>Activity – In groups consider the following question</a:t>
            </a:r>
          </a:p>
        </p:txBody>
      </p:sp>
      <p:sp>
        <p:nvSpPr>
          <p:cNvPr id="5" name="TextBox 4"/>
          <p:cNvSpPr txBox="1"/>
          <p:nvPr/>
        </p:nvSpPr>
        <p:spPr>
          <a:xfrm>
            <a:off x="5306509" y="2276872"/>
            <a:ext cx="3431296" cy="923330"/>
          </a:xfrm>
          <a:prstGeom prst="rect">
            <a:avLst/>
          </a:prstGeom>
          <a:noFill/>
        </p:spPr>
        <p:txBody>
          <a:bodyPr wrap="square" rtlCol="0">
            <a:spAutoFit/>
          </a:bodyPr>
          <a:lstStyle/>
          <a:p>
            <a:pPr marL="285750" indent="-285750">
              <a:buFont typeface="Arial" panose="020B0604020202020204" pitchFamily="34" charset="0"/>
              <a:buChar char="•"/>
            </a:pPr>
            <a:r>
              <a:rPr lang="en-GB" sz="2700" dirty="0" smtClean="0"/>
              <a:t>Downsizing</a:t>
            </a:r>
          </a:p>
          <a:p>
            <a:pPr marL="285750" indent="-285750">
              <a:buFont typeface="Arial" panose="020B0604020202020204" pitchFamily="34" charset="0"/>
              <a:buChar char="•"/>
            </a:pPr>
            <a:r>
              <a:rPr lang="en-GB" sz="2700" dirty="0" smtClean="0"/>
              <a:t>Wellbeing</a:t>
            </a:r>
            <a:endParaRPr lang="en-GB" sz="2700" dirty="0"/>
          </a:p>
        </p:txBody>
      </p:sp>
    </p:spTree>
    <p:extLst>
      <p:ext uri="{BB962C8B-B14F-4D97-AF65-F5344CB8AC3E}">
        <p14:creationId xmlns:p14="http://schemas.microsoft.com/office/powerpoint/2010/main" val="91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4" name="Vertical Text Placeholder 3"/>
          <p:cNvSpPr>
            <a:spLocks noGrp="1"/>
          </p:cNvSpPr>
          <p:nvPr>
            <p:ph type="body" orient="vert" idx="1"/>
          </p:nvPr>
        </p:nvSpPr>
        <p:spPr/>
        <p:txBody>
          <a:bodyPr/>
          <a:lstStyle/>
          <a:p>
            <a:pPr marL="0" indent="0">
              <a:buNone/>
            </a:pPr>
            <a:r>
              <a:rPr lang="en-GB" dirty="0" smtClean="0"/>
              <a:t>Change can be unsettling and sometimes traumatic.</a:t>
            </a:r>
          </a:p>
          <a:p>
            <a:pPr marL="0" indent="0">
              <a:buNone/>
            </a:pPr>
            <a:endParaRPr lang="en-GB" dirty="0"/>
          </a:p>
          <a:p>
            <a:pPr marL="0" indent="0">
              <a:buNone/>
            </a:pPr>
            <a:r>
              <a:rPr lang="en-GB" dirty="0" smtClean="0"/>
              <a:t>How did you feel about the</a:t>
            </a:r>
            <a:endParaRPr lang="en-GB" dirty="0"/>
          </a:p>
          <a:p>
            <a:pPr marL="0" indent="0">
              <a:buNone/>
            </a:pPr>
            <a:r>
              <a:rPr lang="en-GB" dirty="0" smtClean="0"/>
              <a:t>change you discussed </a:t>
            </a:r>
          </a:p>
          <a:p>
            <a:pPr marL="0" indent="0">
              <a:buNone/>
            </a:pPr>
            <a:r>
              <a:rPr lang="en-GB" dirty="0" smtClean="0"/>
              <a:t>earlier? </a:t>
            </a:r>
          </a:p>
        </p:txBody>
      </p:sp>
      <p:sp>
        <p:nvSpPr>
          <p:cNvPr id="3" name="Vertical Text Placeholder 2"/>
          <p:cNvSpPr>
            <a:spLocks noGrp="1"/>
          </p:cNvSpPr>
          <p:nvPr>
            <p:ph type="body" orient="vert" idx="13"/>
          </p:nvPr>
        </p:nvSpPr>
        <p:spPr/>
        <p:txBody>
          <a:bodyPr/>
          <a:lstStyle/>
          <a:p>
            <a:pPr marL="0" indent="0">
              <a:buNone/>
            </a:pPr>
            <a:r>
              <a:rPr lang="en-GB" dirty="0"/>
              <a:t>Why do People Resist Change</a:t>
            </a:r>
            <a:r>
              <a:rPr lang="en-GB" dirty="0" smtClean="0"/>
              <a:t>?</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4128" y="2255013"/>
            <a:ext cx="3429000" cy="3429000"/>
          </a:xfrm>
          <a:prstGeom prst="rect">
            <a:avLst/>
          </a:prstGeom>
        </p:spPr>
      </p:pic>
    </p:spTree>
    <p:extLst>
      <p:ext uri="{BB962C8B-B14F-4D97-AF65-F5344CB8AC3E}">
        <p14:creationId xmlns:p14="http://schemas.microsoft.com/office/powerpoint/2010/main" val="31065955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r>
              <a:rPr lang="en-GB" dirty="0" smtClean="0"/>
              <a:t>One of the key aspects of change management is leading people through change</a:t>
            </a:r>
          </a:p>
          <a:p>
            <a:r>
              <a:rPr lang="en-GB" dirty="0" smtClean="0"/>
              <a:t>The success of change management programmes depends on whether people are willing and able to change</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Employee Resistance</a:t>
            </a:r>
            <a:endParaRPr lang="en-GB" dirty="0"/>
          </a:p>
        </p:txBody>
      </p:sp>
    </p:spTree>
    <p:extLst>
      <p:ext uri="{BB962C8B-B14F-4D97-AF65-F5344CB8AC3E}">
        <p14:creationId xmlns:p14="http://schemas.microsoft.com/office/powerpoint/2010/main" val="36968955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3. Why Does Change Fail</a:t>
            </a:r>
            <a:endParaRPr lang="en-GB" dirty="0"/>
          </a:p>
        </p:txBody>
      </p:sp>
      <p:sp>
        <p:nvSpPr>
          <p:cNvPr id="6" name="Vertical Text Placeholder 5"/>
          <p:cNvSpPr>
            <a:spLocks noGrp="1"/>
          </p:cNvSpPr>
          <p:nvPr>
            <p:ph type="body" orient="vert" idx="1"/>
          </p:nvPr>
        </p:nvSpPr>
        <p:spPr>
          <a:xfrm>
            <a:off x="405584" y="1802698"/>
            <a:ext cx="4094408" cy="3831818"/>
          </a:xfrm>
        </p:spPr>
        <p:style>
          <a:lnRef idx="2">
            <a:schemeClr val="accent1"/>
          </a:lnRef>
          <a:fillRef idx="1">
            <a:schemeClr val="lt1"/>
          </a:fillRef>
          <a:effectRef idx="0">
            <a:schemeClr val="accent1"/>
          </a:effectRef>
          <a:fontRef idx="minor">
            <a:schemeClr val="dk1"/>
          </a:fontRef>
        </p:style>
        <p:txBody>
          <a:bodyPr>
            <a:normAutofit/>
          </a:bodyPr>
          <a:lstStyle/>
          <a:p>
            <a:r>
              <a:rPr lang="en-GB" sz="2700" dirty="0" smtClean="0"/>
              <a:t>the shock of the new</a:t>
            </a:r>
          </a:p>
          <a:p>
            <a:r>
              <a:rPr lang="en-GB" sz="2700" dirty="0" smtClean="0"/>
              <a:t>economic fears</a:t>
            </a:r>
          </a:p>
          <a:p>
            <a:r>
              <a:rPr lang="en-GB" sz="2700" dirty="0" smtClean="0"/>
              <a:t>inconvenience</a:t>
            </a:r>
          </a:p>
          <a:p>
            <a:r>
              <a:rPr lang="en-GB" sz="2700" dirty="0" smtClean="0"/>
              <a:t>symbolic fears</a:t>
            </a:r>
          </a:p>
          <a:p>
            <a:r>
              <a:rPr lang="en-GB" sz="2700" dirty="0" smtClean="0"/>
              <a:t>lack of respect for the proposer of change</a:t>
            </a:r>
          </a:p>
          <a:p>
            <a:r>
              <a:rPr lang="en-GB" sz="2700" dirty="0" smtClean="0"/>
              <a:t>competence fears</a:t>
            </a:r>
          </a:p>
          <a:p>
            <a:pPr marL="0" indent="0">
              <a:buNone/>
            </a:pPr>
            <a:endParaRPr lang="en-GB" dirty="0" smtClean="0"/>
          </a:p>
        </p:txBody>
      </p:sp>
      <p:sp>
        <p:nvSpPr>
          <p:cNvPr id="7" name="Vertical Text Placeholder 6"/>
          <p:cNvSpPr>
            <a:spLocks noGrp="1"/>
          </p:cNvSpPr>
          <p:nvPr>
            <p:ph type="body" orient="vert" idx="13"/>
          </p:nvPr>
        </p:nvSpPr>
        <p:spPr/>
        <p:txBody>
          <a:bodyPr/>
          <a:lstStyle/>
          <a:p>
            <a:pPr marL="0" indent="0">
              <a:buNone/>
            </a:pPr>
            <a:r>
              <a:rPr lang="en-GB" sz="2400" dirty="0" smtClean="0"/>
              <a:t>Why do people resist change?</a:t>
            </a:r>
            <a:endParaRPr lang="en-GB" sz="2400" dirty="0"/>
          </a:p>
        </p:txBody>
      </p:sp>
      <p:sp>
        <p:nvSpPr>
          <p:cNvPr id="9" name="TextBox 8"/>
          <p:cNvSpPr txBox="1"/>
          <p:nvPr/>
        </p:nvSpPr>
        <p:spPr>
          <a:xfrm>
            <a:off x="4716016" y="1802697"/>
            <a:ext cx="3888432" cy="38318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buFont typeface="Arial" panose="020B0604020202020204" pitchFamily="34" charset="0"/>
              <a:buChar char="•"/>
            </a:pPr>
            <a:r>
              <a:rPr lang="en-GB" sz="2700" dirty="0" smtClean="0"/>
              <a:t>exclusion from participating in the change</a:t>
            </a:r>
          </a:p>
          <a:p>
            <a:pPr marL="457200" indent="-457200">
              <a:buFont typeface="Arial" panose="020B0604020202020204" pitchFamily="34" charset="0"/>
              <a:buChar char="•"/>
            </a:pPr>
            <a:r>
              <a:rPr lang="en-GB" sz="2700" dirty="0" smtClean="0"/>
              <a:t>dislike of the idea</a:t>
            </a:r>
          </a:p>
          <a:p>
            <a:pPr marL="457200" indent="-457200">
              <a:buFont typeface="Arial" panose="020B0604020202020204" pitchFamily="34" charset="0"/>
              <a:buChar char="•"/>
            </a:pPr>
            <a:r>
              <a:rPr lang="en-GB" sz="2700" dirty="0" smtClean="0"/>
              <a:t>threat to interpersonal relationships</a:t>
            </a:r>
          </a:p>
          <a:p>
            <a:pPr marL="457200" indent="-457200">
              <a:buFont typeface="Arial" panose="020B0604020202020204" pitchFamily="34" charset="0"/>
              <a:buChar char="•"/>
            </a:pPr>
            <a:r>
              <a:rPr lang="en-GB" sz="2700" dirty="0" smtClean="0"/>
              <a:t>threat to status or skills</a:t>
            </a:r>
          </a:p>
        </p:txBody>
      </p:sp>
    </p:spTree>
    <p:extLst>
      <p:ext uri="{BB962C8B-B14F-4D97-AF65-F5344CB8AC3E}">
        <p14:creationId xmlns:p14="http://schemas.microsoft.com/office/powerpoint/2010/main" val="82777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92500"/>
          </a:bodyPr>
          <a:lstStyle/>
          <a:p>
            <a:pPr marL="0" indent="0">
              <a:buNone/>
            </a:pPr>
            <a:r>
              <a:rPr lang="en-GB" dirty="0" smtClean="0"/>
              <a:t>Typical reasons people embrace change:</a:t>
            </a:r>
          </a:p>
          <a:p>
            <a:r>
              <a:rPr lang="en-GB" dirty="0" smtClean="0"/>
              <a:t>Provides new challenge</a:t>
            </a:r>
          </a:p>
          <a:p>
            <a:r>
              <a:rPr lang="en-GB" dirty="0" smtClean="0"/>
              <a:t>Enliven work and reduce stress</a:t>
            </a:r>
          </a:p>
          <a:p>
            <a:r>
              <a:rPr lang="en-GB" dirty="0" smtClean="0"/>
              <a:t>Respect for proposer of change</a:t>
            </a:r>
          </a:p>
          <a:p>
            <a:r>
              <a:rPr lang="en-GB" dirty="0" smtClean="0"/>
              <a:t>Think the change is a good idea</a:t>
            </a:r>
          </a:p>
          <a:p>
            <a:r>
              <a:rPr lang="en-GB" dirty="0" smtClean="0"/>
              <a:t>May improve personal/professional prospects</a:t>
            </a:r>
          </a:p>
          <a:p>
            <a:r>
              <a:rPr lang="en-GB" dirty="0" smtClean="0"/>
              <a:t>Feeling part of the change</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Its not all bad….</a:t>
            </a:r>
            <a:endParaRPr lang="en-GB" dirty="0"/>
          </a:p>
        </p:txBody>
      </p:sp>
    </p:spTree>
    <p:extLst>
      <p:ext uri="{BB962C8B-B14F-4D97-AF65-F5344CB8AC3E}">
        <p14:creationId xmlns:p14="http://schemas.microsoft.com/office/powerpoint/2010/main" val="270634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r>
              <a:rPr lang="en-GB" dirty="0" smtClean="0"/>
              <a:t>What are the changes being proposed?</a:t>
            </a:r>
          </a:p>
          <a:p>
            <a:r>
              <a:rPr lang="en-GB" dirty="0" smtClean="0"/>
              <a:t>Why might the staff resist the proposed change?</a:t>
            </a:r>
          </a:p>
          <a:p>
            <a:r>
              <a:rPr lang="en-GB" dirty="0" smtClean="0"/>
              <a:t>What are the possible outcomes should staff accept the change?</a:t>
            </a:r>
          </a:p>
        </p:txBody>
      </p:sp>
      <p:sp>
        <p:nvSpPr>
          <p:cNvPr id="4" name="Vertical Text Placeholder 3"/>
          <p:cNvSpPr>
            <a:spLocks noGrp="1"/>
          </p:cNvSpPr>
          <p:nvPr>
            <p:ph type="body" orient="vert" idx="13"/>
          </p:nvPr>
        </p:nvSpPr>
        <p:spPr/>
        <p:txBody>
          <a:bodyPr/>
          <a:lstStyle/>
          <a:p>
            <a:pPr marL="0" indent="0">
              <a:buNone/>
            </a:pPr>
            <a:r>
              <a:rPr lang="en-GB" dirty="0" smtClean="0"/>
              <a:t>Case Study</a:t>
            </a:r>
            <a:endParaRPr lang="en-GB" dirty="0"/>
          </a:p>
        </p:txBody>
      </p:sp>
    </p:spTree>
    <p:extLst>
      <p:ext uri="{BB962C8B-B14F-4D97-AF65-F5344CB8AC3E}">
        <p14:creationId xmlns:p14="http://schemas.microsoft.com/office/powerpoint/2010/main" val="1189894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People respond to change in an emotional way.</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The Change Curve</a:t>
            </a:r>
            <a:endParaRPr lang="en-GB" dirty="0"/>
          </a:p>
        </p:txBody>
      </p:sp>
      <p:pic>
        <p:nvPicPr>
          <p:cNvPr id="5" name="Picture 4"/>
          <p:cNvPicPr>
            <a:picLocks noChangeAspect="1"/>
          </p:cNvPicPr>
          <p:nvPr/>
        </p:nvPicPr>
        <p:blipFill>
          <a:blip r:embed="rId3"/>
          <a:stretch>
            <a:fillRect/>
          </a:stretch>
        </p:blipFill>
        <p:spPr>
          <a:xfrm>
            <a:off x="411580" y="620688"/>
            <a:ext cx="8480900" cy="5661049"/>
          </a:xfrm>
          <a:prstGeom prst="rect">
            <a:avLst/>
          </a:prstGeom>
        </p:spPr>
      </p:pic>
      <p:sp>
        <p:nvSpPr>
          <p:cNvPr id="6" name="Rectangle 5"/>
          <p:cNvSpPr/>
          <p:nvPr/>
        </p:nvSpPr>
        <p:spPr>
          <a:xfrm>
            <a:off x="1115616" y="3573016"/>
            <a:ext cx="936104"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051720" y="1882005"/>
            <a:ext cx="936104"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007076" y="3068960"/>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13472" y="5151822"/>
            <a:ext cx="1286519" cy="5460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53612" y="4221088"/>
            <a:ext cx="137457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5604090" y="3250004"/>
            <a:ext cx="1272165"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408203" y="2420888"/>
            <a:ext cx="1500142" cy="6103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19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9" presetClass="exit" presetSubtype="0" fill="hold" grpId="0" nodeType="clickEffect">
                                  <p:stCondLst>
                                    <p:cond delay="0"/>
                                  </p:stCondLst>
                                  <p:childTnLst>
                                    <p:animEffect transition="out" filter="dissolve">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9" presetClass="exit" presetSubtype="0" fill="hold" grpId="0" nodeType="clickEffect">
                                  <p:stCondLst>
                                    <p:cond delay="0"/>
                                  </p:stCondLst>
                                  <p:childTnLst>
                                    <p:animEffect transition="out" filter="dissolve">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9" presetClass="exit" presetSubtype="0" fill="hold" grpId="0" nodeType="clickEffect">
                                  <p:stCondLst>
                                    <p:cond delay="0"/>
                                  </p:stCondLst>
                                  <p:childTnLst>
                                    <p:animEffect transition="out" filter="dissolve">
                                      <p:cBhvr>
                                        <p:cTn id="21" dur="500"/>
                                        <p:tgtEl>
                                          <p:spTgt spid="15"/>
                                        </p:tgtEl>
                                      </p:cBhvr>
                                    </p:animEffect>
                                    <p:set>
                                      <p:cBhvr>
                                        <p:cTn id="22" dur="1" fill="hold">
                                          <p:stCondLst>
                                            <p:cond delay="499"/>
                                          </p:stCondLst>
                                        </p:cTn>
                                        <p:tgtEl>
                                          <p:spTgt spid="1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grpId="0" nodeType="clickEffect">
                                  <p:stCondLst>
                                    <p:cond delay="0"/>
                                  </p:stCondLst>
                                  <p:childTnLst>
                                    <p:animEffect transition="out" filter="dissolve">
                                      <p:cBhvr>
                                        <p:cTn id="26" dur="500"/>
                                        <p:tgtEl>
                                          <p:spTgt spid="16"/>
                                        </p:tgtEl>
                                      </p:cBhvr>
                                    </p:animEffect>
                                    <p:set>
                                      <p:cBhvr>
                                        <p:cTn id="27" dur="1" fill="hold">
                                          <p:stCondLst>
                                            <p:cond delay="499"/>
                                          </p:stCondLst>
                                        </p:cTn>
                                        <p:tgtEl>
                                          <p:spTgt spid="1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9" presetClass="exit" presetSubtype="0" fill="hold" grpId="0" nodeType="clickEffect">
                                  <p:stCondLst>
                                    <p:cond delay="0"/>
                                  </p:stCondLst>
                                  <p:childTnLst>
                                    <p:animEffect transition="out" filter="dissolve">
                                      <p:cBhvr>
                                        <p:cTn id="31" dur="500"/>
                                        <p:tgtEl>
                                          <p:spTgt spid="17"/>
                                        </p:tgtEl>
                                      </p:cBhvr>
                                    </p:animEffect>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9" presetClass="exit" presetSubtype="0" fill="hold" grpId="0" nodeType="clickEffect">
                                  <p:stCondLst>
                                    <p:cond delay="0"/>
                                  </p:stCondLst>
                                  <p:childTnLst>
                                    <p:animEffect transition="out" filter="dissolve">
                                      <p:cBhvr>
                                        <p:cTn id="36" dur="500"/>
                                        <p:tgtEl>
                                          <p:spTgt spid="18"/>
                                        </p:tgtEl>
                                      </p:cBhvr>
                                    </p:animEffect>
                                    <p:set>
                                      <p:cBhvr>
                                        <p:cTn id="37"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P spid="14" grpId="0" animBg="1"/>
      <p:bldP spid="15" grpId="0" animBg="1"/>
      <p:bldP spid="16" grpId="0" animBg="1"/>
      <p:bldP spid="17" grpId="0" animBg="1"/>
      <p:bldP spid="1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3099"/>
          <a:stretch/>
        </p:blipFill>
        <p:spPr>
          <a:xfrm>
            <a:off x="0" y="0"/>
            <a:ext cx="9255309" cy="6021288"/>
          </a:xfrm>
          <a:prstGeom prst="rect">
            <a:avLst/>
          </a:prstGeom>
        </p:spPr>
      </p:pic>
    </p:spTree>
    <p:extLst>
      <p:ext uri="{BB962C8B-B14F-4D97-AF65-F5344CB8AC3E}">
        <p14:creationId xmlns:p14="http://schemas.microsoft.com/office/powerpoint/2010/main" val="27479036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70000" lnSpcReduction="20000"/>
          </a:bodyPr>
          <a:lstStyle/>
          <a:p>
            <a:r>
              <a:rPr lang="en-GB" dirty="0" smtClean="0"/>
              <a:t>Coaching/mentoring</a:t>
            </a:r>
          </a:p>
          <a:p>
            <a:r>
              <a:rPr lang="en-GB" dirty="0" smtClean="0"/>
              <a:t>Emotional support</a:t>
            </a:r>
          </a:p>
          <a:p>
            <a:r>
              <a:rPr lang="en-GB" dirty="0" smtClean="0"/>
              <a:t>Communication</a:t>
            </a:r>
          </a:p>
          <a:p>
            <a:r>
              <a:rPr lang="en-GB" dirty="0" smtClean="0"/>
              <a:t>Involvement</a:t>
            </a:r>
          </a:p>
          <a:p>
            <a:r>
              <a:rPr lang="en-GB" dirty="0" smtClean="0"/>
              <a:t>Factual information</a:t>
            </a:r>
          </a:p>
          <a:p>
            <a:r>
              <a:rPr lang="en-GB" dirty="0" smtClean="0"/>
              <a:t>New goals</a:t>
            </a:r>
          </a:p>
          <a:p>
            <a:r>
              <a:rPr lang="en-GB" dirty="0" smtClean="0"/>
              <a:t>Anticipating falling performance levels</a:t>
            </a:r>
          </a:p>
          <a:p>
            <a:r>
              <a:rPr lang="en-GB" dirty="0" smtClean="0"/>
              <a:t>Rewarding new behaviours</a:t>
            </a:r>
          </a:p>
          <a:p>
            <a:r>
              <a:rPr lang="en-GB" dirty="0" smtClean="0"/>
              <a:t>Training</a:t>
            </a:r>
          </a:p>
          <a:p>
            <a:r>
              <a:rPr lang="en-GB" dirty="0" smtClean="0"/>
              <a:t>Leadership role modelling</a:t>
            </a:r>
          </a:p>
          <a:p>
            <a:r>
              <a:rPr lang="en-GB" dirty="0" smtClean="0"/>
              <a:t>Rewarding success</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Strategies for helping people transition</a:t>
            </a:r>
            <a:endParaRPr lang="en-GB" dirty="0"/>
          </a:p>
        </p:txBody>
      </p:sp>
    </p:spTree>
    <p:extLst>
      <p:ext uri="{BB962C8B-B14F-4D97-AF65-F5344CB8AC3E}">
        <p14:creationId xmlns:p14="http://schemas.microsoft.com/office/powerpoint/2010/main" val="24417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lstStyle/>
          <a:p>
            <a:pPr marL="0" indent="0">
              <a:buNone/>
            </a:pPr>
            <a:r>
              <a:rPr lang="en-GB" dirty="0" smtClean="0"/>
              <a:t>90% of Crail’s survey cited communication breakdown as a problem experienced in managing change.</a:t>
            </a:r>
          </a:p>
          <a:p>
            <a:pPr marL="0" indent="0">
              <a:buNone/>
            </a:pPr>
            <a:r>
              <a:rPr lang="en-GB" dirty="0" smtClean="0"/>
              <a:t>What communication methods are available to organisations?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Communication</a:t>
            </a:r>
            <a:endParaRPr lang="en-GB" dirty="0"/>
          </a:p>
        </p:txBody>
      </p:sp>
    </p:spTree>
    <p:extLst>
      <p:ext uri="{BB962C8B-B14F-4D97-AF65-F5344CB8AC3E}">
        <p14:creationId xmlns:p14="http://schemas.microsoft.com/office/powerpoint/2010/main" val="2884530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Why Does Change Fail</a:t>
            </a:r>
            <a:endParaRPr lang="en-GB" dirty="0"/>
          </a:p>
        </p:txBody>
      </p:sp>
      <p:sp>
        <p:nvSpPr>
          <p:cNvPr id="3" name="Vertical Text Placeholder 2"/>
          <p:cNvSpPr>
            <a:spLocks noGrp="1"/>
          </p:cNvSpPr>
          <p:nvPr>
            <p:ph type="body" orient="vert" idx="1"/>
          </p:nvPr>
        </p:nvSpPr>
        <p:spPr/>
        <p:txBody>
          <a:bodyPr>
            <a:normAutofit fontScale="77500" lnSpcReduction="20000"/>
          </a:bodyPr>
          <a:lstStyle/>
          <a:p>
            <a:r>
              <a:rPr lang="en-GB" dirty="0" smtClean="0"/>
              <a:t>Cascade of information through line managers</a:t>
            </a:r>
          </a:p>
          <a:p>
            <a:r>
              <a:rPr lang="en-GB" dirty="0" smtClean="0"/>
              <a:t>Departmental meetings</a:t>
            </a:r>
          </a:p>
          <a:p>
            <a:r>
              <a:rPr lang="en-GB" dirty="0" smtClean="0"/>
              <a:t>E-mail from top management </a:t>
            </a:r>
          </a:p>
          <a:p>
            <a:r>
              <a:rPr lang="en-GB" dirty="0" smtClean="0"/>
              <a:t>Letters</a:t>
            </a:r>
          </a:p>
          <a:p>
            <a:r>
              <a:rPr lang="en-GB" dirty="0" smtClean="0"/>
              <a:t>All employee meetings</a:t>
            </a:r>
          </a:p>
          <a:p>
            <a:r>
              <a:rPr lang="en-GB" dirty="0" smtClean="0"/>
              <a:t>E-mail from HR</a:t>
            </a:r>
          </a:p>
          <a:p>
            <a:r>
              <a:rPr lang="en-GB" dirty="0" smtClean="0"/>
              <a:t>Intranet</a:t>
            </a:r>
          </a:p>
          <a:p>
            <a:r>
              <a:rPr lang="en-GB" dirty="0" smtClean="0"/>
              <a:t>Training sessions</a:t>
            </a:r>
          </a:p>
          <a:p>
            <a:r>
              <a:rPr lang="en-GB" dirty="0" smtClean="0"/>
              <a:t>Notice boards</a:t>
            </a:r>
          </a:p>
          <a:p>
            <a:r>
              <a:rPr lang="en-GB" dirty="0" smtClean="0"/>
              <a:t>Video conferencing</a:t>
            </a:r>
          </a:p>
        </p:txBody>
      </p:sp>
      <p:sp>
        <p:nvSpPr>
          <p:cNvPr id="4" name="Vertical Text Placeholder 3"/>
          <p:cNvSpPr>
            <a:spLocks noGrp="1"/>
          </p:cNvSpPr>
          <p:nvPr>
            <p:ph type="body" orient="vert" idx="13"/>
          </p:nvPr>
        </p:nvSpPr>
        <p:spPr/>
        <p:txBody>
          <a:bodyPr/>
          <a:lstStyle/>
          <a:p>
            <a:pPr marL="0" indent="0">
              <a:buNone/>
            </a:pPr>
            <a:r>
              <a:rPr lang="en-GB" sz="2400" dirty="0" smtClean="0"/>
              <a:t>Methods of Communication</a:t>
            </a:r>
            <a:endParaRPr lang="en-GB" sz="2400" dirty="0"/>
          </a:p>
        </p:txBody>
      </p:sp>
      <p:sp>
        <p:nvSpPr>
          <p:cNvPr id="5" name="Oval Callout 4"/>
          <p:cNvSpPr/>
          <p:nvPr/>
        </p:nvSpPr>
        <p:spPr>
          <a:xfrm>
            <a:off x="5034784" y="2132856"/>
            <a:ext cx="3600400" cy="3096344"/>
          </a:xfrm>
          <a:prstGeom prst="wedgeEllipseCallout">
            <a:avLst>
              <a:gd name="adj1" fmla="val -75746"/>
              <a:gd name="adj2" fmla="val 2937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smtClean="0"/>
              <a:t>What is the problem with  most of these types of communication?</a:t>
            </a:r>
            <a:endParaRPr lang="en-GB" sz="2400" dirty="0"/>
          </a:p>
        </p:txBody>
      </p:sp>
    </p:spTree>
    <p:extLst>
      <p:ext uri="{BB962C8B-B14F-4D97-AF65-F5344CB8AC3E}">
        <p14:creationId xmlns:p14="http://schemas.microsoft.com/office/powerpoint/2010/main" val="2165903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C82685A-BD3A-4230-8D85-804689F67293}" type="slidenum">
              <a:rPr lang="en-GB" smtClean="0"/>
              <a:t>28</a:t>
            </a:fld>
            <a:endParaRPr lang="en-GB"/>
          </a:p>
        </p:txBody>
      </p:sp>
      <p:sp>
        <p:nvSpPr>
          <p:cNvPr id="6" name="TextBox 5"/>
          <p:cNvSpPr txBox="1"/>
          <p:nvPr/>
        </p:nvSpPr>
        <p:spPr>
          <a:xfrm>
            <a:off x="1259632" y="1556792"/>
            <a:ext cx="6984776" cy="3293209"/>
          </a:xfrm>
          <a:prstGeom prst="rect">
            <a:avLst/>
          </a:prstGeom>
          <a:noFill/>
        </p:spPr>
        <p:txBody>
          <a:bodyPr wrap="square" rtlCol="0">
            <a:spAutoFit/>
          </a:bodyPr>
          <a:lstStyle/>
          <a:p>
            <a:r>
              <a:rPr lang="en-GB" sz="4400" i="1" dirty="0" smtClean="0"/>
              <a:t>‘The only thing we know about the future is that it will be different,…’</a:t>
            </a:r>
          </a:p>
          <a:p>
            <a:endParaRPr lang="en-GB" sz="4400" i="1" dirty="0"/>
          </a:p>
          <a:p>
            <a:pPr algn="r"/>
            <a:r>
              <a:rPr lang="en-GB" sz="2800" i="1" dirty="0" smtClean="0"/>
              <a:t>Peter Drucker (1973)</a:t>
            </a:r>
            <a:endParaRPr lang="en-GB" sz="2400" i="1" dirty="0"/>
          </a:p>
        </p:txBody>
      </p:sp>
    </p:spTree>
    <p:extLst>
      <p:ext uri="{BB962C8B-B14F-4D97-AF65-F5344CB8AC3E}">
        <p14:creationId xmlns:p14="http://schemas.microsoft.com/office/powerpoint/2010/main" val="71803873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purl.org/dc/elements/1.1/"/>
    <ds:schemaRef ds:uri="http://purl.org/dc/dcmitype/"/>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2490</TotalTime>
  <Words>1581</Words>
  <Application>Microsoft Office PowerPoint</Application>
  <PresentationFormat>On-screen Show (4:3)</PresentationFormat>
  <Paragraphs>254</Paragraphs>
  <Slides>28</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Myriad Pro</vt:lpstr>
      <vt:lpstr>Tahoma</vt:lpstr>
      <vt:lpstr>20140311PresentationUWTSDTemplate</vt:lpstr>
      <vt:lpstr> CHRIP:  Change Management </vt:lpstr>
      <vt:lpstr>PowerPoint Presentation</vt:lpstr>
      <vt:lpstr>Session Overview</vt:lpstr>
      <vt:lpstr>Activity</vt:lpstr>
      <vt:lpstr>Group Activity</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1. What is Change Management?</vt:lpstr>
      <vt:lpstr>2. The Role of the HR Professional</vt:lpstr>
      <vt:lpstr>2. The Role of the HR Professional</vt:lpstr>
      <vt:lpstr>3. Why Does Change Fail?</vt:lpstr>
      <vt:lpstr>3. Why Does Change Fail?</vt:lpstr>
      <vt:lpstr>3. Why Does Change Fail</vt:lpstr>
      <vt:lpstr>3. Why Does Change Fail?</vt:lpstr>
      <vt:lpstr>3. Why Does Change Fail?</vt:lpstr>
      <vt:lpstr>3. Why Does Change Fail?</vt:lpstr>
      <vt:lpstr>PowerPoint Presentation</vt:lpstr>
      <vt:lpstr>3. Why Does Change Fail?</vt:lpstr>
      <vt:lpstr>3. Why Does Change Fail?</vt:lpstr>
      <vt:lpstr>3. Why Does Change Fail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29</cp:revision>
  <cp:lastPrinted>2016-11-03T10:04:23Z</cp:lastPrinted>
  <dcterms:created xsi:type="dcterms:W3CDTF">2015-04-14T15:21:28Z</dcterms:created>
  <dcterms:modified xsi:type="dcterms:W3CDTF">2019-12-11T11:15:21Z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