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0826D-4A56-037E-F5D0-7A9FC7471C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E33348-D045-9022-3BE6-5309CEBDCF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C687EA-509F-C091-D533-2BF0C6C07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5ABA40-3F22-5437-B7EA-E428538D2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0BEB8B-573A-DDA9-FB54-7CAAB299E3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367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C4BCB-47C9-7725-3199-6AB639A4C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63680E-3C14-530F-4752-78E4B9CA1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3C8C3-AF4C-3468-E097-F6976BFF4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95A97-755F-BA35-5F14-E2557F8F4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91C3A0-E999-BAB9-36BD-0AA6304A3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812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ED582-D44C-EB1B-58CA-ED1C1DE0F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461B3E-53F2-1288-574D-0C341D44CE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A164C2-8A7B-E934-06B0-50FB93F91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B60C7-6C85-A5FA-7017-F6AC6CADA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79FAD4-6C11-FD85-D240-33A98AA83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133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A236C-0A8E-B1D9-B48E-3E318B993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2504B4-0228-75DF-CC70-256BF5F73B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05A2B7-14B7-25DC-0BBF-76673A830E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56EC96-D44E-39C8-6B4A-6C962754F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868C69-4840-7C36-312A-53E1A6CA8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10342-395F-8FB4-FCA4-953072587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067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B1781-0BF7-A520-5F90-2B1D6F2A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2633B4-055F-404A-BBEC-D56381EDD8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6AE71E-2138-C1AF-6B7D-558FB51947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B9EB84-4BC9-D673-6E17-C92A357ED8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890C89-576E-1BB6-9B4C-F3067556D8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565476-C18D-C3D7-90AA-9A38F34B1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EB0414-C023-8769-BE42-7775A4D34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027395-047D-A209-FDB3-D3E606045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937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FF379-D546-39E0-9C08-68CBA06A8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2B0E4-00C6-F090-8E5D-F51D03E5F8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A79CA9-4E5A-FB9D-98C3-5832ABBE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069CB2-5E3F-020C-37F2-610A4305E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099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DD7639-EE8C-B996-C1A4-C37C0EB66B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24818A-9D2C-751E-B37B-2C4E3300A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97BA9A-3B6E-43C7-AF34-5F9D7DC09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680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BD2BF-F2CC-C71F-11C3-DA5C70D61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E5435-EFB8-BB8C-788D-B7CF49A7F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48D041-B1F0-5E69-B3EE-E4F6A8D2B9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267B74-6B6B-ACFA-2B3F-23EE8C759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54056D-E6EE-6AD1-0B01-A6D82EB87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D55164-00ED-3F45-103F-406AACC00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245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E3422-9CF4-969B-0EC0-6462B98DC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F53292-3C8C-42E0-1802-F8C5615507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8D075A-97D7-776A-77D1-210C79216E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5E9502-E22C-1B94-1E8B-0A29E1899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9B893D-3ADA-F021-6CB6-D41A49AC6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0BB166-670F-2EDC-E6E9-D263454A3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32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25495-CE06-385C-DC25-370D18D26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56A506-F960-CE9F-5A41-E475BEED2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CEA337-0443-2F14-4460-4D502FE3F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8DF637-25A4-C833-D90E-031B740C4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9C4A9-A514-1CBD-5C74-4F77F0947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180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43BAE3-1C15-0C74-1110-96FC06107F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C3C630-9A98-EDFD-539D-AF20D99AA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A17B4-8790-6628-9ABB-99E6BE9A6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278D55-B44C-73E5-BC7E-95FD0EA24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64F01-FD40-950D-10DA-AD26DF461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941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02045F-4181-584C-A05F-E3B428031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6FBE4A-5152-7CA9-F984-F32A2F9E6B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2E16CF-748F-10BC-AE4F-8048F692DE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B7D8A6-C883-3F4E-AB57-15AE3208CCB2}" type="datetimeFigureOut">
              <a:rPr lang="en-US" smtClean="0"/>
              <a:t>4/10/25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7A6B63-0280-D640-A6F9-A3D9F1652E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5DD8CA-30A0-FB15-1D3D-2CCE989915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72F969-80A4-4349-9EB7-0D583318D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940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3CF2771-8EE8-DC7B-8685-481E893830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0" y="369332"/>
            <a:ext cx="4748893" cy="226651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073432-E758-7939-253A-7164B4A68403}"/>
              </a:ext>
            </a:extLst>
          </p:cNvPr>
          <p:cNvSpPr txBox="1"/>
          <p:nvPr/>
        </p:nvSpPr>
        <p:spPr>
          <a:xfrm>
            <a:off x="4362472" y="0"/>
            <a:ext cx="4568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/>
              <a:t>How to create a chart in a word document </a:t>
            </a:r>
            <a:endParaRPr lang="en-US" b="1" u="sng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700134-7279-4457-26E6-416D66D5B9DD}"/>
              </a:ext>
            </a:extLst>
          </p:cNvPr>
          <p:cNvSpPr txBox="1"/>
          <p:nvPr/>
        </p:nvSpPr>
        <p:spPr>
          <a:xfrm>
            <a:off x="-3484" y="2682642"/>
            <a:ext cx="6099484" cy="1115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>
              <a:spcBef>
                <a:spcPts val="750"/>
              </a:spcBef>
              <a:spcAft>
                <a:spcPts val="1500"/>
              </a:spcAft>
              <a:buNone/>
            </a:pPr>
            <a:r>
              <a:rPr lang="en-GB" dirty="0">
                <a:effectLst/>
              </a:rPr>
              <a:t>1. Open your Word document and navigate to the "Insert" tab. </a:t>
            </a:r>
          </a:p>
          <a:p>
            <a:pPr>
              <a:buNone/>
            </a:pPr>
            <a:br>
              <a:rPr lang="en-GB" dirty="0"/>
            </a:br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C8A79EF-1D16-ADDA-13FF-952D993B5798}"/>
              </a:ext>
            </a:extLst>
          </p:cNvPr>
          <p:cNvSpPr txBox="1"/>
          <p:nvPr/>
        </p:nvSpPr>
        <p:spPr>
          <a:xfrm>
            <a:off x="0" y="3005182"/>
            <a:ext cx="6133522" cy="1115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>
              <a:spcBef>
                <a:spcPts val="750"/>
              </a:spcBef>
              <a:spcAft>
                <a:spcPts val="1500"/>
              </a:spcAft>
              <a:buNone/>
            </a:pPr>
            <a:r>
              <a:rPr lang="en-GB" dirty="0">
                <a:effectLst/>
              </a:rPr>
              <a:t>2. Click on "Chart" within the "Illustrations" group. </a:t>
            </a:r>
          </a:p>
          <a:p>
            <a:pPr>
              <a:buNone/>
            </a:pPr>
            <a:br>
              <a:rPr lang="en-GB" dirty="0"/>
            </a:b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88877B9-418D-8758-619A-B6330DAAADE1}"/>
              </a:ext>
            </a:extLst>
          </p:cNvPr>
          <p:cNvSpPr txBox="1"/>
          <p:nvPr/>
        </p:nvSpPr>
        <p:spPr>
          <a:xfrm>
            <a:off x="0" y="3285371"/>
            <a:ext cx="6133522" cy="1025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>
              <a:spcBef>
                <a:spcPts val="1500"/>
              </a:spcBef>
              <a:spcAft>
                <a:spcPts val="750"/>
              </a:spcAft>
              <a:buNone/>
            </a:pPr>
            <a:r>
              <a:rPr lang="en-GB" b="0" dirty="0">
                <a:effectLst/>
              </a:rPr>
              <a:t>3. Select the type of chart you want to create. </a:t>
            </a:r>
          </a:p>
          <a:p>
            <a:br>
              <a:rPr lang="en-GB" dirty="0"/>
            </a:br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113EABE-A8DD-BA8B-E7A5-704F6227ADB4}"/>
              </a:ext>
            </a:extLst>
          </p:cNvPr>
          <p:cNvSpPr txBox="1"/>
          <p:nvPr/>
        </p:nvSpPr>
        <p:spPr>
          <a:xfrm>
            <a:off x="0" y="3541852"/>
            <a:ext cx="6133522" cy="1025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>
              <a:spcBef>
                <a:spcPts val="1500"/>
              </a:spcBef>
              <a:spcAft>
                <a:spcPts val="750"/>
              </a:spcAft>
              <a:buNone/>
            </a:pPr>
            <a:r>
              <a:rPr lang="en-GB" b="0" dirty="0">
                <a:effectLst/>
              </a:rPr>
              <a:t>4. Click "OK" to insert the chart into your document. </a:t>
            </a:r>
          </a:p>
          <a:p>
            <a:br>
              <a:rPr lang="en-GB" dirty="0"/>
            </a:br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F20EC55-DFF9-2310-47FE-8BD05B763CB6}"/>
              </a:ext>
            </a:extLst>
          </p:cNvPr>
          <p:cNvSpPr txBox="1"/>
          <p:nvPr/>
        </p:nvSpPr>
        <p:spPr>
          <a:xfrm>
            <a:off x="0" y="3845124"/>
            <a:ext cx="6133522" cy="1025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>
              <a:spcBef>
                <a:spcPts val="1500"/>
              </a:spcBef>
              <a:spcAft>
                <a:spcPts val="750"/>
              </a:spcAft>
              <a:buNone/>
            </a:pPr>
            <a:r>
              <a:rPr lang="en-GB" b="0" dirty="0">
                <a:effectLst/>
              </a:rPr>
              <a:t>5. Enter your data into the spreadsheet. </a:t>
            </a:r>
          </a:p>
          <a:p>
            <a:br>
              <a:rPr lang="en-GB" dirty="0"/>
            </a:b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3860D53-F139-7FDB-1265-BE7D61A049CD}"/>
              </a:ext>
            </a:extLst>
          </p:cNvPr>
          <p:cNvSpPr txBox="1"/>
          <p:nvPr/>
        </p:nvSpPr>
        <p:spPr>
          <a:xfrm>
            <a:off x="-37522" y="4169972"/>
            <a:ext cx="6133522" cy="1115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>
              <a:spcBef>
                <a:spcPts val="750"/>
              </a:spcBef>
              <a:spcAft>
                <a:spcPts val="1500"/>
              </a:spcAft>
              <a:buNone/>
            </a:pPr>
            <a:r>
              <a:rPr lang="en-GB" dirty="0">
                <a:effectLst/>
              </a:rPr>
              <a:t>6. Close the spreadsheet when you're finished. </a:t>
            </a:r>
          </a:p>
          <a:p>
            <a:pPr>
              <a:buNone/>
            </a:pPr>
            <a:br>
              <a:rPr lang="en-GB" dirty="0"/>
            </a:br>
            <a:endParaRPr lang="en-US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417D707-5C80-B144-4C1C-B0130839446E}"/>
              </a:ext>
            </a:extLst>
          </p:cNvPr>
          <p:cNvSpPr txBox="1"/>
          <p:nvPr/>
        </p:nvSpPr>
        <p:spPr>
          <a:xfrm>
            <a:off x="-14432" y="4473244"/>
            <a:ext cx="6162386" cy="10259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ctr">
              <a:spcBef>
                <a:spcPts val="1500"/>
              </a:spcBef>
              <a:spcAft>
                <a:spcPts val="750"/>
              </a:spcAft>
              <a:buNone/>
            </a:pPr>
            <a:r>
              <a:rPr lang="en-GB" b="0" dirty="0">
                <a:effectLst/>
              </a:rPr>
              <a:t>7. Customise your chart (optional): 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53" name="Picture 52">
            <a:extLst>
              <a:ext uri="{FF2B5EF4-FFF2-40B4-BE49-F238E27FC236}">
                <a16:creationId xmlns:a16="http://schemas.microsoft.com/office/drawing/2014/main" id="{29A9D0C8-1B96-0C2D-E8B8-ECF4383450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2054" y="513884"/>
            <a:ext cx="3338671" cy="800517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8D008719-447C-E885-CC44-DF32BD4C083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458" y="1408987"/>
            <a:ext cx="1670931" cy="1133259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B3F7CE4A-FCC5-3D30-6CCB-E24A302840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7828" y="2646833"/>
            <a:ext cx="1905785" cy="1673568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5FA7C576-68AD-F65C-1769-9B6174700A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0459" y="4473244"/>
            <a:ext cx="1252642" cy="869895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DF65B47A-AA2E-D842-2964-DF7D3804F0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7828" y="5397620"/>
            <a:ext cx="2293800" cy="1460380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9233A79D-B786-9C12-6108-14E83D8F5241}"/>
              </a:ext>
            </a:extLst>
          </p:cNvPr>
          <p:cNvSpPr txBox="1"/>
          <p:nvPr/>
        </p:nvSpPr>
        <p:spPr>
          <a:xfrm>
            <a:off x="7443109" y="-1839324"/>
            <a:ext cx="638709" cy="8183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2682282E-E806-1219-DEA5-4A2A2641E4F9}"/>
              </a:ext>
            </a:extLst>
          </p:cNvPr>
          <p:cNvSpPr txBox="1"/>
          <p:nvPr/>
        </p:nvSpPr>
        <p:spPr>
          <a:xfrm flipH="1">
            <a:off x="6926997" y="503052"/>
            <a:ext cx="1670931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/>
              <a:t>1</a:t>
            </a:r>
          </a:p>
          <a:p>
            <a:pPr algn="l"/>
            <a:endParaRPr lang="en-GB" b="1" dirty="0"/>
          </a:p>
          <a:p>
            <a:pPr algn="l"/>
            <a:endParaRPr lang="en-GB" b="1" dirty="0"/>
          </a:p>
          <a:p>
            <a:pPr algn="l"/>
            <a:r>
              <a:rPr lang="en-GB" b="1" dirty="0"/>
              <a:t>2</a:t>
            </a:r>
          </a:p>
          <a:p>
            <a:pPr algn="l"/>
            <a:endParaRPr lang="en-GB" b="1" dirty="0"/>
          </a:p>
          <a:p>
            <a:pPr algn="l"/>
            <a:endParaRPr lang="en-GB" b="1" dirty="0"/>
          </a:p>
          <a:p>
            <a:pPr algn="l"/>
            <a:endParaRPr lang="en-GB" b="1" dirty="0"/>
          </a:p>
          <a:p>
            <a:pPr algn="l"/>
            <a:r>
              <a:rPr lang="en-GB" b="1" dirty="0"/>
              <a:t>3</a:t>
            </a:r>
          </a:p>
          <a:p>
            <a:pPr algn="l"/>
            <a:endParaRPr lang="en-GB" b="1" dirty="0"/>
          </a:p>
          <a:p>
            <a:pPr algn="l"/>
            <a:endParaRPr lang="en-GB" b="1" dirty="0"/>
          </a:p>
          <a:p>
            <a:pPr algn="l"/>
            <a:endParaRPr lang="en-GB" b="1" dirty="0"/>
          </a:p>
          <a:p>
            <a:pPr algn="l"/>
            <a:endParaRPr lang="en-GB" b="1" dirty="0"/>
          </a:p>
          <a:p>
            <a:pPr algn="l"/>
            <a:endParaRPr lang="en-GB" b="1" dirty="0"/>
          </a:p>
          <a:p>
            <a:pPr algn="l"/>
            <a:endParaRPr lang="en-GB" b="1" dirty="0"/>
          </a:p>
          <a:p>
            <a:pPr algn="l"/>
            <a:r>
              <a:rPr lang="en-GB" b="1" dirty="0"/>
              <a:t>4</a:t>
            </a:r>
          </a:p>
          <a:p>
            <a:pPr algn="l"/>
            <a:endParaRPr lang="en-GB" b="1" dirty="0"/>
          </a:p>
          <a:p>
            <a:pPr algn="l"/>
            <a:endParaRPr lang="en-GB" b="1" dirty="0"/>
          </a:p>
          <a:p>
            <a:pPr algn="l"/>
            <a:endParaRPr lang="en-GB" b="1" dirty="0"/>
          </a:p>
          <a:p>
            <a:pPr algn="l"/>
            <a:r>
              <a:rPr lang="en-GB" b="1" dirty="0"/>
              <a:t>5</a:t>
            </a:r>
          </a:p>
          <a:p>
            <a:pPr algn="l"/>
            <a:endParaRPr lang="en-GB" b="1" dirty="0"/>
          </a:p>
          <a:p>
            <a:pPr algn="l"/>
            <a:endParaRPr lang="en-GB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8327D0E7-27D2-577B-C810-3D3148D312B6}"/>
              </a:ext>
            </a:extLst>
          </p:cNvPr>
          <p:cNvSpPr txBox="1"/>
          <p:nvPr/>
        </p:nvSpPr>
        <p:spPr>
          <a:xfrm>
            <a:off x="-37522" y="8480"/>
            <a:ext cx="4748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Mihai-Leonard </a:t>
            </a:r>
            <a:r>
              <a:rPr lang="en-GB" dirty="0" err="1"/>
              <a:t>Iorga</a:t>
            </a:r>
            <a:r>
              <a:rPr lang="en-GB" dirty="0"/>
              <a:t> 2428291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77C2C921-5C15-73CD-9ABE-F3B723A634E9}"/>
              </a:ext>
            </a:extLst>
          </p:cNvPr>
          <p:cNvSpPr txBox="1"/>
          <p:nvPr/>
        </p:nvSpPr>
        <p:spPr>
          <a:xfrm>
            <a:off x="0" y="6123493"/>
            <a:ext cx="4011083" cy="9455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Helvetica" pitchFamily="2" charset="0"/>
              </a:rPr>
              <a:t>University of Wales Trinity Saint David</a:t>
            </a:r>
            <a:endParaRPr lang="en-GB" dirty="0">
              <a:effectLst/>
              <a:latin typeface="Helvetica" pitchFamily="2" charset="0"/>
            </a:endParaRPr>
          </a:p>
          <a:p>
            <a:pPr algn="l"/>
            <a:endParaRPr lang="en-US" dirty="0"/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9A7B1A7-B2DA-BD36-FD69-A2E9AB64A3FF}"/>
              </a:ext>
            </a:extLst>
          </p:cNvPr>
          <p:cNvSpPr txBox="1"/>
          <p:nvPr/>
        </p:nvSpPr>
        <p:spPr>
          <a:xfrm>
            <a:off x="2374446" y="6480188"/>
            <a:ext cx="3379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Teacher: </a:t>
            </a:r>
            <a:r>
              <a:rPr lang="en-GB" b="0" i="0" u="none" strike="noStrike" dirty="0" err="1">
                <a:solidFill>
                  <a:srgbClr val="242130"/>
                </a:solidFill>
                <a:effectLst/>
                <a:latin typeface="Source Sans Pro" panose="020F0502020204030204" pitchFamily="34" charset="0"/>
              </a:rPr>
              <a:t>Rejwan</a:t>
            </a:r>
            <a:r>
              <a:rPr lang="en-GB" b="0" i="0" u="none" strike="noStrike" dirty="0">
                <a:solidFill>
                  <a:srgbClr val="242130"/>
                </a:solidFill>
                <a:effectLst/>
                <a:latin typeface="Source Sans Pro" panose="020F0502020204030204" pitchFamily="34" charset="0"/>
              </a:rPr>
              <a:t> Bin Sulaiman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635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leo leo</dc:creator>
  <cp:lastModifiedBy>leo leo</cp:lastModifiedBy>
  <cp:revision>1</cp:revision>
  <dcterms:created xsi:type="dcterms:W3CDTF">2025-04-10T14:05:42Z</dcterms:created>
  <dcterms:modified xsi:type="dcterms:W3CDTF">2025-04-10T14:44:07Z</dcterms:modified>
</cp:coreProperties>
</file>