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35"/>
  </p:notesMasterIdLst>
  <p:sldIdLst>
    <p:sldId id="257" r:id="rId2"/>
    <p:sldId id="329" r:id="rId3"/>
    <p:sldId id="330" r:id="rId4"/>
    <p:sldId id="352" r:id="rId5"/>
    <p:sldId id="334" r:id="rId6"/>
    <p:sldId id="336" r:id="rId7"/>
    <p:sldId id="335" r:id="rId8"/>
    <p:sldId id="344" r:id="rId9"/>
    <p:sldId id="348" r:id="rId10"/>
    <p:sldId id="345" r:id="rId11"/>
    <p:sldId id="346" r:id="rId12"/>
    <p:sldId id="347" r:id="rId13"/>
    <p:sldId id="337" r:id="rId14"/>
    <p:sldId id="349" r:id="rId15"/>
    <p:sldId id="339" r:id="rId16"/>
    <p:sldId id="340" r:id="rId17"/>
    <p:sldId id="350" r:id="rId18"/>
    <p:sldId id="351" r:id="rId19"/>
    <p:sldId id="331" r:id="rId20"/>
    <p:sldId id="332" r:id="rId21"/>
    <p:sldId id="395" r:id="rId22"/>
    <p:sldId id="394" r:id="rId23"/>
    <p:sldId id="361" r:id="rId24"/>
    <p:sldId id="363" r:id="rId25"/>
    <p:sldId id="365" r:id="rId26"/>
    <p:sldId id="366" r:id="rId27"/>
    <p:sldId id="367" r:id="rId28"/>
    <p:sldId id="397" r:id="rId29"/>
    <p:sldId id="396" r:id="rId30"/>
    <p:sldId id="378" r:id="rId31"/>
    <p:sldId id="379" r:id="rId32"/>
    <p:sldId id="380" r:id="rId33"/>
    <p:sldId id="381" r:id="rId3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947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CC0BFF-12FD-40A0-A3BA-624C1F18BA86}" type="slidenum">
              <a:rPr lang="en-US"/>
              <a:pPr/>
              <a:t>23</a:t>
            </a:fld>
            <a:endParaRPr lang="en-US"/>
          </a:p>
        </p:txBody>
      </p:sp>
      <p:sp>
        <p:nvSpPr>
          <p:cNvPr id="302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2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D93E93-AB07-46B6-B480-65B793ACC98B}" type="slidenum">
              <a:rPr lang="en-US"/>
              <a:pPr/>
              <a:t>24</a:t>
            </a:fld>
            <a:endParaRPr lang="en-US"/>
          </a:p>
        </p:txBody>
      </p:sp>
      <p:sp>
        <p:nvSpPr>
          <p:cNvPr id="304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759C49-3B90-47F4-AC0E-2C1929F357CA}" type="slidenum">
              <a:rPr lang="en-US"/>
              <a:pPr/>
              <a:t>25</a:t>
            </a:fld>
            <a:endParaRPr lang="en-US"/>
          </a:p>
        </p:txBody>
      </p:sp>
      <p:sp>
        <p:nvSpPr>
          <p:cNvPr id="306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0E514A-9E64-4146-B43D-59F0F1D19B89}" type="slidenum">
              <a:rPr lang="en-US"/>
              <a:pPr/>
              <a:t>26</a:t>
            </a:fld>
            <a:endParaRPr lang="en-US"/>
          </a:p>
        </p:txBody>
      </p:sp>
      <p:sp>
        <p:nvSpPr>
          <p:cNvPr id="307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27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28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29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8AF998-91E1-4373-9EEE-40270C47B4E6}" type="slidenum">
              <a:rPr lang="en-US"/>
              <a:pPr/>
              <a:t>30</a:t>
            </a:fld>
            <a:endParaRPr lang="en-US"/>
          </a:p>
        </p:txBody>
      </p:sp>
      <p:sp>
        <p:nvSpPr>
          <p:cNvPr id="315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6D4EDC-658E-4E91-89F3-EDC29EA33BE8}" type="slidenum">
              <a:rPr lang="en-US"/>
              <a:pPr/>
              <a:t>31</a:t>
            </a:fld>
            <a:endParaRPr lang="en-US"/>
          </a:p>
        </p:txBody>
      </p:sp>
      <p:sp>
        <p:nvSpPr>
          <p:cNvPr id="316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6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647401-9640-4DB6-BD7D-DBA7CEB26A9E}" type="slidenum">
              <a:rPr lang="en-US"/>
              <a:pPr/>
              <a:t>32</a:t>
            </a:fld>
            <a:endParaRPr lang="en-US"/>
          </a:p>
        </p:txBody>
      </p:sp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1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CA5B48-58F2-4923-86AD-B6F440D26D5D}" type="slidenum">
              <a:rPr lang="en-US"/>
              <a:pPr/>
              <a:t>33</a:t>
            </a:fld>
            <a:endParaRPr lang="en-US"/>
          </a:p>
        </p:txBody>
      </p:sp>
      <p:sp>
        <p:nvSpPr>
          <p:cNvPr id="234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968552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968552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511088"/>
            <a:ext cx="8229600" cy="501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 &amp; Development Methods 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99592" y="4221088"/>
            <a:ext cx="6480048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Drawing Conclusions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Once you have your data you may wish to display it in some manner</a:t>
            </a:r>
          </a:p>
          <a:p>
            <a:r>
              <a:rPr lang="en-GB" dirty="0" smtClean="0"/>
              <a:t>The most common approaches are to use</a:t>
            </a:r>
          </a:p>
          <a:p>
            <a:pPr lvl="1"/>
            <a:r>
              <a:rPr lang="en-GB" dirty="0" smtClean="0"/>
              <a:t>Graphs</a:t>
            </a:r>
          </a:p>
          <a:p>
            <a:pPr lvl="1"/>
            <a:r>
              <a:rPr lang="en-GB" dirty="0" smtClean="0"/>
              <a:t>Charts</a:t>
            </a:r>
          </a:p>
          <a:p>
            <a:pPr lvl="1"/>
            <a:r>
              <a:rPr lang="en-GB" dirty="0" smtClean="0"/>
              <a:t>Tables</a:t>
            </a:r>
          </a:p>
          <a:p>
            <a:r>
              <a:rPr lang="en-GB" dirty="0" smtClean="0"/>
              <a:t>It is important to use the right type of display depending upon the type of data you have and what it is you want to show</a:t>
            </a:r>
          </a:p>
          <a:p>
            <a:r>
              <a:rPr lang="en-GB" dirty="0" smtClean="0"/>
              <a:t>Using the wrong type of display makes it difficult to understand what you’re trying to explain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Arial" charset="0"/>
              </a:rPr>
              <a:t>Deciding the level of numerical measurement </a:t>
            </a:r>
          </a:p>
          <a:p>
            <a:pPr>
              <a:spcBef>
                <a:spcPct val="50000"/>
              </a:spcBef>
            </a:pPr>
            <a:r>
              <a:rPr lang="en-GB" sz="1200" dirty="0"/>
              <a:t>Saunders, Lewis and </a:t>
            </a:r>
            <a:r>
              <a:rPr lang="en-GB" sz="1200" dirty="0" err="1"/>
              <a:t>Thornhill</a:t>
            </a:r>
            <a:r>
              <a:rPr lang="en-GB" sz="1200" dirty="0"/>
              <a:t>,</a:t>
            </a:r>
            <a:r>
              <a:rPr lang="en-US" sz="1200" dirty="0"/>
              <a:t> </a:t>
            </a:r>
            <a:r>
              <a:rPr lang="en-GB" sz="1200" i="1" dirty="0"/>
              <a:t>Research Methods in Business</a:t>
            </a:r>
            <a:r>
              <a:rPr lang="en-GB" sz="1200" dirty="0"/>
              <a:t>, 4th Edition</a:t>
            </a:r>
            <a:r>
              <a:rPr lang="en-GB" sz="1200" i="1" dirty="0"/>
              <a:t> </a:t>
            </a:r>
            <a:r>
              <a:rPr lang="en-GB" sz="1200" dirty="0"/>
              <a:t>© Pearson Education Limited 2007</a:t>
            </a:r>
            <a:endParaRPr lang="en-US" sz="1200" dirty="0"/>
          </a:p>
        </p:txBody>
      </p:sp>
      <p:pic>
        <p:nvPicPr>
          <p:cNvPr id="16387" name="Picture 22" descr="C12NF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43175" y="504825"/>
            <a:ext cx="401002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Displaying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important to display results in a way that makes it easy for the reader to see what it is you want them to see</a:t>
            </a:r>
          </a:p>
          <a:p>
            <a:r>
              <a:rPr lang="en-GB" dirty="0" smtClean="0"/>
              <a:t>There are lots of different ways of displaying data, some better than others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12.5  </a:t>
            </a:r>
            <a:r>
              <a:rPr lang="en-US">
                <a:latin typeface="Arial" charset="0"/>
              </a:rPr>
              <a:t>Histogram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0483" name="Picture 10" descr="C12NF00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798513"/>
            <a:ext cx="8108950" cy="489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12.7  </a:t>
            </a:r>
            <a:r>
              <a:rPr lang="en-US">
                <a:latin typeface="Arial" charset="0"/>
              </a:rPr>
              <a:t>Line graph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2531" name="Picture 7" descr="C12NF0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6588" y="657225"/>
            <a:ext cx="7831137" cy="520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12.6  </a:t>
            </a:r>
            <a:r>
              <a:rPr lang="en-US">
                <a:latin typeface="Arial" charset="0"/>
              </a:rPr>
              <a:t>Pictogram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1507" name="Picture 7" descr="C12NF00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" y="520700"/>
            <a:ext cx="7981950" cy="534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0006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Among items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340487" y="2964653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233462" y="2285992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233462" y="2419344"/>
            <a:ext cx="178595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233462" y="2552696"/>
            <a:ext cx="2624158" cy="161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233462" y="2714620"/>
            <a:ext cx="190025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233462" y="2857496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233462" y="3000372"/>
            <a:ext cx="1214446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233462" y="3143248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233462" y="3286124"/>
            <a:ext cx="178595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233462" y="3429000"/>
            <a:ext cx="1714512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233462" y="3571876"/>
            <a:ext cx="1214446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1142976" y="5286388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Many items</a:t>
            </a:r>
            <a:endParaRPr lang="en-GB" sz="24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4929190" y="3857628"/>
            <a:ext cx="278608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143504" y="2857496"/>
            <a:ext cx="50006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5786446" y="2428868"/>
            <a:ext cx="500066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429388" y="3071810"/>
            <a:ext cx="50006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7072330" y="2714620"/>
            <a:ext cx="50006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5413598" y="5286388"/>
            <a:ext cx="1587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Few items</a:t>
            </a:r>
            <a:endParaRPr lang="en-GB" sz="2400" dirty="0"/>
          </a:p>
        </p:txBody>
      </p:sp>
      <p:sp>
        <p:nvSpPr>
          <p:cNvPr id="33" name="TextBox 32"/>
          <p:cNvSpPr txBox="1"/>
          <p:nvPr/>
        </p:nvSpPr>
        <p:spPr>
          <a:xfrm>
            <a:off x="1471058" y="414338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Bar Chart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5464197" y="414338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Chart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0006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Over time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322233" y="2964653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142976" y="5286388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Many periods</a:t>
            </a:r>
            <a:endParaRPr lang="en-GB" sz="24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4929190" y="3857628"/>
            <a:ext cx="278608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143504" y="2857496"/>
            <a:ext cx="50006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5786446" y="2428868"/>
            <a:ext cx="500066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429388" y="3071810"/>
            <a:ext cx="50006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7072330" y="2714620"/>
            <a:ext cx="50006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5413598" y="5286388"/>
            <a:ext cx="186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Few periods</a:t>
            </a:r>
            <a:endParaRPr lang="en-GB" sz="2400" dirty="0"/>
          </a:p>
        </p:txBody>
      </p:sp>
      <p:sp>
        <p:nvSpPr>
          <p:cNvPr id="33" name="TextBox 32"/>
          <p:cNvSpPr txBox="1"/>
          <p:nvPr/>
        </p:nvSpPr>
        <p:spPr>
          <a:xfrm>
            <a:off x="1500166" y="414338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 Chart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5464197" y="414338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Chart</a:t>
            </a:r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214414" y="3857628"/>
            <a:ext cx="214314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rot="5400000" flipH="1" flipV="1">
            <a:off x="1142976" y="3214686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16200000" flipV="1">
            <a:off x="1393009" y="3250405"/>
            <a:ext cx="28575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 flipH="1" flipV="1">
            <a:off x="1428728" y="3071810"/>
            <a:ext cx="500066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 flipH="1" flipV="1">
            <a:off x="1750199" y="2750339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16200000" flipH="1">
            <a:off x="1928794" y="2714620"/>
            <a:ext cx="214314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 flipH="1" flipV="1">
            <a:off x="2071670" y="2714620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16200000" flipH="1">
            <a:off x="2035951" y="2893215"/>
            <a:ext cx="64294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 flipH="1" flipV="1">
            <a:off x="2357422" y="3000372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flipV="1">
            <a:off x="2643174" y="2857496"/>
            <a:ext cx="14287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16200000" flipH="1">
            <a:off x="2928926" y="257174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rot="5400000" flipH="1" flipV="1">
            <a:off x="2714612" y="264318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10</a:t>
            </a:fld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 rot="5400000">
            <a:off x="-464379" y="3036091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2910" y="414338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928662" y="378619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1071538" y="342900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1214414" y="378619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1428728" y="335756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1571604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785918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1785918" y="350043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928794" y="278605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2143108" y="314324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214546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2214546" y="264318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2143108" y="22859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2500298" y="25003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3071802" y="207167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2857488" y="235743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2714612" y="271462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714612" y="22145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928794" y="321468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1214414" y="357187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1714480" y="392906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2500298" y="285749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1643042" y="328612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1500166" y="357187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1285852" y="257174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2857488" y="292893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1142976" y="5539103"/>
            <a:ext cx="20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Two variables</a:t>
            </a:r>
            <a:endParaRPr lang="en-GB" sz="2400" dirty="0"/>
          </a:p>
        </p:txBody>
      </p:sp>
      <p:sp>
        <p:nvSpPr>
          <p:cNvPr id="35" name="TextBox 34"/>
          <p:cNvSpPr txBox="1"/>
          <p:nvPr/>
        </p:nvSpPr>
        <p:spPr>
          <a:xfrm>
            <a:off x="1471058" y="4396095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cxnSp>
        <p:nvCxnSpPr>
          <p:cNvPr id="36" name="Straight Connector 35"/>
          <p:cNvCxnSpPr/>
          <p:nvPr/>
        </p:nvCxnSpPr>
        <p:spPr>
          <a:xfrm rot="5400000">
            <a:off x="3822695" y="3035297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4929984" y="414258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al 37"/>
          <p:cNvSpPr/>
          <p:nvPr/>
        </p:nvSpPr>
        <p:spPr>
          <a:xfrm>
            <a:off x="5215736" y="378539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5072066" y="3141660"/>
            <a:ext cx="357984" cy="3579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5501488" y="3571876"/>
            <a:ext cx="284958" cy="284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5500694" y="3141660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5858678" y="2928934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5929322" y="2999578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6072992" y="3499644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5929322" y="2498718"/>
            <a:ext cx="357984" cy="3579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6430182" y="31424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6501620" y="2999578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/>
          <p:cNvSpPr/>
          <p:nvPr/>
        </p:nvSpPr>
        <p:spPr>
          <a:xfrm>
            <a:off x="6501620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/>
          <p:cNvSpPr/>
          <p:nvPr/>
        </p:nvSpPr>
        <p:spPr>
          <a:xfrm>
            <a:off x="6430182" y="2285198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/>
          <p:cNvSpPr/>
          <p:nvPr/>
        </p:nvSpPr>
        <p:spPr>
          <a:xfrm>
            <a:off x="6787372" y="2285992"/>
            <a:ext cx="284958" cy="284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>
            <a:off x="7143768" y="2070884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/>
        </p:nvSpPr>
        <p:spPr>
          <a:xfrm>
            <a:off x="7000892" y="2356636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/>
          <p:cNvSpPr/>
          <p:nvPr/>
        </p:nvSpPr>
        <p:spPr>
          <a:xfrm>
            <a:off x="7001686" y="271382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/>
          <p:cNvSpPr/>
          <p:nvPr/>
        </p:nvSpPr>
        <p:spPr>
          <a:xfrm>
            <a:off x="7001686" y="221376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/>
          <p:cNvSpPr/>
          <p:nvPr/>
        </p:nvSpPr>
        <p:spPr>
          <a:xfrm>
            <a:off x="6215868" y="3071810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/>
          <p:cNvSpPr/>
          <p:nvPr/>
        </p:nvSpPr>
        <p:spPr>
          <a:xfrm>
            <a:off x="5501488" y="3500438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/>
          <p:cNvSpPr/>
          <p:nvPr/>
        </p:nvSpPr>
        <p:spPr>
          <a:xfrm>
            <a:off x="6001554" y="39282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6643702" y="2713032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5930116" y="328533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/>
          <p:cNvSpPr/>
          <p:nvPr/>
        </p:nvSpPr>
        <p:spPr>
          <a:xfrm>
            <a:off x="5787240" y="3500438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5572926" y="2428868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6929454" y="2928140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/>
          <p:cNvSpPr txBox="1"/>
          <p:nvPr/>
        </p:nvSpPr>
        <p:spPr>
          <a:xfrm>
            <a:off x="5430050" y="5538309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Three variables</a:t>
            </a:r>
            <a:endParaRPr lang="en-GB" sz="2400" dirty="0"/>
          </a:p>
        </p:txBody>
      </p:sp>
      <p:sp>
        <p:nvSpPr>
          <p:cNvPr id="64" name="TextBox 63"/>
          <p:cNvSpPr txBox="1"/>
          <p:nvPr/>
        </p:nvSpPr>
        <p:spPr>
          <a:xfrm>
            <a:off x="5758132" y="4395301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Bubble Plot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rot="5400000">
            <a:off x="5035553" y="2678107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86514" y="378539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6357950" y="34282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500826" y="307101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6643702" y="34282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858016" y="299957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000892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7215206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7215206" y="31424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7358082" y="242807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7572396" y="278526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7643834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7643834" y="228519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7572396" y="192800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7929586" y="214232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8501090" y="171369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8286776" y="199944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8143900" y="235663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8143900" y="185657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358082" y="285670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6643702" y="32138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143768" y="357108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929586" y="249951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7072330" y="292814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6929454" y="32138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6715140" y="221376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8286776" y="2570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648717" y="4500570"/>
            <a:ext cx="1994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Few data points</a:t>
            </a:r>
            <a:endParaRPr lang="en-GB" sz="2000" dirty="0"/>
          </a:p>
        </p:txBody>
      </p:sp>
      <p:sp>
        <p:nvSpPr>
          <p:cNvPr id="33" name="TextBox 32"/>
          <p:cNvSpPr txBox="1"/>
          <p:nvPr/>
        </p:nvSpPr>
        <p:spPr>
          <a:xfrm>
            <a:off x="576485" y="4038111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histogram</a:t>
            </a:r>
            <a:endParaRPr lang="en-GB" dirty="0"/>
          </a:p>
        </p:txBody>
      </p:sp>
      <p:cxnSp>
        <p:nvCxnSpPr>
          <p:cNvPr id="34" name="Straight Connector 33"/>
          <p:cNvCxnSpPr/>
          <p:nvPr/>
        </p:nvCxnSpPr>
        <p:spPr>
          <a:xfrm>
            <a:off x="3214678" y="378619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3506694" y="4501364"/>
            <a:ext cx="21355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Many data points</a:t>
            </a:r>
            <a:endParaRPr lang="en-GB" sz="2000" dirty="0"/>
          </a:p>
        </p:txBody>
      </p:sp>
      <p:sp>
        <p:nvSpPr>
          <p:cNvPr id="36" name="TextBox 35"/>
          <p:cNvSpPr txBox="1"/>
          <p:nvPr/>
        </p:nvSpPr>
        <p:spPr>
          <a:xfrm>
            <a:off x="3737619" y="4038905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 histogram</a:t>
            </a:r>
            <a:endParaRPr lang="en-GB" dirty="0"/>
          </a:p>
        </p:txBody>
      </p:sp>
      <p:cxnSp>
        <p:nvCxnSpPr>
          <p:cNvPr id="37" name="Straight Connector 36"/>
          <p:cNvCxnSpPr/>
          <p:nvPr/>
        </p:nvCxnSpPr>
        <p:spPr>
          <a:xfrm>
            <a:off x="6143636" y="378619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6357950" y="5181913"/>
            <a:ext cx="20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Two variables</a:t>
            </a:r>
            <a:endParaRPr lang="en-GB" sz="2400" dirty="0"/>
          </a:p>
        </p:txBody>
      </p:sp>
      <p:sp>
        <p:nvSpPr>
          <p:cNvPr id="39" name="TextBox 38"/>
          <p:cNvSpPr txBox="1"/>
          <p:nvPr/>
        </p:nvSpPr>
        <p:spPr>
          <a:xfrm>
            <a:off x="6766600" y="4038905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1860507" y="5181913"/>
            <a:ext cx="1931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One variable</a:t>
            </a:r>
            <a:endParaRPr lang="en-GB" sz="2400" dirty="0"/>
          </a:p>
        </p:txBody>
      </p:sp>
      <p:sp>
        <p:nvSpPr>
          <p:cNvPr id="41" name="Rectangle 40"/>
          <p:cNvSpPr/>
          <p:nvPr/>
        </p:nvSpPr>
        <p:spPr>
          <a:xfrm>
            <a:off x="571472" y="2786058"/>
            <a:ext cx="42862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/>
          <p:cNvSpPr/>
          <p:nvPr/>
        </p:nvSpPr>
        <p:spPr>
          <a:xfrm>
            <a:off x="1000100" y="2571744"/>
            <a:ext cx="428628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428728" y="2428868"/>
            <a:ext cx="428628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1857356" y="2285992"/>
            <a:ext cx="428628" cy="15001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2285984" y="2571744"/>
            <a:ext cx="428628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Freeform 47"/>
          <p:cNvSpPr/>
          <p:nvPr/>
        </p:nvSpPr>
        <p:spPr>
          <a:xfrm>
            <a:off x="3505200" y="2000250"/>
            <a:ext cx="2152650" cy="1238250"/>
          </a:xfrm>
          <a:custGeom>
            <a:avLst/>
            <a:gdLst>
              <a:gd name="connsiteX0" fmla="*/ 0 w 2152650"/>
              <a:gd name="connsiteY0" fmla="*/ 1238250 h 1238250"/>
              <a:gd name="connsiteX1" fmla="*/ 390525 w 2152650"/>
              <a:gd name="connsiteY1" fmla="*/ 704850 h 1238250"/>
              <a:gd name="connsiteX2" fmla="*/ 628650 w 2152650"/>
              <a:gd name="connsiteY2" fmla="*/ 104775 h 1238250"/>
              <a:gd name="connsiteX3" fmla="*/ 1162050 w 2152650"/>
              <a:gd name="connsiteY3" fmla="*/ 76200 h 1238250"/>
              <a:gd name="connsiteX4" fmla="*/ 1466850 w 2152650"/>
              <a:gd name="connsiteY4" fmla="*/ 285750 h 1238250"/>
              <a:gd name="connsiteX5" fmla="*/ 1647825 w 2152650"/>
              <a:gd name="connsiteY5" fmla="*/ 647700 h 1238250"/>
              <a:gd name="connsiteX6" fmla="*/ 1895475 w 2152650"/>
              <a:gd name="connsiteY6" fmla="*/ 1009650 h 1238250"/>
              <a:gd name="connsiteX7" fmla="*/ 2152650 w 2152650"/>
              <a:gd name="connsiteY7" fmla="*/ 1085850 h 1238250"/>
              <a:gd name="connsiteX8" fmla="*/ 2152650 w 2152650"/>
              <a:gd name="connsiteY8" fmla="*/ 1085850 h 1238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2650" h="1238250">
                <a:moveTo>
                  <a:pt x="0" y="1238250"/>
                </a:moveTo>
                <a:cubicBezTo>
                  <a:pt x="142875" y="1066006"/>
                  <a:pt x="285750" y="893762"/>
                  <a:pt x="390525" y="704850"/>
                </a:cubicBezTo>
                <a:cubicBezTo>
                  <a:pt x="495300" y="515938"/>
                  <a:pt x="500063" y="209550"/>
                  <a:pt x="628650" y="104775"/>
                </a:cubicBezTo>
                <a:cubicBezTo>
                  <a:pt x="757237" y="0"/>
                  <a:pt x="1022350" y="46038"/>
                  <a:pt x="1162050" y="76200"/>
                </a:cubicBezTo>
                <a:cubicBezTo>
                  <a:pt x="1301750" y="106362"/>
                  <a:pt x="1385888" y="190500"/>
                  <a:pt x="1466850" y="285750"/>
                </a:cubicBezTo>
                <a:cubicBezTo>
                  <a:pt x="1547813" y="381000"/>
                  <a:pt x="1576388" y="527050"/>
                  <a:pt x="1647825" y="647700"/>
                </a:cubicBezTo>
                <a:cubicBezTo>
                  <a:pt x="1719262" y="768350"/>
                  <a:pt x="1811338" y="936625"/>
                  <a:pt x="1895475" y="1009650"/>
                </a:cubicBezTo>
                <a:cubicBezTo>
                  <a:pt x="1979613" y="1082675"/>
                  <a:pt x="2152650" y="1085850"/>
                  <a:pt x="2152650" y="1085850"/>
                </a:cubicBezTo>
                <a:lnTo>
                  <a:pt x="2152650" y="108585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71504"/>
          </a:xfrm>
        </p:spPr>
        <p:txBody>
          <a:bodyPr/>
          <a:lstStyle/>
          <a:p>
            <a:r>
              <a:rPr lang="en-GB" dirty="0" smtClean="0"/>
              <a:t>Static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853896" y="421481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Pie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29190" y="5000636"/>
            <a:ext cx="4036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Components of components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286380" y="4214818"/>
            <a:ext cx="3159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Column Chart</a:t>
            </a:r>
          </a:p>
          <a:p>
            <a:pPr algn="ctr"/>
            <a:r>
              <a:rPr lang="en-GB" dirty="0" smtClean="0"/>
              <a:t>With Subcomponents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28662" y="5000636"/>
            <a:ext cx="2991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Simple share of total</a:t>
            </a:r>
            <a:endParaRPr lang="en-GB" sz="2400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5643570" y="3856834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5929322" y="3286124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643702" y="3429000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358082" y="3286124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929322" y="1928802"/>
            <a:ext cx="428628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929322" y="2643182"/>
            <a:ext cx="428628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1643042" y="2071678"/>
            <a:ext cx="1571636" cy="157163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Pie 19"/>
          <p:cNvSpPr/>
          <p:nvPr/>
        </p:nvSpPr>
        <p:spPr>
          <a:xfrm>
            <a:off x="1643042" y="2071678"/>
            <a:ext cx="1571636" cy="1571636"/>
          </a:xfrm>
          <a:prstGeom prst="pie">
            <a:avLst>
              <a:gd name="adj1" fmla="val 1086594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358082" y="2928934"/>
            <a:ext cx="428628" cy="35719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643702" y="2428868"/>
            <a:ext cx="428628" cy="10001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7358082" y="1928802"/>
            <a:ext cx="428628" cy="100013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6643702" y="1928802"/>
            <a:ext cx="4286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 rot="5400000" flipH="1" flipV="1">
            <a:off x="5822165" y="2464587"/>
            <a:ext cx="1357322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rot="5400000" flipH="1" flipV="1">
            <a:off x="6465107" y="2536025"/>
            <a:ext cx="150019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12.8  </a:t>
            </a:r>
            <a:r>
              <a:rPr lang="en-US">
                <a:latin typeface="Arial" charset="0"/>
              </a:rPr>
              <a:t>Pie chart</a:t>
            </a:r>
          </a:p>
        </p:txBody>
      </p:sp>
      <p:pic>
        <p:nvPicPr>
          <p:cNvPr id="23555" name="Picture 3" descr="C12NF00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1413" y="431800"/>
            <a:ext cx="6815137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85725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Changing over time</a:t>
            </a:r>
          </a:p>
          <a:p>
            <a:pPr lvl="1"/>
            <a:r>
              <a:rPr lang="en-GB" dirty="0" smtClean="0"/>
              <a:t>Few periods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0657" y="4526829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Column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09595" y="5312647"/>
            <a:ext cx="3148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Relative and absolute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572132" y="4526829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Column Chart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8662" y="5312647"/>
            <a:ext cx="2642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Only relative 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71538" y="4168845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1357290" y="3598135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2071670" y="3741011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2786050" y="3598135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1357290" y="2240813"/>
            <a:ext cx="428628" cy="71438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1357290" y="2955193"/>
            <a:ext cx="428628" cy="64294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2786050" y="3240945"/>
            <a:ext cx="428628" cy="35719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2071670" y="2740879"/>
            <a:ext cx="428628" cy="100013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2786050" y="2240813"/>
            <a:ext cx="428628" cy="100013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/>
          <p:cNvSpPr/>
          <p:nvPr/>
        </p:nvSpPr>
        <p:spPr>
          <a:xfrm>
            <a:off x="2071670" y="2240813"/>
            <a:ext cx="4286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7" name="Straight Connector 36"/>
          <p:cNvCxnSpPr/>
          <p:nvPr/>
        </p:nvCxnSpPr>
        <p:spPr>
          <a:xfrm flipV="1">
            <a:off x="1785919" y="2714620"/>
            <a:ext cx="285753" cy="214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6200000" flipH="1">
            <a:off x="2393143" y="2821776"/>
            <a:ext cx="500065" cy="285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flipV="1">
            <a:off x="2500298" y="357187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1785918" y="357187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5357818" y="414258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5643570" y="3571876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6357950" y="3714752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7072330" y="3643314"/>
            <a:ext cx="42862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5643570" y="2928934"/>
            <a:ext cx="428628" cy="35719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5643570" y="3286124"/>
            <a:ext cx="428628" cy="28575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7072330" y="3214686"/>
            <a:ext cx="428628" cy="42862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6357950" y="2714620"/>
            <a:ext cx="428628" cy="100013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7072330" y="2643182"/>
            <a:ext cx="428628" cy="57150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6357950" y="2214554"/>
            <a:ext cx="4286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7" name="Straight Connector 56"/>
          <p:cNvCxnSpPr/>
          <p:nvPr/>
        </p:nvCxnSpPr>
        <p:spPr>
          <a:xfrm rot="5400000" flipH="1" flipV="1">
            <a:off x="5916194" y="2844366"/>
            <a:ext cx="597762" cy="2857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16200000" flipH="1">
            <a:off x="6679423" y="2795517"/>
            <a:ext cx="500065" cy="285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V="1">
            <a:off x="6786578" y="3643314"/>
            <a:ext cx="285752" cy="45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6072198" y="3545617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12.10  </a:t>
            </a:r>
            <a:r>
              <a:rPr lang="en-US">
                <a:latin typeface="Arial" charset="0"/>
              </a:rPr>
              <a:t>Percentage component bar chart</a:t>
            </a:r>
          </a:p>
        </p:txBody>
      </p:sp>
      <p:pic>
        <p:nvPicPr>
          <p:cNvPr id="25603" name="Picture 3" descr="C12NF0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5463" y="515938"/>
            <a:ext cx="8059737" cy="526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12.11  </a:t>
            </a:r>
            <a:r>
              <a:rPr lang="en-US">
                <a:latin typeface="Arial" charset="0"/>
              </a:rPr>
              <a:t>Stacked bar chart</a:t>
            </a:r>
          </a:p>
        </p:txBody>
      </p:sp>
      <p:pic>
        <p:nvPicPr>
          <p:cNvPr id="26627" name="Picture 3" descr="C12NF0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6088" y="515938"/>
            <a:ext cx="8231187" cy="528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/>
          <p:cNvSpPr/>
          <p:nvPr/>
        </p:nvSpPr>
        <p:spPr>
          <a:xfrm>
            <a:off x="5357818" y="2357430"/>
            <a:ext cx="2643206" cy="714380"/>
          </a:xfrm>
          <a:prstGeom prst="rect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ectangle 71"/>
          <p:cNvSpPr/>
          <p:nvPr/>
        </p:nvSpPr>
        <p:spPr>
          <a:xfrm>
            <a:off x="5357818" y="3071810"/>
            <a:ext cx="2643206" cy="714380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/>
          <p:cNvSpPr/>
          <p:nvPr/>
        </p:nvSpPr>
        <p:spPr>
          <a:xfrm>
            <a:off x="1071538" y="2214554"/>
            <a:ext cx="2643206" cy="2000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/>
          <p:cNvSpPr/>
          <p:nvPr/>
        </p:nvSpPr>
        <p:spPr>
          <a:xfrm>
            <a:off x="1071538" y="3000372"/>
            <a:ext cx="2643206" cy="928694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85725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Changing over time</a:t>
            </a:r>
          </a:p>
          <a:p>
            <a:pPr lvl="1"/>
            <a:r>
              <a:rPr lang="en-GB" dirty="0" smtClean="0"/>
              <a:t>Many periods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0657" y="4526829"/>
            <a:ext cx="2839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Area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09595" y="5312647"/>
            <a:ext cx="3148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Relative and absolute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572132" y="4526829"/>
            <a:ext cx="2185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Area Chart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8662" y="5312647"/>
            <a:ext cx="2642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Only relative 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62" name="Freeform 61"/>
          <p:cNvSpPr/>
          <p:nvPr/>
        </p:nvSpPr>
        <p:spPr>
          <a:xfrm>
            <a:off x="1071538" y="3071810"/>
            <a:ext cx="2638419" cy="642894"/>
          </a:xfrm>
          <a:custGeom>
            <a:avLst/>
            <a:gdLst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385211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30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30 h 587330"/>
              <a:gd name="connsiteX1" fmla="*/ 314325 w 3409950"/>
              <a:gd name="connsiteY1" fmla="*/ 339725 h 587330"/>
              <a:gd name="connsiteX2" fmla="*/ 952500 w 3409950"/>
              <a:gd name="connsiteY2" fmla="*/ 282575 h 587330"/>
              <a:gd name="connsiteX3" fmla="*/ 1504950 w 3409950"/>
              <a:gd name="connsiteY3" fmla="*/ 63500 h 587330"/>
              <a:gd name="connsiteX4" fmla="*/ 2114550 w 3409950"/>
              <a:gd name="connsiteY4" fmla="*/ 15875 h 587330"/>
              <a:gd name="connsiteX5" fmla="*/ 2381250 w 3409950"/>
              <a:gd name="connsiteY5" fmla="*/ 158750 h 587330"/>
              <a:gd name="connsiteX6" fmla="*/ 2647950 w 3409950"/>
              <a:gd name="connsiteY6" fmla="*/ 387350 h 587330"/>
              <a:gd name="connsiteX7" fmla="*/ 3409950 w 3409950"/>
              <a:gd name="connsiteY7" fmla="*/ 404261 h 587330"/>
              <a:gd name="connsiteX0" fmla="*/ 0 w 3409950"/>
              <a:gd name="connsiteY0" fmla="*/ 587330 h 606380"/>
              <a:gd name="connsiteX1" fmla="*/ 314325 w 3409950"/>
              <a:gd name="connsiteY1" fmla="*/ 339725 h 606380"/>
              <a:gd name="connsiteX2" fmla="*/ 952500 w 3409950"/>
              <a:gd name="connsiteY2" fmla="*/ 282575 h 606380"/>
              <a:gd name="connsiteX3" fmla="*/ 1504950 w 3409950"/>
              <a:gd name="connsiteY3" fmla="*/ 63500 h 606380"/>
              <a:gd name="connsiteX4" fmla="*/ 2114550 w 3409950"/>
              <a:gd name="connsiteY4" fmla="*/ 15875 h 606380"/>
              <a:gd name="connsiteX5" fmla="*/ 2381250 w 3409950"/>
              <a:gd name="connsiteY5" fmla="*/ 158750 h 606380"/>
              <a:gd name="connsiteX6" fmla="*/ 2647950 w 3409950"/>
              <a:gd name="connsiteY6" fmla="*/ 387350 h 606380"/>
              <a:gd name="connsiteX7" fmla="*/ 3409950 w 3409950"/>
              <a:gd name="connsiteY7" fmla="*/ 606380 h 606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09950" h="606380">
                <a:moveTo>
                  <a:pt x="0" y="587330"/>
                </a:moveTo>
                <a:cubicBezTo>
                  <a:pt x="77787" y="488905"/>
                  <a:pt x="155575" y="390517"/>
                  <a:pt x="314325" y="339725"/>
                </a:cubicBezTo>
                <a:cubicBezTo>
                  <a:pt x="473075" y="288933"/>
                  <a:pt x="754063" y="328613"/>
                  <a:pt x="952500" y="282575"/>
                </a:cubicBezTo>
                <a:cubicBezTo>
                  <a:pt x="1150938" y="236538"/>
                  <a:pt x="1311275" y="107950"/>
                  <a:pt x="1504950" y="63500"/>
                </a:cubicBezTo>
                <a:cubicBezTo>
                  <a:pt x="1698625" y="19050"/>
                  <a:pt x="1968500" y="0"/>
                  <a:pt x="2114550" y="15875"/>
                </a:cubicBezTo>
                <a:cubicBezTo>
                  <a:pt x="2260600" y="31750"/>
                  <a:pt x="2292350" y="96838"/>
                  <a:pt x="2381250" y="158750"/>
                </a:cubicBezTo>
                <a:cubicBezTo>
                  <a:pt x="2470150" y="220662"/>
                  <a:pt x="2476500" y="312745"/>
                  <a:pt x="2647950" y="387350"/>
                </a:cubicBezTo>
                <a:cubicBezTo>
                  <a:pt x="2819400" y="461955"/>
                  <a:pt x="3114675" y="534148"/>
                  <a:pt x="3409950" y="606380"/>
                </a:cubicBezTo>
              </a:path>
            </a:pathLst>
          </a:cu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Freeform 63"/>
          <p:cNvSpPr/>
          <p:nvPr/>
        </p:nvSpPr>
        <p:spPr>
          <a:xfrm rot="21408890">
            <a:off x="1061775" y="2473555"/>
            <a:ext cx="2638425" cy="596854"/>
          </a:xfrm>
          <a:custGeom>
            <a:avLst/>
            <a:gdLst>
              <a:gd name="connsiteX0" fmla="*/ 0 w 2638425"/>
              <a:gd name="connsiteY0" fmla="*/ 468312 h 498474"/>
              <a:gd name="connsiteX1" fmla="*/ 581025 w 2638425"/>
              <a:gd name="connsiteY1" fmla="*/ 96837 h 498474"/>
              <a:gd name="connsiteX2" fmla="*/ 1066800 w 2638425"/>
              <a:gd name="connsiteY2" fmla="*/ 20637 h 498474"/>
              <a:gd name="connsiteX3" fmla="*/ 1466850 w 2638425"/>
              <a:gd name="connsiteY3" fmla="*/ 220662 h 498474"/>
              <a:gd name="connsiteX4" fmla="*/ 1857375 w 2638425"/>
              <a:gd name="connsiteY4" fmla="*/ 458787 h 498474"/>
              <a:gd name="connsiteX5" fmla="*/ 2114550 w 2638425"/>
              <a:gd name="connsiteY5" fmla="*/ 458787 h 498474"/>
              <a:gd name="connsiteX6" fmla="*/ 2476500 w 2638425"/>
              <a:gd name="connsiteY6" fmla="*/ 287337 h 498474"/>
              <a:gd name="connsiteX7" fmla="*/ 2638425 w 2638425"/>
              <a:gd name="connsiteY7" fmla="*/ 230187 h 498474"/>
              <a:gd name="connsiteX0" fmla="*/ 0 w 2638425"/>
              <a:gd name="connsiteY0" fmla="*/ 468312 h 489748"/>
              <a:gd name="connsiteX1" fmla="*/ 581025 w 2638425"/>
              <a:gd name="connsiteY1" fmla="*/ 96837 h 489748"/>
              <a:gd name="connsiteX2" fmla="*/ 1066800 w 2638425"/>
              <a:gd name="connsiteY2" fmla="*/ 20637 h 489748"/>
              <a:gd name="connsiteX3" fmla="*/ 1466850 w 2638425"/>
              <a:gd name="connsiteY3" fmla="*/ 220662 h 489748"/>
              <a:gd name="connsiteX4" fmla="*/ 1857375 w 2638425"/>
              <a:gd name="connsiteY4" fmla="*/ 101573 h 489748"/>
              <a:gd name="connsiteX5" fmla="*/ 2114550 w 2638425"/>
              <a:gd name="connsiteY5" fmla="*/ 458787 h 489748"/>
              <a:gd name="connsiteX6" fmla="*/ 2476500 w 2638425"/>
              <a:gd name="connsiteY6" fmla="*/ 287337 h 489748"/>
              <a:gd name="connsiteX7" fmla="*/ 2638425 w 2638425"/>
              <a:gd name="connsiteY7" fmla="*/ 230187 h 489748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287337 h 468312"/>
              <a:gd name="connsiteX7" fmla="*/ 2638425 w 2638425"/>
              <a:gd name="connsiteY7" fmla="*/ 230187 h 468312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144437 h 468312"/>
              <a:gd name="connsiteX7" fmla="*/ 2638425 w 2638425"/>
              <a:gd name="connsiteY7" fmla="*/ 230187 h 468312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144437 h 468312"/>
              <a:gd name="connsiteX7" fmla="*/ 2638425 w 2638425"/>
              <a:gd name="connsiteY7" fmla="*/ 444477 h 468312"/>
              <a:gd name="connsiteX0" fmla="*/ 0 w 2638425"/>
              <a:gd name="connsiteY0" fmla="*/ 468312 h 596854"/>
              <a:gd name="connsiteX1" fmla="*/ 581025 w 2638425"/>
              <a:gd name="connsiteY1" fmla="*/ 96837 h 596854"/>
              <a:gd name="connsiteX2" fmla="*/ 1066800 w 2638425"/>
              <a:gd name="connsiteY2" fmla="*/ 20637 h 596854"/>
              <a:gd name="connsiteX3" fmla="*/ 1466850 w 2638425"/>
              <a:gd name="connsiteY3" fmla="*/ 220662 h 596854"/>
              <a:gd name="connsiteX4" fmla="*/ 1857375 w 2638425"/>
              <a:gd name="connsiteY4" fmla="*/ 101573 h 596854"/>
              <a:gd name="connsiteX5" fmla="*/ 2114550 w 2638425"/>
              <a:gd name="connsiteY5" fmla="*/ 101573 h 596854"/>
              <a:gd name="connsiteX6" fmla="*/ 2476500 w 2638425"/>
              <a:gd name="connsiteY6" fmla="*/ 144437 h 596854"/>
              <a:gd name="connsiteX7" fmla="*/ 2638425 w 2638425"/>
              <a:gd name="connsiteY7" fmla="*/ 587329 h 596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38425" h="596854">
                <a:moveTo>
                  <a:pt x="0" y="468312"/>
                </a:moveTo>
                <a:cubicBezTo>
                  <a:pt x="201612" y="319880"/>
                  <a:pt x="403225" y="171449"/>
                  <a:pt x="581025" y="96837"/>
                </a:cubicBezTo>
                <a:cubicBezTo>
                  <a:pt x="758825" y="22225"/>
                  <a:pt x="919163" y="0"/>
                  <a:pt x="1066800" y="20637"/>
                </a:cubicBezTo>
                <a:cubicBezTo>
                  <a:pt x="1214438" y="41275"/>
                  <a:pt x="1335088" y="207173"/>
                  <a:pt x="1466850" y="220662"/>
                </a:cubicBezTo>
                <a:cubicBezTo>
                  <a:pt x="1598612" y="234151"/>
                  <a:pt x="1749425" y="121421"/>
                  <a:pt x="1857375" y="101573"/>
                </a:cubicBezTo>
                <a:cubicBezTo>
                  <a:pt x="1965325" y="81725"/>
                  <a:pt x="2011362" y="94429"/>
                  <a:pt x="2114550" y="101573"/>
                </a:cubicBezTo>
                <a:cubicBezTo>
                  <a:pt x="2217738" y="108717"/>
                  <a:pt x="2389188" y="63478"/>
                  <a:pt x="2476500" y="144437"/>
                </a:cubicBezTo>
                <a:cubicBezTo>
                  <a:pt x="2563812" y="225396"/>
                  <a:pt x="2601119" y="596854"/>
                  <a:pt x="2638425" y="587329"/>
                </a:cubicBezTo>
              </a:path>
            </a:pathLst>
          </a:custGeom>
          <a:solidFill>
            <a:schemeClr val="tx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/>
          <p:cNvSpPr/>
          <p:nvPr/>
        </p:nvSpPr>
        <p:spPr>
          <a:xfrm>
            <a:off x="1071538" y="3714752"/>
            <a:ext cx="2643206" cy="50006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ectangle 68"/>
          <p:cNvSpPr/>
          <p:nvPr/>
        </p:nvSpPr>
        <p:spPr>
          <a:xfrm>
            <a:off x="5357818" y="3714752"/>
            <a:ext cx="2643206" cy="50006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Freeform 70"/>
          <p:cNvSpPr/>
          <p:nvPr/>
        </p:nvSpPr>
        <p:spPr>
          <a:xfrm>
            <a:off x="5353050" y="3087688"/>
            <a:ext cx="2647973" cy="655637"/>
          </a:xfrm>
          <a:custGeom>
            <a:avLst/>
            <a:gdLst>
              <a:gd name="connsiteX0" fmla="*/ 0 w 2674937"/>
              <a:gd name="connsiteY0" fmla="*/ 608012 h 655637"/>
              <a:gd name="connsiteX1" fmla="*/ 438150 w 2674937"/>
              <a:gd name="connsiteY1" fmla="*/ 93662 h 655637"/>
              <a:gd name="connsiteX2" fmla="*/ 942975 w 2674937"/>
              <a:gd name="connsiteY2" fmla="*/ 46037 h 655637"/>
              <a:gd name="connsiteX3" fmla="*/ 1390650 w 2674937"/>
              <a:gd name="connsiteY3" fmla="*/ 227012 h 655637"/>
              <a:gd name="connsiteX4" fmla="*/ 1724025 w 2674937"/>
              <a:gd name="connsiteY4" fmla="*/ 341312 h 655637"/>
              <a:gd name="connsiteX5" fmla="*/ 2028825 w 2674937"/>
              <a:gd name="connsiteY5" fmla="*/ 322262 h 655637"/>
              <a:gd name="connsiteX6" fmla="*/ 2438400 w 2674937"/>
              <a:gd name="connsiteY6" fmla="*/ 360362 h 655637"/>
              <a:gd name="connsiteX7" fmla="*/ 2552700 w 2674937"/>
              <a:gd name="connsiteY7" fmla="*/ 465137 h 655637"/>
              <a:gd name="connsiteX8" fmla="*/ 2657475 w 2674937"/>
              <a:gd name="connsiteY8" fmla="*/ 627062 h 655637"/>
              <a:gd name="connsiteX9" fmla="*/ 2657475 w 2674937"/>
              <a:gd name="connsiteY9" fmla="*/ 636587 h 65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4937" h="655637">
                <a:moveTo>
                  <a:pt x="0" y="608012"/>
                </a:moveTo>
                <a:cubicBezTo>
                  <a:pt x="140494" y="397668"/>
                  <a:pt x="280988" y="187324"/>
                  <a:pt x="438150" y="93662"/>
                </a:cubicBezTo>
                <a:cubicBezTo>
                  <a:pt x="595312" y="0"/>
                  <a:pt x="784225" y="23812"/>
                  <a:pt x="942975" y="46037"/>
                </a:cubicBezTo>
                <a:cubicBezTo>
                  <a:pt x="1101725" y="68262"/>
                  <a:pt x="1260475" y="177800"/>
                  <a:pt x="1390650" y="227012"/>
                </a:cubicBezTo>
                <a:cubicBezTo>
                  <a:pt x="1520825" y="276224"/>
                  <a:pt x="1617663" y="325437"/>
                  <a:pt x="1724025" y="341312"/>
                </a:cubicBezTo>
                <a:cubicBezTo>
                  <a:pt x="1830388" y="357187"/>
                  <a:pt x="1909763" y="319087"/>
                  <a:pt x="2028825" y="322262"/>
                </a:cubicBezTo>
                <a:cubicBezTo>
                  <a:pt x="2147887" y="325437"/>
                  <a:pt x="2351088" y="336550"/>
                  <a:pt x="2438400" y="360362"/>
                </a:cubicBezTo>
                <a:cubicBezTo>
                  <a:pt x="2525713" y="384175"/>
                  <a:pt x="2516188" y="420687"/>
                  <a:pt x="2552700" y="465137"/>
                </a:cubicBezTo>
                <a:cubicBezTo>
                  <a:pt x="2589212" y="509587"/>
                  <a:pt x="2640013" y="598487"/>
                  <a:pt x="2657475" y="627062"/>
                </a:cubicBezTo>
                <a:cubicBezTo>
                  <a:pt x="2674937" y="655637"/>
                  <a:pt x="2666206" y="646112"/>
                  <a:pt x="2657475" y="636587"/>
                </a:cubicBezTo>
              </a:path>
            </a:pathLst>
          </a:cu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Freeform 74"/>
          <p:cNvSpPr/>
          <p:nvPr/>
        </p:nvSpPr>
        <p:spPr>
          <a:xfrm>
            <a:off x="5353050" y="2428864"/>
            <a:ext cx="2657475" cy="642946"/>
          </a:xfrm>
          <a:custGeom>
            <a:avLst/>
            <a:gdLst>
              <a:gd name="connsiteX0" fmla="*/ 0 w 2657475"/>
              <a:gd name="connsiteY0" fmla="*/ 954087 h 963612"/>
              <a:gd name="connsiteX1" fmla="*/ 142875 w 2657475"/>
              <a:gd name="connsiteY1" fmla="*/ 401637 h 963612"/>
              <a:gd name="connsiteX2" fmla="*/ 504825 w 2657475"/>
              <a:gd name="connsiteY2" fmla="*/ 49212 h 963612"/>
              <a:gd name="connsiteX3" fmla="*/ 942975 w 2657475"/>
              <a:gd name="connsiteY3" fmla="*/ 106362 h 963612"/>
              <a:gd name="connsiteX4" fmla="*/ 1343025 w 2657475"/>
              <a:gd name="connsiteY4" fmla="*/ 411162 h 963612"/>
              <a:gd name="connsiteX5" fmla="*/ 1695450 w 2657475"/>
              <a:gd name="connsiteY5" fmla="*/ 496887 h 963612"/>
              <a:gd name="connsiteX6" fmla="*/ 1971675 w 2657475"/>
              <a:gd name="connsiteY6" fmla="*/ 382587 h 963612"/>
              <a:gd name="connsiteX7" fmla="*/ 2257425 w 2657475"/>
              <a:gd name="connsiteY7" fmla="*/ 268287 h 963612"/>
              <a:gd name="connsiteX8" fmla="*/ 2552700 w 2657475"/>
              <a:gd name="connsiteY8" fmla="*/ 506412 h 963612"/>
              <a:gd name="connsiteX9" fmla="*/ 2657475 w 2657475"/>
              <a:gd name="connsiteY9" fmla="*/ 963612 h 963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7475" h="963612">
                <a:moveTo>
                  <a:pt x="0" y="954087"/>
                </a:moveTo>
                <a:cubicBezTo>
                  <a:pt x="29369" y="753268"/>
                  <a:pt x="58738" y="552449"/>
                  <a:pt x="142875" y="401637"/>
                </a:cubicBezTo>
                <a:cubicBezTo>
                  <a:pt x="227012" y="250825"/>
                  <a:pt x="371475" y="98424"/>
                  <a:pt x="504825" y="49212"/>
                </a:cubicBezTo>
                <a:cubicBezTo>
                  <a:pt x="638175" y="0"/>
                  <a:pt x="803275" y="46037"/>
                  <a:pt x="942975" y="106362"/>
                </a:cubicBezTo>
                <a:cubicBezTo>
                  <a:pt x="1082675" y="166687"/>
                  <a:pt x="1217613" y="346075"/>
                  <a:pt x="1343025" y="411162"/>
                </a:cubicBezTo>
                <a:cubicBezTo>
                  <a:pt x="1468437" y="476249"/>
                  <a:pt x="1590675" y="501650"/>
                  <a:pt x="1695450" y="496887"/>
                </a:cubicBezTo>
                <a:cubicBezTo>
                  <a:pt x="1800225" y="492124"/>
                  <a:pt x="1971675" y="382587"/>
                  <a:pt x="1971675" y="382587"/>
                </a:cubicBezTo>
                <a:cubicBezTo>
                  <a:pt x="2065337" y="344487"/>
                  <a:pt x="2160588" y="247650"/>
                  <a:pt x="2257425" y="268287"/>
                </a:cubicBezTo>
                <a:cubicBezTo>
                  <a:pt x="2354262" y="288924"/>
                  <a:pt x="2486025" y="390525"/>
                  <a:pt x="2552700" y="506412"/>
                </a:cubicBezTo>
                <a:cubicBezTo>
                  <a:pt x="2619375" y="622299"/>
                  <a:pt x="2638425" y="792955"/>
                  <a:pt x="2657475" y="963612"/>
                </a:cubicBezTo>
              </a:path>
            </a:pathLst>
          </a:cu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5362575" y="1714488"/>
            <a:ext cx="2638425" cy="682625"/>
          </a:xfrm>
          <a:custGeom>
            <a:avLst/>
            <a:gdLst>
              <a:gd name="connsiteX0" fmla="*/ 0 w 2638425"/>
              <a:gd name="connsiteY0" fmla="*/ 673100 h 682625"/>
              <a:gd name="connsiteX1" fmla="*/ 133350 w 2638425"/>
              <a:gd name="connsiteY1" fmla="*/ 377825 h 682625"/>
              <a:gd name="connsiteX2" fmla="*/ 428625 w 2638425"/>
              <a:gd name="connsiteY2" fmla="*/ 368300 h 682625"/>
              <a:gd name="connsiteX3" fmla="*/ 695325 w 2638425"/>
              <a:gd name="connsiteY3" fmla="*/ 511175 h 682625"/>
              <a:gd name="connsiteX4" fmla="*/ 1057275 w 2638425"/>
              <a:gd name="connsiteY4" fmla="*/ 396875 h 682625"/>
              <a:gd name="connsiteX5" fmla="*/ 1266825 w 2638425"/>
              <a:gd name="connsiteY5" fmla="*/ 130175 h 682625"/>
              <a:gd name="connsiteX6" fmla="*/ 1800225 w 2638425"/>
              <a:gd name="connsiteY6" fmla="*/ 6350 h 682625"/>
              <a:gd name="connsiteX7" fmla="*/ 2143125 w 2638425"/>
              <a:gd name="connsiteY7" fmla="*/ 92075 h 682625"/>
              <a:gd name="connsiteX8" fmla="*/ 2476500 w 2638425"/>
              <a:gd name="connsiteY8" fmla="*/ 368300 h 682625"/>
              <a:gd name="connsiteX9" fmla="*/ 2638425 w 2638425"/>
              <a:gd name="connsiteY9" fmla="*/ 682625 h 682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38425" h="682625">
                <a:moveTo>
                  <a:pt x="0" y="673100"/>
                </a:moveTo>
                <a:cubicBezTo>
                  <a:pt x="30956" y="550862"/>
                  <a:pt x="61913" y="428625"/>
                  <a:pt x="133350" y="377825"/>
                </a:cubicBezTo>
                <a:cubicBezTo>
                  <a:pt x="204787" y="327025"/>
                  <a:pt x="334963" y="346075"/>
                  <a:pt x="428625" y="368300"/>
                </a:cubicBezTo>
                <a:cubicBezTo>
                  <a:pt x="522287" y="390525"/>
                  <a:pt x="590550" y="506412"/>
                  <a:pt x="695325" y="511175"/>
                </a:cubicBezTo>
                <a:cubicBezTo>
                  <a:pt x="800100" y="515938"/>
                  <a:pt x="962025" y="460375"/>
                  <a:pt x="1057275" y="396875"/>
                </a:cubicBezTo>
                <a:cubicBezTo>
                  <a:pt x="1152525" y="333375"/>
                  <a:pt x="1143000" y="195262"/>
                  <a:pt x="1266825" y="130175"/>
                </a:cubicBezTo>
                <a:cubicBezTo>
                  <a:pt x="1390650" y="65088"/>
                  <a:pt x="1654175" y="12700"/>
                  <a:pt x="1800225" y="6350"/>
                </a:cubicBezTo>
                <a:cubicBezTo>
                  <a:pt x="1946275" y="0"/>
                  <a:pt x="2030413" y="31750"/>
                  <a:pt x="2143125" y="92075"/>
                </a:cubicBezTo>
                <a:cubicBezTo>
                  <a:pt x="2255838" y="152400"/>
                  <a:pt x="2393950" y="269875"/>
                  <a:pt x="2476500" y="368300"/>
                </a:cubicBezTo>
                <a:cubicBezTo>
                  <a:pt x="2559050" y="466725"/>
                  <a:pt x="2598737" y="574675"/>
                  <a:pt x="2638425" y="682625"/>
                </a:cubicBezTo>
              </a:path>
            </a:pathLst>
          </a:custGeom>
          <a:solidFill>
            <a:schemeClr val="accent1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well as selecting an appropriate format for displaying the data you should also think about the order in which it is shown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026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Bar chart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Adapted from Eurostat (2005) </a:t>
            </a:r>
            <a:r>
              <a:rPr lang="en-US" sz="800" i="1">
                <a:latin typeface="Arial" charset="0"/>
              </a:rPr>
              <a:t>European Regional and Urban Statistics – Reference Guide</a:t>
            </a:r>
            <a:r>
              <a:rPr lang="en-US" sz="800">
                <a:latin typeface="Arial" charset="0"/>
              </a:rPr>
              <a:t>, 2005 Edition. © European Communities, 2005. Reproduced with permission</a:t>
            </a:r>
          </a:p>
        </p:txBody>
      </p:sp>
      <p:pic>
        <p:nvPicPr>
          <p:cNvPr id="17411" name="Picture 1028" descr="C12NF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7538" y="428625"/>
            <a:ext cx="7861300" cy="533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12.3  </a:t>
            </a:r>
            <a:r>
              <a:rPr lang="en-US">
                <a:latin typeface="Arial" charset="0"/>
              </a:rPr>
              <a:t>Bar chart (data reordered)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Adapted from Eurostat (2005) </a:t>
            </a:r>
            <a:r>
              <a:rPr lang="en-US" sz="800" i="1">
                <a:latin typeface="Arial" charset="0"/>
              </a:rPr>
              <a:t>European Regional and Urban Statistics – Reference Guide</a:t>
            </a:r>
            <a:r>
              <a:rPr lang="en-US" sz="800">
                <a:latin typeface="Arial" charset="0"/>
              </a:rPr>
              <a:t>, 2005 Edition. © European Communities, 2005. Reproduced with permission</a:t>
            </a:r>
          </a:p>
        </p:txBody>
      </p:sp>
      <p:pic>
        <p:nvPicPr>
          <p:cNvPr id="18435" name="Picture 3" descr="C12NF0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3888" y="415925"/>
            <a:ext cx="7853362" cy="534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is important that you don’t just state your results, but that you reflect upon them</a:t>
            </a:r>
          </a:p>
          <a:p>
            <a:r>
              <a:rPr lang="en-GB" dirty="0" smtClean="0"/>
              <a:t>Reflecting includes</a:t>
            </a:r>
          </a:p>
          <a:p>
            <a:pPr lvl="1"/>
            <a:r>
              <a:rPr lang="en-GB" dirty="0" smtClean="0"/>
              <a:t>An exploration and explanation of events, not just a description of them</a:t>
            </a:r>
          </a:p>
          <a:p>
            <a:pPr lvl="1"/>
            <a:r>
              <a:rPr lang="en-GB" dirty="0" smtClean="0"/>
              <a:t>Identifying errors and weaknesses as well as strengths and successes; show how these could be overcome if the project were to be repeated</a:t>
            </a:r>
          </a:p>
          <a:p>
            <a:pPr lvl="1"/>
            <a:r>
              <a:rPr lang="en-GB" dirty="0" smtClean="0"/>
              <a:t>Identifying the most important parts of the project rather than trying to talk about the entire project</a:t>
            </a:r>
          </a:p>
          <a:p>
            <a:pPr lvl="1"/>
            <a:r>
              <a:rPr lang="en-GB" dirty="0" smtClean="0"/>
              <a:t>Relating the results to theory and papers in your literature review</a:t>
            </a:r>
          </a:p>
          <a:p>
            <a:pPr lvl="1"/>
            <a:r>
              <a:rPr lang="en-GB" dirty="0" smtClean="0"/>
              <a:t>Does your work support work done by others or does is disagree with them? How? Why?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Stuff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</a:t>
            </a:r>
            <a:r>
              <a:rPr lang="en-GB" dirty="0" smtClean="0"/>
              <a:t>Proposal Structure</a:t>
            </a:r>
            <a:endParaRPr lang="en-US" dirty="0"/>
          </a:p>
        </p:txBody>
      </p:sp>
      <p:sp>
        <p:nvSpPr>
          <p:cNvPr id="289795" name="Rectangle 3"/>
          <p:cNvSpPr>
            <a:spLocks noGrp="1" noChangeArrowheads="1"/>
          </p:cNvSpPr>
          <p:nvPr>
            <p:ph idx="1"/>
          </p:nvPr>
        </p:nvSpPr>
        <p:spPr>
          <a:xfrm>
            <a:off x="1047750" y="1325811"/>
            <a:ext cx="7029450" cy="5199533"/>
          </a:xfrm>
        </p:spPr>
        <p:txBody>
          <a:bodyPr>
            <a:normAutofit/>
          </a:bodyPr>
          <a:lstStyle/>
          <a:p>
            <a:r>
              <a:rPr lang="en-GB" dirty="0" smtClean="0"/>
              <a:t>Preamble</a:t>
            </a:r>
          </a:p>
          <a:p>
            <a:pPr lvl="1"/>
            <a:r>
              <a:rPr lang="en-GB" dirty="0" smtClean="0"/>
              <a:t>Declaration</a:t>
            </a:r>
            <a:endParaRPr lang="en-US" dirty="0"/>
          </a:p>
          <a:p>
            <a:pPr lvl="1"/>
            <a:r>
              <a:rPr lang="en-GB" dirty="0" smtClean="0"/>
              <a:t>Title </a:t>
            </a:r>
            <a:r>
              <a:rPr lang="en-GB" dirty="0"/>
              <a:t>Page</a:t>
            </a:r>
          </a:p>
          <a:p>
            <a:pPr lvl="1"/>
            <a:r>
              <a:rPr lang="en-GB" dirty="0" smtClean="0"/>
              <a:t>Table of Contents</a:t>
            </a:r>
          </a:p>
          <a:p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Including aims and objectives</a:t>
            </a:r>
            <a:endParaRPr lang="en-GB" dirty="0"/>
          </a:p>
          <a:p>
            <a:r>
              <a:rPr lang="en-US" dirty="0"/>
              <a:t>Review Of Literature</a:t>
            </a:r>
          </a:p>
          <a:p>
            <a:r>
              <a:rPr lang="en-GB" dirty="0"/>
              <a:t>Research </a:t>
            </a:r>
            <a:r>
              <a:rPr lang="en-GB" dirty="0" smtClean="0"/>
              <a:t>Methodology</a:t>
            </a:r>
          </a:p>
          <a:p>
            <a:r>
              <a:rPr lang="en-GB" dirty="0" smtClean="0"/>
              <a:t>Development Methodology</a:t>
            </a:r>
            <a:endParaRPr lang="en-GB" dirty="0"/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Gantt Chart 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Preamble</a:t>
            </a:r>
            <a:endParaRPr lang="en-US"/>
          </a:p>
        </p:txBody>
      </p:sp>
      <p:sp>
        <p:nvSpPr>
          <p:cNvPr id="273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Declaration </a:t>
            </a:r>
          </a:p>
          <a:p>
            <a:pPr lvl="1"/>
            <a:r>
              <a:rPr lang="en-US" dirty="0"/>
              <a:t>This states that the candidate is the author of the Project and the work contained therein has been done by the candidate. 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Title Page</a:t>
            </a:r>
            <a:endParaRPr lang="en-US" i="1" dirty="0"/>
          </a:p>
          <a:p>
            <a:endParaRPr lang="en-GB" i="1" dirty="0"/>
          </a:p>
          <a:p>
            <a:r>
              <a:rPr lang="en-GB" dirty="0"/>
              <a:t>Table of Contents</a:t>
            </a:r>
            <a:endParaRPr lang="en-US" dirty="0"/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  <p:sp>
        <p:nvSpPr>
          <p:cNvPr id="275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This chapter is essential.  It should start off by setting the context for the work.  For example:</a:t>
            </a:r>
          </a:p>
          <a:p>
            <a:pPr lvl="1"/>
            <a:r>
              <a:rPr lang="en-US" sz="1800" dirty="0"/>
              <a:t>Where did the project suggestion come from? </a:t>
            </a:r>
          </a:p>
          <a:p>
            <a:pPr lvl="1"/>
            <a:r>
              <a:rPr lang="en-US" sz="1800" dirty="0"/>
              <a:t>What previous research or topic led to your research Project? </a:t>
            </a:r>
          </a:p>
          <a:p>
            <a:pPr lvl="1"/>
            <a:r>
              <a:rPr lang="en-US" sz="1800" dirty="0"/>
              <a:t>Why is it an interesting or important problem? </a:t>
            </a:r>
          </a:p>
          <a:p>
            <a:pPr lvl="1"/>
            <a:r>
              <a:rPr lang="en-US" sz="1800" dirty="0"/>
              <a:t>Why hasn’t it already been solved? </a:t>
            </a:r>
          </a:p>
          <a:p>
            <a:endParaRPr lang="en-US" sz="2000" dirty="0"/>
          </a:p>
          <a:p>
            <a:r>
              <a:rPr lang="en-US" sz="2000" dirty="0" smtClean="0"/>
              <a:t>Usually</a:t>
            </a:r>
            <a:r>
              <a:rPr lang="en-US" sz="2000" dirty="0"/>
              <a:t>, you start with a very broad statement of the problem and refine that down to more specific items. </a:t>
            </a:r>
          </a:p>
          <a:p>
            <a:endParaRPr lang="en-US" sz="2000" dirty="0" smtClean="0"/>
          </a:p>
          <a:p>
            <a:r>
              <a:rPr lang="en-US" sz="2000" dirty="0" smtClean="0"/>
              <a:t>Clearly state the aims and objectives of your project/dissertation and how you plan to show that you’ve met them</a:t>
            </a:r>
          </a:p>
          <a:p>
            <a:endParaRPr lang="en-US" sz="2000" dirty="0" smtClean="0"/>
          </a:p>
          <a:p>
            <a:r>
              <a:rPr lang="en-US" sz="2000" dirty="0" smtClean="0"/>
              <a:t>The </a:t>
            </a:r>
            <a:r>
              <a:rPr lang="en-US" sz="2000" dirty="0"/>
              <a:t>introduction should end with a section that leads the reader in to the rest of the report.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Review of Literature</a:t>
            </a:r>
            <a:endParaRPr lang="en-US"/>
          </a:p>
        </p:txBody>
      </p:sp>
      <p:sp>
        <p:nvSpPr>
          <p:cNvPr id="276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dirty="0" smtClean="0"/>
              <a:t>brief but critical </a:t>
            </a:r>
            <a:r>
              <a:rPr lang="en-US" dirty="0"/>
              <a:t>review of existing literature and scholarly research.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You should identify the main problems in your field and show some of the possible ways of solving them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each layer of the research onion</a:t>
            </a:r>
          </a:p>
          <a:p>
            <a:pPr lvl="1"/>
            <a:r>
              <a:rPr lang="en-GB" dirty="0" smtClean="0"/>
              <a:t>Describe the approach you intend to take</a:t>
            </a:r>
          </a:p>
          <a:p>
            <a:pPr lvl="1"/>
            <a:r>
              <a:rPr lang="en-GB" dirty="0" smtClean="0"/>
              <a:t>Explain why you have chosen this approach</a:t>
            </a:r>
          </a:p>
          <a:p>
            <a:pPr lvl="1"/>
            <a:r>
              <a:rPr lang="en-GB" dirty="0" smtClean="0"/>
              <a:t>Describe how you will overcome any disadvantages of the approach</a:t>
            </a:r>
          </a:p>
          <a:p>
            <a:pPr lvl="1"/>
            <a:r>
              <a:rPr lang="en-GB" dirty="0" smtClean="0"/>
              <a:t>Describe how you will take advantage of any strengths of the approach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How will you ensure reliability, validity and generalisability?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plan a questionnaire or other survey method</a:t>
            </a:r>
          </a:p>
          <a:p>
            <a:pPr lvl="1"/>
            <a:r>
              <a:rPr lang="en-GB" dirty="0" smtClean="0"/>
              <a:t>What is your target population?</a:t>
            </a:r>
          </a:p>
          <a:p>
            <a:pPr lvl="1"/>
            <a:r>
              <a:rPr lang="en-GB" dirty="0" smtClean="0"/>
              <a:t>How will you select your sample?</a:t>
            </a:r>
          </a:p>
          <a:p>
            <a:pPr lvl="1"/>
            <a:r>
              <a:rPr lang="en-GB" dirty="0" smtClean="0"/>
              <a:t>How large a sample do you plan to use?</a:t>
            </a:r>
          </a:p>
          <a:p>
            <a:pPr lvl="1"/>
            <a:r>
              <a:rPr lang="en-GB" dirty="0" smtClean="0"/>
              <a:t>What sort of statistics do you intend to use?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How will you know if you have met your aims and objectives?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18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Methodology</a:t>
            </a:r>
            <a:endParaRPr lang="en-US" dirty="0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the development methodology you intend to use and justify your choice</a:t>
            </a:r>
          </a:p>
          <a:p>
            <a:pPr lvl="1"/>
            <a:r>
              <a:rPr lang="en-GB" dirty="0" smtClean="0"/>
              <a:t>Explain why you have chosen this approach</a:t>
            </a:r>
          </a:p>
          <a:p>
            <a:pPr lvl="1"/>
            <a:r>
              <a:rPr lang="en-GB" dirty="0" smtClean="0"/>
              <a:t>Describe how you will overcome any disadvantages of the approach</a:t>
            </a:r>
          </a:p>
          <a:p>
            <a:pPr lvl="1"/>
            <a:r>
              <a:rPr lang="en-GB" dirty="0" smtClean="0"/>
              <a:t>Describe how you will take advantage of any strengths of the approach</a:t>
            </a:r>
          </a:p>
          <a:p>
            <a:endParaRPr lang="en-US" dirty="0" smtClean="0"/>
          </a:p>
          <a:p>
            <a:r>
              <a:rPr lang="en-US" dirty="0" smtClean="0"/>
              <a:t>Identify the tools and other resources you will need to complete the project</a:t>
            </a:r>
            <a:endParaRPr lang="en-GB" dirty="0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Appendices</a:t>
            </a:r>
            <a:endParaRPr lang="en-US"/>
          </a:p>
        </p:txBody>
      </p:sp>
      <p:sp>
        <p:nvSpPr>
          <p:cNvPr id="282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1000" indent="-381000">
              <a:lnSpc>
                <a:spcPct val="90000"/>
              </a:lnSpc>
            </a:pPr>
            <a:r>
              <a:rPr lang="en-US" dirty="0"/>
              <a:t>References (numeric system of referencing)</a:t>
            </a:r>
          </a:p>
          <a:p>
            <a:pPr marL="381000" indent="-381000">
              <a:lnSpc>
                <a:spcPct val="90000"/>
              </a:lnSpc>
            </a:pPr>
            <a:endParaRPr lang="en-US" b="1" i="1" dirty="0"/>
          </a:p>
          <a:p>
            <a:pPr marL="381000" indent="-381000">
              <a:lnSpc>
                <a:spcPct val="90000"/>
              </a:lnSpc>
              <a:buFont typeface="Monotype Sorts" pitchFamily="2" charset="2"/>
              <a:buNone/>
            </a:pPr>
            <a:r>
              <a:rPr lang="en-US" u="sng" dirty="0"/>
              <a:t>Appendices:</a:t>
            </a:r>
            <a:r>
              <a:rPr lang="en-US" dirty="0"/>
              <a:t>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/>
              <a:t>contain information that, while not important or interesting enough to be included in the body of the report, is nevertheless relevant. 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 smtClean="0"/>
              <a:t>Your </a:t>
            </a:r>
            <a:r>
              <a:rPr lang="en-US" dirty="0"/>
              <a:t>report stands alone without these, but the reader may </a:t>
            </a:r>
            <a:r>
              <a:rPr lang="en-US" b="1" u="sng" dirty="0"/>
              <a:t>optionally</a:t>
            </a:r>
            <a:r>
              <a:rPr lang="en-US" dirty="0"/>
              <a:t> and </a:t>
            </a:r>
            <a:r>
              <a:rPr lang="en-US" b="1" u="sng" dirty="0"/>
              <a:t>occasionally</a:t>
            </a:r>
            <a:r>
              <a:rPr lang="en-US" dirty="0"/>
              <a:t> wish to refer to </a:t>
            </a:r>
            <a:r>
              <a:rPr lang="en-US" dirty="0" smtClean="0"/>
              <a:t>them</a:t>
            </a:r>
            <a:endParaRPr lang="en-US" dirty="0"/>
          </a:p>
          <a:p>
            <a:pPr marL="381000" indent="-381000">
              <a:lnSpc>
                <a:spcPct val="90000"/>
              </a:lnSpc>
            </a:pPr>
            <a:endParaRPr lang="en-US" dirty="0"/>
          </a:p>
          <a:p>
            <a:pPr marL="381000" indent="-381000">
              <a:lnSpc>
                <a:spcPct val="90000"/>
              </a:lnSpc>
            </a:pPr>
            <a:r>
              <a:rPr lang="en-US" b="1" u="sng" dirty="0"/>
              <a:t>The key word here is “</a:t>
            </a:r>
            <a:r>
              <a:rPr lang="en-US" b="1" u="sng" dirty="0">
                <a:solidFill>
                  <a:schemeClr val="accent4"/>
                </a:solidFill>
              </a:rPr>
              <a:t>occasionally</a:t>
            </a:r>
            <a:r>
              <a:rPr lang="en-US" b="1" u="sng" dirty="0" smtClean="0"/>
              <a:t>”</a:t>
            </a:r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Gantt Chart</a:t>
            </a:r>
            <a:endParaRPr lang="en-US" dirty="0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81000" indent="-381000"/>
            <a:r>
              <a:rPr lang="en-US" dirty="0" smtClean="0"/>
              <a:t>Include a Gantt chart that shows your planned schedule of work</a:t>
            </a:r>
          </a:p>
          <a:p>
            <a:pPr marL="381000" indent="-381000"/>
            <a:r>
              <a:rPr lang="en-US" dirty="0" smtClean="0"/>
              <a:t>Show all of the stages of your research methodology</a:t>
            </a:r>
          </a:p>
          <a:p>
            <a:pPr marL="381000" indent="-381000"/>
            <a:r>
              <a:rPr lang="en-US" dirty="0" smtClean="0"/>
              <a:t>Show all of the stages of your development methodology</a:t>
            </a:r>
          </a:p>
          <a:p>
            <a:pPr marL="381000" indent="-381000"/>
            <a:r>
              <a:rPr lang="en-US" dirty="0" smtClean="0"/>
              <a:t>Remember that the hand-in date will be around the first week in May</a:t>
            </a:r>
          </a:p>
          <a:p>
            <a:pPr marL="381000" indent="-381000"/>
            <a:r>
              <a:rPr lang="en-US" dirty="0" smtClean="0"/>
              <a:t>Include suitable milestones</a:t>
            </a:r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Word Limit</a:t>
            </a:r>
            <a:endParaRPr lang="en-US"/>
          </a:p>
        </p:txBody>
      </p:sp>
      <p:sp>
        <p:nvSpPr>
          <p:cNvPr id="266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Nominal word limit of </a:t>
            </a:r>
            <a:r>
              <a:rPr lang="en-US" sz="2400" dirty="0"/>
              <a:t>2</a:t>
            </a:r>
            <a:r>
              <a:rPr lang="en-US" sz="2400" dirty="0" smtClean="0"/>
              <a:t>,000 </a:t>
            </a:r>
            <a:r>
              <a:rPr lang="en-US" sz="2400" dirty="0"/>
              <a:t>words. </a:t>
            </a:r>
            <a:endParaRPr lang="en-US" sz="2400" dirty="0" smtClean="0"/>
          </a:p>
          <a:p>
            <a:pPr lvl="1">
              <a:lnSpc>
                <a:spcPct val="90000"/>
              </a:lnSpc>
            </a:pPr>
            <a:r>
              <a:rPr lang="en-US" sz="2200" dirty="0" smtClean="0"/>
              <a:t>Other </a:t>
            </a:r>
            <a:r>
              <a:rPr lang="en-US" sz="2200" dirty="0"/>
              <a:t>relevant material </a:t>
            </a:r>
            <a:r>
              <a:rPr lang="en-US" sz="2200" dirty="0" smtClean="0"/>
              <a:t>may </a:t>
            </a:r>
            <a:r>
              <a:rPr lang="en-US" sz="2200" dirty="0"/>
              <a:t>be included in appendices and are not subject to the word </a:t>
            </a:r>
            <a:r>
              <a:rPr lang="en-US" sz="2200" dirty="0" smtClean="0"/>
              <a:t>limit…</a:t>
            </a:r>
          </a:p>
          <a:p>
            <a:pPr lvl="1">
              <a:lnSpc>
                <a:spcPct val="90000"/>
              </a:lnSpc>
            </a:pPr>
            <a:r>
              <a:rPr lang="en-US" sz="2200" dirty="0" smtClean="0"/>
              <a:t>…but anything in the appendices may not be marked as material in an appendix is ‘extra’</a:t>
            </a:r>
            <a:endParaRPr lang="en-US" sz="2200" dirty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The word limit is set for the following reasons. </a:t>
            </a:r>
            <a:endParaRPr lang="en-US" sz="24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(a)</a:t>
            </a:r>
            <a:r>
              <a:rPr lang="en-US" sz="2200" dirty="0"/>
              <a:t> The discipline to write at this length is considerable.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(b) </a:t>
            </a:r>
            <a:r>
              <a:rPr lang="en-US" sz="2200" dirty="0"/>
              <a:t>It encourages incisiveness and a good grasp of technical/theoretical issues.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(c) </a:t>
            </a:r>
            <a:r>
              <a:rPr lang="en-US" sz="2200" dirty="0"/>
              <a:t>It necessitates a tight definition of the topic.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(d) </a:t>
            </a:r>
            <a:r>
              <a:rPr lang="en-US" sz="2200" dirty="0"/>
              <a:t>It necessitates a meaningful analysis of the relevant literature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(e) </a:t>
            </a:r>
            <a:r>
              <a:rPr lang="en-US" sz="2200" dirty="0"/>
              <a:t>It necessitates communication of complex ideas in clear and precise </a:t>
            </a:r>
            <a:r>
              <a:rPr lang="en-US" sz="2200" dirty="0" smtClean="0"/>
              <a:t>fashion</a:t>
            </a:r>
            <a:endParaRPr lang="en-US" sz="22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 Guide</a:t>
            </a:r>
          </a:p>
        </p:txBody>
      </p:sp>
      <p:sp>
        <p:nvSpPr>
          <p:cNvPr id="222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White, </a:t>
            </a:r>
            <a:r>
              <a:rPr lang="en-US" b="1" u="sng" dirty="0"/>
              <a:t>A4 paper</a:t>
            </a:r>
            <a:r>
              <a:rPr lang="en-US" dirty="0"/>
              <a:t>. 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The font </a:t>
            </a:r>
            <a:r>
              <a:rPr lang="en-US" dirty="0"/>
              <a:t>must </a:t>
            </a:r>
            <a:r>
              <a:rPr lang="en-US" dirty="0" smtClean="0"/>
              <a:t>be easily readable</a:t>
            </a:r>
          </a:p>
          <a:p>
            <a:pPr lvl="1">
              <a:lnSpc>
                <a:spcPct val="90000"/>
              </a:lnSpc>
            </a:pPr>
            <a:r>
              <a:rPr lang="en-US" b="1" u="sng" dirty="0" smtClean="0"/>
              <a:t>Black</a:t>
            </a:r>
            <a:r>
              <a:rPr lang="en-US" dirty="0" smtClean="0"/>
              <a:t> </a:t>
            </a:r>
            <a:r>
              <a:rPr lang="en-US" b="1" u="sng" dirty="0"/>
              <a:t>Times New Roman point </a:t>
            </a:r>
            <a:r>
              <a:rPr lang="en-US" b="1" u="sng" dirty="0" smtClean="0"/>
              <a:t>12</a:t>
            </a:r>
            <a:r>
              <a:rPr lang="en-US" dirty="0"/>
              <a:t> </a:t>
            </a:r>
            <a:r>
              <a:rPr lang="en-US" dirty="0" smtClean="0"/>
              <a:t>is a good font but if you want to use a different font then check with </a:t>
            </a:r>
            <a:r>
              <a:rPr lang="en-US" dirty="0" smtClean="0"/>
              <a:t>your supervisor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/>
              <a:t>For highlighted text or other specific purposes a second font may be used but excessive usage is to be avoided and kept to a minimum.  </a:t>
            </a:r>
          </a:p>
          <a:p>
            <a:pPr>
              <a:lnSpc>
                <a:spcPct val="90000"/>
              </a:lnSpc>
            </a:pPr>
            <a:r>
              <a:rPr lang="en-US" dirty="0"/>
              <a:t>Text must be </a:t>
            </a:r>
            <a:r>
              <a:rPr lang="en-US" b="1" u="sng" dirty="0"/>
              <a:t>double-spaced</a:t>
            </a:r>
            <a:r>
              <a:rPr lang="en-US" dirty="0"/>
              <a:t> </a:t>
            </a:r>
          </a:p>
          <a:p>
            <a:pPr marL="109728" indent="0">
              <a:lnSpc>
                <a:spcPct val="90000"/>
              </a:lnSpc>
              <a:buNone/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Pages shall be numbered consecutively throughout the main text (including appendices) in Arabic numerals (preliminaries in Roman).  </a:t>
            </a:r>
            <a:r>
              <a:rPr lang="en-US" b="1" u="sng" dirty="0"/>
              <a:t>Numbering should be bottom </a:t>
            </a:r>
            <a:r>
              <a:rPr lang="en-US" b="1" u="sng" dirty="0" err="1"/>
              <a:t>centre</a:t>
            </a:r>
            <a:r>
              <a:rPr lang="en-US" b="1" u="sng" dirty="0"/>
              <a:t> of each page</a:t>
            </a:r>
            <a:r>
              <a:rPr lang="en-US" dirty="0"/>
              <a:t>, approximately 10 mm away from the edge.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1280</TotalTime>
  <Words>1248</Words>
  <Application>Microsoft Office PowerPoint</Application>
  <PresentationFormat>On-screen Show (4:3)</PresentationFormat>
  <Paragraphs>205</Paragraphs>
  <Slides>33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Urban</vt:lpstr>
      <vt:lpstr>Research &amp; Development Methods </vt:lpstr>
      <vt:lpstr>Presentation</vt:lpstr>
      <vt:lpstr>PowerPoint Presentation</vt:lpstr>
      <vt:lpstr>Displaying Data</vt:lpstr>
      <vt:lpstr>PowerPoint Presentation</vt:lpstr>
      <vt:lpstr>PowerPoint Presentation</vt:lpstr>
      <vt:lpstr>PowerPoint Presentation</vt:lpstr>
      <vt:lpstr>Comparison</vt:lpstr>
      <vt:lpstr>Comparison</vt:lpstr>
      <vt:lpstr>Relationship</vt:lpstr>
      <vt:lpstr>Distribution</vt:lpstr>
      <vt:lpstr>Composition</vt:lpstr>
      <vt:lpstr>PowerPoint Presentation</vt:lpstr>
      <vt:lpstr>Composition</vt:lpstr>
      <vt:lpstr>PowerPoint Presentation</vt:lpstr>
      <vt:lpstr>PowerPoint Presentation</vt:lpstr>
      <vt:lpstr>Composition</vt:lpstr>
      <vt:lpstr>Ordering Data</vt:lpstr>
      <vt:lpstr>PowerPoint Presentation</vt:lpstr>
      <vt:lpstr>PowerPoint Presentation</vt:lpstr>
      <vt:lpstr>Reflecting</vt:lpstr>
      <vt:lpstr>Practical Stuff</vt:lpstr>
      <vt:lpstr>Project Proposal Structure</vt:lpstr>
      <vt:lpstr>Preamble</vt:lpstr>
      <vt:lpstr>Introduction</vt:lpstr>
      <vt:lpstr>Review of Literature</vt:lpstr>
      <vt:lpstr>Research Methodology</vt:lpstr>
      <vt:lpstr>Research Methodology</vt:lpstr>
      <vt:lpstr>Development Methodology</vt:lpstr>
      <vt:lpstr>References and Appendices</vt:lpstr>
      <vt:lpstr>Gantt Chart</vt:lpstr>
      <vt:lpstr>Word Limit</vt:lpstr>
      <vt:lpstr>Style Guide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user</cp:lastModifiedBy>
  <cp:revision>143</cp:revision>
  <dcterms:created xsi:type="dcterms:W3CDTF">2006-01-28T12:00:35Z</dcterms:created>
  <dcterms:modified xsi:type="dcterms:W3CDTF">2016-08-04T18:51:25Z</dcterms:modified>
</cp:coreProperties>
</file>