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theme/theme1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30"/>
  </p:notesMasterIdLst>
  <p:sldIdLst>
    <p:sldId id="258" r:id="rId23"/>
    <p:sldId id="288" r:id="rId24"/>
    <p:sldId id="259" r:id="rId25"/>
    <p:sldId id="260" r:id="rId26"/>
    <p:sldId id="261" r:id="rId27"/>
    <p:sldId id="262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0"/>
    <p:restoredTop sz="83314" autoAdjust="0"/>
  </p:normalViewPr>
  <p:slideViewPr>
    <p:cSldViewPr snapToGrid="0" snapToObjects="1">
      <p:cViewPr varScale="1">
        <p:scale>
          <a:sx n="82" d="100"/>
          <a:sy n="82" d="100"/>
        </p:scale>
        <p:origin x="5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25/04/2024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510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16160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hyperlink" Target="mailto:m.gordon@uwtsd.ac.uk" TargetMode="External"/><Relationship Id="rId7" Type="http://schemas.openxmlformats.org/officeDocument/2006/relationships/image" Target="../media/image29.jfif"/><Relationship Id="rId2" Type="http://schemas.openxmlformats.org/officeDocument/2006/relationships/hyperlink" Target="mailto:t.cruickshank@uwtsd.ac.uk" TargetMode="Externa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jfif"/><Relationship Id="rId5" Type="http://schemas.openxmlformats.org/officeDocument/2006/relationships/image" Target="../media/image27.jfif"/><Relationship Id="rId4" Type="http://schemas.openxmlformats.org/officeDocument/2006/relationships/hyperlink" Target="mailto:j.harcourt@uwtsd.ac.uk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quality-handbook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3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58" y="1470582"/>
            <a:ext cx="6955604" cy="3751868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/>
              <a:t>Institute of Inner-City Learning</a:t>
            </a:r>
          </a:p>
          <a:p>
            <a:pPr marL="0" indent="0" algn="ctr">
              <a:buNone/>
            </a:pPr>
            <a:r>
              <a:rPr lang="en-GB" sz="4400" dirty="0"/>
              <a:t> (IICL)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Quality and Assurance Team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616F30-3E77-43C1-8735-448343CB3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The Quality Team</a:t>
            </a:r>
          </a:p>
          <a:p>
            <a:pPr marL="0" indent="0" algn="ctr">
              <a:buNone/>
            </a:pPr>
            <a:r>
              <a:rPr lang="en-GB" dirty="0"/>
              <a:t>Iicl.quality@uwtsd.ac.uk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AA9EC-7E13-4DE4-8265-6D21FA61B32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629400" y="92467"/>
            <a:ext cx="5433645" cy="6459638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Dr Tracy Cruickshank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Assistant Dean (Quality and Enhancement)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t.cruickshank@uwtsd.ac.uk</a:t>
            </a:r>
            <a:r>
              <a:rPr lang="en-GB" sz="1400" b="1" dirty="0">
                <a:solidFill>
                  <a:srgbClr val="0070C0"/>
                </a:solidFill>
              </a:rPr>
              <a:t>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Margaret Gordon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m.gordon@uwtsd.ac.uk</a:t>
            </a:r>
            <a:r>
              <a:rPr lang="en-GB" sz="1400" b="1" dirty="0">
                <a:solidFill>
                  <a:srgbClr val="0070C0"/>
                </a:solidFill>
              </a:rPr>
              <a:t>  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Jason Harcourt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Principal Administrative Officer (Quality)</a:t>
            </a:r>
          </a:p>
          <a:p>
            <a:pPr marL="0" indent="0">
              <a:buNone/>
            </a:pPr>
            <a:r>
              <a:rPr lang="en-GB" sz="1400" b="1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j.harcourt@uwtsd.ac.</a:t>
            </a:r>
            <a:r>
              <a:rPr lang="en-GB" sz="1400" b="1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</a:t>
            </a:r>
            <a:r>
              <a:rPr lang="en-GB" sz="1400" b="1" dirty="0">
                <a:solidFill>
                  <a:srgbClr val="0070C0"/>
                </a:solidFill>
              </a:rPr>
              <a:t>        </a:t>
            </a:r>
          </a:p>
          <a:p>
            <a:pPr>
              <a:lnSpc>
                <a:spcPct val="100000"/>
              </a:lnSpc>
            </a:pPr>
            <a:endParaRPr lang="en-GB" sz="1400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4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Bella Anton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b="1" dirty="0"/>
              <a:t>Senior Administrative Officer  (Quality) 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i.anton@uwtsd.ac.uk</a:t>
            </a:r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</p:txBody>
      </p:sp>
      <p:pic>
        <p:nvPicPr>
          <p:cNvPr id="9" name="Picture 8" descr="A person taking a selfie&#10;&#10;Description automatically generated">
            <a:extLst>
              <a:ext uri="{FF2B5EF4-FFF2-40B4-BE49-F238E27FC236}">
                <a16:creationId xmlns:a16="http://schemas.microsoft.com/office/drawing/2014/main" id="{2C5A56A8-45CF-B101-78C8-E885D5B05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5935" y="4505293"/>
            <a:ext cx="1143000" cy="1143000"/>
          </a:xfrm>
          <a:prstGeom prst="rect">
            <a:avLst/>
          </a:prstGeom>
        </p:spPr>
      </p:pic>
      <p:pic>
        <p:nvPicPr>
          <p:cNvPr id="11" name="Picture 10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E049D24B-1941-56C9-57D5-A2A187FA63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40839" y="1591409"/>
            <a:ext cx="1143000" cy="1143000"/>
          </a:xfrm>
          <a:prstGeom prst="rect">
            <a:avLst/>
          </a:prstGeom>
        </p:spPr>
      </p:pic>
      <p:pic>
        <p:nvPicPr>
          <p:cNvPr id="13" name="Picture 12" descr="A picture containing clothing, hairpiece&#10;&#10;Description automatically generated">
            <a:extLst>
              <a:ext uri="{FF2B5EF4-FFF2-40B4-BE49-F238E27FC236}">
                <a16:creationId xmlns:a16="http://schemas.microsoft.com/office/drawing/2014/main" id="{3CE4D05F-6184-969C-F6AB-BCC05B1A5C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35935" y="202034"/>
            <a:ext cx="1143000" cy="1143000"/>
          </a:xfrm>
          <a:prstGeom prst="rect">
            <a:avLst/>
          </a:prstGeom>
        </p:spPr>
      </p:pic>
      <p:pic>
        <p:nvPicPr>
          <p:cNvPr id="15" name="Picture 14" descr="A person in a green shirt&#10;&#10;Description automatically generated with medium confidence">
            <a:extLst>
              <a:ext uri="{FF2B5EF4-FFF2-40B4-BE49-F238E27FC236}">
                <a16:creationId xmlns:a16="http://schemas.microsoft.com/office/drawing/2014/main" id="{61173FF7-106E-B679-A29C-0C24821932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40839" y="3084311"/>
            <a:ext cx="1143000" cy="114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9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11E703-BD12-4DCB-9127-2D28CEDF7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20240"/>
            <a:ext cx="4535079" cy="341533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F74FE-D315-44B8-B4A4-DA368EDF26E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QUALITY ASSURANCE</a:t>
            </a:r>
          </a:p>
          <a:p>
            <a:pPr marL="0" indent="0">
              <a:buNone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CURRICULUM DESIGN AND DEVELOPMENT</a:t>
            </a:r>
          </a:p>
          <a:p>
            <a:pPr marL="0" indent="0">
              <a:buNone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CONTINUED PROFESSIONAL DEVELOPMENT (CPD)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A9A03A1-60D8-CBA9-9F7B-8BC52DAD7551}"/>
              </a:ext>
            </a:extLst>
          </p:cNvPr>
          <p:cNvSpPr/>
          <p:nvPr/>
        </p:nvSpPr>
        <p:spPr>
          <a:xfrm>
            <a:off x="722250" y="1363978"/>
            <a:ext cx="4802250" cy="2917075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1F4A41-D54E-C6F2-9866-EAB88D3905E9}"/>
              </a:ext>
            </a:extLst>
          </p:cNvPr>
          <p:cNvSpPr txBox="1"/>
          <p:nvPr/>
        </p:nvSpPr>
        <p:spPr>
          <a:xfrm>
            <a:off x="1238596" y="2302625"/>
            <a:ext cx="3483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Quality Matters</a:t>
            </a:r>
          </a:p>
        </p:txBody>
      </p:sp>
    </p:spTree>
    <p:extLst>
      <p:ext uri="{BB962C8B-B14F-4D97-AF65-F5344CB8AC3E}">
        <p14:creationId xmlns:p14="http://schemas.microsoft.com/office/powerpoint/2010/main" val="1691573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BACBED1-4914-4215-B5DC-481473ED38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4000" dirty="0"/>
              <a:t>QUALITY ASSURANCE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4DEC5-5A71-457A-9248-1AD7BCF437C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QAA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QUALITY FRAMEWORK 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THE ACADEMIC QUALITY HANDBOOK (AQH)</a:t>
            </a:r>
          </a:p>
          <a:p>
            <a:pPr marL="0" indent="0" algn="ctr">
              <a:buNone/>
            </a:pPr>
            <a:r>
              <a:rPr lang="en-GB" sz="1600" dirty="0">
                <a:hlinkClick r:id="rId2"/>
              </a:rPr>
              <a:t>Academic Quality Handbook | University of Wales       Trinity Saint David (uwtsd.ac.uk)</a:t>
            </a:r>
            <a:endParaRPr lang="en-GB" sz="1600" dirty="0"/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INTERNAL AND EXTERNAL MONITORING AND MODERATION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09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2990AE0-5E0B-452D-BC90-9B83DF08E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000" dirty="0"/>
              <a:t>CURRICULUM DESIGN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9D5F-978B-409C-8154-B2259CF93A8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VALIDATION AND REVALIDATION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MODULE MODIFICATIONS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ASSESSMENT STRATEGIES AND PRACTICES</a:t>
            </a:r>
          </a:p>
          <a:p>
            <a:pPr marL="0" indent="0">
              <a:buNone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ACADEMIC INTEGRITY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118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571D8B-CEF7-46CB-9DB4-126FE421B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1387"/>
            <a:ext cx="4535079" cy="5144184"/>
          </a:xfrm>
        </p:spPr>
        <p:txBody>
          <a:bodyPr/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CONTINUED PROFESSIONAL DEVELOPMENT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2800" dirty="0"/>
              <a:t>The quality team organise a programme of CPD workshops that  cover various subjects.  A selection are listed here: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0166AC7-7A6A-4016-A5A0-F2FD3E15D6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318175" y="-24060"/>
            <a:ext cx="18636566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CPD/MS Teams Delivered workshops:</a:t>
            </a:r>
            <a:endParaRPr kumimoji="0" lang="en-GB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8BA92-D998-76BF-1367-E0688882700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98025" y="247973"/>
            <a:ext cx="5118846" cy="541076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 dirty="0"/>
              <a:t>A Moodle site where all dates/times and links are stored can be found at: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 </a:t>
            </a:r>
            <a:r>
              <a:rPr lang="en-GB" sz="1600" dirty="0">
                <a:hlinkClick r:id="rId3"/>
              </a:rPr>
              <a:t>Course: IICL Staff Development (uwtsd.ac.uk)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50673DD-5BBD-DB7B-10F7-2AFC3A73B8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897838"/>
              </p:ext>
            </p:extLst>
          </p:nvPr>
        </p:nvGraphicFramePr>
        <p:xfrm>
          <a:off x="6397145" y="1449092"/>
          <a:ext cx="5520606" cy="41458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520606">
                  <a:extLst>
                    <a:ext uri="{9D8B030D-6E8A-4147-A177-3AD203B41FA5}">
                      <a16:colId xmlns:a16="http://schemas.microsoft.com/office/drawing/2014/main" val="1391993446"/>
                    </a:ext>
                  </a:extLst>
                </a:gridCol>
              </a:tblGrid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Academic Misconduct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999317411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Annual Refresher on Chairing a Viva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521342851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Assessment Cycle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668640344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Best Practice in Formative Feedback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55580937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Best Practice in Marking, Moderation and Standardisation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598637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Careers and Employability Support at UWTSD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96455970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Developing and Verifying Assessment Briefs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4053343965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Disability Support + Awareness Sessions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102444696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Exam Board Process/Procedures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2627942226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Fellowship Q&amp;A Session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66736606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Invigilator Training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615898677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Library Information/Digital - Literacy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2140994938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Peer Led Observations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277379288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Complaints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838427449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Support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1363124112"/>
                  </a:ext>
                </a:extLst>
              </a:tr>
              <a:tr h="24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>
                          <a:effectLst/>
                        </a:rPr>
                        <a:t>Student Union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149284530"/>
                  </a:ext>
                </a:extLst>
              </a:tr>
              <a:tr h="2788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300" kern="100" dirty="0">
                          <a:effectLst/>
                        </a:rPr>
                        <a:t>Understanding the Extenuating Circumstances Policy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130" marR="66130" marT="0" marB="0"/>
                </a:tc>
                <a:extLst>
                  <a:ext uri="{0D108BD9-81ED-4DB2-BD59-A6C34878D82A}">
                    <a16:rowId xmlns:a16="http://schemas.microsoft.com/office/drawing/2014/main" val="3408477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6689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5947705" y="1566952"/>
            <a:ext cx="6244295" cy="47089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endParaRPr lang="en-GB" sz="3200" dirty="0">
              <a:solidFill>
                <a:srgbClr val="FFC000"/>
              </a:solidFill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If you have any questions or queries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FFC000"/>
                </a:solidFill>
              </a:rPr>
              <a:t>relating to Quality please email us at: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C000"/>
                </a:solidFill>
              </a:rPr>
              <a:t>iicl.quality.uwtsd.ac.uk</a:t>
            </a:r>
          </a:p>
          <a:p>
            <a:pPr algn="ctr"/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1084fe36-8241-4751-a893-1fa9f44ff207"/>
    <ds:schemaRef ds:uri="58fca413-3b36-4298-af2b-d24aa1f4750f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324</Words>
  <Application>Microsoft Office PowerPoint</Application>
  <PresentationFormat>Widescreen</PresentationFormat>
  <Paragraphs>92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7</vt:i4>
      </vt:variant>
    </vt:vector>
  </HeadingPairs>
  <TitlesOfParts>
    <vt:vector size="29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Margaret Gordon</cp:lastModifiedBy>
  <cp:revision>24</cp:revision>
  <dcterms:created xsi:type="dcterms:W3CDTF">2021-03-09T15:35:42Z</dcterms:created>
  <dcterms:modified xsi:type="dcterms:W3CDTF">2024-04-25T11:33:02Z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