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63" r:id="rId4"/>
    <p:sldId id="257" r:id="rId5"/>
    <p:sldId id="259" r:id="rId6"/>
    <p:sldId id="260" r:id="rId7"/>
    <p:sldId id="261" r:id="rId8"/>
    <p:sldId id="262"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60"/>
  </p:normalViewPr>
  <p:slideViewPr>
    <p:cSldViewPr snapToGrid="0">
      <p:cViewPr>
        <p:scale>
          <a:sx n="85" d="100"/>
          <a:sy n="85" d="100"/>
        </p:scale>
        <p:origin x="48" y="2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90C94-BB56-61FF-9586-B7BD0C45457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F7153F3-648E-BE48-1507-2C1FDDE431A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AAE4F56-3DD8-4B5E-28C1-9AEB6117FEAF}"/>
              </a:ext>
            </a:extLst>
          </p:cNvPr>
          <p:cNvSpPr>
            <a:spLocks noGrp="1"/>
          </p:cNvSpPr>
          <p:nvPr>
            <p:ph type="dt" sz="half" idx="10"/>
          </p:nvPr>
        </p:nvSpPr>
        <p:spPr/>
        <p:txBody>
          <a:bodyPr/>
          <a:lstStyle/>
          <a:p>
            <a:fld id="{F63C2BC2-4BDE-4C8C-9C79-86FC3F40ED4A}" type="datetimeFigureOut">
              <a:rPr lang="en-GB" smtClean="0"/>
              <a:t>21/03/2023</a:t>
            </a:fld>
            <a:endParaRPr lang="en-GB"/>
          </a:p>
        </p:txBody>
      </p:sp>
      <p:sp>
        <p:nvSpPr>
          <p:cNvPr id="5" name="Footer Placeholder 4">
            <a:extLst>
              <a:ext uri="{FF2B5EF4-FFF2-40B4-BE49-F238E27FC236}">
                <a16:creationId xmlns:a16="http://schemas.microsoft.com/office/drawing/2014/main" id="{CD9E5296-1305-09EA-B594-BA55C89239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BA9175-E3C2-AFE7-D75F-62E73CFE0C97}"/>
              </a:ext>
            </a:extLst>
          </p:cNvPr>
          <p:cNvSpPr>
            <a:spLocks noGrp="1"/>
          </p:cNvSpPr>
          <p:nvPr>
            <p:ph type="sldNum" sz="quarter" idx="12"/>
          </p:nvPr>
        </p:nvSpPr>
        <p:spPr/>
        <p:txBody>
          <a:bodyPr/>
          <a:lstStyle/>
          <a:p>
            <a:fld id="{067C6702-6488-490F-A88E-D305AD4E1518}" type="slidenum">
              <a:rPr lang="en-GB" smtClean="0"/>
              <a:t>‹#›</a:t>
            </a:fld>
            <a:endParaRPr lang="en-GB"/>
          </a:p>
        </p:txBody>
      </p:sp>
    </p:spTree>
    <p:extLst>
      <p:ext uri="{BB962C8B-B14F-4D97-AF65-F5344CB8AC3E}">
        <p14:creationId xmlns:p14="http://schemas.microsoft.com/office/powerpoint/2010/main" val="18640966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CC64F-22E7-49C3-E371-4B2F6CA1385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2ED2898-EA7B-DF2C-3C4E-76D520C8CAF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87C036-B556-D268-3568-15948B0AE3F9}"/>
              </a:ext>
            </a:extLst>
          </p:cNvPr>
          <p:cNvSpPr>
            <a:spLocks noGrp="1"/>
          </p:cNvSpPr>
          <p:nvPr>
            <p:ph type="dt" sz="half" idx="10"/>
          </p:nvPr>
        </p:nvSpPr>
        <p:spPr/>
        <p:txBody>
          <a:bodyPr/>
          <a:lstStyle/>
          <a:p>
            <a:fld id="{F63C2BC2-4BDE-4C8C-9C79-86FC3F40ED4A}" type="datetimeFigureOut">
              <a:rPr lang="en-GB" smtClean="0"/>
              <a:t>21/03/2023</a:t>
            </a:fld>
            <a:endParaRPr lang="en-GB"/>
          </a:p>
        </p:txBody>
      </p:sp>
      <p:sp>
        <p:nvSpPr>
          <p:cNvPr id="5" name="Footer Placeholder 4">
            <a:extLst>
              <a:ext uri="{FF2B5EF4-FFF2-40B4-BE49-F238E27FC236}">
                <a16:creationId xmlns:a16="http://schemas.microsoft.com/office/drawing/2014/main" id="{CC72CE70-7266-714F-C05D-E20DB69C18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1D3A69-640F-5F2C-4C38-B8DC86198238}"/>
              </a:ext>
            </a:extLst>
          </p:cNvPr>
          <p:cNvSpPr>
            <a:spLocks noGrp="1"/>
          </p:cNvSpPr>
          <p:nvPr>
            <p:ph type="sldNum" sz="quarter" idx="12"/>
          </p:nvPr>
        </p:nvSpPr>
        <p:spPr/>
        <p:txBody>
          <a:bodyPr/>
          <a:lstStyle/>
          <a:p>
            <a:fld id="{067C6702-6488-490F-A88E-D305AD4E1518}" type="slidenum">
              <a:rPr lang="en-GB" smtClean="0"/>
              <a:t>‹#›</a:t>
            </a:fld>
            <a:endParaRPr lang="en-GB"/>
          </a:p>
        </p:txBody>
      </p:sp>
    </p:spTree>
    <p:extLst>
      <p:ext uri="{BB962C8B-B14F-4D97-AF65-F5344CB8AC3E}">
        <p14:creationId xmlns:p14="http://schemas.microsoft.com/office/powerpoint/2010/main" val="23597661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AF8E0-685A-700C-F7E4-D864C51615E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EDDF081-2BD7-38D2-2C80-D1299BBC052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308CC40-8B4A-CAF4-FC4D-762BCCE91698}"/>
              </a:ext>
            </a:extLst>
          </p:cNvPr>
          <p:cNvSpPr>
            <a:spLocks noGrp="1"/>
          </p:cNvSpPr>
          <p:nvPr>
            <p:ph type="dt" sz="half" idx="10"/>
          </p:nvPr>
        </p:nvSpPr>
        <p:spPr/>
        <p:txBody>
          <a:bodyPr/>
          <a:lstStyle/>
          <a:p>
            <a:fld id="{F63C2BC2-4BDE-4C8C-9C79-86FC3F40ED4A}" type="datetimeFigureOut">
              <a:rPr lang="en-GB" smtClean="0"/>
              <a:t>21/03/2023</a:t>
            </a:fld>
            <a:endParaRPr lang="en-GB"/>
          </a:p>
        </p:txBody>
      </p:sp>
      <p:sp>
        <p:nvSpPr>
          <p:cNvPr id="5" name="Footer Placeholder 4">
            <a:extLst>
              <a:ext uri="{FF2B5EF4-FFF2-40B4-BE49-F238E27FC236}">
                <a16:creationId xmlns:a16="http://schemas.microsoft.com/office/drawing/2014/main" id="{CD15BD82-B1F1-77AE-9166-30F66206F9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9C20A9-6EB1-8BF7-9131-3EAC1A42FC8D}"/>
              </a:ext>
            </a:extLst>
          </p:cNvPr>
          <p:cNvSpPr>
            <a:spLocks noGrp="1"/>
          </p:cNvSpPr>
          <p:nvPr>
            <p:ph type="sldNum" sz="quarter" idx="12"/>
          </p:nvPr>
        </p:nvSpPr>
        <p:spPr/>
        <p:txBody>
          <a:bodyPr/>
          <a:lstStyle/>
          <a:p>
            <a:fld id="{067C6702-6488-490F-A88E-D305AD4E1518}" type="slidenum">
              <a:rPr lang="en-GB" smtClean="0"/>
              <a:t>‹#›</a:t>
            </a:fld>
            <a:endParaRPr lang="en-GB"/>
          </a:p>
        </p:txBody>
      </p:sp>
    </p:spTree>
    <p:extLst>
      <p:ext uri="{BB962C8B-B14F-4D97-AF65-F5344CB8AC3E}">
        <p14:creationId xmlns:p14="http://schemas.microsoft.com/office/powerpoint/2010/main" val="24929688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22893-A2CC-4B53-0FD4-04AA4E66F3B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1751E49-9893-6E26-A6DF-4188CD7C207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CE123F0-B885-AB4C-AFA5-841DBFF2F10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5411072-8878-8F6F-98F2-5AE9491BF75B}"/>
              </a:ext>
            </a:extLst>
          </p:cNvPr>
          <p:cNvSpPr>
            <a:spLocks noGrp="1"/>
          </p:cNvSpPr>
          <p:nvPr>
            <p:ph type="dt" sz="half" idx="10"/>
          </p:nvPr>
        </p:nvSpPr>
        <p:spPr/>
        <p:txBody>
          <a:bodyPr/>
          <a:lstStyle/>
          <a:p>
            <a:fld id="{F63C2BC2-4BDE-4C8C-9C79-86FC3F40ED4A}" type="datetimeFigureOut">
              <a:rPr lang="en-GB" smtClean="0"/>
              <a:t>21/03/2023</a:t>
            </a:fld>
            <a:endParaRPr lang="en-GB"/>
          </a:p>
        </p:txBody>
      </p:sp>
      <p:sp>
        <p:nvSpPr>
          <p:cNvPr id="6" name="Footer Placeholder 5">
            <a:extLst>
              <a:ext uri="{FF2B5EF4-FFF2-40B4-BE49-F238E27FC236}">
                <a16:creationId xmlns:a16="http://schemas.microsoft.com/office/drawing/2014/main" id="{705DC7FD-FB68-CF45-09AB-172CF6138E8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DD5CC3-09CF-08A9-9220-9DF37721CB25}"/>
              </a:ext>
            </a:extLst>
          </p:cNvPr>
          <p:cNvSpPr>
            <a:spLocks noGrp="1"/>
          </p:cNvSpPr>
          <p:nvPr>
            <p:ph type="sldNum" sz="quarter" idx="12"/>
          </p:nvPr>
        </p:nvSpPr>
        <p:spPr/>
        <p:txBody>
          <a:bodyPr/>
          <a:lstStyle/>
          <a:p>
            <a:fld id="{067C6702-6488-490F-A88E-D305AD4E1518}" type="slidenum">
              <a:rPr lang="en-GB" smtClean="0"/>
              <a:t>‹#›</a:t>
            </a:fld>
            <a:endParaRPr lang="en-GB"/>
          </a:p>
        </p:txBody>
      </p:sp>
    </p:spTree>
    <p:extLst>
      <p:ext uri="{BB962C8B-B14F-4D97-AF65-F5344CB8AC3E}">
        <p14:creationId xmlns:p14="http://schemas.microsoft.com/office/powerpoint/2010/main" val="16750351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0750A8-CD95-4C29-8AED-56C3C355644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60A059C-5D7F-ADBB-309E-60D36451CC6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D9D8497-973B-0283-0388-09E3050C2FD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36E577B-D230-74E4-6825-A0D186DD72C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886656B-E382-3FDE-CC0E-86A7F83B611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B3A3C43-5B33-26BD-39F2-3CDBF5CEA75E}"/>
              </a:ext>
            </a:extLst>
          </p:cNvPr>
          <p:cNvSpPr>
            <a:spLocks noGrp="1"/>
          </p:cNvSpPr>
          <p:nvPr>
            <p:ph type="dt" sz="half" idx="10"/>
          </p:nvPr>
        </p:nvSpPr>
        <p:spPr/>
        <p:txBody>
          <a:bodyPr/>
          <a:lstStyle/>
          <a:p>
            <a:fld id="{F63C2BC2-4BDE-4C8C-9C79-86FC3F40ED4A}" type="datetimeFigureOut">
              <a:rPr lang="en-GB" smtClean="0"/>
              <a:t>21/03/2023</a:t>
            </a:fld>
            <a:endParaRPr lang="en-GB"/>
          </a:p>
        </p:txBody>
      </p:sp>
      <p:sp>
        <p:nvSpPr>
          <p:cNvPr id="8" name="Footer Placeholder 7">
            <a:extLst>
              <a:ext uri="{FF2B5EF4-FFF2-40B4-BE49-F238E27FC236}">
                <a16:creationId xmlns:a16="http://schemas.microsoft.com/office/drawing/2014/main" id="{273B3C44-7411-1D5B-EC11-E49FC8113FF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EFD82AD-5145-E1C9-B813-D809585805CB}"/>
              </a:ext>
            </a:extLst>
          </p:cNvPr>
          <p:cNvSpPr>
            <a:spLocks noGrp="1"/>
          </p:cNvSpPr>
          <p:nvPr>
            <p:ph type="sldNum" sz="quarter" idx="12"/>
          </p:nvPr>
        </p:nvSpPr>
        <p:spPr/>
        <p:txBody>
          <a:bodyPr/>
          <a:lstStyle/>
          <a:p>
            <a:fld id="{067C6702-6488-490F-A88E-D305AD4E1518}" type="slidenum">
              <a:rPr lang="en-GB" smtClean="0"/>
              <a:t>‹#›</a:t>
            </a:fld>
            <a:endParaRPr lang="en-GB"/>
          </a:p>
        </p:txBody>
      </p:sp>
    </p:spTree>
    <p:extLst>
      <p:ext uri="{BB962C8B-B14F-4D97-AF65-F5344CB8AC3E}">
        <p14:creationId xmlns:p14="http://schemas.microsoft.com/office/powerpoint/2010/main" val="14189034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D4A15-2EEE-33D8-D5C2-3F0117C5393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8AB11F9-F873-6071-FD79-9A39DDB5EA83}"/>
              </a:ext>
            </a:extLst>
          </p:cNvPr>
          <p:cNvSpPr>
            <a:spLocks noGrp="1"/>
          </p:cNvSpPr>
          <p:nvPr>
            <p:ph type="dt" sz="half" idx="10"/>
          </p:nvPr>
        </p:nvSpPr>
        <p:spPr/>
        <p:txBody>
          <a:bodyPr/>
          <a:lstStyle/>
          <a:p>
            <a:fld id="{F63C2BC2-4BDE-4C8C-9C79-86FC3F40ED4A}" type="datetimeFigureOut">
              <a:rPr lang="en-GB" smtClean="0"/>
              <a:t>21/03/2023</a:t>
            </a:fld>
            <a:endParaRPr lang="en-GB"/>
          </a:p>
        </p:txBody>
      </p:sp>
      <p:sp>
        <p:nvSpPr>
          <p:cNvPr id="4" name="Footer Placeholder 3">
            <a:extLst>
              <a:ext uri="{FF2B5EF4-FFF2-40B4-BE49-F238E27FC236}">
                <a16:creationId xmlns:a16="http://schemas.microsoft.com/office/drawing/2014/main" id="{93EFDE54-BEBB-6EB9-54A6-92CA27DC5DC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E4930F7-9A7B-A1DD-72BE-DDEA8EEC954E}"/>
              </a:ext>
            </a:extLst>
          </p:cNvPr>
          <p:cNvSpPr>
            <a:spLocks noGrp="1"/>
          </p:cNvSpPr>
          <p:nvPr>
            <p:ph type="sldNum" sz="quarter" idx="12"/>
          </p:nvPr>
        </p:nvSpPr>
        <p:spPr/>
        <p:txBody>
          <a:bodyPr/>
          <a:lstStyle/>
          <a:p>
            <a:fld id="{067C6702-6488-490F-A88E-D305AD4E1518}" type="slidenum">
              <a:rPr lang="en-GB" smtClean="0"/>
              <a:t>‹#›</a:t>
            </a:fld>
            <a:endParaRPr lang="en-GB"/>
          </a:p>
        </p:txBody>
      </p:sp>
    </p:spTree>
    <p:extLst>
      <p:ext uri="{BB962C8B-B14F-4D97-AF65-F5344CB8AC3E}">
        <p14:creationId xmlns:p14="http://schemas.microsoft.com/office/powerpoint/2010/main" val="36147728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E04A946-FF6D-31DF-7A1A-5522617F97D5}"/>
              </a:ext>
            </a:extLst>
          </p:cNvPr>
          <p:cNvSpPr>
            <a:spLocks noGrp="1"/>
          </p:cNvSpPr>
          <p:nvPr>
            <p:ph type="dt" sz="half" idx="10"/>
          </p:nvPr>
        </p:nvSpPr>
        <p:spPr/>
        <p:txBody>
          <a:bodyPr/>
          <a:lstStyle/>
          <a:p>
            <a:fld id="{F63C2BC2-4BDE-4C8C-9C79-86FC3F40ED4A}" type="datetimeFigureOut">
              <a:rPr lang="en-GB" smtClean="0"/>
              <a:t>21/03/2023</a:t>
            </a:fld>
            <a:endParaRPr lang="en-GB"/>
          </a:p>
        </p:txBody>
      </p:sp>
      <p:sp>
        <p:nvSpPr>
          <p:cNvPr id="3" name="Footer Placeholder 2">
            <a:extLst>
              <a:ext uri="{FF2B5EF4-FFF2-40B4-BE49-F238E27FC236}">
                <a16:creationId xmlns:a16="http://schemas.microsoft.com/office/drawing/2014/main" id="{99D0ED4B-2748-D0E9-FE8C-CE3E58360B2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F6E252B-F934-4872-568D-21FF2B61274F}"/>
              </a:ext>
            </a:extLst>
          </p:cNvPr>
          <p:cNvSpPr>
            <a:spLocks noGrp="1"/>
          </p:cNvSpPr>
          <p:nvPr>
            <p:ph type="sldNum" sz="quarter" idx="12"/>
          </p:nvPr>
        </p:nvSpPr>
        <p:spPr/>
        <p:txBody>
          <a:bodyPr/>
          <a:lstStyle/>
          <a:p>
            <a:fld id="{067C6702-6488-490F-A88E-D305AD4E1518}" type="slidenum">
              <a:rPr lang="en-GB" smtClean="0"/>
              <a:t>‹#›</a:t>
            </a:fld>
            <a:endParaRPr lang="en-GB"/>
          </a:p>
        </p:txBody>
      </p:sp>
    </p:spTree>
    <p:extLst>
      <p:ext uri="{BB962C8B-B14F-4D97-AF65-F5344CB8AC3E}">
        <p14:creationId xmlns:p14="http://schemas.microsoft.com/office/powerpoint/2010/main" val="18126241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F8829-0547-A7A4-6E21-130255F33B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FDFCF56-B75A-3A6A-2257-43AA21A722A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AA8947E-5136-8B58-F350-1BDBAC97159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D622C74-3481-5E34-0179-1939EB379E81}"/>
              </a:ext>
            </a:extLst>
          </p:cNvPr>
          <p:cNvSpPr>
            <a:spLocks noGrp="1"/>
          </p:cNvSpPr>
          <p:nvPr>
            <p:ph type="dt" sz="half" idx="10"/>
          </p:nvPr>
        </p:nvSpPr>
        <p:spPr/>
        <p:txBody>
          <a:bodyPr/>
          <a:lstStyle/>
          <a:p>
            <a:fld id="{F63C2BC2-4BDE-4C8C-9C79-86FC3F40ED4A}" type="datetimeFigureOut">
              <a:rPr lang="en-GB" smtClean="0"/>
              <a:t>21/03/2023</a:t>
            </a:fld>
            <a:endParaRPr lang="en-GB"/>
          </a:p>
        </p:txBody>
      </p:sp>
      <p:sp>
        <p:nvSpPr>
          <p:cNvPr id="6" name="Footer Placeholder 5">
            <a:extLst>
              <a:ext uri="{FF2B5EF4-FFF2-40B4-BE49-F238E27FC236}">
                <a16:creationId xmlns:a16="http://schemas.microsoft.com/office/drawing/2014/main" id="{0602CBEF-2720-8575-B185-216E991C5C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E8572E-F106-2337-445D-D4A2AB0262A0}"/>
              </a:ext>
            </a:extLst>
          </p:cNvPr>
          <p:cNvSpPr>
            <a:spLocks noGrp="1"/>
          </p:cNvSpPr>
          <p:nvPr>
            <p:ph type="sldNum" sz="quarter" idx="12"/>
          </p:nvPr>
        </p:nvSpPr>
        <p:spPr/>
        <p:txBody>
          <a:bodyPr/>
          <a:lstStyle/>
          <a:p>
            <a:fld id="{067C6702-6488-490F-A88E-D305AD4E1518}" type="slidenum">
              <a:rPr lang="en-GB" smtClean="0"/>
              <a:t>‹#›</a:t>
            </a:fld>
            <a:endParaRPr lang="en-GB"/>
          </a:p>
        </p:txBody>
      </p:sp>
    </p:spTree>
    <p:extLst>
      <p:ext uri="{BB962C8B-B14F-4D97-AF65-F5344CB8AC3E}">
        <p14:creationId xmlns:p14="http://schemas.microsoft.com/office/powerpoint/2010/main" val="30270446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BA9F7-6C7B-8E37-E615-034290D85EB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DAA057C-1B5D-F502-58B8-B7B37A7C5AC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9F3B2D6-721E-5605-742B-03E819D634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9FB6140-008C-9C81-CECA-1CF81FA566AD}"/>
              </a:ext>
            </a:extLst>
          </p:cNvPr>
          <p:cNvSpPr>
            <a:spLocks noGrp="1"/>
          </p:cNvSpPr>
          <p:nvPr>
            <p:ph type="dt" sz="half" idx="10"/>
          </p:nvPr>
        </p:nvSpPr>
        <p:spPr/>
        <p:txBody>
          <a:bodyPr/>
          <a:lstStyle/>
          <a:p>
            <a:fld id="{F63C2BC2-4BDE-4C8C-9C79-86FC3F40ED4A}" type="datetimeFigureOut">
              <a:rPr lang="en-GB" smtClean="0"/>
              <a:t>21/03/2023</a:t>
            </a:fld>
            <a:endParaRPr lang="en-GB"/>
          </a:p>
        </p:txBody>
      </p:sp>
      <p:sp>
        <p:nvSpPr>
          <p:cNvPr id="6" name="Footer Placeholder 5">
            <a:extLst>
              <a:ext uri="{FF2B5EF4-FFF2-40B4-BE49-F238E27FC236}">
                <a16:creationId xmlns:a16="http://schemas.microsoft.com/office/drawing/2014/main" id="{C3571616-4079-B579-96B1-E7E9CD4B86A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3BD41D2-A55A-372F-0512-72609EB1A02C}"/>
              </a:ext>
            </a:extLst>
          </p:cNvPr>
          <p:cNvSpPr>
            <a:spLocks noGrp="1"/>
          </p:cNvSpPr>
          <p:nvPr>
            <p:ph type="sldNum" sz="quarter" idx="12"/>
          </p:nvPr>
        </p:nvSpPr>
        <p:spPr/>
        <p:txBody>
          <a:bodyPr/>
          <a:lstStyle/>
          <a:p>
            <a:fld id="{067C6702-6488-490F-A88E-D305AD4E1518}" type="slidenum">
              <a:rPr lang="en-GB" smtClean="0"/>
              <a:t>‹#›</a:t>
            </a:fld>
            <a:endParaRPr lang="en-GB"/>
          </a:p>
        </p:txBody>
      </p:sp>
    </p:spTree>
    <p:extLst>
      <p:ext uri="{BB962C8B-B14F-4D97-AF65-F5344CB8AC3E}">
        <p14:creationId xmlns:p14="http://schemas.microsoft.com/office/powerpoint/2010/main" val="34178128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90C59-B3B9-0E6F-4853-FFAA8984AEC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F461502-CA72-8327-ACEB-47CC071FB5B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AC86AA-DE59-D388-2CB7-5A1808367653}"/>
              </a:ext>
            </a:extLst>
          </p:cNvPr>
          <p:cNvSpPr>
            <a:spLocks noGrp="1"/>
          </p:cNvSpPr>
          <p:nvPr>
            <p:ph type="dt" sz="half" idx="10"/>
          </p:nvPr>
        </p:nvSpPr>
        <p:spPr/>
        <p:txBody>
          <a:bodyPr/>
          <a:lstStyle/>
          <a:p>
            <a:fld id="{F63C2BC2-4BDE-4C8C-9C79-86FC3F40ED4A}" type="datetimeFigureOut">
              <a:rPr lang="en-GB" smtClean="0"/>
              <a:t>21/03/2023</a:t>
            </a:fld>
            <a:endParaRPr lang="en-GB"/>
          </a:p>
        </p:txBody>
      </p:sp>
      <p:sp>
        <p:nvSpPr>
          <p:cNvPr id="5" name="Footer Placeholder 4">
            <a:extLst>
              <a:ext uri="{FF2B5EF4-FFF2-40B4-BE49-F238E27FC236}">
                <a16:creationId xmlns:a16="http://schemas.microsoft.com/office/drawing/2014/main" id="{10EE17CA-1065-44B9-AB53-79219A68AD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AAD6DC-A02D-4C1A-3712-49B914590219}"/>
              </a:ext>
            </a:extLst>
          </p:cNvPr>
          <p:cNvSpPr>
            <a:spLocks noGrp="1"/>
          </p:cNvSpPr>
          <p:nvPr>
            <p:ph type="sldNum" sz="quarter" idx="12"/>
          </p:nvPr>
        </p:nvSpPr>
        <p:spPr/>
        <p:txBody>
          <a:bodyPr/>
          <a:lstStyle/>
          <a:p>
            <a:fld id="{067C6702-6488-490F-A88E-D305AD4E1518}" type="slidenum">
              <a:rPr lang="en-GB" smtClean="0"/>
              <a:t>‹#›</a:t>
            </a:fld>
            <a:endParaRPr lang="en-GB"/>
          </a:p>
        </p:txBody>
      </p:sp>
    </p:spTree>
    <p:extLst>
      <p:ext uri="{BB962C8B-B14F-4D97-AF65-F5344CB8AC3E}">
        <p14:creationId xmlns:p14="http://schemas.microsoft.com/office/powerpoint/2010/main" val="13143158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A372D5-BB4C-1FF7-C5DA-4E1C1A007C8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A048699-D818-2E88-39BA-38BFEDD894C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9A483C-25D7-BB84-B7C4-9F84DBA1E15D}"/>
              </a:ext>
            </a:extLst>
          </p:cNvPr>
          <p:cNvSpPr>
            <a:spLocks noGrp="1"/>
          </p:cNvSpPr>
          <p:nvPr>
            <p:ph type="dt" sz="half" idx="10"/>
          </p:nvPr>
        </p:nvSpPr>
        <p:spPr/>
        <p:txBody>
          <a:bodyPr/>
          <a:lstStyle/>
          <a:p>
            <a:fld id="{F63C2BC2-4BDE-4C8C-9C79-86FC3F40ED4A}" type="datetimeFigureOut">
              <a:rPr lang="en-GB" smtClean="0"/>
              <a:t>21/03/2023</a:t>
            </a:fld>
            <a:endParaRPr lang="en-GB"/>
          </a:p>
        </p:txBody>
      </p:sp>
      <p:sp>
        <p:nvSpPr>
          <p:cNvPr id="5" name="Footer Placeholder 4">
            <a:extLst>
              <a:ext uri="{FF2B5EF4-FFF2-40B4-BE49-F238E27FC236}">
                <a16:creationId xmlns:a16="http://schemas.microsoft.com/office/drawing/2014/main" id="{224B5001-EEB5-86E1-B1B1-7A01574901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8C3B4A-EAA3-5445-8ADB-EAF6A32C1631}"/>
              </a:ext>
            </a:extLst>
          </p:cNvPr>
          <p:cNvSpPr>
            <a:spLocks noGrp="1"/>
          </p:cNvSpPr>
          <p:nvPr>
            <p:ph type="sldNum" sz="quarter" idx="12"/>
          </p:nvPr>
        </p:nvSpPr>
        <p:spPr/>
        <p:txBody>
          <a:bodyPr/>
          <a:lstStyle/>
          <a:p>
            <a:fld id="{067C6702-6488-490F-A88E-D305AD4E1518}" type="slidenum">
              <a:rPr lang="en-GB" smtClean="0"/>
              <a:t>‹#›</a:t>
            </a:fld>
            <a:endParaRPr lang="en-GB"/>
          </a:p>
        </p:txBody>
      </p:sp>
    </p:spTree>
    <p:extLst>
      <p:ext uri="{BB962C8B-B14F-4D97-AF65-F5344CB8AC3E}">
        <p14:creationId xmlns:p14="http://schemas.microsoft.com/office/powerpoint/2010/main" val="38713448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02F783B-9155-F78B-750C-FB8BC602E8F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B0CFEC4-B665-C2FB-152C-3E7E61E623A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118BCB-4EB4-5897-0F90-92C2C5BC232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3C2BC2-4BDE-4C8C-9C79-86FC3F40ED4A}" type="datetimeFigureOut">
              <a:rPr lang="en-GB" smtClean="0"/>
              <a:t>21/03/2023</a:t>
            </a:fld>
            <a:endParaRPr lang="en-GB"/>
          </a:p>
        </p:txBody>
      </p:sp>
      <p:sp>
        <p:nvSpPr>
          <p:cNvPr id="5" name="Footer Placeholder 4">
            <a:extLst>
              <a:ext uri="{FF2B5EF4-FFF2-40B4-BE49-F238E27FC236}">
                <a16:creationId xmlns:a16="http://schemas.microsoft.com/office/drawing/2014/main" id="{C3983092-D5CD-84CC-31BB-2592B6BD073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A81D8D8-A9F1-DA34-BE85-C1BA50097D4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67C6702-6488-490F-A88E-D305AD4E1518}" type="slidenum">
              <a:rPr lang="en-GB" smtClean="0"/>
              <a:t>‹#›</a:t>
            </a:fld>
            <a:endParaRPr lang="en-GB"/>
          </a:p>
        </p:txBody>
      </p:sp>
    </p:spTree>
    <p:extLst>
      <p:ext uri="{BB962C8B-B14F-4D97-AF65-F5344CB8AC3E}">
        <p14:creationId xmlns:p14="http://schemas.microsoft.com/office/powerpoint/2010/main" val="19351672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cadw.gov.wales/about-us/news/welsh-forces-lead-way-heritage-crime-drive"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ww.unesco.org/en"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video" Target="https://www.youtube.com/embed/DtKYUQxbZws?feature=oembed" TargetMode="External"/><Relationship Id="rId5" Type="http://schemas.openxmlformats.org/officeDocument/2006/relationships/hyperlink" Target="https://cadw.gov.wales/" TargetMode="External"/><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english-heritage.org.uk/" TargetMode="Externa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hyperlink" Target="https://www.gov.uk/government/organisations/department-for-culture-media-and-sport"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lordslibrary.parliament.uk/reviewing-the-national-heritage-act-1983"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nationaltrust.org.uk/who-we-are/about-us/about-the-national-trust-today" TargetMode="External"/><Relationship Id="rId2" Type="http://schemas.openxmlformats.org/officeDocument/2006/relationships/hyperlink" Target="https://www.nationaltrust.org.uk/" TargetMode="Externa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hyperlink" Target="https://www.gov.uk/government/publications/tailored-review-of-historic-england/historic-england-tailored-review" TargetMode="External"/><Relationship Id="rId2" Type="http://schemas.openxmlformats.org/officeDocument/2006/relationships/hyperlink" Target="https://assets.publishing.service.gov.uk/government/uploads/system/uploads/attachment_data/file/78453/PwC_casestudies.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2C1BF7-B214-6206-C8AB-8A9EEFA2AE86}"/>
              </a:ext>
            </a:extLst>
          </p:cNvPr>
          <p:cNvSpPr>
            <a:spLocks noGrp="1"/>
          </p:cNvSpPr>
          <p:nvPr>
            <p:ph type="ctrTitle"/>
          </p:nvPr>
        </p:nvSpPr>
        <p:spPr/>
        <p:txBody>
          <a:bodyPr/>
          <a:lstStyle/>
          <a:p>
            <a:r>
              <a:rPr lang="en-GB" sz="1800" dirty="0">
                <a:solidFill>
                  <a:srgbClr val="000000"/>
                </a:solidFill>
                <a:effectLst/>
                <a:uFill>
                  <a:solidFill>
                    <a:srgbClr val="000000"/>
                  </a:solidFill>
                </a:uFill>
                <a:latin typeface="Arial" panose="020B0604020202020204" pitchFamily="34" charset="0"/>
                <a:ea typeface="Arial Unicode MS"/>
                <a:cs typeface="Arial" panose="020B0604020202020204" pitchFamily="34" charset="0"/>
              </a:rPr>
              <a:t>.</a:t>
            </a:r>
            <a:br>
              <a:rPr lang="en-GB" sz="1800" dirty="0">
                <a:solidFill>
                  <a:srgbClr val="000000"/>
                </a:solidFill>
                <a:effectLst/>
                <a:uFill>
                  <a:solidFill>
                    <a:srgbClr val="000000"/>
                  </a:solidFill>
                </a:uFill>
                <a:latin typeface="Arial" panose="020B0604020202020204" pitchFamily="34" charset="0"/>
                <a:ea typeface="Arial Unicode MS"/>
                <a:cs typeface="Arial Unicode MS"/>
              </a:rPr>
            </a:br>
            <a:r>
              <a:rPr lang="en-GB" sz="4800" dirty="0">
                <a:solidFill>
                  <a:srgbClr val="000000"/>
                </a:solidFill>
                <a:effectLst/>
                <a:uFill>
                  <a:solidFill>
                    <a:srgbClr val="000000"/>
                  </a:solidFill>
                </a:uFill>
                <a:latin typeface="Arial" panose="020B0604020202020204" pitchFamily="34" charset="0"/>
                <a:ea typeface="Arial Unicode MS"/>
                <a:cs typeface="Arial Unicode MS"/>
              </a:rPr>
              <a:t>Heritage and Leisure Attraction Management </a:t>
            </a:r>
            <a:endParaRPr lang="en-GB" sz="4800" dirty="0"/>
          </a:p>
        </p:txBody>
      </p:sp>
      <p:sp>
        <p:nvSpPr>
          <p:cNvPr id="3" name="Subtitle 2">
            <a:extLst>
              <a:ext uri="{FF2B5EF4-FFF2-40B4-BE49-F238E27FC236}">
                <a16:creationId xmlns:a16="http://schemas.microsoft.com/office/drawing/2014/main" id="{38BE0F12-1E10-4EF6-E210-94EE510F9705}"/>
              </a:ext>
            </a:extLst>
          </p:cNvPr>
          <p:cNvSpPr>
            <a:spLocks noGrp="1"/>
          </p:cNvSpPr>
          <p:nvPr>
            <p:ph type="subTitle" idx="1"/>
          </p:nvPr>
        </p:nvSpPr>
        <p:spPr/>
        <p:txBody>
          <a:bodyPr>
            <a:normAutofit fontScale="92500"/>
          </a:bodyPr>
          <a:lstStyle/>
          <a:p>
            <a:r>
              <a:rPr lang="en-GB" sz="2400" dirty="0">
                <a:solidFill>
                  <a:srgbClr val="000000"/>
                </a:solidFill>
                <a:effectLst/>
                <a:uFill>
                  <a:solidFill>
                    <a:srgbClr val="000000"/>
                  </a:solidFill>
                </a:uFill>
                <a:ea typeface="Arial Unicode MS"/>
                <a:cs typeface="Arial" panose="020B0604020202020204" pitchFamily="34" charset="0"/>
              </a:rPr>
              <a:t>Organisations: key bodies / government departments involved in the heritage and cultural industries; (DCMS, English Heritage, CADW, tourist boards, historic buildings and monuments commissions, public, private and voluntary sector, charities and trusts, UNESCO. Structures / Policies and Initiatives: national and regional policies and frameworks, funding, sponsorship, </a:t>
            </a:r>
            <a:r>
              <a:rPr lang="en-GB" sz="2400" dirty="0" err="1">
                <a:solidFill>
                  <a:srgbClr val="000000"/>
                </a:solidFill>
                <a:effectLst/>
                <a:uFill>
                  <a:solidFill>
                    <a:srgbClr val="000000"/>
                  </a:solidFill>
                </a:uFill>
                <a:ea typeface="Arial Unicode MS"/>
                <a:cs typeface="Arial" panose="020B0604020202020204" pitchFamily="34" charset="0"/>
              </a:rPr>
              <a:t>xsxconservation</a:t>
            </a:r>
            <a:endParaRPr lang="en-GB" dirty="0"/>
          </a:p>
        </p:txBody>
      </p:sp>
    </p:spTree>
    <p:extLst>
      <p:ext uri="{BB962C8B-B14F-4D97-AF65-F5344CB8AC3E}">
        <p14:creationId xmlns:p14="http://schemas.microsoft.com/office/powerpoint/2010/main" val="4116342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09F98C-0C74-4B06-5310-DA4A2262E775}"/>
              </a:ext>
            </a:extLst>
          </p:cNvPr>
          <p:cNvSpPr>
            <a:spLocks noGrp="1"/>
          </p:cNvSpPr>
          <p:nvPr>
            <p:ph type="title"/>
          </p:nvPr>
        </p:nvSpPr>
        <p:spPr>
          <a:xfrm>
            <a:off x="4511084" y="95854"/>
            <a:ext cx="4840010" cy="1807305"/>
          </a:xfrm>
        </p:spPr>
        <p:txBody>
          <a:bodyPr>
            <a:normAutofit/>
          </a:bodyPr>
          <a:lstStyle/>
          <a:p>
            <a:r>
              <a:rPr lang="en-GB" sz="4100" b="1" i="0" dirty="0">
                <a:effectLst/>
                <a:latin typeface="WalesSerif"/>
              </a:rPr>
              <a:t>Heritage Crime</a:t>
            </a:r>
            <a:br>
              <a:rPr lang="en-GB" sz="4100" b="1" i="0" dirty="0">
                <a:effectLst/>
                <a:latin typeface="WalesSerif"/>
              </a:rPr>
            </a:br>
            <a:br>
              <a:rPr lang="en-GB" sz="4100" b="1" i="0" dirty="0">
                <a:effectLst/>
              </a:rPr>
            </a:br>
            <a:endParaRPr lang="en-GB" sz="4100" dirty="0"/>
          </a:p>
        </p:txBody>
      </p:sp>
      <p:pic>
        <p:nvPicPr>
          <p:cNvPr id="4" name="Picture 3">
            <a:extLst>
              <a:ext uri="{FF2B5EF4-FFF2-40B4-BE49-F238E27FC236}">
                <a16:creationId xmlns:a16="http://schemas.microsoft.com/office/drawing/2014/main" id="{90BE25D7-7222-5D04-524F-FDAA0456DC0C}"/>
              </a:ext>
            </a:extLst>
          </p:cNvPr>
          <p:cNvPicPr>
            <a:picLocks noChangeAspect="1"/>
          </p:cNvPicPr>
          <p:nvPr/>
        </p:nvPicPr>
        <p:blipFill rotWithShape="1">
          <a:blip r:embed="rId2"/>
          <a:srcRect l="3268" r="7544"/>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2DF0854A-445A-4D53-59FD-3C2CBF659DC8}"/>
              </a:ext>
            </a:extLst>
          </p:cNvPr>
          <p:cNvSpPr>
            <a:spLocks noGrp="1"/>
          </p:cNvSpPr>
          <p:nvPr>
            <p:ph idx="1"/>
          </p:nvPr>
        </p:nvSpPr>
        <p:spPr>
          <a:xfrm>
            <a:off x="6513788" y="2333297"/>
            <a:ext cx="4840010" cy="3843666"/>
          </a:xfrm>
        </p:spPr>
        <p:txBody>
          <a:bodyPr>
            <a:normAutofit/>
          </a:bodyPr>
          <a:lstStyle/>
          <a:p>
            <a:r>
              <a:rPr lang="en-GB" sz="1100" b="0" i="0" dirty="0">
                <a:effectLst/>
              </a:rPr>
              <a:t>Heritage crime is any unlawful activity which harms historic assets including buildings, monuments, parks, gardens and landscapes.</a:t>
            </a:r>
          </a:p>
          <a:p>
            <a:r>
              <a:rPr lang="en-GB" sz="1100" b="0" i="0" dirty="0">
                <a:effectLst/>
              </a:rPr>
              <a:t>‘general’ offences such as theft, criminal damage, anti-social behaviour which are equally damaging to historic assets and interfere with the public’s understanding and enjoyment of them</a:t>
            </a:r>
            <a:endParaRPr lang="en-GB" sz="1100" dirty="0"/>
          </a:p>
          <a:p>
            <a:r>
              <a:rPr lang="en-GB" sz="1100" b="1" i="0" dirty="0">
                <a:effectLst/>
              </a:rPr>
              <a:t>Relevant Legislation</a:t>
            </a:r>
            <a:r>
              <a:rPr lang="en-GB" sz="1100" b="0" i="0" dirty="0">
                <a:effectLst/>
              </a:rPr>
              <a:t>:</a:t>
            </a:r>
          </a:p>
          <a:p>
            <a:r>
              <a:rPr lang="en-GB" sz="1100" b="0" i="0" dirty="0">
                <a:effectLst/>
              </a:rPr>
              <a:t>under Section 2(2) of the Ancient Monuments and Archaeological Areas Act 1979, it is an offence to undertake the following:</a:t>
            </a:r>
          </a:p>
          <a:p>
            <a:pPr>
              <a:buFont typeface="Arial" panose="020B0604020202020204" pitchFamily="34" charset="0"/>
              <a:buChar char="•"/>
            </a:pPr>
            <a:r>
              <a:rPr lang="en-GB" sz="1100" b="0" i="0" dirty="0">
                <a:effectLst/>
              </a:rPr>
              <a:t>any works resulting in the demolition or destruction of or any damage to a scheduled monument, this would include, for example, the illegal use of metal detectors;</a:t>
            </a:r>
          </a:p>
          <a:p>
            <a:pPr>
              <a:buFont typeface="Arial" panose="020B0604020202020204" pitchFamily="34" charset="0"/>
              <a:buChar char="•"/>
            </a:pPr>
            <a:r>
              <a:rPr lang="en-GB" sz="1100" b="0" i="0" dirty="0">
                <a:effectLst/>
              </a:rPr>
              <a:t>any works for the purpose of removing or repairing a scheduled monument or any part of it or making any alteration or addition thereto;</a:t>
            </a:r>
          </a:p>
          <a:p>
            <a:pPr>
              <a:buFont typeface="Arial" panose="020B0604020202020204" pitchFamily="34" charset="0"/>
              <a:buChar char="•"/>
            </a:pPr>
            <a:r>
              <a:rPr lang="en-GB" sz="1100" b="0" i="0" dirty="0">
                <a:effectLst/>
              </a:rPr>
              <a:t>any flooding or tipping operations on land in, on or under which there is a scheduled monument.</a:t>
            </a:r>
          </a:p>
          <a:p>
            <a:pPr>
              <a:buFont typeface="Arial" panose="020B0604020202020204" pitchFamily="34" charset="0"/>
              <a:buChar char="•"/>
            </a:pPr>
            <a:r>
              <a:rPr lang="en-GB" sz="1100" b="0" i="0" dirty="0">
                <a:effectLst/>
                <a:hlinkClick r:id="rId3"/>
              </a:rPr>
              <a:t>https://cadw.gov.wales/about-us/news/welsh-forces-lead-way-heritage-crime-drive</a:t>
            </a:r>
            <a:endParaRPr lang="en-GB" sz="1100" b="0" i="0" dirty="0">
              <a:effectLst/>
            </a:endParaRPr>
          </a:p>
          <a:p>
            <a:pPr>
              <a:buFont typeface="Arial" panose="020B0604020202020204" pitchFamily="34" charset="0"/>
              <a:buChar char="•"/>
            </a:pPr>
            <a:endParaRPr lang="en-GB" sz="1100" b="0" i="0" dirty="0">
              <a:effectLst/>
            </a:endParaRPr>
          </a:p>
          <a:p>
            <a:endParaRPr lang="en-GB" sz="1100" dirty="0"/>
          </a:p>
        </p:txBody>
      </p:sp>
    </p:spTree>
    <p:extLst>
      <p:ext uri="{BB962C8B-B14F-4D97-AF65-F5344CB8AC3E}">
        <p14:creationId xmlns:p14="http://schemas.microsoft.com/office/powerpoint/2010/main" val="9085029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787BBB-8F96-6DC9-E735-94578F7D1AA3}"/>
              </a:ext>
            </a:extLst>
          </p:cNvPr>
          <p:cNvSpPr>
            <a:spLocks noGrp="1"/>
          </p:cNvSpPr>
          <p:nvPr>
            <p:ph type="title"/>
          </p:nvPr>
        </p:nvSpPr>
        <p:spPr>
          <a:xfrm>
            <a:off x="630936" y="639520"/>
            <a:ext cx="3429000" cy="1719072"/>
          </a:xfrm>
        </p:spPr>
        <p:txBody>
          <a:bodyPr anchor="b">
            <a:normAutofit/>
          </a:bodyPr>
          <a:lstStyle/>
          <a:p>
            <a:r>
              <a:rPr lang="en-GB" sz="5400">
                <a:effectLst/>
                <a:uFill>
                  <a:solidFill>
                    <a:srgbClr val="000000"/>
                  </a:solidFill>
                </a:uFill>
                <a:latin typeface="Arial" panose="020B0604020202020204" pitchFamily="34" charset="0"/>
                <a:ea typeface="Arial Unicode MS"/>
                <a:cs typeface="Arial" panose="020B0604020202020204" pitchFamily="34" charset="0"/>
              </a:rPr>
              <a:t>UNESCO</a:t>
            </a:r>
            <a:endParaRPr lang="en-GB" sz="5400"/>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051C096-B3F2-0838-A53D-A8C74677F510}"/>
              </a:ext>
            </a:extLst>
          </p:cNvPr>
          <p:cNvSpPr>
            <a:spLocks noGrp="1"/>
          </p:cNvSpPr>
          <p:nvPr>
            <p:ph idx="1"/>
          </p:nvPr>
        </p:nvSpPr>
        <p:spPr>
          <a:xfrm>
            <a:off x="630936" y="2807208"/>
            <a:ext cx="3429000" cy="3410712"/>
          </a:xfrm>
        </p:spPr>
        <p:txBody>
          <a:bodyPr anchor="t">
            <a:normAutofit/>
          </a:bodyPr>
          <a:lstStyle/>
          <a:p>
            <a:r>
              <a:rPr lang="en-GB" sz="2200">
                <a:hlinkClick r:id="rId2"/>
              </a:rPr>
              <a:t>https://www.unesco.org/en</a:t>
            </a:r>
            <a:endParaRPr lang="en-GB" sz="2200"/>
          </a:p>
          <a:p>
            <a:endParaRPr lang="en-GB" sz="2200"/>
          </a:p>
        </p:txBody>
      </p:sp>
      <p:pic>
        <p:nvPicPr>
          <p:cNvPr id="5" name="Picture 4">
            <a:extLst>
              <a:ext uri="{FF2B5EF4-FFF2-40B4-BE49-F238E27FC236}">
                <a16:creationId xmlns:a16="http://schemas.microsoft.com/office/drawing/2014/main" id="{95ADF600-D676-14B7-DE49-57BCB9950638}"/>
              </a:ext>
            </a:extLst>
          </p:cNvPr>
          <p:cNvPicPr>
            <a:picLocks noChangeAspect="1"/>
          </p:cNvPicPr>
          <p:nvPr/>
        </p:nvPicPr>
        <p:blipFill rotWithShape="1">
          <a:blip r:embed="rId3"/>
          <a:srcRect l="709" t="7485" b="4656"/>
          <a:stretch/>
        </p:blipFill>
        <p:spPr>
          <a:xfrm>
            <a:off x="4703214" y="1469772"/>
            <a:ext cx="6854802" cy="4048828"/>
          </a:xfrm>
          <a:prstGeom prst="rect">
            <a:avLst/>
          </a:prstGeom>
        </p:spPr>
      </p:pic>
    </p:spTree>
    <p:extLst>
      <p:ext uri="{BB962C8B-B14F-4D97-AF65-F5344CB8AC3E}">
        <p14:creationId xmlns:p14="http://schemas.microsoft.com/office/powerpoint/2010/main" val="34843853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3E60C6D-4E85-4E14-BCDF-BF15C241F7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C94D90-B3A9-D553-8D3C-EF8D6E9A9976}"/>
              </a:ext>
            </a:extLst>
          </p:cNvPr>
          <p:cNvSpPr>
            <a:spLocks noGrp="1"/>
          </p:cNvSpPr>
          <p:nvPr>
            <p:ph type="title"/>
          </p:nvPr>
        </p:nvSpPr>
        <p:spPr>
          <a:xfrm>
            <a:off x="6151294" y="486184"/>
            <a:ext cx="5397237" cy="1325563"/>
          </a:xfrm>
        </p:spPr>
        <p:txBody>
          <a:bodyPr>
            <a:normAutofit/>
          </a:bodyPr>
          <a:lstStyle/>
          <a:p>
            <a:r>
              <a:rPr lang="en-GB" sz="2800" b="1" i="0" err="1">
                <a:effectLst/>
              </a:rPr>
              <a:t>Cadw</a:t>
            </a:r>
            <a:r>
              <a:rPr lang="en-GB" sz="2800" b="1" i="0">
                <a:effectLst/>
              </a:rPr>
              <a:t>— er </a:t>
            </a:r>
            <a:r>
              <a:rPr lang="en-GB" sz="2800" b="1" i="0" err="1">
                <a:effectLst/>
              </a:rPr>
              <a:t>lles</a:t>
            </a:r>
            <a:r>
              <a:rPr lang="en-GB" sz="2800" b="1" i="0">
                <a:effectLst/>
              </a:rPr>
              <a:t> </a:t>
            </a:r>
            <a:r>
              <a:rPr lang="en-GB" sz="2800" b="1" i="0" err="1">
                <a:effectLst/>
              </a:rPr>
              <a:t>pawb</a:t>
            </a:r>
            <a:r>
              <a:rPr lang="en-GB" sz="2800" b="1" i="0">
                <a:effectLst/>
              </a:rPr>
              <a:t>. For us all, to keep</a:t>
            </a:r>
            <a:br>
              <a:rPr lang="en-GB" sz="2800" b="1" i="0">
                <a:effectLst/>
              </a:rPr>
            </a:br>
            <a:endParaRPr lang="en-GB" sz="2800"/>
          </a:p>
        </p:txBody>
      </p:sp>
      <p:pic>
        <p:nvPicPr>
          <p:cNvPr id="5" name="Picture 4">
            <a:extLst>
              <a:ext uri="{FF2B5EF4-FFF2-40B4-BE49-F238E27FC236}">
                <a16:creationId xmlns:a16="http://schemas.microsoft.com/office/drawing/2014/main" id="{D2F154E4-10EA-0F20-D0D6-2A2A1A8362F3}"/>
              </a:ext>
            </a:extLst>
          </p:cNvPr>
          <p:cNvPicPr>
            <a:picLocks noChangeAspect="1"/>
          </p:cNvPicPr>
          <p:nvPr/>
        </p:nvPicPr>
        <p:blipFill>
          <a:blip r:embed="rId3"/>
          <a:stretch>
            <a:fillRect/>
          </a:stretch>
        </p:blipFill>
        <p:spPr>
          <a:xfrm>
            <a:off x="698353" y="1435724"/>
            <a:ext cx="4555700" cy="1059200"/>
          </a:xfrm>
          <a:custGeom>
            <a:avLst/>
            <a:gdLst/>
            <a:ahLst/>
            <a:cxnLst/>
            <a:rect l="l" t="t" r="r" b="b"/>
            <a:pathLst>
              <a:path w="4555700" h="2733294">
                <a:moveTo>
                  <a:pt x="82217" y="0"/>
                </a:moveTo>
                <a:lnTo>
                  <a:pt x="4473483" y="0"/>
                </a:lnTo>
                <a:cubicBezTo>
                  <a:pt x="4518890" y="0"/>
                  <a:pt x="4555700" y="36810"/>
                  <a:pt x="4555700" y="82217"/>
                </a:cubicBezTo>
                <a:lnTo>
                  <a:pt x="4555700" y="2651077"/>
                </a:lnTo>
                <a:cubicBezTo>
                  <a:pt x="4555700" y="2696484"/>
                  <a:pt x="4518890" y="2733294"/>
                  <a:pt x="4473483" y="2733294"/>
                </a:cubicBezTo>
                <a:lnTo>
                  <a:pt x="82217" y="2733294"/>
                </a:lnTo>
                <a:cubicBezTo>
                  <a:pt x="36810" y="2733294"/>
                  <a:pt x="0" y="2696484"/>
                  <a:pt x="0" y="2651077"/>
                </a:cubicBezTo>
                <a:lnTo>
                  <a:pt x="0" y="82217"/>
                </a:lnTo>
                <a:cubicBezTo>
                  <a:pt x="0" y="36810"/>
                  <a:pt x="36810" y="0"/>
                  <a:pt x="82217" y="0"/>
                </a:cubicBezTo>
                <a:close/>
              </a:path>
            </a:pathLst>
          </a:custGeom>
        </p:spPr>
      </p:pic>
      <p:sp>
        <p:nvSpPr>
          <p:cNvPr id="12" name="Freeform: Shape 11">
            <a:extLst>
              <a:ext uri="{FF2B5EF4-FFF2-40B4-BE49-F238E27FC236}">
                <a16:creationId xmlns:a16="http://schemas.microsoft.com/office/drawing/2014/main" id="{7D42D292-4C48-479B-9E59-E29CD9871C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Online Media 3" title="Darganfyddwch safleoedd Treftadaeth y Byd Cadw / Discover Cadw’s World Heritage Sites">
            <a:hlinkClick r:id="" action="ppaction://media"/>
            <a:extLst>
              <a:ext uri="{FF2B5EF4-FFF2-40B4-BE49-F238E27FC236}">
                <a16:creationId xmlns:a16="http://schemas.microsoft.com/office/drawing/2014/main" id="{29454614-65B8-C4A7-45C6-44033C1C5462}"/>
              </a:ext>
            </a:extLst>
          </p:cNvPr>
          <p:cNvPicPr>
            <a:picLocks noRot="1" noChangeAspect="1"/>
          </p:cNvPicPr>
          <p:nvPr>
            <a:videoFile r:link="rId1"/>
          </p:nvPr>
        </p:nvPicPr>
        <p:blipFill>
          <a:blip r:embed="rId4"/>
          <a:stretch>
            <a:fillRect/>
          </a:stretch>
        </p:blipFill>
        <p:spPr>
          <a:xfrm>
            <a:off x="698353" y="3605689"/>
            <a:ext cx="4555700" cy="2573972"/>
          </a:xfrm>
          <a:custGeom>
            <a:avLst/>
            <a:gdLst/>
            <a:ahLst/>
            <a:cxnLst/>
            <a:rect l="l" t="t" r="r" b="b"/>
            <a:pathLst>
              <a:path w="4438338" h="2323972">
                <a:moveTo>
                  <a:pt x="69905" y="0"/>
                </a:moveTo>
                <a:lnTo>
                  <a:pt x="4368433" y="0"/>
                </a:lnTo>
                <a:cubicBezTo>
                  <a:pt x="4407040" y="0"/>
                  <a:pt x="4438338" y="31298"/>
                  <a:pt x="4438338" y="69905"/>
                </a:cubicBezTo>
                <a:lnTo>
                  <a:pt x="4438338" y="2254067"/>
                </a:lnTo>
                <a:cubicBezTo>
                  <a:pt x="4438338" y="2292674"/>
                  <a:pt x="4407040" y="2323972"/>
                  <a:pt x="4368433" y="2323972"/>
                </a:cubicBezTo>
                <a:lnTo>
                  <a:pt x="69905" y="2323972"/>
                </a:lnTo>
                <a:cubicBezTo>
                  <a:pt x="31298" y="2323972"/>
                  <a:pt x="0" y="2292674"/>
                  <a:pt x="0" y="2254067"/>
                </a:cubicBezTo>
                <a:lnTo>
                  <a:pt x="0" y="69905"/>
                </a:lnTo>
                <a:cubicBezTo>
                  <a:pt x="0" y="31298"/>
                  <a:pt x="31298" y="0"/>
                  <a:pt x="69905" y="0"/>
                </a:cubicBezTo>
                <a:close/>
              </a:path>
            </a:pathLst>
          </a:custGeom>
        </p:spPr>
      </p:pic>
      <p:sp>
        <p:nvSpPr>
          <p:cNvPr id="3" name="Content Placeholder 2">
            <a:extLst>
              <a:ext uri="{FF2B5EF4-FFF2-40B4-BE49-F238E27FC236}">
                <a16:creationId xmlns:a16="http://schemas.microsoft.com/office/drawing/2014/main" id="{BF4E6550-3BEF-91F9-0F15-3F255D20A04C}"/>
              </a:ext>
            </a:extLst>
          </p:cNvPr>
          <p:cNvSpPr>
            <a:spLocks noGrp="1"/>
          </p:cNvSpPr>
          <p:nvPr>
            <p:ph idx="1"/>
          </p:nvPr>
        </p:nvSpPr>
        <p:spPr>
          <a:xfrm>
            <a:off x="6151294" y="1946684"/>
            <a:ext cx="5397237" cy="4351338"/>
          </a:xfrm>
        </p:spPr>
        <p:txBody>
          <a:bodyPr>
            <a:normAutofit/>
          </a:bodyPr>
          <a:lstStyle/>
          <a:p>
            <a:r>
              <a:rPr lang="en-GB" sz="2200" b="0" i="0" err="1">
                <a:effectLst/>
              </a:rPr>
              <a:t>Cadw</a:t>
            </a:r>
            <a:r>
              <a:rPr lang="en-GB" sz="2200" b="0" i="0">
                <a:effectLst/>
              </a:rPr>
              <a:t> is made up of around 250 people working across a range of disciplines.</a:t>
            </a:r>
            <a:endParaRPr lang="en-GB" sz="2200">
              <a:hlinkClick r:id="rId5"/>
            </a:endParaRPr>
          </a:p>
          <a:p>
            <a:r>
              <a:rPr lang="en-GB" sz="2200" b="0" i="0">
                <a:effectLst/>
              </a:rPr>
              <a:t>The head of </a:t>
            </a:r>
            <a:r>
              <a:rPr lang="en-GB" sz="2200" b="0" i="0" err="1">
                <a:effectLst/>
              </a:rPr>
              <a:t>Cadw</a:t>
            </a:r>
            <a:r>
              <a:rPr lang="en-GB" sz="2200" b="0" i="0">
                <a:effectLst/>
              </a:rPr>
              <a:t> is Gwilym Hughes who reports to Jason Thomas, Director of Culture, Sport and Tourism.</a:t>
            </a:r>
          </a:p>
          <a:p>
            <a:r>
              <a:rPr lang="en-GB" sz="2200" b="0" i="0">
                <a:effectLst/>
              </a:rPr>
              <a:t> The head of </a:t>
            </a:r>
            <a:r>
              <a:rPr lang="en-GB" sz="2200" b="0" i="0" err="1">
                <a:effectLst/>
              </a:rPr>
              <a:t>Cadw</a:t>
            </a:r>
            <a:r>
              <a:rPr lang="en-GB" sz="2200" b="0" i="0">
                <a:effectLst/>
              </a:rPr>
              <a:t> sits on an internal operating board which supports, scrutinises and monitors </a:t>
            </a:r>
            <a:r>
              <a:rPr lang="en-GB" sz="2200" b="0" i="0" err="1">
                <a:effectLst/>
              </a:rPr>
              <a:t>Cadw’s</a:t>
            </a:r>
            <a:r>
              <a:rPr lang="en-GB" sz="2200" b="0" i="0">
                <a:effectLst/>
              </a:rPr>
              <a:t> strategic direction, business plan and standards.</a:t>
            </a:r>
            <a:endParaRPr lang="en-GB" sz="2200">
              <a:hlinkClick r:id="rId5"/>
            </a:endParaRPr>
          </a:p>
          <a:p>
            <a:endParaRPr lang="en-GB" sz="2200">
              <a:hlinkClick r:id="rId5"/>
            </a:endParaRPr>
          </a:p>
          <a:p>
            <a:r>
              <a:rPr lang="en-GB" sz="2200">
                <a:hlinkClick r:id="rId5"/>
              </a:rPr>
              <a:t>https://cadw.gov.wales/</a:t>
            </a:r>
            <a:endParaRPr lang="en-GB" sz="2200"/>
          </a:p>
          <a:p>
            <a:endParaRPr lang="en-GB" sz="2200"/>
          </a:p>
        </p:txBody>
      </p:sp>
      <p:sp>
        <p:nvSpPr>
          <p:cNvPr id="14" name="Arc 13">
            <a:extLst>
              <a:ext uri="{FF2B5EF4-FFF2-40B4-BE49-F238E27FC236}">
                <a16:creationId xmlns:a16="http://schemas.microsoft.com/office/drawing/2014/main" id="{533DF362-939D-4EEE-8DC4-6B54607E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95198">
            <a:off x="1539683" y="162676"/>
            <a:ext cx="4083433" cy="4083433"/>
          </a:xfrm>
          <a:prstGeom prst="arc">
            <a:avLst>
              <a:gd name="adj1" fmla="val 17445962"/>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Tree>
    <p:extLst>
      <p:ext uri="{BB962C8B-B14F-4D97-AF65-F5344CB8AC3E}">
        <p14:creationId xmlns:p14="http://schemas.microsoft.com/office/powerpoint/2010/main" val="3971013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3">
            <a:extLst>
              <a:ext uri="{FF2B5EF4-FFF2-40B4-BE49-F238E27FC236}">
                <a16:creationId xmlns:a16="http://schemas.microsoft.com/office/drawing/2014/main" id="{639C3025-4784-4B16-914D-CCFC3E833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5">
            <a:extLst>
              <a:ext uri="{FF2B5EF4-FFF2-40B4-BE49-F238E27FC236}">
                <a16:creationId xmlns:a16="http://schemas.microsoft.com/office/drawing/2014/main" id="{0AD20437-C88A-4F45-9C6D-DA32B29A4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8610598"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B966A9-C999-1A15-C16F-BE76DC53A9DC}"/>
              </a:ext>
            </a:extLst>
          </p:cNvPr>
          <p:cNvSpPr>
            <a:spLocks noGrp="1"/>
          </p:cNvSpPr>
          <p:nvPr>
            <p:ph type="title"/>
          </p:nvPr>
        </p:nvSpPr>
        <p:spPr>
          <a:xfrm>
            <a:off x="1137034" y="609600"/>
            <a:ext cx="6112220" cy="1330839"/>
          </a:xfrm>
        </p:spPr>
        <p:txBody>
          <a:bodyPr>
            <a:normAutofit/>
          </a:bodyPr>
          <a:lstStyle/>
          <a:p>
            <a:r>
              <a:rPr lang="en-GB">
                <a:solidFill>
                  <a:schemeClr val="tx1">
                    <a:lumMod val="85000"/>
                    <a:lumOff val="15000"/>
                  </a:schemeClr>
                </a:solidFill>
              </a:rPr>
              <a:t>English Heritage</a:t>
            </a:r>
          </a:p>
        </p:txBody>
      </p:sp>
      <p:sp>
        <p:nvSpPr>
          <p:cNvPr id="3" name="Content Placeholder 2">
            <a:extLst>
              <a:ext uri="{FF2B5EF4-FFF2-40B4-BE49-F238E27FC236}">
                <a16:creationId xmlns:a16="http://schemas.microsoft.com/office/drawing/2014/main" id="{62DAE33C-3C0C-4FD5-2BE9-D38B1062D215}"/>
              </a:ext>
            </a:extLst>
          </p:cNvPr>
          <p:cNvSpPr>
            <a:spLocks noGrp="1"/>
          </p:cNvSpPr>
          <p:nvPr>
            <p:ph idx="1"/>
          </p:nvPr>
        </p:nvSpPr>
        <p:spPr>
          <a:xfrm>
            <a:off x="1137033" y="2194101"/>
            <a:ext cx="5903847" cy="4054298"/>
          </a:xfrm>
        </p:spPr>
        <p:txBody>
          <a:bodyPr>
            <a:normAutofit/>
          </a:bodyPr>
          <a:lstStyle/>
          <a:p>
            <a:endParaRPr lang="en-GB" sz="2000" dirty="0">
              <a:solidFill>
                <a:schemeClr val="tx1">
                  <a:lumMod val="85000"/>
                  <a:lumOff val="15000"/>
                </a:schemeClr>
              </a:solidFill>
              <a:hlinkClick r:id="rId2"/>
            </a:endParaRPr>
          </a:p>
          <a:p>
            <a:r>
              <a:rPr lang="en-GB" sz="2000" b="0" i="0" dirty="0">
                <a:solidFill>
                  <a:srgbClr val="4D5156"/>
                </a:solidFill>
                <a:effectLst/>
              </a:rPr>
              <a:t>English Heritage is a charity that manages over 400 historic monuments, buildings and places. These include prehistoric sites, medieval castles, Roman forts and country houses. The charity states that it uses these properties to "bring the story of England to life for over 10 million people each year". </a:t>
            </a:r>
            <a:endParaRPr lang="en-GB" sz="3200" dirty="0">
              <a:solidFill>
                <a:schemeClr val="tx1">
                  <a:lumMod val="85000"/>
                  <a:lumOff val="15000"/>
                </a:schemeClr>
              </a:solidFill>
              <a:hlinkClick r:id="rId2"/>
            </a:endParaRPr>
          </a:p>
          <a:p>
            <a:r>
              <a:rPr lang="en-GB" sz="2000" dirty="0">
                <a:solidFill>
                  <a:schemeClr val="tx1">
                    <a:lumMod val="85000"/>
                    <a:lumOff val="15000"/>
                  </a:schemeClr>
                </a:solidFill>
                <a:hlinkClick r:id="rId2"/>
              </a:rPr>
              <a:t>https://www.english-heritage.org.uk/</a:t>
            </a:r>
            <a:endParaRPr lang="en-GB" sz="2000" dirty="0">
              <a:solidFill>
                <a:schemeClr val="tx1">
                  <a:lumMod val="85000"/>
                  <a:lumOff val="15000"/>
                </a:schemeClr>
              </a:solidFill>
            </a:endParaRPr>
          </a:p>
          <a:p>
            <a:endParaRPr lang="en-GB" sz="2000" dirty="0">
              <a:solidFill>
                <a:schemeClr val="tx1">
                  <a:lumMod val="85000"/>
                  <a:lumOff val="15000"/>
                </a:schemeClr>
              </a:solidFill>
            </a:endParaRPr>
          </a:p>
        </p:txBody>
      </p:sp>
      <p:pic>
        <p:nvPicPr>
          <p:cNvPr id="4" name="Picture 3">
            <a:extLst>
              <a:ext uri="{FF2B5EF4-FFF2-40B4-BE49-F238E27FC236}">
                <a16:creationId xmlns:a16="http://schemas.microsoft.com/office/drawing/2014/main" id="{3255D88D-D55C-DB98-04DE-6A3E5F7A16C4}"/>
              </a:ext>
            </a:extLst>
          </p:cNvPr>
          <p:cNvPicPr>
            <a:picLocks noChangeAspect="1"/>
          </p:cNvPicPr>
          <p:nvPr/>
        </p:nvPicPr>
        <p:blipFill rotWithShape="1">
          <a:blip r:embed="rId3"/>
          <a:srcRect t="10949" r="-1" b="10942"/>
          <a:stretch/>
        </p:blipFill>
        <p:spPr>
          <a:xfrm>
            <a:off x="7801965" y="3429000"/>
            <a:ext cx="4390035" cy="3429000"/>
          </a:xfrm>
          <a:custGeom>
            <a:avLst/>
            <a:gdLst/>
            <a:ahLst/>
            <a:cxnLst/>
            <a:rect l="l" t="t" r="r" b="b"/>
            <a:pathLst>
              <a:path w="4390035" h="3429000">
                <a:moveTo>
                  <a:pt x="73290" y="0"/>
                </a:moveTo>
                <a:lnTo>
                  <a:pt x="4390035" y="0"/>
                </a:lnTo>
                <a:lnTo>
                  <a:pt x="4390035" y="3429000"/>
                </a:lnTo>
                <a:lnTo>
                  <a:pt x="436073" y="3429000"/>
                </a:lnTo>
                <a:lnTo>
                  <a:pt x="427332" y="3410468"/>
                </a:lnTo>
                <a:cubicBezTo>
                  <a:pt x="419323" y="3391643"/>
                  <a:pt x="413863" y="3372861"/>
                  <a:pt x="421685" y="3366814"/>
                </a:cubicBezTo>
                <a:cubicBezTo>
                  <a:pt x="417583" y="3332384"/>
                  <a:pt x="433681" y="3294011"/>
                  <a:pt x="423663" y="3247798"/>
                </a:cubicBezTo>
                <a:cubicBezTo>
                  <a:pt x="421194" y="3188032"/>
                  <a:pt x="418245" y="3205513"/>
                  <a:pt x="412524" y="3110724"/>
                </a:cubicBezTo>
                <a:cubicBezTo>
                  <a:pt x="404022" y="3069386"/>
                  <a:pt x="436006" y="3027577"/>
                  <a:pt x="419732" y="3004503"/>
                </a:cubicBezTo>
                <a:cubicBezTo>
                  <a:pt x="407578" y="2949657"/>
                  <a:pt x="388511" y="2896851"/>
                  <a:pt x="363651" y="2842588"/>
                </a:cubicBezTo>
                <a:cubicBezTo>
                  <a:pt x="332103" y="2797699"/>
                  <a:pt x="331554" y="2711800"/>
                  <a:pt x="263212" y="2651456"/>
                </a:cubicBezTo>
                <a:cubicBezTo>
                  <a:pt x="235935" y="2585326"/>
                  <a:pt x="214760" y="2535145"/>
                  <a:pt x="194330" y="2484251"/>
                </a:cubicBezTo>
                <a:cubicBezTo>
                  <a:pt x="184580" y="2468441"/>
                  <a:pt x="154039" y="2380429"/>
                  <a:pt x="140630" y="2346096"/>
                </a:cubicBezTo>
                <a:cubicBezTo>
                  <a:pt x="76681" y="2257531"/>
                  <a:pt x="91260" y="2243719"/>
                  <a:pt x="77185" y="2144811"/>
                </a:cubicBezTo>
                <a:cubicBezTo>
                  <a:pt x="66953" y="2112233"/>
                  <a:pt x="67414" y="2096078"/>
                  <a:pt x="50887" y="2061697"/>
                </a:cubicBezTo>
                <a:lnTo>
                  <a:pt x="27133" y="1969379"/>
                </a:lnTo>
                <a:lnTo>
                  <a:pt x="29988" y="1961973"/>
                </a:lnTo>
                <a:lnTo>
                  <a:pt x="31559" y="1961231"/>
                </a:lnTo>
                <a:lnTo>
                  <a:pt x="14905" y="1880268"/>
                </a:lnTo>
                <a:cubicBezTo>
                  <a:pt x="12271" y="1874644"/>
                  <a:pt x="-805" y="1860096"/>
                  <a:pt x="2188" y="1847922"/>
                </a:cubicBezTo>
                <a:lnTo>
                  <a:pt x="21879" y="1779161"/>
                </a:lnTo>
                <a:lnTo>
                  <a:pt x="27968" y="1733684"/>
                </a:lnTo>
                <a:cubicBezTo>
                  <a:pt x="25035" y="1726530"/>
                  <a:pt x="21617" y="1619937"/>
                  <a:pt x="16511" y="1614373"/>
                </a:cubicBezTo>
                <a:cubicBezTo>
                  <a:pt x="47946" y="1547691"/>
                  <a:pt x="4394" y="1556097"/>
                  <a:pt x="12613" y="1479987"/>
                </a:cubicBezTo>
                <a:cubicBezTo>
                  <a:pt x="15110" y="1387360"/>
                  <a:pt x="4986" y="1320420"/>
                  <a:pt x="4190" y="1214801"/>
                </a:cubicBezTo>
                <a:cubicBezTo>
                  <a:pt x="3611" y="1152457"/>
                  <a:pt x="-6268" y="1080052"/>
                  <a:pt x="6503" y="966549"/>
                </a:cubicBezTo>
                <a:cubicBezTo>
                  <a:pt x="10182" y="901722"/>
                  <a:pt x="25065" y="884915"/>
                  <a:pt x="20609" y="845066"/>
                </a:cubicBezTo>
                <a:cubicBezTo>
                  <a:pt x="20199" y="816540"/>
                  <a:pt x="19791" y="788014"/>
                  <a:pt x="19381" y="759488"/>
                </a:cubicBezTo>
                <a:lnTo>
                  <a:pt x="21672" y="741102"/>
                </a:lnTo>
                <a:lnTo>
                  <a:pt x="30720" y="737125"/>
                </a:lnTo>
                <a:lnTo>
                  <a:pt x="23211" y="691098"/>
                </a:lnTo>
                <a:cubicBezTo>
                  <a:pt x="25461" y="680873"/>
                  <a:pt x="43338" y="650431"/>
                  <a:pt x="42062" y="637700"/>
                </a:cubicBezTo>
                <a:cubicBezTo>
                  <a:pt x="23297" y="593852"/>
                  <a:pt x="30263" y="601340"/>
                  <a:pt x="41571" y="540174"/>
                </a:cubicBezTo>
                <a:cubicBezTo>
                  <a:pt x="35397" y="519975"/>
                  <a:pt x="35174" y="428356"/>
                  <a:pt x="46636" y="415352"/>
                </a:cubicBezTo>
                <a:cubicBezTo>
                  <a:pt x="48960" y="401821"/>
                  <a:pt x="44602" y="386587"/>
                  <a:pt x="56977" y="379461"/>
                </a:cubicBezTo>
                <a:cubicBezTo>
                  <a:pt x="71829" y="368123"/>
                  <a:pt x="47958" y="323384"/>
                  <a:pt x="65759" y="328645"/>
                </a:cubicBezTo>
                <a:cubicBezTo>
                  <a:pt x="49386" y="296830"/>
                  <a:pt x="65237" y="231983"/>
                  <a:pt x="72589" y="203608"/>
                </a:cubicBezTo>
                <a:cubicBezTo>
                  <a:pt x="75524" y="153257"/>
                  <a:pt x="77980" y="142710"/>
                  <a:pt x="78370" y="105992"/>
                </a:cubicBezTo>
                <a:cubicBezTo>
                  <a:pt x="80828" y="104127"/>
                  <a:pt x="70890" y="52128"/>
                  <a:pt x="70125" y="25135"/>
                </a:cubicBezTo>
                <a:close/>
              </a:path>
            </a:pathLst>
          </a:custGeom>
        </p:spPr>
      </p:pic>
      <p:pic>
        <p:nvPicPr>
          <p:cNvPr id="5" name="Picture 4" descr="Text&#10;&#10;Description automatically generated with medium confidence">
            <a:extLst>
              <a:ext uri="{FF2B5EF4-FFF2-40B4-BE49-F238E27FC236}">
                <a16:creationId xmlns:a16="http://schemas.microsoft.com/office/drawing/2014/main" id="{B3BF8D8F-A4E7-4996-ED92-B3016C5B35AA}"/>
              </a:ext>
            </a:extLst>
          </p:cNvPr>
          <p:cNvPicPr>
            <a:picLocks noChangeAspect="1"/>
          </p:cNvPicPr>
          <p:nvPr/>
        </p:nvPicPr>
        <p:blipFill rotWithShape="1">
          <a:blip r:embed="rId4"/>
          <a:srcRect t="7423" r="3" b="3"/>
          <a:stretch/>
        </p:blipFill>
        <p:spPr>
          <a:xfrm>
            <a:off x="7842932" y="-17"/>
            <a:ext cx="4349068" cy="3432349"/>
          </a:xfrm>
          <a:custGeom>
            <a:avLst/>
            <a:gdLst/>
            <a:ahLst/>
            <a:cxnLst/>
            <a:rect l="l" t="t" r="r" b="b"/>
            <a:pathLst>
              <a:path w="4349068" h="3428999">
                <a:moveTo>
                  <a:pt x="711944" y="0"/>
                </a:moveTo>
                <a:lnTo>
                  <a:pt x="4349068" y="0"/>
                </a:lnTo>
                <a:lnTo>
                  <a:pt x="4349068" y="3428999"/>
                </a:lnTo>
                <a:lnTo>
                  <a:pt x="32307" y="3428999"/>
                </a:lnTo>
                <a:lnTo>
                  <a:pt x="34693" y="3410051"/>
                </a:lnTo>
                <a:cubicBezTo>
                  <a:pt x="37039" y="3395347"/>
                  <a:pt x="38143" y="3381819"/>
                  <a:pt x="32792" y="3373027"/>
                </a:cubicBezTo>
                <a:cubicBezTo>
                  <a:pt x="29961" y="3298527"/>
                  <a:pt x="20335" y="3290617"/>
                  <a:pt x="14318" y="3222737"/>
                </a:cubicBezTo>
                <a:cubicBezTo>
                  <a:pt x="11384" y="3146284"/>
                  <a:pt x="-6116" y="3184007"/>
                  <a:pt x="2241" y="3118188"/>
                </a:cubicBezTo>
                <a:cubicBezTo>
                  <a:pt x="16306" y="3109217"/>
                  <a:pt x="34183" y="3024732"/>
                  <a:pt x="27952" y="3003808"/>
                </a:cubicBezTo>
                <a:cubicBezTo>
                  <a:pt x="27563" y="2966753"/>
                  <a:pt x="27366" y="2989870"/>
                  <a:pt x="27149" y="2944921"/>
                </a:cubicBezTo>
                <a:lnTo>
                  <a:pt x="41941" y="2877744"/>
                </a:lnTo>
                <a:cubicBezTo>
                  <a:pt x="36258" y="2880724"/>
                  <a:pt x="54303" y="2822146"/>
                  <a:pt x="53926" y="2807161"/>
                </a:cubicBezTo>
                <a:cubicBezTo>
                  <a:pt x="56083" y="2775643"/>
                  <a:pt x="30060" y="2769288"/>
                  <a:pt x="53334" y="2752347"/>
                </a:cubicBezTo>
                <a:lnTo>
                  <a:pt x="60008" y="2748299"/>
                </a:lnTo>
                <a:cubicBezTo>
                  <a:pt x="60210" y="2745962"/>
                  <a:pt x="60411" y="2743625"/>
                  <a:pt x="60613" y="2741288"/>
                </a:cubicBezTo>
                <a:cubicBezTo>
                  <a:pt x="60116" y="2737657"/>
                  <a:pt x="58269" y="2735847"/>
                  <a:pt x="53819" y="2737160"/>
                </a:cubicBezTo>
                <a:cubicBezTo>
                  <a:pt x="70191" y="2705347"/>
                  <a:pt x="64153" y="2699356"/>
                  <a:pt x="66799" y="2659631"/>
                </a:cubicBezTo>
                <a:cubicBezTo>
                  <a:pt x="77943" y="2612127"/>
                  <a:pt x="64846" y="2628594"/>
                  <a:pt x="86795" y="2573336"/>
                </a:cubicBezTo>
                <a:cubicBezTo>
                  <a:pt x="96119" y="2559732"/>
                  <a:pt x="108676" y="2541339"/>
                  <a:pt x="108890" y="2528057"/>
                </a:cubicBezTo>
                <a:lnTo>
                  <a:pt x="137074" y="2489594"/>
                </a:lnTo>
                <a:cubicBezTo>
                  <a:pt x="138076" y="2487774"/>
                  <a:pt x="138422" y="2473350"/>
                  <a:pt x="137897" y="2468303"/>
                </a:cubicBezTo>
                <a:lnTo>
                  <a:pt x="155171" y="2460480"/>
                </a:lnTo>
                <a:lnTo>
                  <a:pt x="147972" y="2423535"/>
                </a:lnTo>
                <a:lnTo>
                  <a:pt x="155293" y="2404394"/>
                </a:lnTo>
                <a:cubicBezTo>
                  <a:pt x="172891" y="2392610"/>
                  <a:pt x="160687" y="2347474"/>
                  <a:pt x="168818" y="2324643"/>
                </a:cubicBezTo>
                <a:cubicBezTo>
                  <a:pt x="169390" y="2297698"/>
                  <a:pt x="193082" y="2284202"/>
                  <a:pt x="198340" y="2255535"/>
                </a:cubicBezTo>
                <a:cubicBezTo>
                  <a:pt x="214268" y="2249648"/>
                  <a:pt x="228319" y="2207828"/>
                  <a:pt x="217338" y="2184679"/>
                </a:cubicBezTo>
                <a:lnTo>
                  <a:pt x="242924" y="2093132"/>
                </a:lnTo>
                <a:cubicBezTo>
                  <a:pt x="264937" y="2084587"/>
                  <a:pt x="280562" y="1985868"/>
                  <a:pt x="290446" y="1950235"/>
                </a:cubicBezTo>
                <a:cubicBezTo>
                  <a:pt x="308239" y="1920183"/>
                  <a:pt x="350073" y="1898905"/>
                  <a:pt x="361001" y="1861568"/>
                </a:cubicBezTo>
                <a:cubicBezTo>
                  <a:pt x="367163" y="1810687"/>
                  <a:pt x="352049" y="1869507"/>
                  <a:pt x="356015" y="1809499"/>
                </a:cubicBezTo>
                <a:cubicBezTo>
                  <a:pt x="355145" y="1754297"/>
                  <a:pt x="367821" y="1767680"/>
                  <a:pt x="375846" y="1693716"/>
                </a:cubicBezTo>
                <a:cubicBezTo>
                  <a:pt x="374712" y="1654244"/>
                  <a:pt x="382062" y="1627007"/>
                  <a:pt x="381776" y="1605195"/>
                </a:cubicBezTo>
                <a:cubicBezTo>
                  <a:pt x="389848" y="1568952"/>
                  <a:pt x="392552" y="1564518"/>
                  <a:pt x="396301" y="1516217"/>
                </a:cubicBezTo>
                <a:cubicBezTo>
                  <a:pt x="401397" y="1488452"/>
                  <a:pt x="428137" y="1457870"/>
                  <a:pt x="409866" y="1429841"/>
                </a:cubicBezTo>
                <a:cubicBezTo>
                  <a:pt x="422203" y="1412325"/>
                  <a:pt x="460064" y="1413592"/>
                  <a:pt x="442210" y="1380081"/>
                </a:cubicBezTo>
                <a:cubicBezTo>
                  <a:pt x="464590" y="1394128"/>
                  <a:pt x="443394" y="1335176"/>
                  <a:pt x="463662" y="1334891"/>
                </a:cubicBezTo>
                <a:cubicBezTo>
                  <a:pt x="480316" y="1336427"/>
                  <a:pt x="515162" y="1194568"/>
                  <a:pt x="519523" y="1185551"/>
                </a:cubicBezTo>
                <a:cubicBezTo>
                  <a:pt x="527731" y="1149210"/>
                  <a:pt x="536547" y="1148087"/>
                  <a:pt x="542909" y="1111168"/>
                </a:cubicBezTo>
                <a:cubicBezTo>
                  <a:pt x="555522" y="1057226"/>
                  <a:pt x="531818" y="1022543"/>
                  <a:pt x="543055" y="993353"/>
                </a:cubicBezTo>
                <a:cubicBezTo>
                  <a:pt x="559986" y="960214"/>
                  <a:pt x="580459" y="867450"/>
                  <a:pt x="592544" y="813953"/>
                </a:cubicBezTo>
                <a:cubicBezTo>
                  <a:pt x="604272" y="746430"/>
                  <a:pt x="608119" y="666470"/>
                  <a:pt x="613420" y="588218"/>
                </a:cubicBezTo>
                <a:cubicBezTo>
                  <a:pt x="604962" y="475380"/>
                  <a:pt x="590630" y="536119"/>
                  <a:pt x="596055" y="376479"/>
                </a:cubicBezTo>
                <a:lnTo>
                  <a:pt x="605018" y="280992"/>
                </a:lnTo>
                <a:cubicBezTo>
                  <a:pt x="604854" y="276227"/>
                  <a:pt x="610771" y="223140"/>
                  <a:pt x="610608" y="218374"/>
                </a:cubicBezTo>
                <a:lnTo>
                  <a:pt x="604880" y="188178"/>
                </a:lnTo>
                <a:lnTo>
                  <a:pt x="630913" y="152404"/>
                </a:lnTo>
                <a:cubicBezTo>
                  <a:pt x="640688" y="136342"/>
                  <a:pt x="647365" y="122048"/>
                  <a:pt x="663530" y="91810"/>
                </a:cubicBezTo>
                <a:lnTo>
                  <a:pt x="705264" y="3016"/>
                </a:lnTo>
                <a:close/>
              </a:path>
            </a:pathLst>
          </a:custGeom>
        </p:spPr>
      </p:pic>
    </p:spTree>
    <p:extLst>
      <p:ext uri="{BB962C8B-B14F-4D97-AF65-F5344CB8AC3E}">
        <p14:creationId xmlns:p14="http://schemas.microsoft.com/office/powerpoint/2010/main" val="36771151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AFDF3D2-0241-F9E5-4490-7BB3645DA35A}"/>
              </a:ext>
            </a:extLst>
          </p:cNvPr>
          <p:cNvSpPr>
            <a:spLocks noGrp="1"/>
          </p:cNvSpPr>
          <p:nvPr>
            <p:ph type="title"/>
          </p:nvPr>
        </p:nvSpPr>
        <p:spPr>
          <a:xfrm>
            <a:off x="1137034" y="609597"/>
            <a:ext cx="9392421" cy="1330841"/>
          </a:xfrm>
        </p:spPr>
        <p:txBody>
          <a:bodyPr>
            <a:normAutofit/>
          </a:bodyPr>
          <a:lstStyle/>
          <a:p>
            <a:r>
              <a:rPr lang="en-GB" dirty="0"/>
              <a:t>DCMS</a:t>
            </a:r>
          </a:p>
        </p:txBody>
      </p:sp>
      <p:sp>
        <p:nvSpPr>
          <p:cNvPr id="3" name="Content Placeholder 2">
            <a:extLst>
              <a:ext uri="{FF2B5EF4-FFF2-40B4-BE49-F238E27FC236}">
                <a16:creationId xmlns:a16="http://schemas.microsoft.com/office/drawing/2014/main" id="{CFC4B3FD-DAB4-8E07-2633-16CD3C2C9D72}"/>
              </a:ext>
            </a:extLst>
          </p:cNvPr>
          <p:cNvSpPr>
            <a:spLocks noGrp="1"/>
          </p:cNvSpPr>
          <p:nvPr>
            <p:ph idx="1"/>
          </p:nvPr>
        </p:nvSpPr>
        <p:spPr>
          <a:xfrm>
            <a:off x="1137034" y="2198362"/>
            <a:ext cx="4958966" cy="3917773"/>
          </a:xfrm>
        </p:spPr>
        <p:txBody>
          <a:bodyPr>
            <a:normAutofit/>
          </a:bodyPr>
          <a:lstStyle/>
          <a:p>
            <a:r>
              <a:rPr lang="en-GB" sz="2000"/>
              <a:t>The Department for Digital, Culture, Media &amp; Sport (DCMS) helps to drive growth, enrich lives and promote Britain abroad.</a:t>
            </a:r>
          </a:p>
          <a:p>
            <a:r>
              <a:rPr lang="en-GB" sz="2000"/>
              <a:t>Protect and promote our cultural and artistic heritage and help businesses and communities to grow by investing in innovation and highlighting Britain as a fantastic place to visit.</a:t>
            </a:r>
          </a:p>
          <a:p>
            <a:r>
              <a:rPr lang="en-GB" sz="2000">
                <a:hlinkClick r:id="rId2"/>
              </a:rPr>
              <a:t>https://www.gov.uk/government/organisations/department-for-culture-media-and-sport</a:t>
            </a:r>
            <a:endParaRPr lang="en-GB" sz="2000"/>
          </a:p>
          <a:p>
            <a:endParaRPr lang="en-GB" sz="2000"/>
          </a:p>
        </p:txBody>
      </p:sp>
      <p:pic>
        <p:nvPicPr>
          <p:cNvPr id="4" name="Picture 3">
            <a:extLst>
              <a:ext uri="{FF2B5EF4-FFF2-40B4-BE49-F238E27FC236}">
                <a16:creationId xmlns:a16="http://schemas.microsoft.com/office/drawing/2014/main" id="{E9BF2111-7DB3-FA28-4C8D-3723DC773652}"/>
              </a:ext>
            </a:extLst>
          </p:cNvPr>
          <p:cNvPicPr>
            <a:picLocks noChangeAspect="1"/>
          </p:cNvPicPr>
          <p:nvPr/>
        </p:nvPicPr>
        <p:blipFill>
          <a:blip r:embed="rId3"/>
          <a:stretch>
            <a:fillRect/>
          </a:stretch>
        </p:blipFill>
        <p:spPr>
          <a:xfrm>
            <a:off x="6719367" y="2410837"/>
            <a:ext cx="4788505" cy="3304068"/>
          </a:xfrm>
          <a:prstGeom prst="rect">
            <a:avLst/>
          </a:prstGeom>
        </p:spPr>
      </p:pic>
      <p:sp>
        <p:nvSpPr>
          <p:cNvPr id="17"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1343997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36AE20C-2B65-7D9C-66CA-79765CF7AB56}"/>
              </a:ext>
            </a:extLst>
          </p:cNvPr>
          <p:cNvSpPr>
            <a:spLocks noGrp="1"/>
          </p:cNvSpPr>
          <p:nvPr>
            <p:ph type="title"/>
          </p:nvPr>
        </p:nvSpPr>
        <p:spPr>
          <a:xfrm>
            <a:off x="192751" y="112214"/>
            <a:ext cx="9392421" cy="1330841"/>
          </a:xfrm>
        </p:spPr>
        <p:txBody>
          <a:bodyPr>
            <a:normAutofit/>
          </a:bodyPr>
          <a:lstStyle/>
          <a:p>
            <a:r>
              <a:rPr lang="en-GB" sz="3600" dirty="0"/>
              <a:t>Historic buildings and monuments commissions</a:t>
            </a:r>
          </a:p>
        </p:txBody>
      </p:sp>
      <p:sp>
        <p:nvSpPr>
          <p:cNvPr id="3" name="Content Placeholder 2">
            <a:extLst>
              <a:ext uri="{FF2B5EF4-FFF2-40B4-BE49-F238E27FC236}">
                <a16:creationId xmlns:a16="http://schemas.microsoft.com/office/drawing/2014/main" id="{D9B2A334-FE4A-5C89-A63E-C58B5339085A}"/>
              </a:ext>
            </a:extLst>
          </p:cNvPr>
          <p:cNvSpPr>
            <a:spLocks noGrp="1"/>
          </p:cNvSpPr>
          <p:nvPr>
            <p:ph idx="1"/>
          </p:nvPr>
        </p:nvSpPr>
        <p:spPr>
          <a:xfrm>
            <a:off x="113553" y="1320800"/>
            <a:ext cx="5982447" cy="4795335"/>
          </a:xfrm>
        </p:spPr>
        <p:txBody>
          <a:bodyPr>
            <a:normAutofit fontScale="92500" lnSpcReduction="20000"/>
          </a:bodyPr>
          <a:lstStyle/>
          <a:p>
            <a:pPr>
              <a:lnSpc>
                <a:spcPct val="110000"/>
              </a:lnSpc>
            </a:pPr>
            <a:r>
              <a:rPr lang="en-GB" sz="2200" b="0" i="0" dirty="0">
                <a:effectLst/>
                <a:latin typeface="Google Sans"/>
              </a:rPr>
              <a:t>Officially known as the Historic Buildings and Monuments Commission for England, it is an executive Non-Departmental Public Body sponsored by the Department for Culture, Media and Sport (DCMS).</a:t>
            </a:r>
          </a:p>
          <a:p>
            <a:pPr>
              <a:lnSpc>
                <a:spcPct val="110000"/>
              </a:lnSpc>
            </a:pPr>
            <a:r>
              <a:rPr lang="en-GB" sz="2200" b="0" i="0" dirty="0">
                <a:effectLst/>
                <a:latin typeface="Google Sans"/>
              </a:rPr>
              <a:t> Its principal powers and responsibilities are set out in the National Heritage Act (1983).</a:t>
            </a:r>
          </a:p>
          <a:p>
            <a:pPr>
              <a:lnSpc>
                <a:spcPct val="110000"/>
              </a:lnSpc>
            </a:pPr>
            <a:r>
              <a:rPr lang="en-GB" sz="2200" b="0" i="0" dirty="0">
                <a:effectLst/>
                <a:latin typeface="arial" panose="020B0604020202020204" pitchFamily="34" charset="0"/>
              </a:rPr>
              <a:t>The National Heritage Act 1983 </a:t>
            </a:r>
            <a:r>
              <a:rPr lang="en-GB" sz="2200" b="1" i="0" dirty="0">
                <a:effectLst/>
                <a:latin typeface="arial" panose="020B0604020202020204" pitchFamily="34" charset="0"/>
              </a:rPr>
              <a:t>established the Armouries, Science Museum, Victoria and Albert Museum and the Royal Botanic Gardens in Kew as non-departmental public bodies</a:t>
            </a:r>
            <a:r>
              <a:rPr lang="en-GB" sz="2200" b="0" i="0" dirty="0">
                <a:effectLst/>
                <a:latin typeface="arial" panose="020B0604020202020204" pitchFamily="34" charset="0"/>
              </a:rPr>
              <a:t>. Under the provisions of the act, the bodies are governed by a board of trustees.</a:t>
            </a:r>
          </a:p>
          <a:p>
            <a:r>
              <a:rPr lang="en-GB" sz="2200" dirty="0">
                <a:hlinkClick r:id="rId2"/>
              </a:rPr>
              <a:t>https://lordslibrary.parliament.uk/reviewing-the-national-heritage-act-1983</a:t>
            </a:r>
            <a:endParaRPr lang="en-GB" sz="2200" dirty="0">
              <a:latin typeface="arial" panose="020B0604020202020204" pitchFamily="34" charset="0"/>
            </a:endParaRPr>
          </a:p>
          <a:p>
            <a:endParaRPr lang="en-GB" sz="1600" dirty="0"/>
          </a:p>
        </p:txBody>
      </p:sp>
      <p:pic>
        <p:nvPicPr>
          <p:cNvPr id="4" name="Picture 3">
            <a:extLst>
              <a:ext uri="{FF2B5EF4-FFF2-40B4-BE49-F238E27FC236}">
                <a16:creationId xmlns:a16="http://schemas.microsoft.com/office/drawing/2014/main" id="{C93A9BEA-7F2F-4F34-5AA4-6922EEDF513C}"/>
              </a:ext>
            </a:extLst>
          </p:cNvPr>
          <p:cNvPicPr>
            <a:picLocks noChangeAspect="1"/>
          </p:cNvPicPr>
          <p:nvPr/>
        </p:nvPicPr>
        <p:blipFill>
          <a:blip r:embed="rId3"/>
          <a:stretch>
            <a:fillRect/>
          </a:stretch>
        </p:blipFill>
        <p:spPr>
          <a:xfrm>
            <a:off x="6719367" y="2466703"/>
            <a:ext cx="4788505" cy="3192336"/>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7470293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7AD2EE-A2FC-3BFE-30C6-56123C8A1A69}"/>
              </a:ext>
            </a:extLst>
          </p:cNvPr>
          <p:cNvSpPr>
            <a:spLocks noGrp="1"/>
          </p:cNvSpPr>
          <p:nvPr>
            <p:ph type="title"/>
          </p:nvPr>
        </p:nvSpPr>
        <p:spPr>
          <a:xfrm>
            <a:off x="47217" y="0"/>
            <a:ext cx="5251316" cy="1807305"/>
          </a:xfrm>
        </p:spPr>
        <p:txBody>
          <a:bodyPr>
            <a:normAutofit/>
          </a:bodyPr>
          <a:lstStyle/>
          <a:p>
            <a:r>
              <a:rPr lang="en-GB" sz="4000" b="1" dirty="0"/>
              <a:t>National Trust </a:t>
            </a:r>
          </a:p>
        </p:txBody>
      </p:sp>
      <p:sp>
        <p:nvSpPr>
          <p:cNvPr id="3" name="Content Placeholder 2">
            <a:extLst>
              <a:ext uri="{FF2B5EF4-FFF2-40B4-BE49-F238E27FC236}">
                <a16:creationId xmlns:a16="http://schemas.microsoft.com/office/drawing/2014/main" id="{19274B39-F48A-2506-0615-5BB5C6C69D53}"/>
              </a:ext>
            </a:extLst>
          </p:cNvPr>
          <p:cNvSpPr>
            <a:spLocks noGrp="1"/>
          </p:cNvSpPr>
          <p:nvPr>
            <p:ph idx="1"/>
          </p:nvPr>
        </p:nvSpPr>
        <p:spPr>
          <a:xfrm>
            <a:off x="140246" y="1615626"/>
            <a:ext cx="6182018" cy="4919809"/>
          </a:xfrm>
        </p:spPr>
        <p:txBody>
          <a:bodyPr>
            <a:normAutofit fontScale="85000" lnSpcReduction="20000"/>
          </a:bodyPr>
          <a:lstStyle/>
          <a:p>
            <a:pPr>
              <a:lnSpc>
                <a:spcPct val="110000"/>
              </a:lnSpc>
            </a:pPr>
            <a:r>
              <a:rPr lang="en-GB" dirty="0">
                <a:hlinkClick r:id="rId2"/>
              </a:rPr>
              <a:t>https://www.nationaltrust.org.uk/</a:t>
            </a:r>
            <a:endParaRPr lang="en-GB" dirty="0"/>
          </a:p>
          <a:p>
            <a:pPr>
              <a:lnSpc>
                <a:spcPct val="110000"/>
              </a:lnSpc>
            </a:pPr>
            <a:r>
              <a:rPr lang="en-GB" b="0" i="0" dirty="0">
                <a:effectLst/>
              </a:rPr>
              <a:t>Europe’s largest conservation charity, we look after nature, beauty and history for everyone to enjoy. </a:t>
            </a:r>
          </a:p>
          <a:p>
            <a:pPr>
              <a:lnSpc>
                <a:spcPct val="110000"/>
              </a:lnSpc>
            </a:pPr>
            <a:r>
              <a:rPr lang="en-GB" b="0" i="0" dirty="0">
                <a:effectLst/>
              </a:rPr>
              <a:t>help of millions of members, volunteers, staff and donors. </a:t>
            </a:r>
          </a:p>
          <a:p>
            <a:pPr>
              <a:lnSpc>
                <a:spcPct val="110000"/>
              </a:lnSpc>
            </a:pPr>
            <a:r>
              <a:rPr lang="en-GB" b="0" i="0" dirty="0">
                <a:effectLst/>
              </a:rPr>
              <a:t>care for the miles of coastline, woodlands, countryside and the hundreds of historic buildings, gardens and precious collections we protect.</a:t>
            </a:r>
          </a:p>
          <a:p>
            <a:pPr>
              <a:lnSpc>
                <a:spcPct val="110000"/>
              </a:lnSpc>
            </a:pPr>
            <a:r>
              <a:rPr lang="en-GB" dirty="0">
                <a:hlinkClick r:id="rId3"/>
              </a:rPr>
              <a:t>https://www.nationaltrust.org.uk/who-we-are/about-us/about-the-national-trust-today</a:t>
            </a:r>
            <a:endParaRPr lang="en-GB" dirty="0"/>
          </a:p>
          <a:p>
            <a:endParaRPr lang="en-GB" sz="1700" dirty="0"/>
          </a:p>
        </p:txBody>
      </p:sp>
      <p:pic>
        <p:nvPicPr>
          <p:cNvPr id="4" name="Picture 3">
            <a:extLst>
              <a:ext uri="{FF2B5EF4-FFF2-40B4-BE49-F238E27FC236}">
                <a16:creationId xmlns:a16="http://schemas.microsoft.com/office/drawing/2014/main" id="{657E82F0-4DD2-684E-DEF0-FCE3482498D5}"/>
              </a:ext>
            </a:extLst>
          </p:cNvPr>
          <p:cNvPicPr>
            <a:picLocks noChangeAspect="1"/>
          </p:cNvPicPr>
          <p:nvPr/>
        </p:nvPicPr>
        <p:blipFill rotWithShape="1">
          <a:blip r:embed="rId4"/>
          <a:srcRect l="11073" r="50889"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8837791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12CFC0-0C69-3E90-C49E-84B3E1035667}"/>
              </a:ext>
            </a:extLst>
          </p:cNvPr>
          <p:cNvSpPr>
            <a:spLocks noGrp="1"/>
          </p:cNvSpPr>
          <p:nvPr>
            <p:ph type="title"/>
          </p:nvPr>
        </p:nvSpPr>
        <p:spPr/>
        <p:txBody>
          <a:bodyPr/>
          <a:lstStyle/>
          <a:p>
            <a:r>
              <a:rPr lang="en-GB" dirty="0"/>
              <a:t>The Costs and Benefits of World Heritage Site Status in the UK Case Studies</a:t>
            </a:r>
          </a:p>
        </p:txBody>
      </p:sp>
      <p:sp>
        <p:nvSpPr>
          <p:cNvPr id="3" name="Content Placeholder 2">
            <a:extLst>
              <a:ext uri="{FF2B5EF4-FFF2-40B4-BE49-F238E27FC236}">
                <a16:creationId xmlns:a16="http://schemas.microsoft.com/office/drawing/2014/main" id="{9454D257-02CF-2589-B90F-880CE4604A54}"/>
              </a:ext>
            </a:extLst>
          </p:cNvPr>
          <p:cNvSpPr>
            <a:spLocks noGrp="1"/>
          </p:cNvSpPr>
          <p:nvPr>
            <p:ph idx="1"/>
          </p:nvPr>
        </p:nvSpPr>
        <p:spPr/>
        <p:txBody>
          <a:bodyPr/>
          <a:lstStyle/>
          <a:p>
            <a:r>
              <a:rPr lang="en-GB" dirty="0">
                <a:hlinkClick r:id="rId2"/>
              </a:rPr>
              <a:t>https://assets.publishing.service.gov.uk/government/uploads/system/uploads/attachment_data/file/78453/PwC_casestudies.pdf</a:t>
            </a:r>
            <a:endParaRPr lang="en-GB" dirty="0"/>
          </a:p>
          <a:p>
            <a:endParaRPr lang="en-GB" dirty="0"/>
          </a:p>
          <a:p>
            <a:r>
              <a:rPr lang="en-GB">
                <a:hlinkClick r:id="rId3"/>
              </a:rPr>
              <a:t>https://www.gov.uk/government/publications/tailored-review-of-historic-england/historic-england-tailored-review</a:t>
            </a:r>
            <a:endParaRPr lang="en-GB"/>
          </a:p>
          <a:p>
            <a:endParaRPr lang="en-GB" dirty="0"/>
          </a:p>
        </p:txBody>
      </p:sp>
    </p:spTree>
    <p:extLst>
      <p:ext uri="{BB962C8B-B14F-4D97-AF65-F5344CB8AC3E}">
        <p14:creationId xmlns:p14="http://schemas.microsoft.com/office/powerpoint/2010/main" val="405769533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718</Words>
  <Application>Microsoft Office PowerPoint</Application>
  <PresentationFormat>Widescreen</PresentationFormat>
  <Paragraphs>42</Paragraphs>
  <Slides>9</Slides>
  <Notes>0</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Google Sans</vt:lpstr>
      <vt:lpstr>WalesSerif</vt:lpstr>
      <vt:lpstr>Arial</vt:lpstr>
      <vt:lpstr>Arial</vt:lpstr>
      <vt:lpstr>Calibri</vt:lpstr>
      <vt:lpstr>Calibri Light</vt:lpstr>
      <vt:lpstr>Office Theme</vt:lpstr>
      <vt:lpstr>. Heritage and Leisure Attraction Management </vt:lpstr>
      <vt:lpstr>Heritage Crime  </vt:lpstr>
      <vt:lpstr>UNESCO</vt:lpstr>
      <vt:lpstr>Cadw— er lles pawb. For us all, to keep </vt:lpstr>
      <vt:lpstr>English Heritage</vt:lpstr>
      <vt:lpstr>DCMS</vt:lpstr>
      <vt:lpstr>Historic buildings and monuments commissions</vt:lpstr>
      <vt:lpstr>National Trust </vt:lpstr>
      <vt:lpstr>The Costs and Benefits of World Heritage Site Status in the UK Case Studies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Heritage and Leisure Attraction Management </dc:title>
  <dc:creator>Deborah Jenkins</dc:creator>
  <cp:lastModifiedBy>Deborah Jenkins</cp:lastModifiedBy>
  <cp:revision>1</cp:revision>
  <dcterms:created xsi:type="dcterms:W3CDTF">2023-03-21T19:47:05Z</dcterms:created>
  <dcterms:modified xsi:type="dcterms:W3CDTF">2023-03-21T20:51:14Z</dcterms:modified>
</cp:coreProperties>
</file>