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5"/>
  </p:notesMasterIdLst>
  <p:sldIdLst>
    <p:sldId id="256" r:id="rId2"/>
    <p:sldId id="410" r:id="rId3"/>
    <p:sldId id="371" r:id="rId4"/>
    <p:sldId id="411" r:id="rId5"/>
    <p:sldId id="412" r:id="rId6"/>
    <p:sldId id="413" r:id="rId7"/>
    <p:sldId id="414" r:id="rId8"/>
    <p:sldId id="257" r:id="rId9"/>
    <p:sldId id="421" r:id="rId10"/>
    <p:sldId id="420" r:id="rId11"/>
    <p:sldId id="258" r:id="rId12"/>
    <p:sldId id="418" r:id="rId13"/>
    <p:sldId id="41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8" autoAdjust="0"/>
    <p:restoredTop sz="94660"/>
  </p:normalViewPr>
  <p:slideViewPr>
    <p:cSldViewPr snapToGrid="0">
      <p:cViewPr varScale="1">
        <p:scale>
          <a:sx n="74" d="100"/>
          <a:sy n="74" d="100"/>
        </p:scale>
        <p:origin x="34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93AFAA-B1B2-466D-99BF-F45AABECE5A9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A37A18-0EF4-447D-AC8D-84AC6FB58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518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9F76ED-6418-46C9-B400-0F9E21EFE68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894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053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20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7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401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36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377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727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977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412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251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2364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FD177CC8-001B-43AD-8769-8F49681EBE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1273115" cy="6858000"/>
          </a:xfrm>
          <a:custGeom>
            <a:avLst/>
            <a:gdLst>
              <a:gd name="connsiteX0" fmla="*/ 3348090 w 11273115"/>
              <a:gd name="connsiteY0" fmla="*/ 0 h 6858000"/>
              <a:gd name="connsiteX1" fmla="*/ 3350669 w 11273115"/>
              <a:gd name="connsiteY1" fmla="*/ 66 h 6858000"/>
              <a:gd name="connsiteX2" fmla="*/ 3350669 w 11273115"/>
              <a:gd name="connsiteY2" fmla="*/ 0 h 6858000"/>
              <a:gd name="connsiteX3" fmla="*/ 11272195 w 11273115"/>
              <a:gd name="connsiteY3" fmla="*/ 0 h 6858000"/>
              <a:gd name="connsiteX4" fmla="*/ 11272195 w 11273115"/>
              <a:gd name="connsiteY4" fmla="*/ 2961216 h 6858000"/>
              <a:gd name="connsiteX5" fmla="*/ 11271695 w 11273115"/>
              <a:gd name="connsiteY5" fmla="*/ 2961216 h 6858000"/>
              <a:gd name="connsiteX6" fmla="*/ 11273115 w 11273115"/>
              <a:gd name="connsiteY6" fmla="*/ 3017366 h 6858000"/>
              <a:gd name="connsiteX7" fmla="*/ 7818094 w 11273115"/>
              <a:gd name="connsiteY7" fmla="*/ 6846005 h 6858000"/>
              <a:gd name="connsiteX8" fmla="*/ 7660345 w 11273115"/>
              <a:gd name="connsiteY8" fmla="*/ 6858000 h 6858000"/>
              <a:gd name="connsiteX9" fmla="*/ 0 w 11273115"/>
              <a:gd name="connsiteY9" fmla="*/ 6858000 h 6858000"/>
              <a:gd name="connsiteX10" fmla="*/ 0 w 11273115"/>
              <a:gd name="connsiteY10" fmla="*/ 3105006 h 6858000"/>
              <a:gd name="connsiteX11" fmla="*/ 1984 w 11273115"/>
              <a:gd name="connsiteY11" fmla="*/ 3078405 h 6858000"/>
              <a:gd name="connsiteX12" fmla="*/ 3348090 w 11273115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3115" h="6858000">
                <a:moveTo>
                  <a:pt x="3348090" y="0"/>
                </a:moveTo>
                <a:lnTo>
                  <a:pt x="3350669" y="66"/>
                </a:lnTo>
                <a:lnTo>
                  <a:pt x="3350669" y="0"/>
                </a:lnTo>
                <a:lnTo>
                  <a:pt x="11272195" y="0"/>
                </a:lnTo>
                <a:lnTo>
                  <a:pt x="11272195" y="2961216"/>
                </a:lnTo>
                <a:lnTo>
                  <a:pt x="11271695" y="2961216"/>
                </a:lnTo>
                <a:lnTo>
                  <a:pt x="11273115" y="3017366"/>
                </a:lnTo>
                <a:cubicBezTo>
                  <a:pt x="11273115" y="5009996"/>
                  <a:pt x="9758729" y="6648923"/>
                  <a:pt x="7818094" y="6846005"/>
                </a:cubicBezTo>
                <a:lnTo>
                  <a:pt x="7660345" y="6858000"/>
                </a:lnTo>
                <a:lnTo>
                  <a:pt x="0" y="6858000"/>
                </a:lnTo>
                <a:lnTo>
                  <a:pt x="0" y="3105006"/>
                </a:lnTo>
                <a:lnTo>
                  <a:pt x="1984" y="3078405"/>
                </a:lnTo>
                <a:cubicBezTo>
                  <a:pt x="174228" y="1349311"/>
                  <a:pt x="1606596" y="0"/>
                  <a:pt x="3348090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D724945-48CE-43AA-A2D7-D18FC7CB7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0" y="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lumMod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F4C4F21-0086-44BC-AE2C-731756B16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21" y="4330696"/>
            <a:ext cx="11582479" cy="2527304"/>
          </a:xfrm>
          <a:custGeom>
            <a:avLst/>
            <a:gdLst>
              <a:gd name="connsiteX0" fmla="*/ 326075 w 8600365"/>
              <a:gd name="connsiteY0" fmla="*/ 0 h 1224926"/>
              <a:gd name="connsiteX1" fmla="*/ 827429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87289"/>
              <a:gd name="connsiteY0" fmla="*/ 0 h 1224926"/>
              <a:gd name="connsiteX1" fmla="*/ 8609570 w 8687289"/>
              <a:gd name="connsiteY1" fmla="*/ 0 h 1224926"/>
              <a:gd name="connsiteX2" fmla="*/ 8600365 w 8687289"/>
              <a:gd name="connsiteY2" fmla="*/ 326075 h 1224926"/>
              <a:gd name="connsiteX3" fmla="*/ 8600365 w 8687289"/>
              <a:gd name="connsiteY3" fmla="*/ 1224926 h 1224926"/>
              <a:gd name="connsiteX4" fmla="*/ 8600365 w 8687289"/>
              <a:gd name="connsiteY4" fmla="*/ 1224926 h 1224926"/>
              <a:gd name="connsiteX5" fmla="*/ 0 w 8687289"/>
              <a:gd name="connsiteY5" fmla="*/ 1224926 h 1224926"/>
              <a:gd name="connsiteX6" fmla="*/ 0 w 8687289"/>
              <a:gd name="connsiteY6" fmla="*/ 1224926 h 1224926"/>
              <a:gd name="connsiteX7" fmla="*/ 0 w 8687289"/>
              <a:gd name="connsiteY7" fmla="*/ 326075 h 1224926"/>
              <a:gd name="connsiteX8" fmla="*/ 326075 w 8687289"/>
              <a:gd name="connsiteY8" fmla="*/ 0 h 1224926"/>
              <a:gd name="connsiteX0" fmla="*/ 326075 w 8635417"/>
              <a:gd name="connsiteY0" fmla="*/ 0 h 1224926"/>
              <a:gd name="connsiteX1" fmla="*/ 8533370 w 8635417"/>
              <a:gd name="connsiteY1" fmla="*/ 0 h 1224926"/>
              <a:gd name="connsiteX2" fmla="*/ 8600365 w 8635417"/>
              <a:gd name="connsiteY2" fmla="*/ 326075 h 1224926"/>
              <a:gd name="connsiteX3" fmla="*/ 8600365 w 8635417"/>
              <a:gd name="connsiteY3" fmla="*/ 1224926 h 1224926"/>
              <a:gd name="connsiteX4" fmla="*/ 8600365 w 8635417"/>
              <a:gd name="connsiteY4" fmla="*/ 1224926 h 1224926"/>
              <a:gd name="connsiteX5" fmla="*/ 0 w 8635417"/>
              <a:gd name="connsiteY5" fmla="*/ 1224926 h 1224926"/>
              <a:gd name="connsiteX6" fmla="*/ 0 w 8635417"/>
              <a:gd name="connsiteY6" fmla="*/ 1224926 h 1224926"/>
              <a:gd name="connsiteX7" fmla="*/ 0 w 8635417"/>
              <a:gd name="connsiteY7" fmla="*/ 326075 h 1224926"/>
              <a:gd name="connsiteX8" fmla="*/ 326075 w 8635417"/>
              <a:gd name="connsiteY8" fmla="*/ 0 h 1224926"/>
              <a:gd name="connsiteX0" fmla="*/ 326075 w 8626903"/>
              <a:gd name="connsiteY0" fmla="*/ 0 h 1224926"/>
              <a:gd name="connsiteX1" fmla="*/ 8518130 w 8626903"/>
              <a:gd name="connsiteY1" fmla="*/ 0 h 1224926"/>
              <a:gd name="connsiteX2" fmla="*/ 8600365 w 8626903"/>
              <a:gd name="connsiteY2" fmla="*/ 326075 h 1224926"/>
              <a:gd name="connsiteX3" fmla="*/ 8600365 w 8626903"/>
              <a:gd name="connsiteY3" fmla="*/ 1224926 h 1224926"/>
              <a:gd name="connsiteX4" fmla="*/ 8600365 w 8626903"/>
              <a:gd name="connsiteY4" fmla="*/ 1224926 h 1224926"/>
              <a:gd name="connsiteX5" fmla="*/ 0 w 8626903"/>
              <a:gd name="connsiteY5" fmla="*/ 1224926 h 1224926"/>
              <a:gd name="connsiteX6" fmla="*/ 0 w 8626903"/>
              <a:gd name="connsiteY6" fmla="*/ 1224926 h 1224926"/>
              <a:gd name="connsiteX7" fmla="*/ 0 w 8626903"/>
              <a:gd name="connsiteY7" fmla="*/ 326075 h 1224926"/>
              <a:gd name="connsiteX8" fmla="*/ 326075 w 8626903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76422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06958"/>
              <a:gd name="connsiteY0" fmla="*/ 0 h 1224926"/>
              <a:gd name="connsiteX1" fmla="*/ 8603855 w 8606958"/>
              <a:gd name="connsiteY1" fmla="*/ 0 h 1224926"/>
              <a:gd name="connsiteX2" fmla="*/ 8600365 w 8606958"/>
              <a:gd name="connsiteY2" fmla="*/ 764225 h 1224926"/>
              <a:gd name="connsiteX3" fmla="*/ 8600365 w 8606958"/>
              <a:gd name="connsiteY3" fmla="*/ 1224926 h 1224926"/>
              <a:gd name="connsiteX4" fmla="*/ 8600365 w 8606958"/>
              <a:gd name="connsiteY4" fmla="*/ 1224926 h 1224926"/>
              <a:gd name="connsiteX5" fmla="*/ 0 w 8606958"/>
              <a:gd name="connsiteY5" fmla="*/ 1224926 h 1224926"/>
              <a:gd name="connsiteX6" fmla="*/ 0 w 8606958"/>
              <a:gd name="connsiteY6" fmla="*/ 1224926 h 1224926"/>
              <a:gd name="connsiteX7" fmla="*/ 0 w 8606958"/>
              <a:gd name="connsiteY7" fmla="*/ 326075 h 1224926"/>
              <a:gd name="connsiteX8" fmla="*/ 326075 w 8606958"/>
              <a:gd name="connsiteY8" fmla="*/ 0 h 1224926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0 w 8606958"/>
              <a:gd name="connsiteY7" fmla="*/ 338448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932911 w 8817050"/>
              <a:gd name="connsiteY0" fmla="*/ 0 h 1237299"/>
              <a:gd name="connsiteX1" fmla="*/ 8813947 w 8817050"/>
              <a:gd name="connsiteY1" fmla="*/ 12373 h 1237299"/>
              <a:gd name="connsiteX2" fmla="*/ 8810457 w 8817050"/>
              <a:gd name="connsiteY2" fmla="*/ 776598 h 1237299"/>
              <a:gd name="connsiteX3" fmla="*/ 8810457 w 8817050"/>
              <a:gd name="connsiteY3" fmla="*/ 1237299 h 1237299"/>
              <a:gd name="connsiteX4" fmla="*/ 8810457 w 8817050"/>
              <a:gd name="connsiteY4" fmla="*/ 1237299 h 1237299"/>
              <a:gd name="connsiteX5" fmla="*/ 210092 w 8817050"/>
              <a:gd name="connsiteY5" fmla="*/ 1237299 h 1237299"/>
              <a:gd name="connsiteX6" fmla="*/ 313904 w 8817050"/>
              <a:gd name="connsiteY6" fmla="*/ 810431 h 1237299"/>
              <a:gd name="connsiteX7" fmla="*/ 615903 w 8817050"/>
              <a:gd name="connsiteY7" fmla="*/ 480737 h 1237299"/>
              <a:gd name="connsiteX8" fmla="*/ 1932911 w 8817050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414334 w 8615481"/>
              <a:gd name="connsiteY7" fmla="*/ 4807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27632 w 8611771"/>
              <a:gd name="connsiteY0" fmla="*/ 0 h 1237299"/>
              <a:gd name="connsiteX1" fmla="*/ 8608668 w 8611771"/>
              <a:gd name="connsiteY1" fmla="*/ 12373 h 1237299"/>
              <a:gd name="connsiteX2" fmla="*/ 8605178 w 8611771"/>
              <a:gd name="connsiteY2" fmla="*/ 776598 h 1237299"/>
              <a:gd name="connsiteX3" fmla="*/ 8605178 w 8611771"/>
              <a:gd name="connsiteY3" fmla="*/ 1237299 h 1237299"/>
              <a:gd name="connsiteX4" fmla="*/ 8605178 w 8611771"/>
              <a:gd name="connsiteY4" fmla="*/ 1237299 h 1237299"/>
              <a:gd name="connsiteX5" fmla="*/ 4813 w 8611771"/>
              <a:gd name="connsiteY5" fmla="*/ 1237299 h 1237299"/>
              <a:gd name="connsiteX6" fmla="*/ 108625 w 8611771"/>
              <a:gd name="connsiteY6" fmla="*/ 810431 h 1237299"/>
              <a:gd name="connsiteX7" fmla="*/ 778685 w 8611771"/>
              <a:gd name="connsiteY7" fmla="*/ 251837 h 1237299"/>
              <a:gd name="connsiteX8" fmla="*/ 1727632 w 8611771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6697 w 8610836"/>
              <a:gd name="connsiteY0" fmla="*/ 0 h 1237299"/>
              <a:gd name="connsiteX1" fmla="*/ 8607733 w 8610836"/>
              <a:gd name="connsiteY1" fmla="*/ 12373 h 1237299"/>
              <a:gd name="connsiteX2" fmla="*/ 8604243 w 8610836"/>
              <a:gd name="connsiteY2" fmla="*/ 776598 h 1237299"/>
              <a:gd name="connsiteX3" fmla="*/ 8604243 w 8610836"/>
              <a:gd name="connsiteY3" fmla="*/ 1237299 h 1237299"/>
              <a:gd name="connsiteX4" fmla="*/ 8604243 w 8610836"/>
              <a:gd name="connsiteY4" fmla="*/ 1237299 h 1237299"/>
              <a:gd name="connsiteX5" fmla="*/ 3878 w 8610836"/>
              <a:gd name="connsiteY5" fmla="*/ 1237299 h 1237299"/>
              <a:gd name="connsiteX6" fmla="*/ 88815 w 8610836"/>
              <a:gd name="connsiteY6" fmla="*/ 810431 h 1237299"/>
              <a:gd name="connsiteX7" fmla="*/ 777750 w 8610836"/>
              <a:gd name="connsiteY7" fmla="*/ 251837 h 1237299"/>
              <a:gd name="connsiteX8" fmla="*/ 1726697 w 8610836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637882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637882 w 8606958"/>
              <a:gd name="connsiteY8" fmla="*/ 0 h 1237299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2298504 w 8606958"/>
              <a:gd name="connsiteY7" fmla="*/ 0 h 1249672"/>
              <a:gd name="connsiteX0" fmla="*/ 2600441 w 8908895"/>
              <a:gd name="connsiteY0" fmla="*/ 0 h 1249672"/>
              <a:gd name="connsiteX1" fmla="*/ 8905792 w 8908895"/>
              <a:gd name="connsiteY1" fmla="*/ 24746 h 1249672"/>
              <a:gd name="connsiteX2" fmla="*/ 8902302 w 8908895"/>
              <a:gd name="connsiteY2" fmla="*/ 788971 h 1249672"/>
              <a:gd name="connsiteX3" fmla="*/ 8902302 w 8908895"/>
              <a:gd name="connsiteY3" fmla="*/ 1249672 h 1249672"/>
              <a:gd name="connsiteX4" fmla="*/ 8902302 w 8908895"/>
              <a:gd name="connsiteY4" fmla="*/ 1249672 h 1249672"/>
              <a:gd name="connsiteX5" fmla="*/ 301937 w 8908895"/>
              <a:gd name="connsiteY5" fmla="*/ 1249672 h 1249672"/>
              <a:gd name="connsiteX6" fmla="*/ 2600441 w 8908895"/>
              <a:gd name="connsiteY6" fmla="*/ 0 h 1249672"/>
              <a:gd name="connsiteX0" fmla="*/ 2600441 w 8908895"/>
              <a:gd name="connsiteY0" fmla="*/ 0 h 1231113"/>
              <a:gd name="connsiteX1" fmla="*/ 8905792 w 8908895"/>
              <a:gd name="connsiteY1" fmla="*/ 6187 h 1231113"/>
              <a:gd name="connsiteX2" fmla="*/ 8902302 w 8908895"/>
              <a:gd name="connsiteY2" fmla="*/ 770412 h 1231113"/>
              <a:gd name="connsiteX3" fmla="*/ 8902302 w 8908895"/>
              <a:gd name="connsiteY3" fmla="*/ 1231113 h 1231113"/>
              <a:gd name="connsiteX4" fmla="*/ 8902302 w 8908895"/>
              <a:gd name="connsiteY4" fmla="*/ 1231113 h 1231113"/>
              <a:gd name="connsiteX5" fmla="*/ 301937 w 8908895"/>
              <a:gd name="connsiteY5" fmla="*/ 1231113 h 1231113"/>
              <a:gd name="connsiteX6" fmla="*/ 2600441 w 8908895"/>
              <a:gd name="connsiteY6" fmla="*/ 0 h 1231113"/>
              <a:gd name="connsiteX0" fmla="*/ 2716264 w 9024718"/>
              <a:gd name="connsiteY0" fmla="*/ 0 h 1231113"/>
              <a:gd name="connsiteX1" fmla="*/ 9021615 w 9024718"/>
              <a:gd name="connsiteY1" fmla="*/ 6187 h 1231113"/>
              <a:gd name="connsiteX2" fmla="*/ 9018125 w 9024718"/>
              <a:gd name="connsiteY2" fmla="*/ 770412 h 1231113"/>
              <a:gd name="connsiteX3" fmla="*/ 9018125 w 9024718"/>
              <a:gd name="connsiteY3" fmla="*/ 1231113 h 1231113"/>
              <a:gd name="connsiteX4" fmla="*/ 9018125 w 9024718"/>
              <a:gd name="connsiteY4" fmla="*/ 1231113 h 1231113"/>
              <a:gd name="connsiteX5" fmla="*/ 417760 w 9024718"/>
              <a:gd name="connsiteY5" fmla="*/ 1231113 h 1231113"/>
              <a:gd name="connsiteX6" fmla="*/ 2716264 w 9024718"/>
              <a:gd name="connsiteY6" fmla="*/ 0 h 1231113"/>
              <a:gd name="connsiteX0" fmla="*/ 2300894 w 8609348"/>
              <a:gd name="connsiteY0" fmla="*/ 0 h 1231113"/>
              <a:gd name="connsiteX1" fmla="*/ 8606245 w 8609348"/>
              <a:gd name="connsiteY1" fmla="*/ 6187 h 1231113"/>
              <a:gd name="connsiteX2" fmla="*/ 8602755 w 8609348"/>
              <a:gd name="connsiteY2" fmla="*/ 770412 h 1231113"/>
              <a:gd name="connsiteX3" fmla="*/ 8602755 w 8609348"/>
              <a:gd name="connsiteY3" fmla="*/ 1231113 h 1231113"/>
              <a:gd name="connsiteX4" fmla="*/ 8602755 w 8609348"/>
              <a:gd name="connsiteY4" fmla="*/ 1231113 h 1231113"/>
              <a:gd name="connsiteX5" fmla="*/ 2390 w 8609348"/>
              <a:gd name="connsiteY5" fmla="*/ 1231113 h 1231113"/>
              <a:gd name="connsiteX6" fmla="*/ 2300894 w 8609348"/>
              <a:gd name="connsiteY6" fmla="*/ 0 h 1231113"/>
              <a:gd name="connsiteX0" fmla="*/ 2299332 w 8607786"/>
              <a:gd name="connsiteY0" fmla="*/ 0 h 1231113"/>
              <a:gd name="connsiteX1" fmla="*/ 8604683 w 8607786"/>
              <a:gd name="connsiteY1" fmla="*/ 6187 h 1231113"/>
              <a:gd name="connsiteX2" fmla="*/ 8601193 w 8607786"/>
              <a:gd name="connsiteY2" fmla="*/ 770412 h 1231113"/>
              <a:gd name="connsiteX3" fmla="*/ 8601193 w 8607786"/>
              <a:gd name="connsiteY3" fmla="*/ 1231113 h 1231113"/>
              <a:gd name="connsiteX4" fmla="*/ 8601193 w 8607786"/>
              <a:gd name="connsiteY4" fmla="*/ 1231113 h 1231113"/>
              <a:gd name="connsiteX5" fmla="*/ 828 w 8607786"/>
              <a:gd name="connsiteY5" fmla="*/ 1231113 h 1231113"/>
              <a:gd name="connsiteX6" fmla="*/ 2299332 w 8607786"/>
              <a:gd name="connsiteY6" fmla="*/ 0 h 1231113"/>
              <a:gd name="connsiteX0" fmla="*/ 2298564 w 8607018"/>
              <a:gd name="connsiteY0" fmla="*/ 0 h 1231113"/>
              <a:gd name="connsiteX1" fmla="*/ 8603915 w 8607018"/>
              <a:gd name="connsiteY1" fmla="*/ 6187 h 1231113"/>
              <a:gd name="connsiteX2" fmla="*/ 8600425 w 8607018"/>
              <a:gd name="connsiteY2" fmla="*/ 770412 h 1231113"/>
              <a:gd name="connsiteX3" fmla="*/ 8600425 w 8607018"/>
              <a:gd name="connsiteY3" fmla="*/ 1231113 h 1231113"/>
              <a:gd name="connsiteX4" fmla="*/ 8600425 w 8607018"/>
              <a:gd name="connsiteY4" fmla="*/ 1231113 h 1231113"/>
              <a:gd name="connsiteX5" fmla="*/ 60 w 8607018"/>
              <a:gd name="connsiteY5" fmla="*/ 1231113 h 1231113"/>
              <a:gd name="connsiteX6" fmla="*/ 2298564 w 8607018"/>
              <a:gd name="connsiteY6" fmla="*/ 0 h 12311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07018" h="1231113">
                <a:moveTo>
                  <a:pt x="2298564" y="0"/>
                </a:moveTo>
                <a:lnTo>
                  <a:pt x="8603915" y="6187"/>
                </a:lnTo>
                <a:cubicBezTo>
                  <a:pt x="8612551" y="339562"/>
                  <a:pt x="8600425" y="590326"/>
                  <a:pt x="8600425" y="770412"/>
                </a:cubicBezTo>
                <a:lnTo>
                  <a:pt x="8600425" y="1231113"/>
                </a:lnTo>
                <a:lnTo>
                  <a:pt x="8600425" y="1231113"/>
                </a:lnTo>
                <a:lnTo>
                  <a:pt x="60" y="1231113"/>
                </a:lnTo>
                <a:cubicBezTo>
                  <a:pt x="-2693" y="979529"/>
                  <a:pt x="81279" y="0"/>
                  <a:pt x="2298564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 anchor="t">
            <a:noAutofit/>
          </a:bodyPr>
          <a:lstStyle>
            <a:lvl1pPr marL="1371600">
              <a:lnSpc>
                <a:spcPct val="280000"/>
              </a:lnSpc>
              <a:spcBef>
                <a:spcPts val="1800"/>
              </a:spcBef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 sz="4400">
                <a:solidFill>
                  <a:srgbClr val="FFFFFF"/>
                </a:solidFill>
              </a:rPr>
              <a:t>Click to edit Master title style</a:t>
            </a:r>
            <a:endParaRPr lang="en-GB" sz="4400" dirty="0">
              <a:solidFill>
                <a:srgbClr val="FFFFFF"/>
              </a:solidFill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A0315CC-EC7D-4E65-936E-03F3BE220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77125" y="0"/>
            <a:ext cx="4714875" cy="6858000"/>
          </a:xfrm>
          <a:custGeom>
            <a:avLst/>
            <a:gdLst>
              <a:gd name="connsiteX0" fmla="*/ 3611850 w 4528607"/>
              <a:gd name="connsiteY0" fmla="*/ 0 h 6858000"/>
              <a:gd name="connsiteX1" fmla="*/ 4528607 w 4528607"/>
              <a:gd name="connsiteY1" fmla="*/ 0 h 6858000"/>
              <a:gd name="connsiteX2" fmla="*/ 4528607 w 4528607"/>
              <a:gd name="connsiteY2" fmla="*/ 6858000 h 6858000"/>
              <a:gd name="connsiteX3" fmla="*/ 0 w 4528607"/>
              <a:gd name="connsiteY3" fmla="*/ 6858000 h 6858000"/>
              <a:gd name="connsiteX4" fmla="*/ 157749 w 4528607"/>
              <a:gd name="connsiteY4" fmla="*/ 6846005 h 6858000"/>
              <a:gd name="connsiteX5" fmla="*/ 3612770 w 4528607"/>
              <a:gd name="connsiteY5" fmla="*/ 3017366 h 6858000"/>
              <a:gd name="connsiteX6" fmla="*/ 3611350 w 4528607"/>
              <a:gd name="connsiteY6" fmla="*/ 2961216 h 6858000"/>
              <a:gd name="connsiteX7" fmla="*/ 3611850 w 4528607"/>
              <a:gd name="connsiteY7" fmla="*/ 2961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28607" h="6858000">
                <a:moveTo>
                  <a:pt x="3611850" y="0"/>
                </a:moveTo>
                <a:lnTo>
                  <a:pt x="4528607" y="0"/>
                </a:lnTo>
                <a:lnTo>
                  <a:pt x="4528607" y="6858000"/>
                </a:lnTo>
                <a:lnTo>
                  <a:pt x="0" y="6858000"/>
                </a:lnTo>
                <a:lnTo>
                  <a:pt x="157749" y="6846005"/>
                </a:lnTo>
                <a:cubicBezTo>
                  <a:pt x="2098384" y="6648923"/>
                  <a:pt x="3612770" y="5009996"/>
                  <a:pt x="3612770" y="3017366"/>
                </a:cubicBezTo>
                <a:lnTo>
                  <a:pt x="3611350" y="2961216"/>
                </a:lnTo>
                <a:lnTo>
                  <a:pt x="3611850" y="2961216"/>
                </a:lnTo>
                <a:close/>
              </a:path>
            </a:pathLst>
          </a:custGeom>
          <a:solidFill>
            <a:schemeClr val="accent2">
              <a:lumMod val="75000"/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DAB5A3B-4D59-4E0D-9EA9-FAFC9BFBB5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000614" y="5920740"/>
            <a:ext cx="5476512" cy="723900"/>
          </a:xfrm>
        </p:spPr>
        <p:txBody>
          <a:bodyPr rtlCol="0">
            <a:noAutofit/>
          </a:bodyPr>
          <a:lstStyle>
            <a:lvl1pPr>
              <a:buNone/>
              <a:defRPr sz="2000">
                <a:solidFill>
                  <a:schemeClr val="bg2"/>
                </a:solidFill>
              </a:defRPr>
            </a:lvl1pPr>
            <a:lvl2pPr>
              <a:buNone/>
              <a:defRPr sz="2000">
                <a:solidFill>
                  <a:schemeClr val="bg2"/>
                </a:solidFill>
              </a:defRPr>
            </a:lvl2pPr>
            <a:lvl3pPr>
              <a:buNone/>
              <a:defRPr sz="2000">
                <a:solidFill>
                  <a:schemeClr val="bg2"/>
                </a:solidFill>
              </a:defRPr>
            </a:lvl3pPr>
            <a:lvl4pPr>
              <a:buNone/>
              <a:defRPr sz="2000">
                <a:solidFill>
                  <a:schemeClr val="bg2"/>
                </a:solidFill>
              </a:defRPr>
            </a:lvl4pPr>
            <a:lvl5pPr>
              <a:buNone/>
              <a:defRPr sz="2000">
                <a:solidFill>
                  <a:schemeClr val="bg2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410157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6C91E54-DBE4-467A-A827-2C5C88E6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880244"/>
            <a:ext cx="12192000" cy="397775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DBAED78D-8293-4554-BA23-D14EC617A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525440"/>
            <a:ext cx="5390983" cy="1963318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A9EFAE44-6509-43CD-AB03-7B4944875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1" y="3377821"/>
            <a:ext cx="5181600" cy="2799142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D5749D8A-F20A-4228-9136-5891AE0352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14166" y="-1798"/>
            <a:ext cx="2846566" cy="2872294"/>
          </a:xfrm>
          <a:custGeom>
            <a:avLst/>
            <a:gdLst>
              <a:gd name="connsiteX0" fmla="*/ 2797 w 2846566"/>
              <a:gd name="connsiteY0" fmla="*/ 0 h 2838450"/>
              <a:gd name="connsiteX1" fmla="*/ 2846566 w 2846566"/>
              <a:gd name="connsiteY1" fmla="*/ 0 h 2838450"/>
              <a:gd name="connsiteX2" fmla="*/ 2846566 w 2846566"/>
              <a:gd name="connsiteY2" fmla="*/ 2838450 h 2838450"/>
              <a:gd name="connsiteX3" fmla="*/ 2091122 w 2846566"/>
              <a:gd name="connsiteY3" fmla="*/ 2838450 h 2838450"/>
              <a:gd name="connsiteX4" fmla="*/ 1974232 w 2846566"/>
              <a:gd name="connsiteY4" fmla="*/ 2820914 h 2838450"/>
              <a:gd name="connsiteX5" fmla="*/ 0 w 2846566"/>
              <a:gd name="connsiteY5" fmla="*/ 404262 h 2838450"/>
              <a:gd name="connsiteX6" fmla="*/ 2797 w 2846566"/>
              <a:gd name="connsiteY6" fmla="*/ 293225 h 2838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46566" h="2838450">
                <a:moveTo>
                  <a:pt x="2797" y="0"/>
                </a:moveTo>
                <a:lnTo>
                  <a:pt x="2846566" y="0"/>
                </a:lnTo>
                <a:lnTo>
                  <a:pt x="2846566" y="2838450"/>
                </a:lnTo>
                <a:lnTo>
                  <a:pt x="2091122" y="2838450"/>
                </a:lnTo>
                <a:lnTo>
                  <a:pt x="1974232" y="2820914"/>
                </a:lnTo>
                <a:cubicBezTo>
                  <a:pt x="848632" y="2597020"/>
                  <a:pt x="0" y="1600146"/>
                  <a:pt x="0" y="404262"/>
                </a:cubicBezTo>
                <a:lnTo>
                  <a:pt x="2797" y="293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>
            <a:lvl1pPr algn="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A3C6DC1-25FD-4947-8211-89B20E599AE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60733" y="-1798"/>
            <a:ext cx="2826990" cy="2854594"/>
          </a:xfrm>
          <a:custGeom>
            <a:avLst/>
            <a:gdLst>
              <a:gd name="connsiteX0" fmla="*/ 0 w 2826990"/>
              <a:gd name="connsiteY0" fmla="*/ 0 h 2854594"/>
              <a:gd name="connsiteX1" fmla="*/ 2826990 w 2826990"/>
              <a:gd name="connsiteY1" fmla="*/ 0 h 2854594"/>
              <a:gd name="connsiteX2" fmla="*/ 2826990 w 2826990"/>
              <a:gd name="connsiteY2" fmla="*/ 2854594 h 2854594"/>
              <a:gd name="connsiteX3" fmla="*/ 0 w 2826990"/>
              <a:gd name="connsiteY3" fmla="*/ 2854594 h 2854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26990" h="2854594">
                <a:moveTo>
                  <a:pt x="0" y="0"/>
                </a:moveTo>
                <a:lnTo>
                  <a:pt x="2826990" y="0"/>
                </a:lnTo>
                <a:lnTo>
                  <a:pt x="2826990" y="2854594"/>
                </a:lnTo>
                <a:lnTo>
                  <a:pt x="0" y="285459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53C819AA-E73C-44C7-9928-5E1A8A22BC5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14169" y="2856391"/>
            <a:ext cx="2846565" cy="4001609"/>
          </a:xfrm>
          <a:custGeom>
            <a:avLst/>
            <a:gdLst>
              <a:gd name="connsiteX0" fmla="*/ 2436721 w 2846565"/>
              <a:gd name="connsiteY0" fmla="*/ 0 h 4001609"/>
              <a:gd name="connsiteX1" fmla="*/ 2846565 w 2846565"/>
              <a:gd name="connsiteY1" fmla="*/ 0 h 4001609"/>
              <a:gd name="connsiteX2" fmla="*/ 2846565 w 2846565"/>
              <a:gd name="connsiteY2" fmla="*/ 4001609 h 4001609"/>
              <a:gd name="connsiteX3" fmla="*/ 2796 w 2846565"/>
              <a:gd name="connsiteY3" fmla="*/ 4001608 h 4001609"/>
              <a:gd name="connsiteX4" fmla="*/ 2796 w 2846565"/>
              <a:gd name="connsiteY4" fmla="*/ 2564348 h 4001609"/>
              <a:gd name="connsiteX5" fmla="*/ 0 w 2846565"/>
              <a:gd name="connsiteY5" fmla="*/ 2453758 h 4001609"/>
              <a:gd name="connsiteX6" fmla="*/ 2202875 w 2846565"/>
              <a:gd name="connsiteY6" fmla="*/ 12668 h 4001609"/>
              <a:gd name="connsiteX7" fmla="*/ 2436721 w 2846565"/>
              <a:gd name="connsiteY7" fmla="*/ 860 h 4001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46565" h="4001609">
                <a:moveTo>
                  <a:pt x="2436721" y="0"/>
                </a:moveTo>
                <a:lnTo>
                  <a:pt x="2846565" y="0"/>
                </a:lnTo>
                <a:lnTo>
                  <a:pt x="2846565" y="4001609"/>
                </a:lnTo>
                <a:lnTo>
                  <a:pt x="2796" y="4001608"/>
                </a:lnTo>
                <a:lnTo>
                  <a:pt x="2796" y="2564348"/>
                </a:lnTo>
                <a:lnTo>
                  <a:pt x="0" y="2453758"/>
                </a:lnTo>
                <a:cubicBezTo>
                  <a:pt x="0" y="1183283"/>
                  <a:pt x="965553" y="138326"/>
                  <a:pt x="2202875" y="12668"/>
                </a:cubicBezTo>
                <a:lnTo>
                  <a:pt x="2436721" y="86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>
            <a:lvl1pPr algn="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64635F40-0058-44E0-95CD-8FFAE187647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356456" y="2828943"/>
            <a:ext cx="2835544" cy="4038805"/>
          </a:xfrm>
          <a:custGeom>
            <a:avLst/>
            <a:gdLst>
              <a:gd name="connsiteX0" fmla="*/ 0 w 2835544"/>
              <a:gd name="connsiteY0" fmla="*/ 0 h 4038805"/>
              <a:gd name="connsiteX1" fmla="*/ 2835544 w 2835544"/>
              <a:gd name="connsiteY1" fmla="*/ 0 h 4038805"/>
              <a:gd name="connsiteX2" fmla="*/ 2835544 w 2835544"/>
              <a:gd name="connsiteY2" fmla="*/ 4038805 h 4038805"/>
              <a:gd name="connsiteX3" fmla="*/ 0 w 2835544"/>
              <a:gd name="connsiteY3" fmla="*/ 4038805 h 40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544" h="4038805">
                <a:moveTo>
                  <a:pt x="0" y="0"/>
                </a:moveTo>
                <a:lnTo>
                  <a:pt x="2835544" y="0"/>
                </a:lnTo>
                <a:lnTo>
                  <a:pt x="2835544" y="4038805"/>
                </a:lnTo>
                <a:lnTo>
                  <a:pt x="0" y="403880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468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755B30B-7677-4AAC-9890-81A7EFF6B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6E5F686-1654-4CE7-8DA0-0D626B36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AA6281C-6C47-45BE-9BDA-1518A016E9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685798"/>
            <a:ext cx="4770783" cy="3217461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algn="l"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C1FE5B8-D695-49EA-BEA4-B9282CC4EF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57901" y="1"/>
            <a:ext cx="6134099" cy="6857999"/>
          </a:xfrm>
          <a:custGeom>
            <a:avLst/>
            <a:gdLst>
              <a:gd name="connsiteX0" fmla="*/ 2378699 w 6134099"/>
              <a:gd name="connsiteY0" fmla="*/ 0 h 6857999"/>
              <a:gd name="connsiteX1" fmla="*/ 6134099 w 6134099"/>
              <a:gd name="connsiteY1" fmla="*/ 0 h 6857999"/>
              <a:gd name="connsiteX2" fmla="*/ 6134099 w 6134099"/>
              <a:gd name="connsiteY2" fmla="*/ 6857999 h 6857999"/>
              <a:gd name="connsiteX3" fmla="*/ 2401766 w 6134099"/>
              <a:gd name="connsiteY3" fmla="*/ 6857999 h 6857999"/>
              <a:gd name="connsiteX4" fmla="*/ 2397402 w 6134099"/>
              <a:gd name="connsiteY4" fmla="*/ 6856523 h 6857999"/>
              <a:gd name="connsiteX5" fmla="*/ 0 w 6134099"/>
              <a:gd name="connsiteY5" fmla="*/ 3424574 h 6857999"/>
              <a:gd name="connsiteX6" fmla="*/ 2231484 w 6134099"/>
              <a:gd name="connsiteY6" fmla="*/ 5804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34099" h="6857999">
                <a:moveTo>
                  <a:pt x="2378699" y="0"/>
                </a:moveTo>
                <a:lnTo>
                  <a:pt x="6134099" y="0"/>
                </a:lnTo>
                <a:lnTo>
                  <a:pt x="6134099" y="6857999"/>
                </a:lnTo>
                <a:lnTo>
                  <a:pt x="2401766" y="6857999"/>
                </a:lnTo>
                <a:lnTo>
                  <a:pt x="2397402" y="6856523"/>
                </a:lnTo>
                <a:cubicBezTo>
                  <a:pt x="998410" y="6344283"/>
                  <a:pt x="0" y="5001024"/>
                  <a:pt x="0" y="3424574"/>
                </a:cubicBezTo>
                <a:cubicBezTo>
                  <a:pt x="0" y="1911182"/>
                  <a:pt x="920134" y="612699"/>
                  <a:pt x="2231484" y="58045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E24FC61A-6DA9-444C-9D55-2FE464BD58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327140"/>
            <a:ext cx="11576868" cy="2530860"/>
          </a:xfrm>
          <a:custGeom>
            <a:avLst/>
            <a:gdLst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1250190 h 2500380"/>
              <a:gd name="connsiteX3" fmla="*/ 11576868 w 11576868"/>
              <a:gd name="connsiteY3" fmla="*/ 2500380 h 2500380"/>
              <a:gd name="connsiteX4" fmla="*/ 0 w 11576868"/>
              <a:gd name="connsiteY4" fmla="*/ 2500380 h 2500380"/>
              <a:gd name="connsiteX5" fmla="*/ 0 w 11576868"/>
              <a:gd name="connsiteY5" fmla="*/ 0 h 2500380"/>
              <a:gd name="connsiteX0" fmla="*/ 0 w 12449160"/>
              <a:gd name="connsiteY0" fmla="*/ 0 h 2500380"/>
              <a:gd name="connsiteX1" fmla="*/ 10326678 w 12449160"/>
              <a:gd name="connsiteY1" fmla="*/ 0 h 2500380"/>
              <a:gd name="connsiteX2" fmla="*/ 11576868 w 12449160"/>
              <a:gd name="connsiteY2" fmla="*/ 2500380 h 2500380"/>
              <a:gd name="connsiteX3" fmla="*/ 0 w 12449160"/>
              <a:gd name="connsiteY3" fmla="*/ 2500380 h 2500380"/>
              <a:gd name="connsiteX4" fmla="*/ 0 w 12449160"/>
              <a:gd name="connsiteY4" fmla="*/ 0 h 2500380"/>
              <a:gd name="connsiteX0" fmla="*/ 0 w 11640738"/>
              <a:gd name="connsiteY0" fmla="*/ 0 h 2500380"/>
              <a:gd name="connsiteX1" fmla="*/ 10326678 w 11640738"/>
              <a:gd name="connsiteY1" fmla="*/ 0 h 2500380"/>
              <a:gd name="connsiteX2" fmla="*/ 11576868 w 11640738"/>
              <a:gd name="connsiteY2" fmla="*/ 2500380 h 2500380"/>
              <a:gd name="connsiteX3" fmla="*/ 0 w 11640738"/>
              <a:gd name="connsiteY3" fmla="*/ 2500380 h 2500380"/>
              <a:gd name="connsiteX4" fmla="*/ 0 w 11640738"/>
              <a:gd name="connsiteY4" fmla="*/ 0 h 2500380"/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7323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0922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8179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5588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10567 h 2510947"/>
              <a:gd name="connsiteX1" fmla="*/ 8558838 w 11576868"/>
              <a:gd name="connsiteY1" fmla="*/ 10567 h 2510947"/>
              <a:gd name="connsiteX2" fmla="*/ 11576868 w 11576868"/>
              <a:gd name="connsiteY2" fmla="*/ 2510947 h 2510947"/>
              <a:gd name="connsiteX3" fmla="*/ 0 w 11576868"/>
              <a:gd name="connsiteY3" fmla="*/ 2510947 h 2510947"/>
              <a:gd name="connsiteX4" fmla="*/ 0 w 11576868"/>
              <a:gd name="connsiteY4" fmla="*/ 10567 h 2510947"/>
              <a:gd name="connsiteX0" fmla="*/ 0 w 11576868"/>
              <a:gd name="connsiteY0" fmla="*/ 462 h 2500842"/>
              <a:gd name="connsiteX1" fmla="*/ 8558838 w 11576868"/>
              <a:gd name="connsiteY1" fmla="*/ 462 h 2500842"/>
              <a:gd name="connsiteX2" fmla="*/ 11576868 w 11576868"/>
              <a:gd name="connsiteY2" fmla="*/ 2500842 h 2500842"/>
              <a:gd name="connsiteX3" fmla="*/ 0 w 11576868"/>
              <a:gd name="connsiteY3" fmla="*/ 2500842 h 2500842"/>
              <a:gd name="connsiteX4" fmla="*/ 0 w 11576868"/>
              <a:gd name="connsiteY4" fmla="*/ 462 h 2500842"/>
              <a:gd name="connsiteX0" fmla="*/ 0 w 11576868"/>
              <a:gd name="connsiteY0" fmla="*/ 30928 h 2531308"/>
              <a:gd name="connsiteX1" fmla="*/ 8558838 w 11576868"/>
              <a:gd name="connsiteY1" fmla="*/ 448 h 2531308"/>
              <a:gd name="connsiteX2" fmla="*/ 11576868 w 11576868"/>
              <a:gd name="connsiteY2" fmla="*/ 2531308 h 2531308"/>
              <a:gd name="connsiteX3" fmla="*/ 0 w 11576868"/>
              <a:gd name="connsiteY3" fmla="*/ 2531308 h 2531308"/>
              <a:gd name="connsiteX4" fmla="*/ 0 w 11576868"/>
              <a:gd name="connsiteY4" fmla="*/ 30928 h 2531308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76868" h="2530860">
                <a:moveTo>
                  <a:pt x="0" y="30480"/>
                </a:moveTo>
                <a:lnTo>
                  <a:pt x="8558838" y="0"/>
                </a:lnTo>
                <a:cubicBezTo>
                  <a:pt x="10335916" y="20490"/>
                  <a:pt x="11453941" y="1016850"/>
                  <a:pt x="11576868" y="2530860"/>
                </a:cubicBezTo>
                <a:lnTo>
                  <a:pt x="0" y="2530860"/>
                </a:lnTo>
                <a:lnTo>
                  <a:pt x="0" y="30480"/>
                </a:lnTo>
                <a:close/>
              </a:path>
            </a:pathLst>
          </a:custGeom>
          <a:solidFill>
            <a:schemeClr val="accent2">
              <a:lumMod val="75000"/>
              <a:alpha val="80000"/>
            </a:schemeClr>
          </a:solidFill>
        </p:spPr>
        <p:txBody>
          <a:bodyPr rtlCol="0" anchor="t"/>
          <a:lstStyle>
            <a:lvl1pPr marL="914400" indent="0">
              <a:lnSpc>
                <a:spcPct val="400000"/>
              </a:lnSpc>
              <a:buNone/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subtitle style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368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D6E849-D026-457E-B3D6-C49BBBBE1978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509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77121"/>
          <a:ext cx="5131274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Cofia’r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: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Ateb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gofyn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 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Bydda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’ n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hyderus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ofyn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mwy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o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gwestiynu</a:t>
                      </a:r>
                      <a:endParaRPr lang="en-GB" sz="1800" b="0" i="0" kern="1200" dirty="0">
                        <a:solidFill>
                          <a:srgbClr val="FF0000"/>
                        </a:solidFill>
                        <a:effectLst/>
                        <a:latin typeface="SassoonCRInfant" panose="02010503020300020003" pitchFamily="2" charset="0"/>
                        <a:ea typeface="+mn-ea"/>
                        <a:cs typeface="+mn-cs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Cywiro'r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plant a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chynnig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adborth</a:t>
                      </a:r>
                      <a:endParaRPr lang="cy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296845" y="242939"/>
            <a:ext cx="61862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</a:t>
            </a:r>
            <a:r>
              <a:rPr lang="cy-GB" dirty="0">
                <a:latin typeface="SassoonCRInfant" panose="02010503020300020003" pitchFamily="2" charset="0"/>
              </a:rPr>
              <a:t>Charlotte Foulkes</a:t>
            </a:r>
          </a:p>
          <a:p>
            <a:r>
              <a:rPr lang="cy-GB" dirty="0"/>
              <a:t>Teitl y wers: 	 </a:t>
            </a:r>
            <a:r>
              <a:rPr lang="cy-GB" dirty="0">
                <a:latin typeface="SassoonCRInfant" panose="02010503020300020003" pitchFamily="2" charset="0"/>
              </a:rPr>
              <a:t>Amser</a:t>
            </a:r>
          </a:p>
          <a:p>
            <a:r>
              <a:rPr lang="cy-GB" dirty="0"/>
              <a:t>Nod y wers:	 </a:t>
            </a:r>
            <a:r>
              <a:rPr lang="en-GB" dirty="0" err="1">
                <a:latin typeface="SassoonCRInfant" panose="02010503020300020003" pitchFamily="2" charset="0"/>
              </a:rPr>
              <a:t>Pryd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bydd</a:t>
            </a:r>
            <a:r>
              <a:rPr lang="en-GB" dirty="0">
                <a:latin typeface="SassoonCRInfant" panose="02010503020300020003" pitchFamily="2" charset="0"/>
              </a:rPr>
              <a:t> Siôn Corn </a:t>
            </a:r>
            <a:r>
              <a:rPr lang="en-GB" dirty="0" err="1">
                <a:latin typeface="SassoonCRInfant" panose="02010503020300020003" pitchFamily="2" charset="0"/>
              </a:rPr>
              <a:t>yn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cyrraedd</a:t>
            </a:r>
            <a:r>
              <a:rPr lang="en-GB" dirty="0">
                <a:latin typeface="SassoonCRInfant" panose="02010503020300020003" pitchFamily="2" charset="0"/>
              </a:rPr>
              <a:t> ____?  </a:t>
            </a:r>
            <a:endParaRPr lang="cy-GB" dirty="0">
              <a:latin typeface="SassoonCRInfant" panose="02010503020300020003" pitchFamily="2" charset="0"/>
            </a:endParaRPr>
          </a:p>
          <a:p>
            <a:r>
              <a:rPr lang="cy-GB" dirty="0"/>
              <a:t>Blwyddyn:	 </a:t>
            </a:r>
            <a:r>
              <a:rPr lang="cy-GB" dirty="0">
                <a:latin typeface="SassoonCRInfant" panose="02010503020300020003" pitchFamily="2" charset="0"/>
              </a:rPr>
              <a:t>4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1540161"/>
          <a:ext cx="5131274" cy="52427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184381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Adolygu- patrymau: Faint o’r gloch ydy hi?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Cynnwys newydd – drilio patrymau newydd- ‘Taflu’r anrheg’ 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Ymarfer- chwarae gêm- gyda help pwerbwynt Ymarfer- Gofyn cwestiwn ac ateb– gyda help pwerbwynt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3231086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Gofyn: Faint o’r gloch?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Pryd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bydd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Siôn Corn </a:t>
                      </a:r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cyrraedd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____?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Bydd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Siôn Corn </a:t>
                      </a:r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cyrraedd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am ___. </a:t>
                      </a:r>
                      <a:endParaRPr lang="cy-GB" sz="1600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Enwau lleoedd: </a:t>
                      </a:r>
                      <a:r>
                        <a:rPr lang="cy-GB" sz="160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Pegwn y Gogledd</a:t>
                      </a:r>
                    </a:p>
                    <a:p>
                      <a:r>
                        <a:rPr lang="cy-GB" sz="1600" b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</a:t>
                      </a:r>
                      <a:r>
                        <a:rPr lang="cy-GB" sz="160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Awstralia </a:t>
                      </a:r>
                    </a:p>
                    <a:p>
                      <a:r>
                        <a:rPr lang="cy-GB" sz="160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Yr Aifft</a:t>
                      </a:r>
                    </a:p>
                    <a:p>
                      <a:r>
                        <a:rPr lang="cy-GB" sz="160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Sbaen</a:t>
                      </a:r>
                      <a:endParaRPr lang="en-GB" sz="1600" kern="1200" dirty="0">
                        <a:solidFill>
                          <a:srgbClr val="FF0000"/>
                        </a:solidFill>
                        <a:effectLst/>
                        <a:latin typeface="SassoonCRInfant" panose="02010503020300020003" pitchFamily="2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Ffrainc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Cymru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Efrog Newydd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Gwlad yr Iâ</a:t>
                      </a:r>
                      <a:endParaRPr lang="cy-GB" sz="1600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546781" y="1760229"/>
          <a:ext cx="4684268" cy="49548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84268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84586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Adologu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‘Faint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o’r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gloch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ydy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hi?’</a:t>
                      </a:r>
                      <a:endParaRPr lang="cy-GB" b="1" dirty="0">
                        <a:solidFill>
                          <a:srgbClr val="FF000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Dysgu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Pryd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bydd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Siôn Corn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cyrraedd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____?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Bydd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Siôn Corn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cyrraedd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am ___. </a:t>
                      </a:r>
                      <a:endParaRPr lang="cy-GB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5380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Gofyn: Faint o’r gloch?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Ateb: Mae hi’n....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Enwau lleoedd: </a:t>
                      </a:r>
                      <a:r>
                        <a:rPr lang="cy-GB" sz="180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Pegwn y Gogledd</a:t>
                      </a:r>
                    </a:p>
                    <a:p>
                      <a:r>
                        <a:rPr lang="cy-GB" sz="1800" b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</a:t>
                      </a:r>
                      <a:r>
                        <a:rPr lang="cy-GB" sz="180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Awstralia </a:t>
                      </a:r>
                    </a:p>
                    <a:p>
                      <a:r>
                        <a:rPr lang="cy-GB" sz="180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Yr Aifft</a:t>
                      </a:r>
                    </a:p>
                    <a:p>
                      <a:r>
                        <a:rPr lang="cy-GB" sz="180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Sbaen</a:t>
                      </a:r>
                      <a:endParaRPr lang="en-GB" sz="1800" kern="1200" dirty="0">
                        <a:solidFill>
                          <a:srgbClr val="FF0000"/>
                        </a:solidFill>
                        <a:effectLst/>
                        <a:latin typeface="SassoonCRInfant" panose="02010503020300020003" pitchFamily="2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Ffrainc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Cymru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Efrog Newydd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                    Gwlad yr Iâ</a:t>
                      </a:r>
                      <a:endParaRPr lang="cy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anta Claus speaking on a mobile telephone">
            <a:extLst>
              <a:ext uri="{FF2B5EF4-FFF2-40B4-BE49-F238E27FC236}">
                <a16:creationId xmlns:a16="http://schemas.microsoft.com/office/drawing/2014/main" id="{5D858E61-23A0-67A3-241A-C46A5E4AA1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80" b="4380"/>
          <a:stretch/>
        </p:blipFill>
        <p:spPr>
          <a:xfrm>
            <a:off x="20" y="10"/>
            <a:ext cx="11273095" cy="6857990"/>
          </a:xfrm>
          <a:custGeom>
            <a:avLst/>
            <a:gdLst>
              <a:gd name="connsiteX0" fmla="*/ 3348090 w 11273115"/>
              <a:gd name="connsiteY0" fmla="*/ 0 h 6858000"/>
              <a:gd name="connsiteX1" fmla="*/ 3350669 w 11273115"/>
              <a:gd name="connsiteY1" fmla="*/ 66 h 6858000"/>
              <a:gd name="connsiteX2" fmla="*/ 3350669 w 11273115"/>
              <a:gd name="connsiteY2" fmla="*/ 0 h 6858000"/>
              <a:gd name="connsiteX3" fmla="*/ 11272195 w 11273115"/>
              <a:gd name="connsiteY3" fmla="*/ 0 h 6858000"/>
              <a:gd name="connsiteX4" fmla="*/ 11272195 w 11273115"/>
              <a:gd name="connsiteY4" fmla="*/ 2961216 h 6858000"/>
              <a:gd name="connsiteX5" fmla="*/ 11271695 w 11273115"/>
              <a:gd name="connsiteY5" fmla="*/ 2961216 h 6858000"/>
              <a:gd name="connsiteX6" fmla="*/ 11273115 w 11273115"/>
              <a:gd name="connsiteY6" fmla="*/ 3017366 h 6858000"/>
              <a:gd name="connsiteX7" fmla="*/ 7818094 w 11273115"/>
              <a:gd name="connsiteY7" fmla="*/ 6846005 h 6858000"/>
              <a:gd name="connsiteX8" fmla="*/ 7660345 w 11273115"/>
              <a:gd name="connsiteY8" fmla="*/ 6858000 h 6858000"/>
              <a:gd name="connsiteX9" fmla="*/ 0 w 11273115"/>
              <a:gd name="connsiteY9" fmla="*/ 6858000 h 6858000"/>
              <a:gd name="connsiteX10" fmla="*/ 0 w 11273115"/>
              <a:gd name="connsiteY10" fmla="*/ 3105006 h 6858000"/>
              <a:gd name="connsiteX11" fmla="*/ 1984 w 11273115"/>
              <a:gd name="connsiteY11" fmla="*/ 3078405 h 6858000"/>
              <a:gd name="connsiteX12" fmla="*/ 3348090 w 11273115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3115" h="6858000">
                <a:moveTo>
                  <a:pt x="3348090" y="0"/>
                </a:moveTo>
                <a:lnTo>
                  <a:pt x="3350669" y="66"/>
                </a:lnTo>
                <a:lnTo>
                  <a:pt x="3350669" y="0"/>
                </a:lnTo>
                <a:lnTo>
                  <a:pt x="11272195" y="0"/>
                </a:lnTo>
                <a:lnTo>
                  <a:pt x="11272195" y="2961216"/>
                </a:lnTo>
                <a:lnTo>
                  <a:pt x="11271695" y="2961216"/>
                </a:lnTo>
                <a:lnTo>
                  <a:pt x="11273115" y="3017366"/>
                </a:lnTo>
                <a:cubicBezTo>
                  <a:pt x="11273115" y="5009996"/>
                  <a:pt x="9758729" y="6648923"/>
                  <a:pt x="7818094" y="6846005"/>
                </a:cubicBezTo>
                <a:lnTo>
                  <a:pt x="7660345" y="6858000"/>
                </a:lnTo>
                <a:lnTo>
                  <a:pt x="0" y="6858000"/>
                </a:lnTo>
                <a:lnTo>
                  <a:pt x="0" y="3105006"/>
                </a:lnTo>
                <a:lnTo>
                  <a:pt x="1984" y="3078405"/>
                </a:lnTo>
                <a:cubicBezTo>
                  <a:pt x="174228" y="1349311"/>
                  <a:pt x="1606596" y="0"/>
                  <a:pt x="3348090" y="0"/>
                </a:cubicBezTo>
                <a:close/>
              </a:path>
            </a:pathLst>
          </a:custGeom>
          <a:noFill/>
        </p:spPr>
      </p:pic>
      <p:sp>
        <p:nvSpPr>
          <p:cNvPr id="30" name="Title 29">
            <a:extLst>
              <a:ext uri="{FF2B5EF4-FFF2-40B4-BE49-F238E27FC236}">
                <a16:creationId xmlns:a16="http://schemas.microsoft.com/office/drawing/2014/main" id="{9DAE0213-8971-4F41-9E3D-5FCCD40DC2BF}"/>
              </a:ext>
            </a:extLst>
          </p:cNvPr>
          <p:cNvSpPr>
            <a:spLocks noGrp="1"/>
          </p:cNvSpPr>
          <p:nvPr>
            <p:ph type="ctrTitle"/>
          </p:nvPr>
        </p:nvSpPr>
        <p:spPr/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t">
            <a:normAutofit/>
          </a:bodyPr>
          <a:lstStyle/>
          <a:p>
            <a:pPr rtl="0"/>
            <a:r>
              <a:rPr lang="en-GB" sz="6000" dirty="0">
                <a:solidFill>
                  <a:srgbClr val="FFFFFF"/>
                </a:solidFill>
                <a:latin typeface="SassoonCRInfant" panose="02010503020300020003" pitchFamily="2" charset="0"/>
              </a:rPr>
              <a:t>Siôn Corn 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623FB30D-4353-4FDD-9FA6-2C7A5AF303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428327" y="5770115"/>
            <a:ext cx="5476512" cy="723900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dirty="0"/>
              <a:t>Charlotte Foulkes </a:t>
            </a:r>
          </a:p>
          <a:p>
            <a:pPr rtl="0"/>
            <a:r>
              <a:rPr lang="en-GB" dirty="0"/>
              <a:t>2514231</a:t>
            </a:r>
          </a:p>
        </p:txBody>
      </p:sp>
    </p:spTree>
    <p:extLst>
      <p:ext uri="{BB962C8B-B14F-4D97-AF65-F5344CB8AC3E}">
        <p14:creationId xmlns:p14="http://schemas.microsoft.com/office/powerpoint/2010/main" val="1032804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D072B0-076E-4AAF-84A8-1A907CED4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6000" dirty="0">
                <a:solidFill>
                  <a:schemeClr val="tx1"/>
                </a:solidFill>
                <a:latin typeface="SassoonCRInfant" panose="02010503020300020003" pitchFamily="2" charset="0"/>
              </a:rPr>
              <a:t>Nod y </a:t>
            </a:r>
            <a:r>
              <a:rPr lang="en-GB" sz="60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wers</a:t>
            </a:r>
            <a:r>
              <a:rPr lang="en-GB" sz="6000" dirty="0">
                <a:solidFill>
                  <a:schemeClr val="tx1"/>
                </a:solidFill>
                <a:latin typeface="SassoonCRInfant" panose="02010503020300020003" pitchFamily="2" charset="0"/>
              </a:rPr>
              <a:t>: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F7041F-5C33-40F8-A459-751AEB10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30" y="2488758"/>
            <a:ext cx="5946153" cy="4079311"/>
          </a:xfrm>
        </p:spPr>
        <p:txBody>
          <a:bodyPr rtlCol="0">
            <a:normAutofit/>
          </a:bodyPr>
          <a:lstStyle/>
          <a:p>
            <a:pPr marL="0" indent="0"/>
            <a:r>
              <a:rPr lang="en-GB" dirty="0" err="1">
                <a:latin typeface="SassoonCRInfant" panose="02010503020300020003" pitchFamily="2" charset="0"/>
              </a:rPr>
              <a:t>Byddwn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ni’n</a:t>
            </a:r>
            <a:r>
              <a:rPr lang="en-GB" dirty="0">
                <a:latin typeface="SassoonCRInfant" panose="02010503020300020003" pitchFamily="2" charset="0"/>
              </a:rPr>
              <a:t>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err="1">
                <a:latin typeface="SassoonCRInfant" panose="02010503020300020003" pitchFamily="2" charset="0"/>
              </a:rPr>
              <a:t>Adologu</a:t>
            </a:r>
            <a:r>
              <a:rPr lang="en-GB" dirty="0">
                <a:latin typeface="SassoonCRInfant" panose="02010503020300020003" pitchFamily="2" charset="0"/>
              </a:rPr>
              <a:t> ‘Faint </a:t>
            </a:r>
            <a:r>
              <a:rPr lang="en-GB" dirty="0" err="1">
                <a:latin typeface="SassoonCRInfant" panose="02010503020300020003" pitchFamily="2" charset="0"/>
              </a:rPr>
              <a:t>o’r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gloch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ydy</a:t>
            </a:r>
            <a:r>
              <a:rPr lang="en-GB" dirty="0">
                <a:latin typeface="SassoonCRInfant" panose="02010503020300020003" pitchFamily="2" charset="0"/>
              </a:rPr>
              <a:t> hi?’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>
                <a:latin typeface="SassoonCRInfant" panose="02010503020300020003" pitchFamily="2" charset="0"/>
              </a:rPr>
              <a:t>Dysgu</a:t>
            </a:r>
            <a:r>
              <a:rPr lang="en-GB" sz="2800" dirty="0">
                <a:latin typeface="SassoonCRInfant" panose="02010503020300020003" pitchFamily="2" charset="0"/>
              </a:rPr>
              <a:t>: </a:t>
            </a:r>
          </a:p>
          <a:p>
            <a:r>
              <a:rPr lang="en-GB" sz="2800" dirty="0">
                <a:latin typeface="SassoonCRInfant" panose="02010503020300020003" pitchFamily="2" charset="0"/>
              </a:rPr>
              <a:t>     </a:t>
            </a:r>
            <a:r>
              <a:rPr lang="en-GB" sz="2800" dirty="0" err="1">
                <a:latin typeface="SassoonCRInfant" panose="02010503020300020003" pitchFamily="2" charset="0"/>
              </a:rPr>
              <a:t>Bydd</a:t>
            </a:r>
            <a:r>
              <a:rPr lang="en-GB" sz="2800" dirty="0">
                <a:latin typeface="SassoonCRInfant" panose="02010503020300020003" pitchFamily="2" charset="0"/>
              </a:rPr>
              <a:t> Siôn Corn </a:t>
            </a:r>
            <a:r>
              <a:rPr lang="en-GB" sz="2800" dirty="0" err="1">
                <a:latin typeface="SassoonCRInfant" panose="02010503020300020003" pitchFamily="2" charset="0"/>
              </a:rPr>
              <a:t>yn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c</a:t>
            </a:r>
            <a:r>
              <a:rPr lang="en-GB" dirty="0" err="1">
                <a:latin typeface="SassoonCRInfant" panose="02010503020300020003" pitchFamily="2" charset="0"/>
              </a:rPr>
              <a:t>yrraedd</a:t>
            </a:r>
            <a:r>
              <a:rPr lang="en-GB" dirty="0">
                <a:latin typeface="SassoonCRInfant" panose="02010503020300020003" pitchFamily="2" charset="0"/>
              </a:rPr>
              <a:t> am ___. </a:t>
            </a:r>
          </a:p>
          <a:p>
            <a:endParaRPr lang="en-GB" sz="2800" dirty="0">
              <a:latin typeface="SassoonCRInfant" panose="02010503020300020003" pitchFamily="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>
                <a:latin typeface="SassoonCRInfant" panose="02010503020300020003" pitchFamily="2" charset="0"/>
              </a:rPr>
              <a:t>Ateb</a:t>
            </a:r>
            <a:r>
              <a:rPr lang="en-GB" sz="2800" dirty="0">
                <a:latin typeface="SassoonCRInfant" panose="02010503020300020003" pitchFamily="2" charset="0"/>
              </a:rPr>
              <a:t>: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Pryd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bydd</a:t>
            </a:r>
            <a:r>
              <a:rPr lang="en-GB" dirty="0">
                <a:latin typeface="SassoonCRInfant" panose="02010503020300020003" pitchFamily="2" charset="0"/>
              </a:rPr>
              <a:t> Siôn Corn </a:t>
            </a:r>
            <a:r>
              <a:rPr lang="en-GB" dirty="0" err="1">
                <a:latin typeface="SassoonCRInfant" panose="02010503020300020003" pitchFamily="2" charset="0"/>
              </a:rPr>
              <a:t>yn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cyrraedd</a:t>
            </a:r>
            <a:r>
              <a:rPr lang="en-GB" dirty="0">
                <a:latin typeface="SassoonCRInfant" panose="02010503020300020003" pitchFamily="2" charset="0"/>
              </a:rPr>
              <a:t> ____?</a:t>
            </a:r>
          </a:p>
        </p:txBody>
      </p:sp>
      <p:pic>
        <p:nvPicPr>
          <p:cNvPr id="7" name="Picture Placeholder 6" descr="Striped knitted mittens clothes pinned to a snowy tree">
            <a:extLst>
              <a:ext uri="{FF2B5EF4-FFF2-40B4-BE49-F238E27FC236}">
                <a16:creationId xmlns:a16="http://schemas.microsoft.com/office/drawing/2014/main" id="{61D8DD16-00C1-A3A7-455F-8090DD59A6A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85" r="17085"/>
          <a:stretch/>
        </p:blipFill>
        <p:spPr/>
      </p:pic>
      <p:pic>
        <p:nvPicPr>
          <p:cNvPr id="11" name="Picture Placeholder 10" descr="Bauble fastened to fir tree">
            <a:extLst>
              <a:ext uri="{FF2B5EF4-FFF2-40B4-BE49-F238E27FC236}">
                <a16:creationId xmlns:a16="http://schemas.microsoft.com/office/drawing/2014/main" id="{B72B218D-0A05-DC7F-9EA2-AB33B070A41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25" r="17225"/>
          <a:stretch/>
        </p:blipFill>
        <p:spPr/>
      </p:pic>
      <p:pic>
        <p:nvPicPr>
          <p:cNvPr id="32" name="Picture Placeholder 31" descr="Santa Claus speaking on a mobile telephone">
            <a:extLst>
              <a:ext uri="{FF2B5EF4-FFF2-40B4-BE49-F238E27FC236}">
                <a16:creationId xmlns:a16="http://schemas.microsoft.com/office/drawing/2014/main" id="{4977B587-BB97-49FB-37E1-A95A34BC69A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6" r="26286"/>
          <a:stretch/>
        </p:blipFill>
        <p:spPr/>
      </p:pic>
      <p:pic>
        <p:nvPicPr>
          <p:cNvPr id="26" name="Picture Placeholder 25" descr="Gift box tied with red ribbon">
            <a:extLst>
              <a:ext uri="{FF2B5EF4-FFF2-40B4-BE49-F238E27FC236}">
                <a16:creationId xmlns:a16="http://schemas.microsoft.com/office/drawing/2014/main" id="{A6F8E445-F727-F34C-EB7B-2AE7CE8B531B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99" r="26599"/>
          <a:stretch/>
        </p:blipFill>
        <p:spPr/>
      </p:pic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C1DB8175-C36B-4576-9F4C-02F5CFEA5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17000" y="6433202"/>
            <a:ext cx="2374150" cy="367841"/>
          </a:xfrm>
        </p:spPr>
        <p:txBody>
          <a:bodyPr rtlCol="0"/>
          <a:lstStyle/>
          <a:p>
            <a:pPr rtl="0"/>
            <a:r>
              <a:rPr lang="en-GB"/>
              <a:t>2/8/20XX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04AC6251-86B6-46D0-9E3A-E833E8CCD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483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1ED9-04DB-4CDE-9061-CBB220C82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5286" y="1600198"/>
            <a:ext cx="4770783" cy="3217461"/>
          </a:xfrm>
        </p:spPr>
        <p:txBody>
          <a:bodyPr rtlCol="0"/>
          <a:lstStyle/>
          <a:p>
            <a:pPr rtl="0"/>
            <a:r>
              <a:rPr lang="en-GB" sz="8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Adologu</a:t>
            </a:r>
            <a:r>
              <a:rPr lang="en-GB" sz="8800" dirty="0">
                <a:solidFill>
                  <a:schemeClr val="tx1"/>
                </a:solidFill>
                <a:latin typeface="SassoonCRInfant" panose="02010503020300020003" pitchFamily="2" charset="0"/>
              </a:rPr>
              <a:t>:</a:t>
            </a:r>
            <a:br>
              <a:rPr lang="en-GB" dirty="0"/>
            </a:br>
            <a:endParaRPr lang="en-GB" dirty="0"/>
          </a:p>
        </p:txBody>
      </p:sp>
      <p:pic>
        <p:nvPicPr>
          <p:cNvPr id="10" name="Picture Placeholder 9" descr="Child seated in front of Christmas tree">
            <a:extLst>
              <a:ext uri="{FF2B5EF4-FFF2-40B4-BE49-F238E27FC236}">
                <a16:creationId xmlns:a16="http://schemas.microsoft.com/office/drawing/2014/main" id="{E6EC13CD-AC62-69D8-7E72-80FC23F9BAE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53" r="20853"/>
          <a:stretch/>
        </p:blipFill>
        <p:spPr/>
      </p:pic>
    </p:spTree>
    <p:extLst>
      <p:ext uri="{BB962C8B-B14F-4D97-AF65-F5344CB8AC3E}">
        <p14:creationId xmlns:p14="http://schemas.microsoft.com/office/powerpoint/2010/main" val="3698782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5628C2-0EF8-C49C-918D-DBAD5EB62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A37B7-D7F2-6549-F5AC-6444824083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483904" cy="199136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8800" dirty="0">
                <a:solidFill>
                  <a:schemeClr val="tx1"/>
                </a:solidFill>
                <a:latin typeface="SassoonCRInfant" panose="02010503020300020003" pitchFamily="2" charset="0"/>
              </a:rPr>
              <a:t>Faint </a:t>
            </a:r>
            <a:r>
              <a:rPr lang="en-GB" sz="8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o’r</a:t>
            </a:r>
            <a:r>
              <a:rPr lang="en-GB" sz="88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8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gloch</a:t>
            </a:r>
            <a:r>
              <a:rPr lang="en-GB" sz="88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8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ydy</a:t>
            </a:r>
            <a:r>
              <a:rPr lang="en-GB" sz="8800" dirty="0">
                <a:solidFill>
                  <a:schemeClr val="tx1"/>
                </a:solidFill>
                <a:latin typeface="SassoonCRInfant" panose="02010503020300020003" pitchFamily="2" charset="0"/>
              </a:rPr>
              <a:t> hi? </a:t>
            </a:r>
            <a:br>
              <a:rPr lang="en-GB" dirty="0"/>
            </a:b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E0797A95-D179-534C-5B7C-AC19BCDBE5BB}"/>
              </a:ext>
            </a:extLst>
          </p:cNvPr>
          <p:cNvGrpSpPr/>
          <p:nvPr/>
        </p:nvGrpSpPr>
        <p:grpSpPr>
          <a:xfrm rot="862727">
            <a:off x="9078869" y="337354"/>
            <a:ext cx="2976113" cy="2054428"/>
            <a:chOff x="8160589" y="1076961"/>
            <a:chExt cx="2976113" cy="2054428"/>
          </a:xfrm>
        </p:grpSpPr>
        <p:sp>
          <p:nvSpPr>
            <p:cNvPr id="6" name="Cloud 5">
              <a:extLst>
                <a:ext uri="{FF2B5EF4-FFF2-40B4-BE49-F238E27FC236}">
                  <a16:creationId xmlns:a16="http://schemas.microsoft.com/office/drawing/2014/main" id="{5CB54231-F85B-2B58-F4A6-15D2F35BF08D}"/>
                </a:ext>
              </a:extLst>
            </p:cNvPr>
            <p:cNvSpPr/>
            <p:nvPr/>
          </p:nvSpPr>
          <p:spPr>
            <a:xfrm>
              <a:off x="8160589" y="1076961"/>
              <a:ext cx="2976113" cy="2054428"/>
            </a:xfrm>
            <a:prstGeom prst="clou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ED7CFD4-0EB0-E066-0BB0-2DF51EE5F309}"/>
                </a:ext>
              </a:extLst>
            </p:cNvPr>
            <p:cNvSpPr txBox="1"/>
            <p:nvPr/>
          </p:nvSpPr>
          <p:spPr>
            <a:xfrm>
              <a:off x="8333925" y="1734843"/>
              <a:ext cx="250099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dirty="0">
                  <a:latin typeface="SassoonCRInfant" panose="02010503020300020003" pitchFamily="2" charset="0"/>
                </a:rPr>
                <a:t> </a:t>
              </a:r>
              <a:r>
                <a:rPr lang="en-GB" dirty="0" err="1">
                  <a:latin typeface="SassoonCRInfant" panose="02010503020300020003" pitchFamily="2" charset="0"/>
                </a:rPr>
                <a:t>Dangoswch</a:t>
              </a:r>
              <a:r>
                <a:rPr lang="en-GB" dirty="0">
                  <a:latin typeface="SassoonCRInfant" panose="02010503020300020003" pitchFamily="2" charset="0"/>
                </a:rPr>
                <a:t> </a:t>
              </a:r>
              <a:r>
                <a:rPr lang="en-GB" dirty="0" err="1">
                  <a:latin typeface="SassoonCRInfant" panose="02010503020300020003" pitchFamily="2" charset="0"/>
                </a:rPr>
                <a:t>ar</a:t>
              </a:r>
              <a:r>
                <a:rPr lang="en-GB" dirty="0">
                  <a:latin typeface="SassoonCRInfant" panose="02010503020300020003" pitchFamily="2" charset="0"/>
                </a:rPr>
                <a:t> </a:t>
              </a:r>
              <a:r>
                <a:rPr lang="en-GB" dirty="0" err="1">
                  <a:latin typeface="SassoonCRInfant" panose="02010503020300020003" pitchFamily="2" charset="0"/>
                </a:rPr>
                <a:t>eich</a:t>
              </a:r>
              <a:r>
                <a:rPr lang="en-GB" dirty="0">
                  <a:latin typeface="SassoonCRInfant" panose="02010503020300020003" pitchFamily="2" charset="0"/>
                </a:rPr>
                <a:t> </a:t>
              </a:r>
              <a:r>
                <a:rPr lang="en-GB" dirty="0" err="1">
                  <a:latin typeface="SassoonCRInfant" panose="02010503020300020003" pitchFamily="2" charset="0"/>
                </a:rPr>
                <a:t>cloc</a:t>
              </a:r>
              <a:r>
                <a:rPr lang="en-GB" dirty="0">
                  <a:latin typeface="SassoonCRInfant" panose="02010503020300020003" pitchFamily="2" charset="0"/>
                </a:rPr>
                <a:t>  </a:t>
              </a:r>
            </a:p>
          </p:txBody>
        </p:sp>
      </p:grp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D0301A5-07AA-F3F3-FE9D-FC2F976F0DB1}"/>
              </a:ext>
            </a:extLst>
          </p:cNvPr>
          <p:cNvSpPr/>
          <p:nvPr/>
        </p:nvSpPr>
        <p:spPr>
          <a:xfrm>
            <a:off x="355107" y="1633491"/>
            <a:ext cx="2618912" cy="154471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Unarddeg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o’r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gloch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CRInfant" panose="02010503020300020003" pitchFamily="2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49F21E0-8A73-EB82-9441-F649EAC595C6}"/>
              </a:ext>
            </a:extLst>
          </p:cNvPr>
          <p:cNvSpPr/>
          <p:nvPr/>
        </p:nvSpPr>
        <p:spPr>
          <a:xfrm>
            <a:off x="1414396" y="3679794"/>
            <a:ext cx="2618912" cy="154471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Hanner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awr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wedi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saith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68AF000-2751-5F34-88D2-516083219CE9}"/>
              </a:ext>
            </a:extLst>
          </p:cNvPr>
          <p:cNvSpPr/>
          <p:nvPr/>
        </p:nvSpPr>
        <p:spPr>
          <a:xfrm>
            <a:off x="3443459" y="1633491"/>
            <a:ext cx="2618912" cy="154471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Chwarter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dd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eg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CRInfant" panose="02010503020300020003" pitchFamily="2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641B939-65C6-99E5-8546-70A1296D81D1}"/>
              </a:ext>
            </a:extLst>
          </p:cNvPr>
          <p:cNvSpPr/>
          <p:nvPr/>
        </p:nvSpPr>
        <p:spPr>
          <a:xfrm>
            <a:off x="4613680" y="3679794"/>
            <a:ext cx="2618912" cy="154471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Pump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munud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hugain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wedi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dau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CRInfant" panose="02010503020300020003" pitchFamily="2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FC339F0-6098-4739-6CBF-23142577DE21}"/>
              </a:ext>
            </a:extLst>
          </p:cNvPr>
          <p:cNvSpPr/>
          <p:nvPr/>
        </p:nvSpPr>
        <p:spPr>
          <a:xfrm>
            <a:off x="6479439" y="1686009"/>
            <a:ext cx="2618912" cy="154471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Ugain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munud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d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ri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CRInfant" panose="02010503020300020003" pitchFamily="2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7A17B76-76AE-53B8-0299-F22E363A54C6}"/>
              </a:ext>
            </a:extLst>
          </p:cNvPr>
          <p:cNvSpPr/>
          <p:nvPr/>
        </p:nvSpPr>
        <p:spPr>
          <a:xfrm>
            <a:off x="7931658" y="3679794"/>
            <a:ext cx="2618912" cy="154471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Deg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munud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wedi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wyth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CRInfant" panose="020105030203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7940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391E26-5385-1AD8-97ED-A2DA321B2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D4AE9-6DDF-F644-6E61-19E03CA223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1281"/>
            <a:ext cx="8239034" cy="1991360"/>
          </a:xfrm>
        </p:spPr>
        <p:txBody>
          <a:bodyPr rtlCol="0">
            <a:normAutofit/>
          </a:bodyPr>
          <a:lstStyle/>
          <a:p>
            <a:pPr rtl="0"/>
            <a:r>
              <a:rPr lang="en-GB" sz="8800" dirty="0">
                <a:solidFill>
                  <a:schemeClr val="tx1"/>
                </a:solidFill>
                <a:latin typeface="SassoonCRInfant" panose="02010503020300020003" pitchFamily="2" charset="0"/>
              </a:rPr>
              <a:t>Faint </a:t>
            </a:r>
            <a:r>
              <a:rPr lang="en-GB" sz="8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o’r</a:t>
            </a:r>
            <a:r>
              <a:rPr lang="en-GB" sz="88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8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gloch</a:t>
            </a:r>
            <a:r>
              <a:rPr lang="en-GB" sz="8800" dirty="0">
                <a:solidFill>
                  <a:schemeClr val="tx1"/>
                </a:solidFill>
                <a:latin typeface="SassoonCRInfant" panose="02010503020300020003" pitchFamily="2" charset="0"/>
              </a:rPr>
              <a:t>? 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34E1DE-46CB-655D-997F-BD54C54B48B0}"/>
              </a:ext>
            </a:extLst>
          </p:cNvPr>
          <p:cNvSpPr txBox="1"/>
          <p:nvPr/>
        </p:nvSpPr>
        <p:spPr>
          <a:xfrm>
            <a:off x="340895" y="5673896"/>
            <a:ext cx="801810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Cofiwch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treiglad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meddal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ar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ôl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‘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i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’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93FA44A-E9DE-3387-27CF-935A62E87B6A}"/>
              </a:ext>
            </a:extLst>
          </p:cNvPr>
          <p:cNvGrpSpPr/>
          <p:nvPr/>
        </p:nvGrpSpPr>
        <p:grpSpPr>
          <a:xfrm rot="636405">
            <a:off x="8807571" y="256351"/>
            <a:ext cx="2976113" cy="2054428"/>
            <a:chOff x="8160589" y="1076961"/>
            <a:chExt cx="2976113" cy="2054428"/>
          </a:xfrm>
        </p:grpSpPr>
        <p:sp>
          <p:nvSpPr>
            <p:cNvPr id="6" name="Cloud 5">
              <a:extLst>
                <a:ext uri="{FF2B5EF4-FFF2-40B4-BE49-F238E27FC236}">
                  <a16:creationId xmlns:a16="http://schemas.microsoft.com/office/drawing/2014/main" id="{922A88E0-2995-86C9-1DA6-5DD8C1925E21}"/>
                </a:ext>
              </a:extLst>
            </p:cNvPr>
            <p:cNvSpPr/>
            <p:nvPr/>
          </p:nvSpPr>
          <p:spPr>
            <a:xfrm>
              <a:off x="8160589" y="1076961"/>
              <a:ext cx="2976113" cy="2054428"/>
            </a:xfrm>
            <a:prstGeom prst="clou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2C933F5-C3BD-C39B-C9AF-F68CA6D213EF}"/>
                </a:ext>
              </a:extLst>
            </p:cNvPr>
            <p:cNvSpPr txBox="1"/>
            <p:nvPr/>
          </p:nvSpPr>
          <p:spPr>
            <a:xfrm>
              <a:off x="8333924" y="1734843"/>
              <a:ext cx="275328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latin typeface="SassoonCRInfant" panose="02010503020300020003" pitchFamily="2" charset="0"/>
                </a:rPr>
                <a:t> </a:t>
              </a:r>
              <a:r>
                <a:rPr lang="en-GB" dirty="0" err="1">
                  <a:latin typeface="SassoonCRInfant" panose="02010503020300020003" pitchFamily="2" charset="0"/>
                </a:rPr>
                <a:t>Dywedwch</a:t>
              </a:r>
              <a:r>
                <a:rPr lang="en-GB" dirty="0">
                  <a:latin typeface="SassoonCRInfant" panose="02010503020300020003" pitchFamily="2" charset="0"/>
                </a:rPr>
                <a:t> y </a:t>
              </a:r>
              <a:r>
                <a:rPr lang="en-GB" dirty="0" err="1">
                  <a:latin typeface="SassoonCRInfant" panose="02010503020300020003" pitchFamily="2" charset="0"/>
                </a:rPr>
                <a:t>brawddegau</a:t>
              </a: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  <a:latin typeface="SassoonCRInfant" panose="02010503020300020003" pitchFamily="2" charset="0"/>
                </a:rPr>
                <a:t> </a:t>
              </a:r>
              <a:r>
                <a:rPr lang="en-GB" dirty="0">
                  <a:latin typeface="SassoonCRInfant" panose="02010503020300020003" pitchFamily="2" charset="0"/>
                </a:rPr>
                <a:t>  </a:t>
              </a:r>
            </a:p>
          </p:txBody>
        </p:sp>
      </p:grpSp>
      <p:pic>
        <p:nvPicPr>
          <p:cNvPr id="4" name="Picture 3" descr="A clock with black hands&#10;&#10;AI-generated content may be incorrect.">
            <a:extLst>
              <a:ext uri="{FF2B5EF4-FFF2-40B4-BE49-F238E27FC236}">
                <a16:creationId xmlns:a16="http://schemas.microsoft.com/office/drawing/2014/main" id="{AA9DE50A-F588-D777-E9F7-54E18A18B4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947" y="1595803"/>
            <a:ext cx="2400635" cy="1790950"/>
          </a:xfrm>
          <a:prstGeom prst="rect">
            <a:avLst/>
          </a:prstGeom>
        </p:spPr>
      </p:pic>
      <p:pic>
        <p:nvPicPr>
          <p:cNvPr id="10" name="Picture 9" descr="A clock with numbers and a red hand&#10;&#10;AI-generated content may be incorrect.">
            <a:extLst>
              <a:ext uri="{FF2B5EF4-FFF2-40B4-BE49-F238E27FC236}">
                <a16:creationId xmlns:a16="http://schemas.microsoft.com/office/drawing/2014/main" id="{B03D0E9D-ADC1-82E0-93AB-E5807F1083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680" y="2656294"/>
            <a:ext cx="2724530" cy="2753109"/>
          </a:xfrm>
          <a:prstGeom prst="rect">
            <a:avLst/>
          </a:prstGeom>
        </p:spPr>
      </p:pic>
      <p:pic>
        <p:nvPicPr>
          <p:cNvPr id="12" name="Picture 11" descr="A clock with black hands&#10;&#10;AI-generated content may be incorrect.">
            <a:extLst>
              <a:ext uri="{FF2B5EF4-FFF2-40B4-BE49-F238E27FC236}">
                <a16:creationId xmlns:a16="http://schemas.microsoft.com/office/drawing/2014/main" id="{B03CF210-523D-AC56-3A0A-EC7B0A67FD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914" y="1365476"/>
            <a:ext cx="2629267" cy="2581635"/>
          </a:xfrm>
          <a:prstGeom prst="rect">
            <a:avLst/>
          </a:prstGeom>
        </p:spPr>
      </p:pic>
      <p:pic>
        <p:nvPicPr>
          <p:cNvPr id="14" name="Picture 13" descr="A clock with a black dial&#10;&#10;AI-generated content may be incorrect.">
            <a:extLst>
              <a:ext uri="{FF2B5EF4-FFF2-40B4-BE49-F238E27FC236}">
                <a16:creationId xmlns:a16="http://schemas.microsoft.com/office/drawing/2014/main" id="{237F8DA2-370D-2552-C0D0-157120D0F8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6542" y="3386754"/>
            <a:ext cx="3024634" cy="30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683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59EB6-B5DA-A0B4-C6FC-853D8B223E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Small colored decorative bells">
            <a:extLst>
              <a:ext uri="{FF2B5EF4-FFF2-40B4-BE49-F238E27FC236}">
                <a16:creationId xmlns:a16="http://schemas.microsoft.com/office/drawing/2014/main" id="{DFA9BA29-1EB6-BB3E-674C-34596321036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92" r="20192"/>
          <a:stretch/>
        </p:blipFill>
        <p:spPr/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7EDC1F-0B35-943E-1E2E-E10DAC02996F}"/>
              </a:ext>
            </a:extLst>
          </p:cNvPr>
          <p:cNvSpPr txBox="1"/>
          <p:nvPr/>
        </p:nvSpPr>
        <p:spPr>
          <a:xfrm>
            <a:off x="108909" y="1791006"/>
            <a:ext cx="645902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 err="1">
                <a:latin typeface="SassoonCRInfant" panose="02010503020300020003" pitchFamily="2" charset="0"/>
              </a:rPr>
              <a:t>Pryd</a:t>
            </a:r>
            <a:r>
              <a:rPr lang="en-GB" sz="5400" dirty="0">
                <a:latin typeface="SassoonCRInfant" panose="02010503020300020003" pitchFamily="2" charset="0"/>
              </a:rPr>
              <a:t> </a:t>
            </a:r>
            <a:r>
              <a:rPr lang="en-GB" sz="5400" dirty="0" err="1">
                <a:latin typeface="SassoonCRInfant" panose="02010503020300020003" pitchFamily="2" charset="0"/>
              </a:rPr>
              <a:t>bydd</a:t>
            </a:r>
            <a:r>
              <a:rPr lang="en-GB" sz="5400" dirty="0">
                <a:latin typeface="SassoonCRInfant" panose="02010503020300020003" pitchFamily="2" charset="0"/>
              </a:rPr>
              <a:t> Siôn Corn </a:t>
            </a:r>
            <a:r>
              <a:rPr lang="en-GB" sz="5400" dirty="0" err="1">
                <a:latin typeface="SassoonCRInfant" panose="02010503020300020003" pitchFamily="2" charset="0"/>
              </a:rPr>
              <a:t>yn</a:t>
            </a:r>
            <a:r>
              <a:rPr lang="en-GB" sz="5400" dirty="0">
                <a:latin typeface="SassoonCRInfant" panose="02010503020300020003" pitchFamily="2" charset="0"/>
              </a:rPr>
              <a:t> </a:t>
            </a:r>
            <a:r>
              <a:rPr lang="en-GB" sz="5400" dirty="0" err="1">
                <a:latin typeface="SassoonCRInfant" panose="02010503020300020003" pitchFamily="2" charset="0"/>
              </a:rPr>
              <a:t>cyrraedd</a:t>
            </a:r>
            <a:r>
              <a:rPr lang="en-GB" sz="5400" dirty="0">
                <a:latin typeface="SassoonCRInfant" panose="02010503020300020003" pitchFamily="2" charset="0"/>
              </a:rPr>
              <a:t> ____?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1700B4-53A7-489B-C66E-14C25EBB393A}"/>
              </a:ext>
            </a:extLst>
          </p:cNvPr>
          <p:cNvSpPr txBox="1"/>
          <p:nvPr/>
        </p:nvSpPr>
        <p:spPr>
          <a:xfrm>
            <a:off x="58384" y="4324503"/>
            <a:ext cx="582282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 err="1">
                <a:latin typeface="SassoonCRInfant" panose="02010503020300020003" pitchFamily="2" charset="0"/>
              </a:rPr>
              <a:t>Bydd</a:t>
            </a:r>
            <a:r>
              <a:rPr lang="en-GB" sz="5400" dirty="0">
                <a:latin typeface="SassoonCRInfant" panose="02010503020300020003" pitchFamily="2" charset="0"/>
              </a:rPr>
              <a:t> Siôn Corn </a:t>
            </a:r>
            <a:r>
              <a:rPr lang="en-GB" sz="5400" dirty="0" err="1">
                <a:latin typeface="SassoonCRInfant" panose="02010503020300020003" pitchFamily="2" charset="0"/>
              </a:rPr>
              <a:t>yn</a:t>
            </a:r>
            <a:r>
              <a:rPr lang="en-GB" sz="5400" dirty="0">
                <a:latin typeface="SassoonCRInfant" panose="02010503020300020003" pitchFamily="2" charset="0"/>
              </a:rPr>
              <a:t> </a:t>
            </a:r>
            <a:r>
              <a:rPr lang="en-GB" sz="5400" dirty="0" err="1">
                <a:latin typeface="SassoonCRInfant" panose="02010503020300020003" pitchFamily="2" charset="0"/>
              </a:rPr>
              <a:t>cyrraedd</a:t>
            </a:r>
            <a:r>
              <a:rPr lang="en-GB" sz="5400" dirty="0">
                <a:latin typeface="SassoonCRInfant" panose="02010503020300020003" pitchFamily="2" charset="0"/>
              </a:rPr>
              <a:t> am ___. 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974FE98C-1046-3708-E62F-43AEF8EF8A7C}"/>
              </a:ext>
            </a:extLst>
          </p:cNvPr>
          <p:cNvSpPr/>
          <p:nvPr/>
        </p:nvSpPr>
        <p:spPr>
          <a:xfrm>
            <a:off x="2941608" y="276044"/>
            <a:ext cx="793630" cy="139747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97D669E-FE2C-2390-3074-A09319B22895}"/>
              </a:ext>
            </a:extLst>
          </p:cNvPr>
          <p:cNvGrpSpPr/>
          <p:nvPr/>
        </p:nvGrpSpPr>
        <p:grpSpPr>
          <a:xfrm rot="636405">
            <a:off x="9045129" y="305592"/>
            <a:ext cx="3538928" cy="2054428"/>
            <a:chOff x="8160589" y="1076961"/>
            <a:chExt cx="3538928" cy="2054428"/>
          </a:xfrm>
        </p:grpSpPr>
        <p:sp>
          <p:nvSpPr>
            <p:cNvPr id="3" name="Cloud 2">
              <a:extLst>
                <a:ext uri="{FF2B5EF4-FFF2-40B4-BE49-F238E27FC236}">
                  <a16:creationId xmlns:a16="http://schemas.microsoft.com/office/drawing/2014/main" id="{7E6BC6CA-5400-05B3-B24C-A12BE7F2F315}"/>
                </a:ext>
              </a:extLst>
            </p:cNvPr>
            <p:cNvSpPr/>
            <p:nvPr/>
          </p:nvSpPr>
          <p:spPr>
            <a:xfrm>
              <a:off x="8160589" y="1076961"/>
              <a:ext cx="2976113" cy="2054428"/>
            </a:xfrm>
            <a:prstGeom prst="clou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A4D0BA46-465B-8958-82ED-0CF2250BCE6E}"/>
                </a:ext>
              </a:extLst>
            </p:cNvPr>
            <p:cNvSpPr txBox="1"/>
            <p:nvPr/>
          </p:nvSpPr>
          <p:spPr>
            <a:xfrm>
              <a:off x="8946230" y="1793247"/>
              <a:ext cx="275328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latin typeface="SassoonCRInfant" panose="02010503020300020003" pitchFamily="2" charset="0"/>
                </a:rPr>
                <a:t> </a:t>
              </a:r>
              <a:r>
                <a:rPr lang="en-GB" dirty="0" err="1">
                  <a:latin typeface="SassoonCRInfant" panose="02010503020300020003" pitchFamily="2" charset="0"/>
                </a:rPr>
                <a:t>Dilynwch</a:t>
              </a:r>
              <a:r>
                <a:rPr lang="en-GB" dirty="0">
                  <a:latin typeface="SassoonCRInfant" panose="02010503020300020003" pitchFamily="2" charset="0"/>
                </a:rPr>
                <a:t> fi!</a:t>
              </a: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  <a:latin typeface="SassoonCRInfant" panose="02010503020300020003" pitchFamily="2" charset="0"/>
                </a:rPr>
                <a:t> </a:t>
              </a:r>
              <a:r>
                <a:rPr lang="en-GB" dirty="0">
                  <a:latin typeface="SassoonCRInfant" panose="02010503020300020003" pitchFamily="2" charset="0"/>
                </a:rPr>
                <a:t> 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65933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nowy mountain range with blue sky&#10;&#10;AI-generated content may be incorrect.">
            <a:extLst>
              <a:ext uri="{FF2B5EF4-FFF2-40B4-BE49-F238E27FC236}">
                <a16:creationId xmlns:a16="http://schemas.microsoft.com/office/drawing/2014/main" id="{8B810AD5-E875-98A2-4B15-E50B88729D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2809" y="0"/>
            <a:ext cx="12397618" cy="6857999"/>
          </a:xfrm>
          <a:prstGeom prst="rect">
            <a:avLst/>
          </a:prstGeom>
        </p:spPr>
      </p:pic>
      <p:pic>
        <p:nvPicPr>
          <p:cNvPr id="7" name="Picture 6" descr="A cartoon of a elf&#10;&#10;AI-generated content may be incorrect.">
            <a:extLst>
              <a:ext uri="{FF2B5EF4-FFF2-40B4-BE49-F238E27FC236}">
                <a16:creationId xmlns:a16="http://schemas.microsoft.com/office/drawing/2014/main" id="{20ED6FCE-C90A-A14F-3C43-126AD23B31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87" y="2336726"/>
            <a:ext cx="2505425" cy="4296375"/>
          </a:xfrm>
          <a:prstGeom prst="rect">
            <a:avLst/>
          </a:prstGeom>
        </p:spPr>
      </p:pic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788A93EE-255B-A1D4-7E26-71614D127DE3}"/>
              </a:ext>
            </a:extLst>
          </p:cNvPr>
          <p:cNvSpPr/>
          <p:nvPr/>
        </p:nvSpPr>
        <p:spPr>
          <a:xfrm>
            <a:off x="3143917" y="246669"/>
            <a:ext cx="6477000" cy="4180114"/>
          </a:xfrm>
          <a:prstGeom prst="wedgeEllipseCallout">
            <a:avLst>
              <a:gd name="adj1" fmla="val -63984"/>
              <a:gd name="adj2" fmla="val 34434"/>
            </a:avLst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SassoonCRInfant" panose="02010503020300020003" pitchFamily="2" charset="0"/>
              </a:rPr>
              <a:t>Mae Sion corn </a:t>
            </a:r>
            <a:r>
              <a:rPr lang="en-GB" sz="3200" dirty="0" err="1">
                <a:latin typeface="SassoonCRInfant" panose="02010503020300020003" pitchFamily="2" charset="0"/>
              </a:rPr>
              <a:t>yn</a:t>
            </a:r>
            <a:r>
              <a:rPr lang="en-GB" sz="3200" dirty="0"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latin typeface="SassoonCRInfant" panose="02010503020300020003" pitchFamily="2" charset="0"/>
              </a:rPr>
              <a:t>brysur</a:t>
            </a:r>
            <a:r>
              <a:rPr lang="en-GB" sz="3200" dirty="0">
                <a:latin typeface="SassoonCRInfant" panose="02010503020300020003" pitchFamily="2" charset="0"/>
              </a:rPr>
              <a:t>. Mae e </a:t>
            </a:r>
            <a:r>
              <a:rPr lang="en-GB" sz="3200" dirty="0" err="1">
                <a:latin typeface="SassoonCRInfant" panose="02010503020300020003" pitchFamily="2" charset="0"/>
              </a:rPr>
              <a:t>angen</a:t>
            </a:r>
            <a:r>
              <a:rPr lang="en-GB" sz="3200" dirty="0"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latin typeface="SassoonCRInfant" panose="02010503020300020003" pitchFamily="2" charset="0"/>
              </a:rPr>
              <a:t>eich</a:t>
            </a:r>
            <a:r>
              <a:rPr lang="en-GB" sz="3200" dirty="0">
                <a:latin typeface="SassoonCRInfant" panose="02010503020300020003" pitchFamily="2" charset="0"/>
              </a:rPr>
              <a:t> help chi. </a:t>
            </a:r>
            <a:r>
              <a:rPr lang="en-GB" sz="3200" dirty="0" err="1">
                <a:latin typeface="SassoonCRInfant" panose="02010503020300020003" pitchFamily="2" charset="0"/>
              </a:rPr>
              <a:t>Rhaid</a:t>
            </a:r>
            <a:r>
              <a:rPr lang="en-GB" sz="3200" dirty="0"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latin typeface="SassoonCRInfant" panose="02010503020300020003" pitchFamily="2" charset="0"/>
              </a:rPr>
              <a:t>i</a:t>
            </a:r>
            <a:r>
              <a:rPr lang="en-GB" sz="3200" dirty="0">
                <a:latin typeface="SassoonCRInfant" panose="02010503020300020003" pitchFamily="2" charset="0"/>
              </a:rPr>
              <a:t> chi </a:t>
            </a:r>
            <a:r>
              <a:rPr lang="en-GB" sz="3200" dirty="0" err="1">
                <a:latin typeface="SassoonCRInfant" panose="02010503020300020003" pitchFamily="2" charset="0"/>
              </a:rPr>
              <a:t>ddweud</a:t>
            </a:r>
            <a:r>
              <a:rPr lang="en-GB" sz="3200" dirty="0">
                <a:latin typeface="SassoonCRInfant" panose="02010503020300020003" pitchFamily="2" charset="0"/>
              </a:rPr>
              <a:t>: ‘</a:t>
            </a:r>
            <a:r>
              <a:rPr lang="en-GB" sz="3200" dirty="0" err="1">
                <a:latin typeface="SassoonCRInfant" panose="02010503020300020003" pitchFamily="2" charset="0"/>
              </a:rPr>
              <a:t>Pryd</a:t>
            </a:r>
            <a:r>
              <a:rPr lang="en-GB" sz="3200" dirty="0"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latin typeface="SassoonCRInfant" panose="02010503020300020003" pitchFamily="2" charset="0"/>
              </a:rPr>
              <a:t>bydd</a:t>
            </a:r>
            <a:r>
              <a:rPr lang="en-GB" sz="3200" dirty="0">
                <a:latin typeface="SassoonCRInfant" panose="02010503020300020003" pitchFamily="2" charset="0"/>
              </a:rPr>
              <a:t> Siôn Corn </a:t>
            </a:r>
            <a:r>
              <a:rPr lang="en-GB" sz="3200" dirty="0" err="1">
                <a:latin typeface="SassoonCRInfant" panose="02010503020300020003" pitchFamily="2" charset="0"/>
              </a:rPr>
              <a:t>yn</a:t>
            </a:r>
            <a:r>
              <a:rPr lang="en-GB" sz="3200" dirty="0"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latin typeface="SassoonCRInfant" panose="02010503020300020003" pitchFamily="2" charset="0"/>
              </a:rPr>
              <a:t>cyrraedd</a:t>
            </a:r>
            <a:r>
              <a:rPr lang="en-GB" sz="3200" dirty="0">
                <a:latin typeface="SassoonCRInfant" panose="02010503020300020003" pitchFamily="2" charset="0"/>
              </a:rPr>
              <a:t>?’</a:t>
            </a:r>
          </a:p>
        </p:txBody>
      </p:sp>
    </p:spTree>
    <p:extLst>
      <p:ext uri="{BB962C8B-B14F-4D97-AF65-F5344CB8AC3E}">
        <p14:creationId xmlns:p14="http://schemas.microsoft.com/office/powerpoint/2010/main" val="745247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5F7F79-7D04-D451-EA1B-335E688E2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nowy mountain range with blue sky&#10;&#10;AI-generated content may be incorrect.">
            <a:extLst>
              <a:ext uri="{FF2B5EF4-FFF2-40B4-BE49-F238E27FC236}">
                <a16:creationId xmlns:a16="http://schemas.microsoft.com/office/drawing/2014/main" id="{BB7AA5E5-130C-CB58-E4B9-F2B99552E2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2809" y="-2"/>
            <a:ext cx="12397618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12E40B-5B22-9D79-24BA-344EF8AE16A5}"/>
              </a:ext>
            </a:extLst>
          </p:cNvPr>
          <p:cNvSpPr txBox="1"/>
          <p:nvPr/>
        </p:nvSpPr>
        <p:spPr>
          <a:xfrm>
            <a:off x="0" y="2197889"/>
            <a:ext cx="5967662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>
                <a:latin typeface="SassoonCRInfant" panose="02010503020300020003" pitchFamily="2" charset="0"/>
              </a:rPr>
              <a:t>Pryd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bydd</a:t>
            </a:r>
            <a:r>
              <a:rPr lang="en-GB" sz="2800" dirty="0">
                <a:latin typeface="SassoonCRInfant" panose="02010503020300020003" pitchFamily="2" charset="0"/>
              </a:rPr>
              <a:t> Siôn Corn </a:t>
            </a:r>
            <a:r>
              <a:rPr lang="en-GB" sz="2800" dirty="0" err="1">
                <a:latin typeface="SassoonCRInfant" panose="02010503020300020003" pitchFamily="2" charset="0"/>
              </a:rPr>
              <a:t>yn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cyrraedd</a:t>
            </a:r>
            <a:r>
              <a:rPr lang="en-GB" sz="2800" dirty="0">
                <a:latin typeface="SassoonCRInfant" panose="02010503020300020003" pitchFamily="2" charset="0"/>
              </a:rPr>
              <a:t> ____?</a:t>
            </a:r>
          </a:p>
          <a:p>
            <a:endParaRPr lang="en-GB" sz="1400" dirty="0">
              <a:latin typeface="SassoonCRInfant" panose="02010503020300020003" pitchFamily="2" charset="0"/>
            </a:endParaRPr>
          </a:p>
          <a:p>
            <a:endParaRPr lang="en-GB" sz="2800" dirty="0">
              <a:latin typeface="SassoonCRInfant" panose="02010503020300020003" pitchFamily="2" charset="0"/>
            </a:endParaRPr>
          </a:p>
          <a:p>
            <a:r>
              <a:rPr lang="en-GB" sz="2800" dirty="0" err="1">
                <a:latin typeface="SassoonCRInfant" panose="02010503020300020003" pitchFamily="2" charset="0"/>
              </a:rPr>
              <a:t>Bydd</a:t>
            </a:r>
            <a:r>
              <a:rPr lang="en-GB" sz="2800" dirty="0">
                <a:latin typeface="SassoonCRInfant" panose="02010503020300020003" pitchFamily="2" charset="0"/>
              </a:rPr>
              <a:t> Siôn Corn </a:t>
            </a:r>
            <a:r>
              <a:rPr lang="en-GB" sz="2800" dirty="0" err="1">
                <a:latin typeface="SassoonCRInfant" panose="02010503020300020003" pitchFamily="2" charset="0"/>
              </a:rPr>
              <a:t>yn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cyrraedd</a:t>
            </a:r>
            <a:r>
              <a:rPr lang="en-GB" sz="2800" dirty="0">
                <a:latin typeface="SassoonCRInfant" panose="02010503020300020003" pitchFamily="2" charset="0"/>
              </a:rPr>
              <a:t> am____.</a:t>
            </a:r>
          </a:p>
          <a:p>
            <a:endParaRPr lang="en-GB" sz="2800" dirty="0">
              <a:latin typeface="SassoonCRInfant" panose="02010503020300020003" pitchFamily="2" charset="0"/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38EC2D19-A02E-A1E9-3691-D574201CB7EE}"/>
              </a:ext>
            </a:extLst>
          </p:cNvPr>
          <p:cNvSpPr/>
          <p:nvPr/>
        </p:nvSpPr>
        <p:spPr>
          <a:xfrm>
            <a:off x="2087592" y="388189"/>
            <a:ext cx="874107" cy="132289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A screenshot of a screen with a list of images&#10;&#10;AI-generated content may be incorrect.">
            <a:extLst>
              <a:ext uri="{FF2B5EF4-FFF2-40B4-BE49-F238E27FC236}">
                <a16:creationId xmlns:a16="http://schemas.microsoft.com/office/drawing/2014/main" id="{5F89FF3B-1053-3D92-7DD0-B44E113466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962" y="234505"/>
            <a:ext cx="5568110" cy="5971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750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B36747-9102-40CA-34FD-D8E8325A68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nowy mountain range with blue sky&#10;&#10;AI-generated content may be incorrect.">
            <a:extLst>
              <a:ext uri="{FF2B5EF4-FFF2-40B4-BE49-F238E27FC236}">
                <a16:creationId xmlns:a16="http://schemas.microsoft.com/office/drawing/2014/main" id="{3D2E734F-577E-6ABA-FDC1-510882CDF2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"/>
            <a:ext cx="12397618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33FFA8-C0F8-7681-29FE-3CF29B1C7F24}"/>
              </a:ext>
            </a:extLst>
          </p:cNvPr>
          <p:cNvSpPr txBox="1"/>
          <p:nvPr/>
        </p:nvSpPr>
        <p:spPr>
          <a:xfrm>
            <a:off x="231146" y="0"/>
            <a:ext cx="5967662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>
              <a:latin typeface="SassoonCRInfant" panose="02010503020300020003" pitchFamily="2" charset="0"/>
            </a:endParaRPr>
          </a:p>
          <a:p>
            <a:r>
              <a:rPr lang="en-GB" sz="2800" dirty="0" err="1">
                <a:latin typeface="SassoonCRInfant" panose="02010503020300020003" pitchFamily="2" charset="0"/>
              </a:rPr>
              <a:t>Ateb</a:t>
            </a:r>
            <a:r>
              <a:rPr lang="en-GB" sz="2800" dirty="0">
                <a:latin typeface="SassoonCRInfant" panose="02010503020300020003" pitchFamily="2" charset="0"/>
              </a:rPr>
              <a:t>: </a:t>
            </a:r>
          </a:p>
          <a:p>
            <a:r>
              <a:rPr lang="en-GB" sz="2800" dirty="0" err="1">
                <a:latin typeface="SassoonCRInfant" panose="02010503020300020003" pitchFamily="2" charset="0"/>
              </a:rPr>
              <a:t>Bydd</a:t>
            </a:r>
            <a:r>
              <a:rPr lang="en-GB" sz="2800" dirty="0">
                <a:latin typeface="SassoonCRInfant" panose="02010503020300020003" pitchFamily="2" charset="0"/>
              </a:rPr>
              <a:t> Siôn Corn </a:t>
            </a:r>
            <a:r>
              <a:rPr lang="en-GB" sz="2800" dirty="0" err="1">
                <a:latin typeface="SassoonCRInfant" panose="02010503020300020003" pitchFamily="2" charset="0"/>
              </a:rPr>
              <a:t>yn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cyrraedd</a:t>
            </a:r>
            <a:r>
              <a:rPr lang="en-GB" sz="2800" dirty="0">
                <a:latin typeface="SassoonCRInfant" panose="02010503020300020003" pitchFamily="2" charset="0"/>
              </a:rPr>
              <a:t> am____.</a:t>
            </a:r>
          </a:p>
          <a:p>
            <a:endParaRPr lang="en-GB" sz="2800" dirty="0">
              <a:latin typeface="SassoonCRInfant" panose="02010503020300020003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351259-3BE3-47CE-8087-BFC0F64DB12E}"/>
              </a:ext>
            </a:extLst>
          </p:cNvPr>
          <p:cNvSpPr txBox="1"/>
          <p:nvPr/>
        </p:nvSpPr>
        <p:spPr>
          <a:xfrm>
            <a:off x="2086949" y="1912779"/>
            <a:ext cx="801810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Cofiwch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treiglad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meddal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ar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ôl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‘am’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3AFDB04-1994-6A1C-D0C2-5258148E7645}"/>
              </a:ext>
            </a:extLst>
          </p:cNvPr>
          <p:cNvSpPr/>
          <p:nvPr/>
        </p:nvSpPr>
        <p:spPr>
          <a:xfrm>
            <a:off x="2984740" y="2947352"/>
            <a:ext cx="5512279" cy="329529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latin typeface="SassoonCRInfant" panose="02010503020300020003" pitchFamily="2" charset="0"/>
              </a:rPr>
              <a:t>Bydd</a:t>
            </a:r>
            <a:r>
              <a:rPr lang="en-GB" sz="2400" dirty="0">
                <a:latin typeface="SassoonCRInfant" panose="02010503020300020003" pitchFamily="2" charset="0"/>
              </a:rPr>
              <a:t> Siôn Corn </a:t>
            </a:r>
            <a:r>
              <a:rPr lang="en-GB" sz="2400" dirty="0" err="1">
                <a:latin typeface="SassoonCRInfant" panose="02010503020300020003" pitchFamily="2" charset="0"/>
              </a:rPr>
              <a:t>yn</a:t>
            </a:r>
            <a:r>
              <a:rPr lang="en-GB" sz="2400" dirty="0">
                <a:latin typeface="SassoonCRInfant" panose="02010503020300020003" pitchFamily="2" charset="0"/>
              </a:rPr>
              <a:t> </a:t>
            </a:r>
            <a:r>
              <a:rPr lang="en-GB" sz="2400" dirty="0" err="1">
                <a:latin typeface="SassoonCRInfant" panose="02010503020300020003" pitchFamily="2" charset="0"/>
              </a:rPr>
              <a:t>cyrraedd</a:t>
            </a:r>
            <a:r>
              <a:rPr lang="en-GB" sz="2400" dirty="0">
                <a:latin typeface="SassoonCRInfant" panose="02010503020300020003" pitchFamily="2" charset="0"/>
              </a:rPr>
              <a:t> am </a:t>
            </a:r>
            <a:r>
              <a:rPr lang="en-GB" sz="2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dd</a:t>
            </a:r>
            <a:r>
              <a:rPr lang="en-GB" sz="24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ri</a:t>
            </a:r>
            <a:r>
              <a:rPr lang="en-GB" sz="24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o’r</a:t>
            </a:r>
            <a:r>
              <a:rPr lang="en-GB" sz="24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gloch</a:t>
            </a:r>
            <a:r>
              <a:rPr lang="en-GB" sz="2400" dirty="0">
                <a:solidFill>
                  <a:schemeClr val="tx1"/>
                </a:solidFill>
                <a:latin typeface="SassoonCRInfant" panose="02010503020300020003" pitchFamily="2" charset="0"/>
              </a:rPr>
              <a:t>.</a:t>
            </a:r>
          </a:p>
          <a:p>
            <a:pPr algn="ctr"/>
            <a:endParaRPr lang="en-GB" sz="2400" dirty="0">
              <a:solidFill>
                <a:schemeClr val="tx1"/>
              </a:solidFill>
              <a:latin typeface="SassoonCRInfant" panose="02010503020300020003" pitchFamily="2" charset="0"/>
            </a:endParaRPr>
          </a:p>
          <a:p>
            <a:pPr algn="ctr"/>
            <a:r>
              <a:rPr lang="en-GB" sz="2400" dirty="0" err="1">
                <a:latin typeface="SassoonCRInfant" panose="02010503020300020003" pitchFamily="2" charset="0"/>
              </a:rPr>
              <a:t>Bydd</a:t>
            </a:r>
            <a:r>
              <a:rPr lang="en-GB" sz="2400" dirty="0">
                <a:latin typeface="SassoonCRInfant" panose="02010503020300020003" pitchFamily="2" charset="0"/>
              </a:rPr>
              <a:t> Siôn Corn </a:t>
            </a:r>
            <a:r>
              <a:rPr lang="en-GB" sz="2400" dirty="0" err="1">
                <a:latin typeface="SassoonCRInfant" panose="02010503020300020003" pitchFamily="2" charset="0"/>
              </a:rPr>
              <a:t>yn</a:t>
            </a:r>
            <a:r>
              <a:rPr lang="en-GB" sz="2400" dirty="0">
                <a:latin typeface="SassoonCRInfant" panose="02010503020300020003" pitchFamily="2" charset="0"/>
              </a:rPr>
              <a:t> </a:t>
            </a:r>
            <a:r>
              <a:rPr lang="en-GB" sz="2400" dirty="0" err="1">
                <a:latin typeface="SassoonCRInfant" panose="02010503020300020003" pitchFamily="2" charset="0"/>
              </a:rPr>
              <a:t>cyrraedd</a:t>
            </a:r>
            <a:r>
              <a:rPr lang="en-GB" sz="2400" dirty="0">
                <a:latin typeface="SassoonCRInfant" panose="02010503020300020003" pitchFamily="2" charset="0"/>
              </a:rPr>
              <a:t> am </a:t>
            </a:r>
            <a:r>
              <a:rPr lang="en-GB" sz="2400" dirty="0">
                <a:solidFill>
                  <a:srgbClr val="FF0000"/>
                </a:solidFill>
                <a:latin typeface="SassoonCRInfant" panose="02010503020300020003" pitchFamily="2" charset="0"/>
              </a:rPr>
              <a:t>b</a:t>
            </a:r>
            <a:r>
              <a:rPr lang="en-GB" sz="2400" dirty="0">
                <a:solidFill>
                  <a:schemeClr val="tx1"/>
                </a:solidFill>
                <a:latin typeface="SassoonCRInfant" panose="02010503020300020003" pitchFamily="2" charset="0"/>
              </a:rPr>
              <a:t>ump </a:t>
            </a:r>
            <a:r>
              <a:rPr lang="en-GB" sz="24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munud</a:t>
            </a:r>
            <a:r>
              <a:rPr lang="en-GB" sz="24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ar</a:t>
            </a:r>
            <a:r>
              <a:rPr lang="en-GB" sz="24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hugain</a:t>
            </a:r>
            <a:r>
              <a:rPr lang="en-GB" sz="24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dd</a:t>
            </a:r>
            <a:r>
              <a:rPr lang="en-GB" sz="24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eg</a:t>
            </a:r>
            <a:r>
              <a:rPr lang="en-GB" sz="2400" dirty="0">
                <a:solidFill>
                  <a:schemeClr val="tx1"/>
                </a:solidFill>
                <a:latin typeface="SassoonCRInfant" panose="02010503020300020003" pitchFamily="2" charset="0"/>
              </a:rPr>
              <a:t>.</a:t>
            </a:r>
            <a:r>
              <a:rPr lang="en-GB" sz="2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endParaRPr lang="en-GB" sz="2400" dirty="0">
              <a:latin typeface="SassoonCRInfant" panose="02010503020300020003" pitchFamily="2" charset="0"/>
            </a:endParaRPr>
          </a:p>
          <a:p>
            <a:pPr algn="ctr"/>
            <a:endParaRPr lang="en-GB" sz="2400" dirty="0">
              <a:latin typeface="SassoonCRInfant" panose="02010503020300020003" pitchFamily="2" charset="0"/>
            </a:endParaRPr>
          </a:p>
          <a:p>
            <a:pPr algn="ctr"/>
            <a:endParaRPr lang="en-GB" sz="24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CRInfant" panose="020105030203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62012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65BE6-D797-3FA0-2B9C-E99DDCDDC7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nowy mountain range with blue sky&#10;&#10;AI-generated content may be incorrect.">
            <a:extLst>
              <a:ext uri="{FF2B5EF4-FFF2-40B4-BE49-F238E27FC236}">
                <a16:creationId xmlns:a16="http://schemas.microsoft.com/office/drawing/2014/main" id="{576A5853-FC4F-8827-FFEE-32073667B1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31" y="-5"/>
            <a:ext cx="12397618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D1FAD0-A085-02E0-6D80-0AAEF6749ADB}"/>
              </a:ext>
            </a:extLst>
          </p:cNvPr>
          <p:cNvSpPr txBox="1"/>
          <p:nvPr/>
        </p:nvSpPr>
        <p:spPr>
          <a:xfrm>
            <a:off x="0" y="2197889"/>
            <a:ext cx="5967662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>
                <a:latin typeface="SassoonCRInfant" panose="02010503020300020003" pitchFamily="2" charset="0"/>
              </a:rPr>
              <a:t>Pryd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bydd</a:t>
            </a:r>
            <a:r>
              <a:rPr lang="en-GB" sz="2800" dirty="0">
                <a:latin typeface="SassoonCRInfant" panose="02010503020300020003" pitchFamily="2" charset="0"/>
              </a:rPr>
              <a:t> Siôn Corn </a:t>
            </a:r>
            <a:r>
              <a:rPr lang="en-GB" sz="2800" dirty="0" err="1">
                <a:latin typeface="SassoonCRInfant" panose="02010503020300020003" pitchFamily="2" charset="0"/>
              </a:rPr>
              <a:t>yn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cyrraedd</a:t>
            </a:r>
            <a:r>
              <a:rPr lang="en-GB" sz="2800" dirty="0">
                <a:latin typeface="SassoonCRInfant" panose="02010503020300020003" pitchFamily="2" charset="0"/>
              </a:rPr>
              <a:t> ____?</a:t>
            </a:r>
          </a:p>
          <a:p>
            <a:endParaRPr lang="en-GB" sz="1400" dirty="0">
              <a:latin typeface="SassoonCRInfant" panose="02010503020300020003" pitchFamily="2" charset="0"/>
            </a:endParaRPr>
          </a:p>
          <a:p>
            <a:endParaRPr lang="en-GB" sz="2800" dirty="0">
              <a:latin typeface="SassoonCRInfant" panose="02010503020300020003" pitchFamily="2" charset="0"/>
            </a:endParaRPr>
          </a:p>
          <a:p>
            <a:r>
              <a:rPr lang="en-GB" sz="2800" dirty="0" err="1">
                <a:latin typeface="SassoonCRInfant" panose="02010503020300020003" pitchFamily="2" charset="0"/>
              </a:rPr>
              <a:t>Bydd</a:t>
            </a:r>
            <a:r>
              <a:rPr lang="en-GB" sz="2800" dirty="0">
                <a:latin typeface="SassoonCRInfant" panose="02010503020300020003" pitchFamily="2" charset="0"/>
              </a:rPr>
              <a:t> Siôn Corn </a:t>
            </a:r>
            <a:r>
              <a:rPr lang="en-GB" sz="2800" dirty="0" err="1">
                <a:latin typeface="SassoonCRInfant" panose="02010503020300020003" pitchFamily="2" charset="0"/>
              </a:rPr>
              <a:t>yn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cyrraedd</a:t>
            </a:r>
            <a:r>
              <a:rPr lang="en-GB" sz="2800" dirty="0">
                <a:latin typeface="SassoonCRInfant" panose="02010503020300020003" pitchFamily="2" charset="0"/>
              </a:rPr>
              <a:t> am____.</a:t>
            </a:r>
          </a:p>
          <a:p>
            <a:endParaRPr lang="en-GB" sz="2800" dirty="0">
              <a:latin typeface="SassoonCRInfant" panose="02010503020300020003" pitchFamily="2" charset="0"/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E136B7B9-F06A-6FCA-E025-9105BAB04E2F}"/>
              </a:ext>
            </a:extLst>
          </p:cNvPr>
          <p:cNvSpPr/>
          <p:nvPr/>
        </p:nvSpPr>
        <p:spPr>
          <a:xfrm>
            <a:off x="2087592" y="388189"/>
            <a:ext cx="874107" cy="132289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A screenshot of a screen with a list of images&#10;&#10;AI-generated content may be incorrect.">
            <a:extLst>
              <a:ext uri="{FF2B5EF4-FFF2-40B4-BE49-F238E27FC236}">
                <a16:creationId xmlns:a16="http://schemas.microsoft.com/office/drawing/2014/main" id="{9BC83F1E-699F-8DA7-31D4-147BC12E87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962" y="234505"/>
            <a:ext cx="5568110" cy="59714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7F60BC-2B7C-31A2-B6AC-A08F526E1BF4}"/>
              </a:ext>
            </a:extLst>
          </p:cNvPr>
          <p:cNvSpPr txBox="1"/>
          <p:nvPr/>
        </p:nvSpPr>
        <p:spPr>
          <a:xfrm>
            <a:off x="987483" y="6150696"/>
            <a:ext cx="1044658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Cofiwch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treiglad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meddal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ar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ôl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i</a:t>
            </a:r>
            <a:r>
              <a:rPr lang="en-GB" sz="4400" dirty="0">
                <a:solidFill>
                  <a:srgbClr val="FF0000"/>
                </a:solidFill>
                <a:latin typeface="SassoonCRInfant" panose="02010503020300020003" pitchFamily="2" charset="0"/>
              </a:rPr>
              <a:t> ac ‘am’</a:t>
            </a:r>
          </a:p>
        </p:txBody>
      </p:sp>
    </p:spTree>
    <p:extLst>
      <p:ext uri="{BB962C8B-B14F-4D97-AF65-F5344CB8AC3E}">
        <p14:creationId xmlns:p14="http://schemas.microsoft.com/office/powerpoint/2010/main" val="6171035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B17FC2-CA54-8D3B-AD1F-61C2CD2D0B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nowy mountain range with blue sky&#10;&#10;AI-generated content may be incorrect.">
            <a:extLst>
              <a:ext uri="{FF2B5EF4-FFF2-40B4-BE49-F238E27FC236}">
                <a16:creationId xmlns:a16="http://schemas.microsoft.com/office/drawing/2014/main" id="{4787C20A-595D-6886-1BE6-CB9737EA67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397618" cy="6857999"/>
          </a:xfrm>
          <a:prstGeom prst="rect">
            <a:avLst/>
          </a:prstGeom>
        </p:spPr>
      </p:pic>
      <p:sp>
        <p:nvSpPr>
          <p:cNvPr id="14" name="Cloud 13">
            <a:extLst>
              <a:ext uri="{FF2B5EF4-FFF2-40B4-BE49-F238E27FC236}">
                <a16:creationId xmlns:a16="http://schemas.microsoft.com/office/drawing/2014/main" id="{C14CE49C-F7D6-F870-AC5B-C4F2B6ED165A}"/>
              </a:ext>
            </a:extLst>
          </p:cNvPr>
          <p:cNvSpPr/>
          <p:nvPr/>
        </p:nvSpPr>
        <p:spPr>
          <a:xfrm rot="414257">
            <a:off x="1557108" y="4271135"/>
            <a:ext cx="2363251" cy="147845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775095-8F72-CF35-0C49-41DD78EDCB80}"/>
              </a:ext>
            </a:extLst>
          </p:cNvPr>
          <p:cNvSpPr txBox="1"/>
          <p:nvPr/>
        </p:nvSpPr>
        <p:spPr>
          <a:xfrm>
            <a:off x="1283040" y="4658235"/>
            <a:ext cx="2911385" cy="640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b="1" dirty="0" err="1">
                <a:latin typeface="SassoonCRInfant" panose="02010503020300020003" pitchFamily="2" charset="0"/>
              </a:rPr>
              <a:t>Dangoswch</a:t>
            </a:r>
            <a:r>
              <a:rPr lang="en-GB" b="1" dirty="0">
                <a:latin typeface="SassoonCRInfant" panose="02010503020300020003" pitchFamily="2" charset="0"/>
              </a:rPr>
              <a:t> </a:t>
            </a:r>
            <a:r>
              <a:rPr lang="en-GB" b="1" dirty="0" err="1">
                <a:latin typeface="SassoonCRInfant" panose="02010503020300020003" pitchFamily="2" charset="0"/>
              </a:rPr>
              <a:t>ar</a:t>
            </a:r>
            <a:r>
              <a:rPr lang="en-GB" b="1" dirty="0">
                <a:latin typeface="SassoonCRInfant" panose="02010503020300020003" pitchFamily="2" charset="0"/>
              </a:rPr>
              <a:t> </a:t>
            </a:r>
            <a:r>
              <a:rPr lang="en-GB" b="1" dirty="0" err="1">
                <a:latin typeface="SassoonCRInfant" panose="02010503020300020003" pitchFamily="2" charset="0"/>
              </a:rPr>
              <a:t>eich</a:t>
            </a:r>
            <a:endParaRPr lang="en-GB" b="1" dirty="0">
              <a:latin typeface="SassoonCRInfant" panose="02010503020300020003" pitchFamily="2" charset="0"/>
            </a:endParaRPr>
          </a:p>
          <a:p>
            <a:pPr algn="ctr"/>
            <a:r>
              <a:rPr lang="en-GB" b="1" dirty="0">
                <a:latin typeface="SassoonCRInfant" panose="02010503020300020003" pitchFamily="2" charset="0"/>
              </a:rPr>
              <a:t> </a:t>
            </a:r>
            <a:r>
              <a:rPr lang="en-GB" b="1" dirty="0" err="1">
                <a:latin typeface="SassoonCRInfant" panose="02010503020300020003" pitchFamily="2" charset="0"/>
              </a:rPr>
              <a:t>cloc</a:t>
            </a:r>
            <a:r>
              <a:rPr lang="en-GB" b="1" dirty="0">
                <a:latin typeface="SassoonCRInfant" panose="02010503020300020003" pitchFamily="2" charset="0"/>
              </a:rPr>
              <a:t> 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6898729-BD94-3732-452F-5E399CB167C1}"/>
              </a:ext>
            </a:extLst>
          </p:cNvPr>
          <p:cNvSpPr txBox="1"/>
          <p:nvPr/>
        </p:nvSpPr>
        <p:spPr>
          <a:xfrm>
            <a:off x="315145" y="2219567"/>
            <a:ext cx="619807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>
                <a:latin typeface="SassoonCRInfant" panose="02010503020300020003" pitchFamily="2" charset="0"/>
              </a:rPr>
              <a:t>Pryd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bydd</a:t>
            </a:r>
            <a:r>
              <a:rPr lang="en-GB" sz="2800" dirty="0">
                <a:latin typeface="SassoonCRInfant" panose="02010503020300020003" pitchFamily="2" charset="0"/>
              </a:rPr>
              <a:t> Siôn Corn </a:t>
            </a:r>
            <a:r>
              <a:rPr lang="en-GB" sz="2800" dirty="0" err="1">
                <a:latin typeface="SassoonCRInfant" panose="02010503020300020003" pitchFamily="2" charset="0"/>
              </a:rPr>
              <a:t>yn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cyrraedd</a:t>
            </a:r>
            <a:endParaRPr lang="en-GB" sz="2800" dirty="0">
              <a:latin typeface="SassoonCRInfant" panose="02010503020300020003" pitchFamily="2" charset="0"/>
            </a:endParaRPr>
          </a:p>
          <a:p>
            <a:r>
              <a:rPr lang="en-GB" sz="2800" dirty="0">
                <a:latin typeface="SassoonCRInfant" panose="02010503020300020003" pitchFamily="2" charset="0"/>
              </a:rPr>
              <a:t>____?</a:t>
            </a:r>
          </a:p>
          <a:p>
            <a:endParaRPr lang="en-GB" sz="2800" dirty="0">
              <a:latin typeface="SassoonCRInfant" panose="02010503020300020003" pitchFamily="2" charset="0"/>
            </a:endParaRPr>
          </a:p>
        </p:txBody>
      </p:sp>
      <p:sp>
        <p:nvSpPr>
          <p:cNvPr id="22" name="Cloud 21">
            <a:extLst>
              <a:ext uri="{FF2B5EF4-FFF2-40B4-BE49-F238E27FC236}">
                <a16:creationId xmlns:a16="http://schemas.microsoft.com/office/drawing/2014/main" id="{AD0055B0-3C36-83A6-345E-12078D542063}"/>
              </a:ext>
            </a:extLst>
          </p:cNvPr>
          <p:cNvSpPr/>
          <p:nvPr/>
        </p:nvSpPr>
        <p:spPr>
          <a:xfrm rot="414257">
            <a:off x="1664159" y="130592"/>
            <a:ext cx="2363251" cy="147845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AFF8A53-31A4-79E9-2F16-545F857E8D52}"/>
              </a:ext>
            </a:extLst>
          </p:cNvPr>
          <p:cNvSpPr txBox="1"/>
          <p:nvPr/>
        </p:nvSpPr>
        <p:spPr>
          <a:xfrm>
            <a:off x="1390091" y="549492"/>
            <a:ext cx="29113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b="1" dirty="0" err="1">
                <a:latin typeface="SassoonCRInfant" panose="02010503020300020003" pitchFamily="2" charset="0"/>
              </a:rPr>
              <a:t>Gofynna’r</a:t>
            </a:r>
            <a:r>
              <a:rPr lang="en-GB" b="1" dirty="0">
                <a:latin typeface="SassoonCRInfant" panose="02010503020300020003" pitchFamily="2" charset="0"/>
              </a:rPr>
              <a:t> </a:t>
            </a:r>
            <a:r>
              <a:rPr lang="en-GB" b="1" dirty="0" err="1">
                <a:latin typeface="SassoonCRInfant" panose="02010503020300020003" pitchFamily="2" charset="0"/>
              </a:rPr>
              <a:t>cwestiwn</a:t>
            </a:r>
            <a:r>
              <a:rPr lang="en-GB" b="1" dirty="0">
                <a:latin typeface="SassoonCRInfant" panose="02010503020300020003" pitchFamily="2" charset="0"/>
              </a:rPr>
              <a:t>   </a:t>
            </a:r>
          </a:p>
        </p:txBody>
      </p:sp>
      <p:pic>
        <p:nvPicPr>
          <p:cNvPr id="2" name="Picture 1" descr="A screenshot of a screen with a list of images&#10;&#10;AI-generated content may be incorrect.">
            <a:extLst>
              <a:ext uri="{FF2B5EF4-FFF2-40B4-BE49-F238E27FC236}">
                <a16:creationId xmlns:a16="http://schemas.microsoft.com/office/drawing/2014/main" id="{6925F9C8-A745-DD30-7EDF-6C72E04A80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5358" y="381154"/>
            <a:ext cx="5568110" cy="59714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E8894F-114F-460A-B319-B98E827F40C6}"/>
              </a:ext>
            </a:extLst>
          </p:cNvPr>
          <p:cNvSpPr txBox="1"/>
          <p:nvPr/>
        </p:nvSpPr>
        <p:spPr>
          <a:xfrm>
            <a:off x="226006" y="6391787"/>
            <a:ext cx="62843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https://wordwall.net/resource/102743512/faint-or-gloch</a:t>
            </a:r>
          </a:p>
        </p:txBody>
      </p:sp>
    </p:spTree>
    <p:extLst>
      <p:ext uri="{BB962C8B-B14F-4D97-AF65-F5344CB8AC3E}">
        <p14:creationId xmlns:p14="http://schemas.microsoft.com/office/powerpoint/2010/main" val="38303791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A0AAD7-CB09-29CF-060A-6EB66DF2D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6D2627D-6A19-51FA-97B3-4C70E8B15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65" y="0"/>
            <a:ext cx="5390983" cy="858366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2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Nôd</a:t>
            </a:r>
            <a:r>
              <a:rPr lang="en-GB" sz="2800" dirty="0">
                <a:solidFill>
                  <a:schemeClr val="tx1"/>
                </a:solidFill>
                <a:latin typeface="SassoonCRInfant" panose="02010503020300020003" pitchFamily="2" charset="0"/>
              </a:rPr>
              <a:t> y </a:t>
            </a:r>
            <a:r>
              <a:rPr lang="en-GB" sz="2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wers</a:t>
            </a:r>
            <a:r>
              <a:rPr lang="en-GB" sz="2800" dirty="0">
                <a:solidFill>
                  <a:schemeClr val="tx1"/>
                </a:solidFill>
                <a:latin typeface="SassoonCRInfant" panose="02010503020300020003" pitchFamily="2" charset="0"/>
              </a:rPr>
              <a:t>: </a:t>
            </a:r>
            <a:br>
              <a:rPr lang="en-GB" sz="2800" dirty="0">
                <a:solidFill>
                  <a:schemeClr val="tx1"/>
                </a:solidFill>
                <a:latin typeface="SassoonCRInfant" panose="02010503020300020003" pitchFamily="2" charset="0"/>
              </a:rPr>
            </a:br>
            <a:endParaRPr lang="en-GB" sz="2800" dirty="0">
              <a:solidFill>
                <a:schemeClr val="tx1"/>
              </a:solidFill>
              <a:latin typeface="SassoonCRInfant" panose="02010503020300020003" pitchFamily="2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DC99EA-F0FE-93F7-3E84-5AA3B2FEF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035" y="606243"/>
            <a:ext cx="5946153" cy="2236424"/>
          </a:xfrm>
        </p:spPr>
        <p:txBody>
          <a:bodyPr rtlCol="0">
            <a:normAutofit/>
          </a:bodyPr>
          <a:lstStyle/>
          <a:p>
            <a:pPr marL="0" indent="0"/>
            <a:r>
              <a:rPr lang="en-GB" sz="1600" dirty="0" err="1">
                <a:latin typeface="SassoonCRInfant" panose="02010503020300020003" pitchFamily="2" charset="0"/>
              </a:rPr>
              <a:t>Rydyn</a:t>
            </a:r>
            <a:r>
              <a:rPr lang="en-GB" sz="1600" dirty="0">
                <a:latin typeface="SassoonCRInfant" panose="02010503020300020003" pitchFamily="2" charset="0"/>
              </a:rPr>
              <a:t> </a:t>
            </a:r>
            <a:r>
              <a:rPr lang="en-GB" sz="1600" dirty="0" err="1">
                <a:latin typeface="SassoonCRInfant" panose="02010503020300020003" pitchFamily="2" charset="0"/>
              </a:rPr>
              <a:t>ni’n</a:t>
            </a:r>
            <a:r>
              <a:rPr lang="en-GB" sz="1600" dirty="0">
                <a:latin typeface="SassoonCRInfant" panose="02010503020300020003" pitchFamily="2" charset="0"/>
              </a:rPr>
              <a:t> </a:t>
            </a:r>
            <a:r>
              <a:rPr lang="en-GB" sz="1600" dirty="0" err="1">
                <a:latin typeface="SassoonCRInfant" panose="02010503020300020003" pitchFamily="2" charset="0"/>
              </a:rPr>
              <a:t>wedi</a:t>
            </a:r>
            <a:r>
              <a:rPr lang="en-GB" sz="1600" dirty="0">
                <a:latin typeface="SassoonCRInfant" panose="02010503020300020003" pitchFamily="2" charset="0"/>
              </a:rPr>
              <a:t>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SassoonCRInfant" panose="02010503020300020003" pitchFamily="2" charset="0"/>
              </a:rPr>
              <a:t>Adologu</a:t>
            </a:r>
            <a:r>
              <a:rPr lang="en-GB" sz="1600" dirty="0">
                <a:latin typeface="SassoonCRInfant" panose="02010503020300020003" pitchFamily="2" charset="0"/>
              </a:rPr>
              <a:t> ‘Faint </a:t>
            </a:r>
            <a:r>
              <a:rPr lang="en-GB" sz="1600" dirty="0" err="1">
                <a:latin typeface="SassoonCRInfant" panose="02010503020300020003" pitchFamily="2" charset="0"/>
              </a:rPr>
              <a:t>o’r</a:t>
            </a:r>
            <a:r>
              <a:rPr lang="en-GB" sz="1600" dirty="0">
                <a:latin typeface="SassoonCRInfant" panose="02010503020300020003" pitchFamily="2" charset="0"/>
              </a:rPr>
              <a:t> </a:t>
            </a:r>
            <a:r>
              <a:rPr lang="en-GB" sz="1600" dirty="0" err="1">
                <a:latin typeface="SassoonCRInfant" panose="02010503020300020003" pitchFamily="2" charset="0"/>
              </a:rPr>
              <a:t>gloch</a:t>
            </a:r>
            <a:r>
              <a:rPr lang="en-GB" sz="1600" dirty="0">
                <a:latin typeface="SassoonCRInfant" panose="02010503020300020003" pitchFamily="2" charset="0"/>
              </a:rPr>
              <a:t> </a:t>
            </a:r>
            <a:r>
              <a:rPr lang="en-GB" sz="1600" dirty="0" err="1">
                <a:latin typeface="SassoonCRInfant" panose="02010503020300020003" pitchFamily="2" charset="0"/>
              </a:rPr>
              <a:t>ydy</a:t>
            </a:r>
            <a:r>
              <a:rPr lang="en-GB" sz="1600" dirty="0">
                <a:latin typeface="SassoonCRInfant" panose="02010503020300020003" pitchFamily="2" charset="0"/>
              </a:rPr>
              <a:t> hi?’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SassoonCRInfant" panose="02010503020300020003" pitchFamily="2" charset="0"/>
              </a:rPr>
              <a:t>Dysgu</a:t>
            </a:r>
            <a:r>
              <a:rPr lang="en-GB" sz="1600" dirty="0">
                <a:latin typeface="SassoonCRInfant" panose="02010503020300020003" pitchFamily="2" charset="0"/>
              </a:rPr>
              <a:t>: </a:t>
            </a:r>
          </a:p>
          <a:p>
            <a:r>
              <a:rPr lang="en-GB" sz="1600" dirty="0" err="1">
                <a:latin typeface="SassoonCRInfant" panose="02010503020300020003" pitchFamily="2" charset="0"/>
              </a:rPr>
              <a:t>Bydd</a:t>
            </a:r>
            <a:r>
              <a:rPr lang="en-GB" sz="1600" dirty="0">
                <a:latin typeface="SassoonCRInfant" panose="02010503020300020003" pitchFamily="2" charset="0"/>
              </a:rPr>
              <a:t> Siôn Corn </a:t>
            </a:r>
            <a:r>
              <a:rPr lang="en-GB" sz="1600" dirty="0" err="1">
                <a:latin typeface="SassoonCRInfant" panose="02010503020300020003" pitchFamily="2" charset="0"/>
              </a:rPr>
              <a:t>yn</a:t>
            </a:r>
            <a:r>
              <a:rPr lang="en-GB" sz="1600" dirty="0">
                <a:latin typeface="SassoonCRInfant" panose="02010503020300020003" pitchFamily="2" charset="0"/>
              </a:rPr>
              <a:t> </a:t>
            </a:r>
            <a:r>
              <a:rPr lang="en-GB" sz="1600" dirty="0" err="1">
                <a:latin typeface="SassoonCRInfant" panose="02010503020300020003" pitchFamily="2" charset="0"/>
              </a:rPr>
              <a:t>cyrraedd</a:t>
            </a:r>
            <a:r>
              <a:rPr lang="en-GB" sz="1600" dirty="0">
                <a:latin typeface="SassoonCRInfant" panose="02010503020300020003" pitchFamily="2" charset="0"/>
              </a:rPr>
              <a:t> am ___.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SassoonCRInfant" panose="02010503020300020003" pitchFamily="2" charset="0"/>
              </a:rPr>
              <a:t>Ateb</a:t>
            </a:r>
            <a:r>
              <a:rPr lang="en-GB" sz="1600" dirty="0">
                <a:latin typeface="SassoonCRInfant" panose="02010503020300020003" pitchFamily="2" charset="0"/>
              </a:rPr>
              <a:t>: </a:t>
            </a:r>
          </a:p>
          <a:p>
            <a:pPr marL="0" indent="0"/>
            <a:r>
              <a:rPr lang="en-GB" sz="1600" dirty="0" err="1">
                <a:latin typeface="SassoonCRInfant" panose="02010503020300020003" pitchFamily="2" charset="0"/>
              </a:rPr>
              <a:t>Pryd</a:t>
            </a:r>
            <a:r>
              <a:rPr lang="en-GB" sz="1600" dirty="0">
                <a:latin typeface="SassoonCRInfant" panose="02010503020300020003" pitchFamily="2" charset="0"/>
              </a:rPr>
              <a:t> </a:t>
            </a:r>
            <a:r>
              <a:rPr lang="en-GB" sz="1600" dirty="0" err="1">
                <a:latin typeface="SassoonCRInfant" panose="02010503020300020003" pitchFamily="2" charset="0"/>
              </a:rPr>
              <a:t>bydd</a:t>
            </a:r>
            <a:r>
              <a:rPr lang="en-GB" sz="1600" dirty="0">
                <a:latin typeface="SassoonCRInfant" panose="02010503020300020003" pitchFamily="2" charset="0"/>
              </a:rPr>
              <a:t> Siôn Corn </a:t>
            </a:r>
            <a:r>
              <a:rPr lang="en-GB" sz="1600" dirty="0" err="1">
                <a:latin typeface="SassoonCRInfant" panose="02010503020300020003" pitchFamily="2" charset="0"/>
              </a:rPr>
              <a:t>yn</a:t>
            </a:r>
            <a:r>
              <a:rPr lang="en-GB" sz="1600" dirty="0">
                <a:latin typeface="SassoonCRInfant" panose="02010503020300020003" pitchFamily="2" charset="0"/>
              </a:rPr>
              <a:t> </a:t>
            </a:r>
            <a:r>
              <a:rPr lang="en-GB" sz="1600" dirty="0" err="1">
                <a:latin typeface="SassoonCRInfant" panose="02010503020300020003" pitchFamily="2" charset="0"/>
              </a:rPr>
              <a:t>cyrraedd</a:t>
            </a:r>
            <a:r>
              <a:rPr lang="en-GB" sz="1600" dirty="0">
                <a:latin typeface="SassoonCRInfant" panose="02010503020300020003" pitchFamily="2" charset="0"/>
              </a:rPr>
              <a:t> ____?</a:t>
            </a:r>
          </a:p>
        </p:txBody>
      </p:sp>
      <p:pic>
        <p:nvPicPr>
          <p:cNvPr id="7" name="Picture Placeholder 6" descr="Striped knitted mittens clothes pinned to a snowy tree">
            <a:extLst>
              <a:ext uri="{FF2B5EF4-FFF2-40B4-BE49-F238E27FC236}">
                <a16:creationId xmlns:a16="http://schemas.microsoft.com/office/drawing/2014/main" id="{DE78F8F9-4383-5E60-A71F-E42FF1EF736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85" r="17085"/>
          <a:stretch/>
        </p:blipFill>
        <p:spPr/>
      </p:pic>
      <p:pic>
        <p:nvPicPr>
          <p:cNvPr id="11" name="Picture Placeholder 10" descr="Bauble fastened to fir tree">
            <a:extLst>
              <a:ext uri="{FF2B5EF4-FFF2-40B4-BE49-F238E27FC236}">
                <a16:creationId xmlns:a16="http://schemas.microsoft.com/office/drawing/2014/main" id="{2244B7EF-98D9-A857-B884-19C1B19FEE3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25" r="17225"/>
          <a:stretch/>
        </p:blipFill>
        <p:spPr/>
      </p:pic>
      <p:pic>
        <p:nvPicPr>
          <p:cNvPr id="32" name="Picture Placeholder 31" descr="Santa Claus speaking on a mobile telephone">
            <a:extLst>
              <a:ext uri="{FF2B5EF4-FFF2-40B4-BE49-F238E27FC236}">
                <a16:creationId xmlns:a16="http://schemas.microsoft.com/office/drawing/2014/main" id="{BC45630D-65CD-FCDE-C002-9736BFB0793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6" r="26286"/>
          <a:stretch/>
        </p:blipFill>
        <p:spPr/>
      </p:pic>
      <p:pic>
        <p:nvPicPr>
          <p:cNvPr id="26" name="Picture Placeholder 25" descr="Gift box tied with red ribbon">
            <a:extLst>
              <a:ext uri="{FF2B5EF4-FFF2-40B4-BE49-F238E27FC236}">
                <a16:creationId xmlns:a16="http://schemas.microsoft.com/office/drawing/2014/main" id="{1D0A1ED8-1115-2B01-46E7-B768762BF0C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99" r="26599"/>
          <a:stretch/>
        </p:blipFill>
        <p:spPr/>
      </p:pic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38CF6B8D-6E06-F2C4-8D8F-3852C5847E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17000" y="6433202"/>
            <a:ext cx="2374150" cy="367841"/>
          </a:xfrm>
        </p:spPr>
        <p:txBody>
          <a:bodyPr rtlCol="0"/>
          <a:lstStyle/>
          <a:p>
            <a:pPr rtl="0"/>
            <a:r>
              <a:rPr lang="en-GB"/>
              <a:t>2/8/20XX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D69EE885-756B-D858-97E3-31BCA9830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13</a:t>
            </a:fld>
            <a:endParaRPr lang="en-GB" dirty="0"/>
          </a:p>
        </p:txBody>
      </p:sp>
      <p:pic>
        <p:nvPicPr>
          <p:cNvPr id="8" name="Picture 7" descr="A thumb down symbol in a circle&#10;&#10;AI-generated content may be incorrect.">
            <a:extLst>
              <a:ext uri="{FF2B5EF4-FFF2-40B4-BE49-F238E27FC236}">
                <a16:creationId xmlns:a16="http://schemas.microsoft.com/office/drawing/2014/main" id="{16C99953-13C2-7E69-2010-8370AD7EC2A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88" y="4283320"/>
            <a:ext cx="5701433" cy="202668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1019F73-1265-3D77-57D2-876646D4BF3D}"/>
              </a:ext>
            </a:extLst>
          </p:cNvPr>
          <p:cNvSpPr txBox="1"/>
          <p:nvPr/>
        </p:nvSpPr>
        <p:spPr>
          <a:xfrm>
            <a:off x="180328" y="2870496"/>
            <a:ext cx="612475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SassoonCRInfant" panose="02010503020300020003" pitchFamily="2" charset="0"/>
              </a:rPr>
              <a:t>Sut </a:t>
            </a:r>
            <a:r>
              <a:rPr lang="en-GB" sz="2800" b="1" dirty="0" err="1">
                <a:latin typeface="SassoonCRInfant" panose="02010503020300020003" pitchFamily="2" charset="0"/>
              </a:rPr>
              <a:t>oedd</a:t>
            </a:r>
            <a:r>
              <a:rPr lang="en-GB" sz="2800" b="1" dirty="0">
                <a:latin typeface="SassoonCRInfant" panose="02010503020300020003" pitchFamily="2" charset="0"/>
              </a:rPr>
              <a:t> y </a:t>
            </a:r>
            <a:r>
              <a:rPr lang="en-GB" sz="2800" b="1" dirty="0" err="1">
                <a:latin typeface="SassoonCRInfant" panose="02010503020300020003" pitchFamily="2" charset="0"/>
              </a:rPr>
              <a:t>gwaith</a:t>
            </a:r>
            <a:r>
              <a:rPr lang="en-GB" sz="2800" b="1" dirty="0">
                <a:latin typeface="SassoonCRInfant" panose="02010503020300020003" pitchFamily="2" charset="0"/>
              </a:rPr>
              <a:t>?</a:t>
            </a:r>
          </a:p>
          <a:p>
            <a:endParaRPr lang="en-GB" sz="2800" b="1" dirty="0">
              <a:latin typeface="SassoonCRInfant" panose="02010503020300020003" pitchFamily="2" charset="0"/>
            </a:endParaRPr>
          </a:p>
          <a:p>
            <a:r>
              <a:rPr lang="en-GB" sz="2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Dangoswch</a:t>
            </a:r>
            <a:r>
              <a:rPr lang="en-GB" sz="28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eich</a:t>
            </a:r>
            <a:r>
              <a:rPr lang="en-GB" sz="28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bodiau</a:t>
            </a:r>
            <a:r>
              <a:rPr lang="en-GB" sz="28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i</a:t>
            </a:r>
            <a:r>
              <a:rPr lang="en-GB" sz="2800" dirty="0">
                <a:latin typeface="SassoonCRInfant" panose="02010503020300020003" pitchFamily="2" charset="0"/>
              </a:rPr>
              <a:t> fi.</a:t>
            </a:r>
            <a:r>
              <a:rPr lang="en-GB" sz="28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endParaRPr lang="en-GB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4AD701-36DE-2D0C-490C-D9D074E46BF7}"/>
              </a:ext>
            </a:extLst>
          </p:cNvPr>
          <p:cNvSpPr txBox="1"/>
          <p:nvPr/>
        </p:nvSpPr>
        <p:spPr>
          <a:xfrm>
            <a:off x="391988" y="6433202"/>
            <a:ext cx="6014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SassoonCRInfant" panose="02010503020300020003" pitchFamily="2" charset="0"/>
              </a:rPr>
              <a:t>Bodiau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i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fyny</a:t>
            </a:r>
            <a:r>
              <a:rPr lang="en-GB" dirty="0">
                <a:latin typeface="SassoonCRInfant" panose="02010503020300020003" pitchFamily="2" charset="0"/>
              </a:rPr>
              <a:t>          </a:t>
            </a:r>
            <a:r>
              <a:rPr lang="en-GB" dirty="0" err="1">
                <a:latin typeface="SassoonCRInfant" panose="02010503020300020003" pitchFamily="2" charset="0"/>
              </a:rPr>
              <a:t>Bodiau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yn</a:t>
            </a:r>
            <a:r>
              <a:rPr lang="en-GB" dirty="0">
                <a:latin typeface="SassoonCRInfant" panose="02010503020300020003" pitchFamily="2" charset="0"/>
              </a:rPr>
              <a:t> y </a:t>
            </a:r>
            <a:r>
              <a:rPr lang="en-GB" dirty="0" err="1">
                <a:latin typeface="SassoonCRInfant" panose="02010503020300020003" pitchFamily="2" charset="0"/>
              </a:rPr>
              <a:t>canol</a:t>
            </a:r>
            <a:r>
              <a:rPr lang="en-GB" dirty="0">
                <a:latin typeface="SassoonCRInfant" panose="02010503020300020003" pitchFamily="2" charset="0"/>
              </a:rPr>
              <a:t>       </a:t>
            </a:r>
            <a:r>
              <a:rPr lang="en-GB" dirty="0" err="1">
                <a:latin typeface="SassoonCRInfant" panose="02010503020300020003" pitchFamily="2" charset="0"/>
              </a:rPr>
              <a:t>Bodiau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i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lawr</a:t>
            </a:r>
            <a:r>
              <a:rPr lang="en-GB" dirty="0">
                <a:latin typeface="SassoonCRInfant" panose="02010503020300020003" pitchFamily="2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5975112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222</TotalTime>
  <Words>511</Words>
  <Application>Microsoft Office PowerPoint</Application>
  <PresentationFormat>Widescreen</PresentationFormat>
  <Paragraphs>103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SassoonCRInfant</vt:lpstr>
      <vt:lpstr>Office Theme</vt:lpstr>
      <vt:lpstr>PowerPoint Presentation</vt:lpstr>
      <vt:lpstr>Siôn Corn </vt:lpstr>
      <vt:lpstr>Nod y wers: </vt:lpstr>
      <vt:lpstr>Adologu: </vt:lpstr>
      <vt:lpstr>Faint o’r gloch ydy hi?  </vt:lpstr>
      <vt:lpstr>Faint o’r gloch?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Nôd y wers: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Foulkes (2514231)</dc:creator>
  <cp:lastModifiedBy>Charlotte Foulkes (2514231)</cp:lastModifiedBy>
  <cp:revision>24</cp:revision>
  <dcterms:created xsi:type="dcterms:W3CDTF">2025-11-12T12:10:24Z</dcterms:created>
  <dcterms:modified xsi:type="dcterms:W3CDTF">2025-11-26T12:13:25Z</dcterms:modified>
</cp:coreProperties>
</file>