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78" r:id="rId3"/>
    <p:sldId id="258" r:id="rId4"/>
    <p:sldId id="261" r:id="rId5"/>
    <p:sldId id="263" r:id="rId6"/>
    <p:sldId id="262" r:id="rId7"/>
    <p:sldId id="264" r:id="rId8"/>
    <p:sldId id="267" r:id="rId9"/>
    <p:sldId id="265" r:id="rId10"/>
    <p:sldId id="266" r:id="rId11"/>
    <p:sldId id="268" r:id="rId12"/>
    <p:sldId id="269" r:id="rId13"/>
    <p:sldId id="270" r:id="rId14"/>
    <p:sldId id="271" r:id="rId15"/>
    <p:sldId id="272" r:id="rId16"/>
    <p:sldId id="273" r:id="rId17"/>
    <p:sldId id="274" r:id="rId18"/>
    <p:sldId id="275" r:id="rId19"/>
    <p:sldId id="276" r:id="rId20"/>
    <p:sldId id="277" r:id="rId21"/>
    <p:sldId id="27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588" autoAdjust="0"/>
    <p:restoredTop sz="94569" autoAdjust="0"/>
  </p:normalViewPr>
  <p:slideViewPr>
    <p:cSldViewPr>
      <p:cViewPr varScale="1">
        <p:scale>
          <a:sx n="66" d="100"/>
          <a:sy n="66" d="100"/>
        </p:scale>
        <p:origin x="-150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49F817-6E0E-4E97-B9D0-2BFE3450646A}" type="datetimeFigureOut">
              <a:rPr lang="en-US" smtClean="0"/>
              <a:pPr/>
              <a:t>3/15/2020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8D5EC4D-2202-47C2-BFB4-46FE64DBD85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8D5EC4D-2202-47C2-BFB4-46FE64DBD85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8D5EC4D-2202-47C2-BFB4-46FE64DBD85B}" type="slidenum">
              <a:rPr lang="en-GB" smtClean="0"/>
              <a:pPr/>
              <a:t>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0E1F102-BDB3-41EC-9F66-C87357734277}" type="datetimeFigureOut">
              <a:rPr lang="en-US" smtClean="0"/>
              <a:pPr/>
              <a:t>3/15/2020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9E67A9B0-2D9E-40BD-9405-AE7D9DF56770}"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transition>
    <p:wedg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0E1F102-BDB3-41EC-9F66-C87357734277}" type="datetimeFigureOut">
              <a:rPr lang="en-US" smtClean="0"/>
              <a:pPr/>
              <a:t>3/15/2020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67A9B0-2D9E-40BD-9405-AE7D9DF56770}" type="slidenum">
              <a:rPr lang="en-GB" smtClean="0"/>
              <a:pPr/>
              <a:t>‹#›</a:t>
            </a:fld>
            <a:endParaRPr lang="en-GB"/>
          </a:p>
        </p:txBody>
      </p:sp>
    </p:spTree>
  </p:cSld>
  <p:clrMapOvr>
    <a:masterClrMapping/>
  </p:clrMapOvr>
  <p:transition>
    <p:wedg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0E1F102-BDB3-41EC-9F66-C87357734277}" type="datetimeFigureOut">
              <a:rPr lang="en-US" smtClean="0"/>
              <a:pPr/>
              <a:t>3/15/2020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67A9B0-2D9E-40BD-9405-AE7D9DF56770}"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transition>
    <p:wedg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0E1F102-BDB3-41EC-9F66-C87357734277}" type="datetimeFigureOut">
              <a:rPr lang="en-US" smtClean="0"/>
              <a:pPr/>
              <a:t>3/15/2020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67A9B0-2D9E-40BD-9405-AE7D9DF56770}" type="slidenum">
              <a:rPr lang="en-GB" smtClean="0"/>
              <a:pPr/>
              <a:t>‹#›</a:t>
            </a:fld>
            <a:endParaRPr lang="en-GB"/>
          </a:p>
        </p:txBody>
      </p:sp>
    </p:spTree>
  </p:cSld>
  <p:clrMapOvr>
    <a:masterClrMapping/>
  </p:clrMapOvr>
  <p:transition>
    <p:wedg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0E1F102-BDB3-41EC-9F66-C87357734277}" type="datetimeFigureOut">
              <a:rPr lang="en-US" smtClean="0"/>
              <a:pPr/>
              <a:t>3/15/2020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67A9B0-2D9E-40BD-9405-AE7D9DF56770}" type="slidenum">
              <a:rPr lang="en-GB" smtClean="0"/>
              <a:pPr/>
              <a:t>‹#›</a:t>
            </a:fld>
            <a:endParaRPr lang="en-GB"/>
          </a:p>
        </p:txBody>
      </p:sp>
    </p:spTree>
  </p:cSld>
  <p:clrMapOvr>
    <a:masterClrMapping/>
  </p:clrMapOvr>
  <p:transition>
    <p:wedg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0E1F102-BDB3-41EC-9F66-C87357734277}" type="datetimeFigureOut">
              <a:rPr lang="en-US" smtClean="0"/>
              <a:pPr/>
              <a:t>3/15/2020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67A9B0-2D9E-40BD-9405-AE7D9DF56770}" type="slidenum">
              <a:rPr lang="en-GB" smtClean="0"/>
              <a:pPr/>
              <a:t>‹#›</a:t>
            </a:fld>
            <a:endParaRPr lang="en-GB"/>
          </a:p>
        </p:txBody>
      </p:sp>
    </p:spTree>
  </p:cSld>
  <p:clrMapOvr>
    <a:masterClrMapping/>
  </p:clrMapOvr>
  <p:transition>
    <p:wedg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E1F102-BDB3-41EC-9F66-C87357734277}" type="datetimeFigureOut">
              <a:rPr lang="en-US" smtClean="0"/>
              <a:pPr/>
              <a:t>3/15/2020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67A9B0-2D9E-40BD-9405-AE7D9DF56770}" type="slidenum">
              <a:rPr lang="en-GB" smtClean="0"/>
              <a:pPr/>
              <a:t>‹#›</a:t>
            </a:fld>
            <a:endParaRPr lang="en-GB"/>
          </a:p>
        </p:txBody>
      </p:sp>
    </p:spTree>
  </p:cSld>
  <p:clrMapOvr>
    <a:masterClrMapping/>
  </p:clrMapOvr>
  <p:transition>
    <p:wedg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0E1F102-BDB3-41EC-9F66-C87357734277}" type="datetimeFigureOut">
              <a:rPr lang="en-US" smtClean="0"/>
              <a:pPr/>
              <a:t>3/15/2020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67A9B0-2D9E-40BD-9405-AE7D9DF56770}" type="slidenum">
              <a:rPr lang="en-GB" smtClean="0"/>
              <a:pPr/>
              <a:t>‹#›</a:t>
            </a:fld>
            <a:endParaRPr lang="en-GB"/>
          </a:p>
        </p:txBody>
      </p:sp>
    </p:spTree>
  </p:cSld>
  <p:clrMapOvr>
    <a:masterClrMapping/>
  </p:clrMapOvr>
  <p:transition>
    <p:wedg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0E1F102-BDB3-41EC-9F66-C87357734277}" type="datetimeFigureOut">
              <a:rPr lang="en-US" smtClean="0"/>
              <a:pPr/>
              <a:t>3/15/2020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9E67A9B0-2D9E-40BD-9405-AE7D9DF56770}"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transition>
    <p:wedg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0E1F102-BDB3-41EC-9F66-C87357734277}" type="datetimeFigureOut">
              <a:rPr lang="en-US" smtClean="0"/>
              <a:pPr/>
              <a:t>3/15/2020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67A9B0-2D9E-40BD-9405-AE7D9DF56770}" type="slidenum">
              <a:rPr lang="en-GB" smtClean="0"/>
              <a:pPr/>
              <a:t>‹#›</a:t>
            </a:fld>
            <a:endParaRPr lang="en-GB"/>
          </a:p>
        </p:txBody>
      </p:sp>
    </p:spTree>
  </p:cSld>
  <p:clrMapOvr>
    <a:masterClrMapping/>
  </p:clrMapOvr>
  <p:transition>
    <p:wedg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0E1F102-BDB3-41EC-9F66-C87357734277}" type="datetimeFigureOut">
              <a:rPr lang="en-US" smtClean="0"/>
              <a:pPr/>
              <a:t>3/15/2020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67A9B0-2D9E-40BD-9405-AE7D9DF56770}" type="slidenum">
              <a:rPr lang="en-GB" smtClean="0"/>
              <a:pPr/>
              <a:t>‹#›</a:t>
            </a:fld>
            <a:endParaRPr lang="en-GB"/>
          </a:p>
        </p:txBody>
      </p:sp>
    </p:spTree>
  </p:cSld>
  <p:clrMapOvr>
    <a:masterClrMapping/>
  </p:clrMapOvr>
  <p:transition>
    <p:wedg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0E1F102-BDB3-41EC-9F66-C87357734277}" type="datetimeFigureOut">
              <a:rPr lang="en-US" smtClean="0"/>
              <a:pPr/>
              <a:t>3/15/2020</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9E67A9B0-2D9E-40BD-9405-AE7D9DF56770}"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wedge/>
  </p:transition>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857233"/>
            <a:ext cx="7772400" cy="2743218"/>
          </a:xfrm>
        </p:spPr>
        <p:txBody>
          <a:bodyPr>
            <a:normAutofit fontScale="90000"/>
          </a:bodyPr>
          <a:lstStyle/>
          <a:p>
            <a:r>
              <a:rPr lang="en-GB" dirty="0" smtClean="0"/>
              <a:t/>
            </a:r>
            <a:br>
              <a:rPr lang="en-GB" dirty="0" smtClean="0"/>
            </a:br>
            <a:r>
              <a:rPr lang="en-GB" dirty="0" smtClean="0"/>
              <a:t/>
            </a:r>
            <a:br>
              <a:rPr lang="en-GB" dirty="0" smtClean="0"/>
            </a:br>
            <a:r>
              <a:rPr lang="en-GB" dirty="0" smtClean="0">
                <a:solidFill>
                  <a:schemeClr val="tx2"/>
                </a:solidFill>
              </a:rPr>
              <a:t>Forest of Arden </a:t>
            </a:r>
            <a:r>
              <a:rPr lang="en-GB" dirty="0" smtClean="0">
                <a:solidFill>
                  <a:schemeClr val="tx2"/>
                </a:solidFill>
              </a:rPr>
              <a:t>Marriott Hotel </a:t>
            </a:r>
            <a:r>
              <a:rPr lang="en-GB" dirty="0" smtClean="0"/>
              <a:t>Food  and Beverage Operations </a:t>
            </a:r>
            <a:br>
              <a:rPr lang="en-GB" dirty="0" smtClean="0"/>
            </a:br>
            <a:endParaRPr lang="en-GB" dirty="0"/>
          </a:p>
        </p:txBody>
      </p:sp>
      <p:sp>
        <p:nvSpPr>
          <p:cNvPr id="3" name="Subtitle 2"/>
          <p:cNvSpPr>
            <a:spLocks noGrp="1"/>
          </p:cNvSpPr>
          <p:nvPr>
            <p:ph type="subTitle" idx="1"/>
          </p:nvPr>
        </p:nvSpPr>
        <p:spPr/>
        <p:txBody>
          <a:bodyPr/>
          <a:lstStyle/>
          <a:p>
            <a:endParaRPr lang="en-GB" dirty="0"/>
          </a:p>
        </p:txBody>
      </p:sp>
      <p:pic>
        <p:nvPicPr>
          <p:cNvPr id="4" name="Picture 2" descr="https://lh4.googleusercontent.com/proxy/tUqdVKCl4eoKIhseoD7sLwZqawhlODAvSAVp2JpK2n1nAewWICvL5gMFEi2cACd4UyPt9BWouyaaYxs9eKj-ehiO3AleTfqya5AjS2GmMJmD78fhOZ0rjwEajDKf6n7We8Vdyw63EeXBr74vzAdJqlRY8TIiBA=w325-h292-k-no"/>
          <p:cNvPicPr>
            <a:picLocks noChangeAspect="1" noChangeArrowheads="1"/>
          </p:cNvPicPr>
          <p:nvPr/>
        </p:nvPicPr>
        <p:blipFill>
          <a:blip r:embed="rId3"/>
          <a:srcRect/>
          <a:stretch>
            <a:fillRect/>
          </a:stretch>
        </p:blipFill>
        <p:spPr bwMode="auto">
          <a:xfrm>
            <a:off x="0" y="2714620"/>
            <a:ext cx="9144000" cy="4143380"/>
          </a:xfrm>
          <a:prstGeom prst="rect">
            <a:avLst/>
          </a:prstGeom>
          <a:noFill/>
        </p:spPr>
      </p:pic>
    </p:spTree>
  </p:cSld>
  <p:clrMapOvr>
    <a:masterClrMapping/>
  </p:clrMapOvr>
  <p:transition>
    <p:wedg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MARIN BOCAI</a:t>
            </a:r>
            <a:endParaRPr lang="en-GB" dirty="0"/>
          </a:p>
        </p:txBody>
      </p:sp>
      <p:sp>
        <p:nvSpPr>
          <p:cNvPr id="3" name="Content Placeholder 2"/>
          <p:cNvSpPr>
            <a:spLocks noGrp="1"/>
          </p:cNvSpPr>
          <p:nvPr>
            <p:ph idx="1"/>
          </p:nvPr>
        </p:nvSpPr>
        <p:spPr/>
        <p:txBody>
          <a:bodyPr/>
          <a:lstStyle/>
          <a:p>
            <a:r>
              <a:rPr lang="en-GB" dirty="0" smtClean="0"/>
              <a:t>Student Nr. 1815474</a:t>
            </a:r>
          </a:p>
          <a:p>
            <a:r>
              <a:rPr lang="en-GB" dirty="0" smtClean="0"/>
              <a:t>Group.2</a:t>
            </a:r>
          </a:p>
          <a:p>
            <a:r>
              <a:rPr lang="en-GB" dirty="0" smtClean="0"/>
              <a:t>Lecturer Name- </a:t>
            </a:r>
            <a:r>
              <a:rPr lang="en-GB" dirty="0" err="1" smtClean="0"/>
              <a:t>Jahanzeeb</a:t>
            </a:r>
            <a:r>
              <a:rPr lang="en-GB" dirty="0" smtClean="0"/>
              <a:t> </a:t>
            </a:r>
            <a:r>
              <a:rPr lang="en-GB" dirty="0" err="1" smtClean="0"/>
              <a:t>Qurashi</a:t>
            </a:r>
            <a:endParaRPr lang="en-GB" dirty="0" smtClean="0"/>
          </a:p>
          <a:p>
            <a:endParaRPr lang="en-GB" dirty="0"/>
          </a:p>
        </p:txBody>
      </p:sp>
      <p:pic>
        <p:nvPicPr>
          <p:cNvPr id="4" name="Picture 3" descr="download.png"/>
          <p:cNvPicPr>
            <a:picLocks noChangeAspect="1"/>
          </p:cNvPicPr>
          <p:nvPr/>
        </p:nvPicPr>
        <p:blipFill>
          <a:blip r:embed="rId2"/>
          <a:stretch>
            <a:fillRect/>
          </a:stretch>
        </p:blipFill>
        <p:spPr>
          <a:xfrm>
            <a:off x="500034" y="3286124"/>
            <a:ext cx="7786742" cy="3571876"/>
          </a:xfrm>
          <a:prstGeom prst="rect">
            <a:avLst/>
          </a:prstGeom>
        </p:spPr>
      </p:pic>
    </p:spTree>
  </p:cSld>
  <p:clrMapOvr>
    <a:masterClrMapping/>
  </p:clrMapOvr>
  <p:transition>
    <p:wedg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Content</a:t>
            </a:r>
            <a:endParaRPr lang="en-GB" dirty="0"/>
          </a:p>
        </p:txBody>
      </p:sp>
      <p:sp>
        <p:nvSpPr>
          <p:cNvPr id="4" name="Content Placeholder 3"/>
          <p:cNvSpPr>
            <a:spLocks noGrp="1"/>
          </p:cNvSpPr>
          <p:nvPr>
            <p:ph sz="half" idx="1"/>
          </p:nvPr>
        </p:nvSpPr>
        <p:spPr/>
        <p:txBody>
          <a:bodyPr/>
          <a:lstStyle/>
          <a:p>
            <a:r>
              <a:rPr lang="en-GB" dirty="0" smtClean="0">
                <a:latin typeface="+mj-lt"/>
              </a:rPr>
              <a:t>Intro</a:t>
            </a:r>
          </a:p>
          <a:p>
            <a:r>
              <a:rPr lang="en-GB" dirty="0" smtClean="0">
                <a:latin typeface="+mj-lt"/>
              </a:rPr>
              <a:t>History</a:t>
            </a:r>
            <a:r>
              <a:rPr lang="en-GB" dirty="0" smtClean="0"/>
              <a:t> of Marriott Forrest of Arden</a:t>
            </a:r>
          </a:p>
          <a:p>
            <a:r>
              <a:rPr lang="en-GB" dirty="0" smtClean="0"/>
              <a:t>Type of operation</a:t>
            </a:r>
          </a:p>
          <a:p>
            <a:r>
              <a:rPr lang="en-GB" dirty="0" smtClean="0"/>
              <a:t>Food and Beverage operation</a:t>
            </a:r>
          </a:p>
          <a:p>
            <a:endParaRPr lang="en-GB" dirty="0" smtClean="0"/>
          </a:p>
        </p:txBody>
      </p:sp>
      <p:sp>
        <p:nvSpPr>
          <p:cNvPr id="5" name="Content Placeholder 4"/>
          <p:cNvSpPr>
            <a:spLocks noGrp="1"/>
          </p:cNvSpPr>
          <p:nvPr>
            <p:ph sz="half" idx="2"/>
          </p:nvPr>
        </p:nvSpPr>
        <p:spPr/>
        <p:txBody>
          <a:bodyPr/>
          <a:lstStyle/>
          <a:p>
            <a:r>
              <a:rPr lang="en-GB" dirty="0" smtClean="0"/>
              <a:t>Types of menu/Product of  kitchen</a:t>
            </a:r>
          </a:p>
          <a:p>
            <a:r>
              <a:rPr lang="en-GB" dirty="0" smtClean="0"/>
              <a:t>How they market</a:t>
            </a:r>
          </a:p>
          <a:p>
            <a:r>
              <a:rPr lang="en-GB" dirty="0" smtClean="0"/>
              <a:t>Health and Safety  Food and Beverage</a:t>
            </a:r>
            <a:endParaRPr lang="en-GB" dirty="0"/>
          </a:p>
        </p:txBody>
      </p:sp>
    </p:spTree>
  </p:cSld>
  <p:clrMapOvr>
    <a:masterClrMapping/>
  </p:clrMapOvr>
  <p:transition>
    <p:wedg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INTRO....</a:t>
            </a:r>
            <a:endParaRPr lang="en-GB" dirty="0"/>
          </a:p>
        </p:txBody>
      </p:sp>
      <p:sp>
        <p:nvSpPr>
          <p:cNvPr id="3" name="Content Placeholder 2"/>
          <p:cNvSpPr>
            <a:spLocks noGrp="1"/>
          </p:cNvSpPr>
          <p:nvPr>
            <p:ph idx="1"/>
          </p:nvPr>
        </p:nvSpPr>
        <p:spPr/>
        <p:txBody>
          <a:bodyPr/>
          <a:lstStyle/>
          <a:p>
            <a:pPr algn="ctr">
              <a:buNone/>
            </a:pPr>
            <a:r>
              <a:rPr lang="en-GB" sz="2800" dirty="0" smtClean="0">
                <a:latin typeface="Arial" pitchFamily="34" charset="0"/>
                <a:cs typeface="Arial" pitchFamily="34" charset="0"/>
              </a:rPr>
              <a:t>  Is a hotel and club complex operated by Marriott Hotels and Resorts it is close to Birmingham Airport, it also has a forest in Arden which has two golf courses and a Golf Academy. There have been many prestigious tournaments including European tournaments</a:t>
            </a:r>
            <a:endParaRPr lang="en-GB" dirty="0"/>
          </a:p>
        </p:txBody>
      </p:sp>
    </p:spTree>
  </p:cSld>
  <p:clrMapOvr>
    <a:masterClrMapping/>
  </p:clrMapOvr>
  <p:transition>
    <p:wedg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History of Marriott Forest of Arden</a:t>
            </a:r>
            <a:endParaRPr lang="en-GB" dirty="0"/>
          </a:p>
        </p:txBody>
      </p:sp>
      <p:sp>
        <p:nvSpPr>
          <p:cNvPr id="3" name="Content Placeholder 2"/>
          <p:cNvSpPr>
            <a:spLocks noGrp="1"/>
          </p:cNvSpPr>
          <p:nvPr>
            <p:ph idx="1"/>
          </p:nvPr>
        </p:nvSpPr>
        <p:spPr/>
        <p:txBody>
          <a:bodyPr/>
          <a:lstStyle/>
          <a:p>
            <a:pPr>
              <a:buNone/>
            </a:pPr>
            <a:r>
              <a:rPr lang="en-GB" dirty="0" smtClean="0"/>
              <a:t>      </a:t>
            </a:r>
            <a:r>
              <a:rPr lang="en-GB" dirty="0" smtClean="0">
                <a:latin typeface="Arial" pitchFamily="34" charset="0"/>
                <a:cs typeface="Arial" pitchFamily="34" charset="0"/>
              </a:rPr>
              <a:t>Forest of Arden is located in the Midlands, in rural Warwickshire </a:t>
            </a:r>
            <a:r>
              <a:rPr lang="en-GB" dirty="0" smtClean="0">
                <a:latin typeface="Arial" pitchFamily="34" charset="0"/>
                <a:cs typeface="Arial" pitchFamily="34" charset="0"/>
              </a:rPr>
              <a:t>, </a:t>
            </a:r>
            <a:r>
              <a:rPr lang="en-GB" dirty="0" smtClean="0">
                <a:latin typeface="Arial" pitchFamily="34" charset="0"/>
                <a:cs typeface="Arial" pitchFamily="34" charset="0"/>
              </a:rPr>
              <a:t>owned and managed by Marriott Hotels. </a:t>
            </a:r>
            <a:r>
              <a:rPr lang="en-GB" dirty="0" smtClean="0">
                <a:latin typeface="Arial" pitchFamily="34" charset="0"/>
                <a:cs typeface="Arial" pitchFamily="34" charset="0"/>
              </a:rPr>
              <a:t>The </a:t>
            </a:r>
            <a:r>
              <a:rPr lang="en-GB" dirty="0" err="1" smtClean="0">
                <a:latin typeface="Arial" pitchFamily="34" charset="0"/>
                <a:cs typeface="Arial" pitchFamily="34" charset="0"/>
              </a:rPr>
              <a:t>Packington</a:t>
            </a:r>
            <a:r>
              <a:rPr lang="en-GB" dirty="0" smtClean="0">
                <a:latin typeface="Arial" pitchFamily="34" charset="0"/>
                <a:cs typeface="Arial" pitchFamily="34" charset="0"/>
              </a:rPr>
              <a:t> Estate location was designed in 1970 and at the beginning of the 90's it was updated by Donald Steel. </a:t>
            </a:r>
            <a:br>
              <a:rPr lang="en-GB" dirty="0" smtClean="0">
                <a:latin typeface="Arial" pitchFamily="34" charset="0"/>
                <a:cs typeface="Arial" pitchFamily="34" charset="0"/>
              </a:rPr>
            </a:br>
            <a:r>
              <a:rPr lang="en-GB" dirty="0" smtClean="0">
                <a:latin typeface="Arial" pitchFamily="34" charset="0"/>
                <a:cs typeface="Arial" pitchFamily="34" charset="0"/>
              </a:rPr>
              <a:t>It </a:t>
            </a:r>
            <a:r>
              <a:rPr lang="en-GB" dirty="0" smtClean="0">
                <a:latin typeface="Arial" pitchFamily="34" charset="0"/>
                <a:cs typeface="Arial" pitchFamily="34" charset="0"/>
              </a:rPr>
              <a:t>has hosted a number of professional tournaments such as </a:t>
            </a:r>
            <a:r>
              <a:rPr lang="en-GB" dirty="0" smtClean="0">
                <a:latin typeface="Arial" pitchFamily="34" charset="0"/>
                <a:cs typeface="Arial" pitchFamily="34" charset="0"/>
              </a:rPr>
              <a:t>English Open and British Masters.</a:t>
            </a:r>
            <a:r>
              <a:rPr lang="en-GB" dirty="0" smtClean="0">
                <a:latin typeface="Arial" pitchFamily="34" charset="0"/>
                <a:cs typeface="Arial" pitchFamily="34" charset="0"/>
              </a:rPr>
              <a:t/>
            </a:r>
            <a:br>
              <a:rPr lang="en-GB" dirty="0" smtClean="0">
                <a:latin typeface="Arial" pitchFamily="34" charset="0"/>
                <a:cs typeface="Arial" pitchFamily="34" charset="0"/>
              </a:rPr>
            </a:br>
            <a:r>
              <a:rPr lang="en-GB" dirty="0" smtClean="0"/>
              <a:t/>
            </a:r>
            <a:br>
              <a:rPr lang="en-GB" dirty="0" smtClean="0"/>
            </a:br>
            <a:r>
              <a:rPr lang="en-GB" dirty="0" smtClean="0"/>
              <a:t/>
            </a:r>
            <a:br>
              <a:rPr lang="en-GB" dirty="0" smtClean="0"/>
            </a:br>
            <a:endParaRPr lang="en-GB" dirty="0"/>
          </a:p>
        </p:txBody>
      </p:sp>
    </p:spTree>
  </p:cSld>
  <p:clrMapOvr>
    <a:masterClrMapping/>
  </p:clrMapOvr>
  <p:transition>
    <p:wedg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Type of Operations</a:t>
            </a:r>
            <a:endParaRPr lang="en-GB" dirty="0"/>
          </a:p>
        </p:txBody>
      </p:sp>
      <p:sp>
        <p:nvSpPr>
          <p:cNvPr id="3" name="Content Placeholder 2"/>
          <p:cNvSpPr>
            <a:spLocks noGrp="1"/>
          </p:cNvSpPr>
          <p:nvPr>
            <p:ph idx="1"/>
          </p:nvPr>
        </p:nvSpPr>
        <p:spPr/>
        <p:txBody>
          <a:bodyPr/>
          <a:lstStyle/>
          <a:p>
            <a:r>
              <a:rPr lang="en-GB" dirty="0" smtClean="0"/>
              <a:t> </a:t>
            </a:r>
            <a:r>
              <a:rPr lang="en-GB" dirty="0" smtClean="0">
                <a:latin typeface="Arial" pitchFamily="34" charset="0"/>
                <a:cs typeface="Arial" pitchFamily="34" charset="0"/>
              </a:rPr>
              <a:t>Front desk</a:t>
            </a:r>
          </a:p>
          <a:p>
            <a:r>
              <a:rPr lang="en-GB" dirty="0" smtClean="0">
                <a:latin typeface="Arial" pitchFamily="34" charset="0"/>
                <a:cs typeface="Arial" pitchFamily="34" charset="0"/>
              </a:rPr>
              <a:t>Housekeeping</a:t>
            </a:r>
          </a:p>
          <a:p>
            <a:r>
              <a:rPr lang="en-GB" dirty="0" smtClean="0">
                <a:latin typeface="Arial" pitchFamily="34" charset="0"/>
                <a:cs typeface="Arial" pitchFamily="34" charset="0"/>
              </a:rPr>
              <a:t>Food and Beverage</a:t>
            </a:r>
          </a:p>
          <a:p>
            <a:r>
              <a:rPr lang="en-GB" dirty="0" smtClean="0">
                <a:latin typeface="Arial" pitchFamily="34" charset="0"/>
                <a:cs typeface="Arial" pitchFamily="34" charset="0"/>
              </a:rPr>
              <a:t>Facility Management</a:t>
            </a:r>
          </a:p>
          <a:p>
            <a:r>
              <a:rPr lang="en-GB" dirty="0" smtClean="0">
                <a:latin typeface="Arial" pitchFamily="34" charset="0"/>
                <a:cs typeface="Arial" pitchFamily="34" charset="0"/>
              </a:rPr>
              <a:t>Marketing</a:t>
            </a:r>
          </a:p>
          <a:p>
            <a:r>
              <a:rPr lang="en-GB" dirty="0" smtClean="0">
                <a:latin typeface="Arial" pitchFamily="34" charset="0"/>
                <a:cs typeface="Arial" pitchFamily="34" charset="0"/>
              </a:rPr>
              <a:t>Human Resource  </a:t>
            </a:r>
          </a:p>
          <a:p>
            <a:endParaRPr lang="en-GB" dirty="0"/>
          </a:p>
        </p:txBody>
      </p:sp>
    </p:spTree>
  </p:cSld>
  <p:clrMapOvr>
    <a:masterClrMapping/>
  </p:clrMapOvr>
  <p:transition>
    <p:wedg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and Beverage Operation</a:t>
            </a:r>
            <a:endParaRPr lang="en-GB" dirty="0"/>
          </a:p>
        </p:txBody>
      </p:sp>
      <p:sp>
        <p:nvSpPr>
          <p:cNvPr id="3" name="Content Placeholder 2"/>
          <p:cNvSpPr>
            <a:spLocks noGrp="1"/>
          </p:cNvSpPr>
          <p:nvPr>
            <p:ph idx="1"/>
          </p:nvPr>
        </p:nvSpPr>
        <p:spPr/>
        <p:txBody>
          <a:bodyPr>
            <a:normAutofit fontScale="32500" lnSpcReduction="20000"/>
          </a:bodyPr>
          <a:lstStyle/>
          <a:p>
            <a:pPr>
              <a:buNone/>
            </a:pPr>
            <a:r>
              <a:rPr lang="en-GB" dirty="0" smtClean="0"/>
              <a:t>   </a:t>
            </a:r>
            <a:br>
              <a:rPr lang="en-GB" dirty="0" smtClean="0"/>
            </a:br>
            <a:r>
              <a:rPr lang="en-GB" sz="7000" dirty="0" smtClean="0">
                <a:latin typeface="Arial" pitchFamily="34" charset="0"/>
                <a:cs typeface="Arial" pitchFamily="34" charset="0"/>
              </a:rPr>
              <a:t>It </a:t>
            </a:r>
            <a:r>
              <a:rPr lang="en-GB" sz="7000" dirty="0" smtClean="0">
                <a:latin typeface="Arial" pitchFamily="34" charset="0"/>
                <a:cs typeface="Arial" pitchFamily="34" charset="0"/>
              </a:rPr>
              <a:t>is divided into two </a:t>
            </a:r>
            <a:r>
              <a:rPr lang="en-GB" sz="7000" dirty="0" smtClean="0">
                <a:latin typeface="Arial" pitchFamily="34" charset="0"/>
                <a:cs typeface="Arial" pitchFamily="34" charset="0"/>
              </a:rPr>
              <a:t>types: </a:t>
            </a:r>
          </a:p>
          <a:p>
            <a:pPr>
              <a:buNone/>
            </a:pPr>
            <a:endParaRPr lang="en-GB" sz="7000" dirty="0" smtClean="0">
              <a:latin typeface="Arial" pitchFamily="34" charset="0"/>
              <a:cs typeface="Arial" pitchFamily="34" charset="0"/>
            </a:endParaRPr>
          </a:p>
          <a:p>
            <a:pPr>
              <a:buNone/>
            </a:pPr>
            <a:r>
              <a:rPr lang="en-GB" sz="7000" dirty="0" smtClean="0">
                <a:latin typeface="Arial" pitchFamily="34" charset="0"/>
                <a:cs typeface="Arial" pitchFamily="34" charset="0"/>
              </a:rPr>
              <a:t> </a:t>
            </a:r>
            <a:r>
              <a:rPr lang="en-GB" sz="7000" dirty="0" smtClean="0">
                <a:latin typeface="Arial" pitchFamily="34" charset="0"/>
                <a:cs typeface="Arial" pitchFamily="34" charset="0"/>
              </a:rPr>
              <a:t>          Front-of-House</a:t>
            </a:r>
          </a:p>
          <a:p>
            <a:pPr>
              <a:buNone/>
            </a:pPr>
            <a:endParaRPr lang="en-GB" sz="7000" dirty="0" smtClean="0">
              <a:latin typeface="Arial" pitchFamily="34" charset="0"/>
              <a:cs typeface="Arial" pitchFamily="34" charset="0"/>
            </a:endParaRPr>
          </a:p>
          <a:p>
            <a:pPr>
              <a:buNone/>
            </a:pPr>
            <a:r>
              <a:rPr lang="en-GB" sz="7000" dirty="0" smtClean="0">
                <a:latin typeface="Arial" pitchFamily="34" charset="0"/>
                <a:cs typeface="Arial" pitchFamily="34" charset="0"/>
              </a:rPr>
              <a:t> </a:t>
            </a:r>
            <a:r>
              <a:rPr lang="en-GB" sz="7000" dirty="0" smtClean="0">
                <a:latin typeface="Arial" pitchFamily="34" charset="0"/>
                <a:cs typeface="Arial" pitchFamily="34" charset="0"/>
              </a:rPr>
              <a:t>          Back-of-House</a:t>
            </a:r>
          </a:p>
          <a:p>
            <a:pPr>
              <a:buNone/>
            </a:pPr>
            <a:endParaRPr lang="en-GB" sz="7000" dirty="0" smtClean="0">
              <a:latin typeface="Arial" pitchFamily="34" charset="0"/>
              <a:cs typeface="Arial" pitchFamily="34" charset="0"/>
            </a:endParaRPr>
          </a:p>
          <a:p>
            <a:pPr>
              <a:buNone/>
            </a:pPr>
            <a:r>
              <a:rPr lang="en-GB" sz="7000" dirty="0" smtClean="0">
                <a:latin typeface="Arial" pitchFamily="34" charset="0"/>
                <a:cs typeface="Arial" pitchFamily="34" charset="0"/>
              </a:rPr>
              <a:t> </a:t>
            </a:r>
            <a:r>
              <a:rPr lang="en-GB" sz="7000" dirty="0" smtClean="0">
                <a:latin typeface="Arial" pitchFamily="34" charset="0"/>
                <a:cs typeface="Arial" pitchFamily="34" charset="0"/>
              </a:rPr>
              <a:t>Front-of-House </a:t>
            </a:r>
            <a:br>
              <a:rPr lang="en-GB" sz="7000" dirty="0" smtClean="0">
                <a:latin typeface="Arial" pitchFamily="34" charset="0"/>
                <a:cs typeface="Arial" pitchFamily="34" charset="0"/>
              </a:rPr>
            </a:br>
            <a:r>
              <a:rPr lang="en-GB" sz="7000" dirty="0" smtClean="0">
                <a:latin typeface="Arial" pitchFamily="34" charset="0"/>
                <a:cs typeface="Arial" pitchFamily="34" charset="0"/>
              </a:rPr>
              <a:t>A </a:t>
            </a:r>
            <a:r>
              <a:rPr lang="en-GB" sz="7000" dirty="0" smtClean="0">
                <a:latin typeface="Arial" pitchFamily="34" charset="0"/>
                <a:cs typeface="Arial" pitchFamily="34" charset="0"/>
              </a:rPr>
              <a:t>dining experience in the hotel restaurant where you are staying depends on many </a:t>
            </a:r>
            <a:r>
              <a:rPr lang="en-GB" sz="7000" dirty="0" smtClean="0">
                <a:latin typeface="Arial" pitchFamily="34" charset="0"/>
                <a:cs typeface="Arial" pitchFamily="34" charset="0"/>
              </a:rPr>
              <a:t>factors, </a:t>
            </a:r>
            <a:r>
              <a:rPr lang="en-GB" sz="7000" dirty="0" smtClean="0">
                <a:latin typeface="Arial" pitchFamily="34" charset="0"/>
                <a:cs typeface="Arial" pitchFamily="34" charset="0"/>
              </a:rPr>
              <a:t>starting with lighting, music, decor and temperature</a:t>
            </a:r>
            <a:r>
              <a:rPr lang="en-GB" sz="7000" dirty="0" smtClean="0">
                <a:latin typeface="Arial" pitchFamily="34" charset="0"/>
                <a:cs typeface="Arial" pitchFamily="34" charset="0"/>
              </a:rPr>
              <a:t>. </a:t>
            </a:r>
            <a:r>
              <a:rPr lang="en-GB" sz="7000" dirty="0" smtClean="0">
                <a:latin typeface="Arial" pitchFamily="34" charset="0"/>
                <a:cs typeface="Arial" pitchFamily="34" charset="0"/>
              </a:rPr>
              <a:t>Front-of-House must be able to maintain all these according to the clients' request. </a:t>
            </a:r>
            <a:endParaRPr lang="en-GB" sz="7000" dirty="0" smtClean="0">
              <a:latin typeface="Arial" pitchFamily="34" charset="0"/>
              <a:cs typeface="Arial" pitchFamily="34" charset="0"/>
            </a:endParaRPr>
          </a:p>
          <a:p>
            <a:pPr>
              <a:buNone/>
            </a:pPr>
            <a:r>
              <a:rPr lang="en-GB" dirty="0" smtClean="0"/>
              <a:t/>
            </a:r>
            <a:br>
              <a:rPr lang="en-GB" dirty="0" smtClean="0"/>
            </a:br>
            <a:r>
              <a:rPr lang="en-GB" dirty="0" smtClean="0"/>
              <a:t>.</a:t>
            </a:r>
            <a:br>
              <a:rPr lang="en-GB" dirty="0" smtClean="0"/>
            </a:br>
            <a:r>
              <a:rPr lang="en-GB" dirty="0" smtClean="0"/>
              <a:t/>
            </a:r>
            <a:br>
              <a:rPr lang="en-GB" dirty="0" smtClean="0"/>
            </a:br>
            <a:endParaRPr lang="en-GB" dirty="0"/>
          </a:p>
        </p:txBody>
      </p:sp>
    </p:spTree>
  </p:cSld>
  <p:clrMapOvr>
    <a:masterClrMapping/>
  </p:clrMapOvr>
  <p:transition>
    <p:wedg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Front-of-House</a:t>
            </a:r>
            <a:endParaRPr lang="en-GB" dirty="0"/>
          </a:p>
        </p:txBody>
      </p:sp>
      <p:pic>
        <p:nvPicPr>
          <p:cNvPr id="4" name="Content Placeholder 3" descr="55851489.jpg"/>
          <p:cNvPicPr>
            <a:picLocks noGrp="1" noChangeAspect="1"/>
          </p:cNvPicPr>
          <p:nvPr>
            <p:ph idx="1"/>
          </p:nvPr>
        </p:nvPicPr>
        <p:blipFill>
          <a:blip r:embed="rId2"/>
          <a:stretch>
            <a:fillRect/>
          </a:stretch>
        </p:blipFill>
        <p:spPr>
          <a:xfrm>
            <a:off x="722464" y="1935163"/>
            <a:ext cx="7699072" cy="4389437"/>
          </a:xfrm>
        </p:spPr>
      </p:pic>
    </p:spTree>
  </p:cSld>
  <p:clrMapOvr>
    <a:masterClrMapping/>
  </p:clrMapOvr>
  <p:transition>
    <p:wedg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and Beverage Operation </a:t>
            </a:r>
            <a:endParaRPr lang="en-GB" dirty="0"/>
          </a:p>
        </p:txBody>
      </p:sp>
      <p:sp>
        <p:nvSpPr>
          <p:cNvPr id="3" name="Content Placeholder 2"/>
          <p:cNvSpPr>
            <a:spLocks noGrp="1"/>
          </p:cNvSpPr>
          <p:nvPr>
            <p:ph idx="1"/>
          </p:nvPr>
        </p:nvSpPr>
        <p:spPr/>
        <p:txBody>
          <a:bodyPr>
            <a:normAutofit fontScale="92500" lnSpcReduction="10000"/>
          </a:bodyPr>
          <a:lstStyle/>
          <a:p>
            <a:pPr>
              <a:buNone/>
            </a:pPr>
            <a:r>
              <a:rPr lang="en-GB" sz="2800" dirty="0" smtClean="0">
                <a:latin typeface="Arial" pitchFamily="34" charset="0"/>
                <a:cs typeface="Arial" pitchFamily="34" charset="0"/>
              </a:rPr>
              <a:t> </a:t>
            </a:r>
            <a:r>
              <a:rPr lang="en-GB" sz="2800" dirty="0" smtClean="0">
                <a:latin typeface="Arial" pitchFamily="34" charset="0"/>
                <a:cs typeface="Arial" pitchFamily="34" charset="0"/>
              </a:rPr>
              <a:t>They are also responsible for taking care of the clients' needs, here including taking orders, delivering orders in a timely manner, and tracking them to ensure that the services and menu are satisfactory</a:t>
            </a:r>
            <a:r>
              <a:rPr lang="en-GB" sz="2800" dirty="0" smtClean="0">
                <a:latin typeface="Arial" pitchFamily="34" charset="0"/>
                <a:cs typeface="Arial" pitchFamily="34" charset="0"/>
              </a:rPr>
              <a:t>.</a:t>
            </a:r>
            <a:endParaRPr lang="en-GB" sz="2800" dirty="0" smtClean="0">
              <a:latin typeface="Arial" pitchFamily="34" charset="0"/>
              <a:cs typeface="Arial" pitchFamily="34" charset="0"/>
            </a:endParaRPr>
          </a:p>
          <a:p>
            <a:pPr>
              <a:buNone/>
            </a:pPr>
            <a:r>
              <a:rPr lang="en-GB" sz="2800" dirty="0" smtClean="0">
                <a:latin typeface="Arial" pitchFamily="34" charset="0"/>
                <a:cs typeface="Arial" pitchFamily="34" charset="0"/>
              </a:rPr>
              <a:t> Back-of-House  </a:t>
            </a:r>
            <a:endParaRPr lang="en-GB" sz="2800" dirty="0" smtClean="0">
              <a:latin typeface="Arial" pitchFamily="34" charset="0"/>
              <a:cs typeface="Arial" pitchFamily="34" charset="0"/>
            </a:endParaRPr>
          </a:p>
          <a:p>
            <a:pPr>
              <a:buNone/>
            </a:pPr>
            <a:r>
              <a:rPr lang="en-GB" sz="2800" dirty="0" smtClean="0">
                <a:latin typeface="Arial" pitchFamily="34" charset="0"/>
                <a:cs typeface="Arial" pitchFamily="34" charset="0"/>
              </a:rPr>
              <a:t>     Is responsible for executing all orders received , these can be completed by preparing the ingredients . They must also keep the kitchen clean throughout the day and the  </a:t>
            </a:r>
            <a:r>
              <a:rPr lang="en-GB" sz="2800" dirty="0" err="1" smtClean="0">
                <a:latin typeface="Arial" pitchFamily="34" charset="0"/>
                <a:cs typeface="Arial" pitchFamily="34" charset="0"/>
              </a:rPr>
              <a:t>desinfection</a:t>
            </a:r>
            <a:r>
              <a:rPr lang="en-GB" sz="2800" dirty="0" smtClean="0">
                <a:latin typeface="Arial" pitchFamily="34" charset="0"/>
                <a:cs typeface="Arial" pitchFamily="34" charset="0"/>
              </a:rPr>
              <a:t> </a:t>
            </a:r>
            <a:r>
              <a:rPr lang="en-GB" sz="2800" dirty="0" smtClean="0">
                <a:latin typeface="Arial" pitchFamily="34" charset="0"/>
                <a:cs typeface="Arial" pitchFamily="34" charset="0"/>
              </a:rPr>
              <a:t>staff makes additional cleaning at the end of each shift.</a:t>
            </a:r>
            <a:endParaRPr lang="en-GB" dirty="0"/>
          </a:p>
        </p:txBody>
      </p:sp>
    </p:spTree>
  </p:cSld>
  <p:clrMapOvr>
    <a:masterClrMapping/>
  </p:clrMapOvr>
  <p:transition>
    <p:wedg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00108"/>
          </a:xfrm>
        </p:spPr>
        <p:txBody>
          <a:bodyPr/>
          <a:lstStyle/>
          <a:p>
            <a:pPr algn="ctr"/>
            <a:r>
              <a:rPr lang="en-GB" dirty="0" smtClean="0"/>
              <a:t>Back-of-House</a:t>
            </a:r>
            <a:endParaRPr lang="en-GB" dirty="0"/>
          </a:p>
        </p:txBody>
      </p:sp>
      <p:sp>
        <p:nvSpPr>
          <p:cNvPr id="3" name="Content Placeholder 2"/>
          <p:cNvSpPr>
            <a:spLocks noGrp="1"/>
          </p:cNvSpPr>
          <p:nvPr>
            <p:ph idx="1"/>
          </p:nvPr>
        </p:nvSpPr>
        <p:spPr/>
        <p:txBody>
          <a:bodyPr/>
          <a:lstStyle/>
          <a:p>
            <a:pPr>
              <a:buNone/>
            </a:pPr>
            <a:r>
              <a:rPr lang="en-GB" dirty="0" smtClean="0">
                <a:latin typeface="Arial" pitchFamily="34" charset="0"/>
                <a:cs typeface="Arial" pitchFamily="34" charset="0"/>
              </a:rPr>
              <a:t>.</a:t>
            </a:r>
            <a:endParaRPr lang="en-GB" dirty="0">
              <a:latin typeface="Arial" pitchFamily="34" charset="0"/>
              <a:cs typeface="Arial" pitchFamily="34" charset="0"/>
            </a:endParaRPr>
          </a:p>
        </p:txBody>
      </p:sp>
      <p:pic>
        <p:nvPicPr>
          <p:cNvPr id="5" name="Picture 4" descr="86544024.jpg"/>
          <p:cNvPicPr>
            <a:picLocks noChangeAspect="1"/>
          </p:cNvPicPr>
          <p:nvPr/>
        </p:nvPicPr>
        <p:blipFill>
          <a:blip r:embed="rId2"/>
          <a:stretch>
            <a:fillRect/>
          </a:stretch>
        </p:blipFill>
        <p:spPr>
          <a:xfrm>
            <a:off x="0" y="1047750"/>
            <a:ext cx="9144000" cy="5810250"/>
          </a:xfrm>
          <a:prstGeom prst="rect">
            <a:avLst/>
          </a:prstGeom>
        </p:spPr>
      </p:pic>
    </p:spTree>
  </p:cSld>
  <p:clrMapOvr>
    <a:masterClrMapping/>
  </p:clrMapOvr>
  <p:transition>
    <p:wedg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Back-of-House</a:t>
            </a:r>
            <a:endParaRPr lang="en-GB" dirty="0"/>
          </a:p>
        </p:txBody>
      </p:sp>
      <p:sp>
        <p:nvSpPr>
          <p:cNvPr id="3" name="Content Placeholder 2"/>
          <p:cNvSpPr>
            <a:spLocks noGrp="1"/>
          </p:cNvSpPr>
          <p:nvPr>
            <p:ph idx="1"/>
          </p:nvPr>
        </p:nvSpPr>
        <p:spPr/>
        <p:txBody>
          <a:bodyPr/>
          <a:lstStyle/>
          <a:p>
            <a:pPr>
              <a:buNone/>
            </a:pPr>
            <a:r>
              <a:rPr lang="en-GB" dirty="0" smtClean="0">
                <a:latin typeface="Arial" pitchFamily="34" charset="0"/>
                <a:cs typeface="Arial" pitchFamily="34" charset="0"/>
              </a:rPr>
              <a:t> The manager of this department must collaborate with the chefs in the kitchen, to make spreadsheets with what they have in hand and what they need to have. It must also place the most frequently used items in the most accessible places</a:t>
            </a:r>
            <a:endParaRPr lang="en-GB" dirty="0"/>
          </a:p>
        </p:txBody>
      </p:sp>
      <p:pic>
        <p:nvPicPr>
          <p:cNvPr id="4" name="Picture 3" descr="product_cycle.jpg"/>
          <p:cNvPicPr>
            <a:picLocks noChangeAspect="1"/>
          </p:cNvPicPr>
          <p:nvPr/>
        </p:nvPicPr>
        <p:blipFill>
          <a:blip r:embed="rId2"/>
          <a:stretch>
            <a:fillRect/>
          </a:stretch>
        </p:blipFill>
        <p:spPr>
          <a:xfrm>
            <a:off x="0" y="3571876"/>
            <a:ext cx="9144000" cy="3286124"/>
          </a:xfrm>
          <a:prstGeom prst="rect">
            <a:avLst/>
          </a:prstGeom>
        </p:spPr>
      </p:pic>
    </p:spTree>
  </p:cSld>
  <p:clrMapOvr>
    <a:masterClrMapping/>
  </p:clrMapOvr>
  <p:transition>
    <p:wedg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Type of Menu</a:t>
            </a:r>
            <a:endParaRPr lang="en-GB" dirty="0"/>
          </a:p>
        </p:txBody>
      </p:sp>
      <p:sp>
        <p:nvSpPr>
          <p:cNvPr id="3" name="Content Placeholder 2"/>
          <p:cNvSpPr>
            <a:spLocks noGrp="1"/>
          </p:cNvSpPr>
          <p:nvPr>
            <p:ph idx="1"/>
          </p:nvPr>
        </p:nvSpPr>
        <p:spPr/>
        <p:txBody>
          <a:bodyPr/>
          <a:lstStyle/>
          <a:p>
            <a:pPr>
              <a:buNone/>
            </a:pPr>
            <a:r>
              <a:rPr lang="en-GB" dirty="0" smtClean="0"/>
              <a:t> </a:t>
            </a:r>
            <a:r>
              <a:rPr lang="en-GB" sz="2800" dirty="0" smtClean="0">
                <a:latin typeface="Arial" pitchFamily="34" charset="0"/>
                <a:cs typeface="Arial" pitchFamily="34" charset="0"/>
              </a:rPr>
              <a:t>Breakfast </a:t>
            </a:r>
            <a:r>
              <a:rPr lang="en-GB" dirty="0" smtClean="0">
                <a:latin typeface="Arial" pitchFamily="34" charset="0"/>
                <a:cs typeface="Arial" pitchFamily="34" charset="0"/>
              </a:rPr>
              <a:t>- Buffet Breakfast</a:t>
            </a:r>
          </a:p>
          <a:p>
            <a:pPr>
              <a:buNone/>
            </a:pPr>
            <a:r>
              <a:rPr lang="en-GB" dirty="0" smtClean="0">
                <a:latin typeface="Arial" pitchFamily="34" charset="0"/>
                <a:cs typeface="Arial" pitchFamily="34" charset="0"/>
              </a:rPr>
              <a:t> </a:t>
            </a:r>
            <a:r>
              <a:rPr lang="en-GB" dirty="0" smtClean="0">
                <a:latin typeface="Arial" pitchFamily="34" charset="0"/>
                <a:cs typeface="Arial" pitchFamily="34" charset="0"/>
              </a:rPr>
              <a:t>                  - Continental Breakfast</a:t>
            </a:r>
            <a:r>
              <a:rPr lang="en-GB" dirty="0" smtClean="0"/>
              <a:t> </a:t>
            </a:r>
          </a:p>
          <a:p>
            <a:pPr>
              <a:buNone/>
            </a:pPr>
            <a:r>
              <a:rPr lang="en-GB" dirty="0" smtClean="0">
                <a:latin typeface="Arial" pitchFamily="34" charset="0"/>
                <a:cs typeface="Arial" pitchFamily="34" charset="0"/>
              </a:rPr>
              <a:t>Grill- Juicy steak, lunch menu and traditional tea , where you have a wide range of sandwiches, after that you can relax with a glass of </a:t>
            </a:r>
            <a:r>
              <a:rPr lang="en-GB" dirty="0" err="1" smtClean="0">
                <a:latin typeface="Arial" pitchFamily="34" charset="0"/>
                <a:cs typeface="Arial" pitchFamily="34" charset="0"/>
              </a:rPr>
              <a:t>Proseco</a:t>
            </a:r>
            <a:r>
              <a:rPr lang="en-GB" dirty="0" smtClean="0">
                <a:latin typeface="Arial" pitchFamily="34" charset="0"/>
                <a:cs typeface="Arial" pitchFamily="34" charset="0"/>
              </a:rPr>
              <a:t>, </a:t>
            </a:r>
            <a:r>
              <a:rPr lang="en-GB" dirty="0" smtClean="0">
                <a:latin typeface="Arial" pitchFamily="34" charset="0"/>
                <a:cs typeface="Arial" pitchFamily="34" charset="0"/>
              </a:rPr>
              <a:t>or </a:t>
            </a:r>
            <a:r>
              <a:rPr lang="en-GB" dirty="0" smtClean="0">
                <a:latin typeface="Arial" pitchFamily="34" charset="0"/>
                <a:cs typeface="Arial" pitchFamily="34" charset="0"/>
              </a:rPr>
              <a:t>a Pink  </a:t>
            </a:r>
            <a:r>
              <a:rPr lang="en-GB" dirty="0" smtClean="0">
                <a:latin typeface="Arial" pitchFamily="34" charset="0"/>
                <a:cs typeface="Arial" pitchFamily="34" charset="0"/>
              </a:rPr>
              <a:t>Gin </a:t>
            </a:r>
            <a:r>
              <a:rPr lang="en-GB" dirty="0" smtClean="0">
                <a:latin typeface="Arial" pitchFamily="34" charset="0"/>
                <a:cs typeface="Arial" pitchFamily="34" charset="0"/>
              </a:rPr>
              <a:t>, beer, etc.</a:t>
            </a:r>
          </a:p>
          <a:p>
            <a:pPr>
              <a:buNone/>
            </a:pPr>
            <a:r>
              <a:rPr lang="en-GB" dirty="0" smtClean="0">
                <a:latin typeface="Arial" pitchFamily="34" charset="0"/>
                <a:cs typeface="Arial" pitchFamily="34" charset="0"/>
              </a:rPr>
              <a:t>Dinning Services –Rom Service </a:t>
            </a:r>
            <a:r>
              <a:rPr lang="en-GB" dirty="0" smtClean="0">
                <a:latin typeface="Arial" pitchFamily="34" charset="0"/>
                <a:cs typeface="Arial" pitchFamily="34" charset="0"/>
              </a:rPr>
              <a:t/>
            </a:r>
            <a:br>
              <a:rPr lang="en-GB" dirty="0" smtClean="0">
                <a:latin typeface="Arial" pitchFamily="34" charset="0"/>
                <a:cs typeface="Arial" pitchFamily="34" charset="0"/>
              </a:rPr>
            </a:br>
            <a:endParaRPr lang="en-GB" dirty="0">
              <a:latin typeface="Arial" pitchFamily="34" charset="0"/>
              <a:cs typeface="Arial" pitchFamily="34" charset="0"/>
            </a:endParaRPr>
          </a:p>
        </p:txBody>
      </p:sp>
    </p:spTree>
  </p:cSld>
  <p:clrMapOvr>
    <a:masterClrMapping/>
  </p:clrMapOvr>
  <p:transition>
    <p:wedg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20180314-rib-eye099-mrj.jpg"/>
          <p:cNvPicPr>
            <a:picLocks noGrp="1" noChangeAspect="1"/>
          </p:cNvPicPr>
          <p:nvPr>
            <p:ph idx="1"/>
          </p:nvPr>
        </p:nvPicPr>
        <p:blipFill>
          <a:blip r:embed="rId2"/>
          <a:stretch>
            <a:fillRect/>
          </a:stretch>
        </p:blipFill>
        <p:spPr>
          <a:xfrm>
            <a:off x="0" y="642918"/>
            <a:ext cx="4786314" cy="3143272"/>
          </a:xfrm>
        </p:spPr>
      </p:pic>
      <p:pic>
        <p:nvPicPr>
          <p:cNvPr id="5" name="Picture 4" descr="20180315-3-courses155-mrj.jpg"/>
          <p:cNvPicPr>
            <a:picLocks noChangeAspect="1"/>
          </p:cNvPicPr>
          <p:nvPr/>
        </p:nvPicPr>
        <p:blipFill>
          <a:blip r:embed="rId3"/>
          <a:stretch>
            <a:fillRect/>
          </a:stretch>
        </p:blipFill>
        <p:spPr>
          <a:xfrm>
            <a:off x="5357818" y="3786190"/>
            <a:ext cx="3786182" cy="3071810"/>
          </a:xfrm>
          <a:prstGeom prst="rect">
            <a:avLst/>
          </a:prstGeom>
        </p:spPr>
      </p:pic>
      <p:pic>
        <p:nvPicPr>
          <p:cNvPr id="6" name="Picture 5" descr="20181203-young-diners217-mrj.jpg"/>
          <p:cNvPicPr>
            <a:picLocks noChangeAspect="1"/>
          </p:cNvPicPr>
          <p:nvPr/>
        </p:nvPicPr>
        <p:blipFill>
          <a:blip r:embed="rId4"/>
          <a:stretch>
            <a:fillRect/>
          </a:stretch>
        </p:blipFill>
        <p:spPr>
          <a:xfrm>
            <a:off x="4786314" y="642918"/>
            <a:ext cx="4357686" cy="3143272"/>
          </a:xfrm>
          <a:prstGeom prst="rect">
            <a:avLst/>
          </a:prstGeom>
        </p:spPr>
      </p:pic>
      <p:pic>
        <p:nvPicPr>
          <p:cNvPr id="7" name="Picture 6" descr="cvgts-afternoontea-main01.jpg"/>
          <p:cNvPicPr>
            <a:picLocks noChangeAspect="1"/>
          </p:cNvPicPr>
          <p:nvPr/>
        </p:nvPicPr>
        <p:blipFill>
          <a:blip r:embed="rId5"/>
          <a:stretch>
            <a:fillRect/>
          </a:stretch>
        </p:blipFill>
        <p:spPr>
          <a:xfrm>
            <a:off x="0" y="3786190"/>
            <a:ext cx="5486400" cy="3071810"/>
          </a:xfrm>
          <a:prstGeom prst="rect">
            <a:avLst/>
          </a:prstGeom>
        </p:spPr>
      </p:pic>
    </p:spTree>
  </p:cSld>
  <p:clrMapOvr>
    <a:masterClrMapping/>
  </p:clrMapOvr>
  <p:transition>
    <p:wedg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142852"/>
            <a:ext cx="8229600" cy="1143000"/>
          </a:xfrm>
        </p:spPr>
        <p:txBody>
          <a:bodyPr/>
          <a:lstStyle/>
          <a:p>
            <a:pPr algn="ctr"/>
            <a:r>
              <a:rPr lang="en-GB" dirty="0" smtClean="0"/>
              <a:t>How Market???</a:t>
            </a:r>
            <a:endParaRPr lang="en-GB" dirty="0"/>
          </a:p>
        </p:txBody>
      </p:sp>
      <p:sp>
        <p:nvSpPr>
          <p:cNvPr id="3" name="Content Placeholder 2"/>
          <p:cNvSpPr>
            <a:spLocks noGrp="1"/>
          </p:cNvSpPr>
          <p:nvPr>
            <p:ph idx="1"/>
          </p:nvPr>
        </p:nvSpPr>
        <p:spPr>
          <a:xfrm>
            <a:off x="457200" y="1500174"/>
            <a:ext cx="8229600" cy="4824426"/>
          </a:xfrm>
        </p:spPr>
        <p:txBody>
          <a:bodyPr>
            <a:noAutofit/>
          </a:bodyPr>
          <a:lstStyle/>
          <a:p>
            <a:pPr>
              <a:buNone/>
            </a:pPr>
            <a:r>
              <a:rPr lang="en-GB" sz="2400" dirty="0" smtClean="0">
                <a:latin typeface="Arial" pitchFamily="34" charset="0"/>
                <a:cs typeface="Arial" pitchFamily="34" charset="0"/>
              </a:rPr>
              <a:t>They </a:t>
            </a:r>
            <a:r>
              <a:rPr lang="en-GB" sz="2400" dirty="0" smtClean="0">
                <a:latin typeface="Arial" pitchFamily="34" charset="0"/>
                <a:cs typeface="Arial" pitchFamily="34" charset="0"/>
              </a:rPr>
              <a:t>sell their services online on several sites where you can book and benefit from numerous discounts and </a:t>
            </a:r>
            <a:r>
              <a:rPr lang="en-GB" sz="2400" dirty="0" smtClean="0">
                <a:latin typeface="Arial" pitchFamily="34" charset="0"/>
                <a:cs typeface="Arial" pitchFamily="34" charset="0"/>
              </a:rPr>
              <a:t>offers, </a:t>
            </a:r>
            <a:r>
              <a:rPr lang="en-GB" sz="2400" dirty="0" smtClean="0">
                <a:latin typeface="Arial" pitchFamily="34" charset="0"/>
                <a:cs typeface="Arial" pitchFamily="34" charset="0"/>
              </a:rPr>
              <a:t>but you can also see the prices in real time. why in real time? </a:t>
            </a:r>
            <a:r>
              <a:rPr lang="en-GB" sz="2400" dirty="0" smtClean="0">
                <a:latin typeface="Arial" pitchFamily="34" charset="0"/>
                <a:cs typeface="Arial" pitchFamily="34" charset="0"/>
              </a:rPr>
              <a:t>Because </a:t>
            </a:r>
            <a:r>
              <a:rPr lang="en-GB" sz="2400" dirty="0" smtClean="0">
                <a:latin typeface="Arial" pitchFamily="34" charset="0"/>
                <a:cs typeface="Arial" pitchFamily="34" charset="0"/>
              </a:rPr>
              <a:t>here prices depend on days and seasons</a:t>
            </a:r>
            <a:r>
              <a:rPr lang="en-GB" sz="2400" dirty="0" smtClean="0">
                <a:latin typeface="Arial" pitchFamily="34" charset="0"/>
                <a:cs typeface="Arial" pitchFamily="34" charset="0"/>
              </a:rPr>
              <a:t>.</a:t>
            </a:r>
          </a:p>
          <a:p>
            <a:pPr>
              <a:buNone/>
            </a:pPr>
            <a:r>
              <a:rPr lang="en-GB" sz="2400" dirty="0" smtClean="0">
                <a:latin typeface="Arial" pitchFamily="34" charset="0"/>
                <a:cs typeface="Arial" pitchFamily="34" charset="0"/>
              </a:rPr>
              <a:t> </a:t>
            </a:r>
            <a:r>
              <a:rPr lang="en-GB" sz="2400" dirty="0" smtClean="0">
                <a:latin typeface="Arial" pitchFamily="34" charset="0"/>
                <a:cs typeface="Arial" pitchFamily="34" charset="0"/>
              </a:rPr>
              <a:t>They </a:t>
            </a:r>
            <a:r>
              <a:rPr lang="en-GB" sz="2400" dirty="0" smtClean="0">
                <a:latin typeface="Arial" pitchFamily="34" charset="0"/>
                <a:cs typeface="Arial" pitchFamily="34" charset="0"/>
              </a:rPr>
              <a:t>also sell their services locally, because they have a very good reputation and they have been on the hotel market for a long time and they do not need the help of other companies to promote </a:t>
            </a:r>
            <a:r>
              <a:rPr lang="en-GB" sz="2400" dirty="0" smtClean="0">
                <a:latin typeface="Arial" pitchFamily="34" charset="0"/>
                <a:cs typeface="Arial" pitchFamily="34" charset="0"/>
              </a:rPr>
              <a:t>.</a:t>
            </a:r>
          </a:p>
          <a:p>
            <a:pPr>
              <a:buNone/>
            </a:pPr>
            <a:r>
              <a:rPr lang="en-GB" sz="2400" dirty="0" smtClean="0">
                <a:latin typeface="Arial" pitchFamily="34" charset="0"/>
                <a:cs typeface="Arial" pitchFamily="34" charset="0"/>
              </a:rPr>
              <a:t>They </a:t>
            </a:r>
            <a:r>
              <a:rPr lang="en-GB" sz="2400" dirty="0" smtClean="0">
                <a:latin typeface="Arial" pitchFamily="34" charset="0"/>
                <a:cs typeface="Arial" pitchFamily="34" charset="0"/>
              </a:rPr>
              <a:t> </a:t>
            </a:r>
            <a:r>
              <a:rPr lang="en-GB" sz="2400" dirty="0" smtClean="0">
                <a:latin typeface="Arial" pitchFamily="34" charset="0"/>
                <a:cs typeface="Arial" pitchFamily="34" charset="0"/>
              </a:rPr>
              <a:t>are very well known for the famous golf courses they own and this brings a great advantage in selling the services . </a:t>
            </a:r>
            <a:br>
              <a:rPr lang="en-GB" sz="2400" dirty="0" smtClean="0">
                <a:latin typeface="Arial" pitchFamily="34" charset="0"/>
                <a:cs typeface="Arial" pitchFamily="34" charset="0"/>
              </a:rPr>
            </a:br>
            <a:r>
              <a:rPr lang="en-GB" sz="2400" dirty="0" smtClean="0">
                <a:latin typeface="Arial" pitchFamily="34" charset="0"/>
                <a:cs typeface="Arial" pitchFamily="34" charset="0"/>
              </a:rPr>
              <a:t>But </a:t>
            </a:r>
            <a:r>
              <a:rPr lang="en-GB" sz="2400" dirty="0" smtClean="0">
                <a:latin typeface="Arial" pitchFamily="34" charset="0"/>
                <a:cs typeface="Arial" pitchFamily="34" charset="0"/>
              </a:rPr>
              <a:t>also because they are very close to the airport, it brings them an extra sale of services </a:t>
            </a:r>
            <a:r>
              <a:rPr lang="en-GB" sz="2400" dirty="0" smtClean="0"/>
              <a:t/>
            </a:r>
            <a:br>
              <a:rPr lang="en-GB" sz="2400" dirty="0" smtClean="0"/>
            </a:br>
            <a:endParaRPr lang="en-GB" sz="2400" dirty="0"/>
          </a:p>
        </p:txBody>
      </p:sp>
    </p:spTree>
  </p:cSld>
  <p:clrMapOvr>
    <a:masterClrMapping/>
  </p:clrMapOvr>
  <p:transition>
    <p:wedg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Health and Safety F-B </a:t>
            </a:r>
            <a:endParaRPr lang="en-GB" dirty="0"/>
          </a:p>
        </p:txBody>
      </p:sp>
      <p:sp>
        <p:nvSpPr>
          <p:cNvPr id="3" name="Content Placeholder 2"/>
          <p:cNvSpPr>
            <a:spLocks noGrp="1"/>
          </p:cNvSpPr>
          <p:nvPr>
            <p:ph idx="1"/>
          </p:nvPr>
        </p:nvSpPr>
        <p:spPr/>
        <p:txBody>
          <a:bodyPr/>
          <a:lstStyle/>
          <a:p>
            <a:r>
              <a:rPr lang="en-GB" dirty="0" smtClean="0"/>
              <a:t>Wend you bay </a:t>
            </a:r>
          </a:p>
          <a:p>
            <a:r>
              <a:rPr lang="en-GB" dirty="0" smtClean="0"/>
              <a:t>How  you store?</a:t>
            </a:r>
          </a:p>
          <a:p>
            <a:r>
              <a:rPr lang="en-GB" dirty="0" smtClean="0"/>
              <a:t>How you are cooking?</a:t>
            </a:r>
          </a:p>
          <a:p>
            <a:r>
              <a:rPr lang="en-GB" dirty="0" smtClean="0"/>
              <a:t>When you prepare food</a:t>
            </a:r>
          </a:p>
          <a:p>
            <a:r>
              <a:rPr lang="en-GB" dirty="0" smtClean="0"/>
              <a:t>How you serve food?</a:t>
            </a:r>
          </a:p>
          <a:p>
            <a:pPr>
              <a:buNone/>
            </a:pPr>
            <a:r>
              <a:rPr lang="en-GB" dirty="0" smtClean="0"/>
              <a:t> </a:t>
            </a:r>
          </a:p>
          <a:p>
            <a:endParaRPr lang="en-GB" dirty="0"/>
          </a:p>
        </p:txBody>
      </p:sp>
      <p:pic>
        <p:nvPicPr>
          <p:cNvPr id="4" name="Picture 3" descr="iStock-626569672-768x512.jpg"/>
          <p:cNvPicPr>
            <a:picLocks noChangeAspect="1"/>
          </p:cNvPicPr>
          <p:nvPr/>
        </p:nvPicPr>
        <p:blipFill>
          <a:blip r:embed="rId2"/>
          <a:stretch>
            <a:fillRect/>
          </a:stretch>
        </p:blipFill>
        <p:spPr>
          <a:xfrm>
            <a:off x="4143372" y="1785926"/>
            <a:ext cx="5000628" cy="5072074"/>
          </a:xfrm>
          <a:prstGeom prst="rect">
            <a:avLst/>
          </a:prstGeom>
        </p:spPr>
      </p:pic>
    </p:spTree>
  </p:cSld>
  <p:clrMapOvr>
    <a:masterClrMapping/>
  </p:clrMapOvr>
  <p:transition>
    <p:wedg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Wend you bay </a:t>
            </a:r>
            <a:endParaRPr lang="en-GB" dirty="0"/>
          </a:p>
        </p:txBody>
      </p:sp>
      <p:sp>
        <p:nvSpPr>
          <p:cNvPr id="3" name="Content Placeholder 2"/>
          <p:cNvSpPr>
            <a:spLocks noGrp="1"/>
          </p:cNvSpPr>
          <p:nvPr>
            <p:ph idx="1"/>
          </p:nvPr>
        </p:nvSpPr>
        <p:spPr>
          <a:xfrm>
            <a:off x="428596" y="2468880"/>
            <a:ext cx="8229600" cy="4389120"/>
          </a:xfrm>
        </p:spPr>
        <p:txBody>
          <a:bodyPr>
            <a:normAutofit fontScale="62500" lnSpcReduction="20000"/>
          </a:bodyPr>
          <a:lstStyle/>
          <a:p>
            <a:r>
              <a:rPr lang="en-GB" sz="3800" dirty="0" smtClean="0">
                <a:latin typeface="Arial" pitchFamily="34" charset="0"/>
                <a:cs typeface="Arial" pitchFamily="34" charset="0"/>
              </a:rPr>
              <a:t>Make sure you do not buy what you will not use before the expiry </a:t>
            </a:r>
            <a:r>
              <a:rPr lang="en-GB" sz="3800" dirty="0" smtClean="0">
                <a:latin typeface="Arial" pitchFamily="34" charset="0"/>
                <a:cs typeface="Arial" pitchFamily="34" charset="0"/>
              </a:rPr>
              <a:t>date</a:t>
            </a:r>
          </a:p>
          <a:p>
            <a:r>
              <a:rPr lang="en-GB" sz="3800" dirty="0" smtClean="0">
                <a:latin typeface="Arial" pitchFamily="34" charset="0"/>
                <a:cs typeface="Arial" pitchFamily="34" charset="0"/>
              </a:rPr>
              <a:t>all </a:t>
            </a:r>
            <a:r>
              <a:rPr lang="en-GB" sz="3800" dirty="0" smtClean="0">
                <a:latin typeface="Arial" pitchFamily="34" charset="0"/>
                <a:cs typeface="Arial" pitchFamily="34" charset="0"/>
              </a:rPr>
              <a:t>products must be checked to be in good condition, especially frozen ones, not to be jammed or soft to the touch, or even warm </a:t>
            </a:r>
            <a:endParaRPr lang="en-GB" sz="3800" dirty="0" smtClean="0">
              <a:solidFill>
                <a:schemeClr val="bg2">
                  <a:lumMod val="50000"/>
                </a:schemeClr>
              </a:solidFill>
              <a:latin typeface="Arial" pitchFamily="34" charset="0"/>
              <a:cs typeface="Arial" pitchFamily="34" charset="0"/>
            </a:endParaRPr>
          </a:p>
          <a:p>
            <a:pPr algn="ctr">
              <a:buNone/>
            </a:pPr>
            <a:r>
              <a:rPr lang="en-GB" sz="4000" dirty="0" smtClean="0">
                <a:solidFill>
                  <a:schemeClr val="bg2">
                    <a:lumMod val="50000"/>
                  </a:schemeClr>
                </a:solidFill>
                <a:latin typeface="Arial" pitchFamily="34" charset="0"/>
                <a:cs typeface="Arial" pitchFamily="34" charset="0"/>
              </a:rPr>
              <a:t>How you store</a:t>
            </a:r>
          </a:p>
          <a:p>
            <a:r>
              <a:rPr lang="en-GB" sz="3400" dirty="0" smtClean="0">
                <a:latin typeface="Arial" pitchFamily="34" charset="0"/>
                <a:cs typeface="Arial" pitchFamily="34" charset="0"/>
              </a:rPr>
              <a:t>Check </a:t>
            </a:r>
            <a:r>
              <a:rPr lang="en-GB" sz="3400" dirty="0" smtClean="0">
                <a:latin typeface="Arial" pitchFamily="34" charset="0"/>
                <a:cs typeface="Arial" pitchFamily="34" charset="0"/>
              </a:rPr>
              <a:t>and monitor the temperature of the refrigerator in which you store the products </a:t>
            </a:r>
            <a:endParaRPr lang="en-GB" sz="3400" dirty="0" smtClean="0">
              <a:latin typeface="Arial" pitchFamily="34" charset="0"/>
              <a:cs typeface="Arial" pitchFamily="34" charset="0"/>
            </a:endParaRPr>
          </a:p>
          <a:p>
            <a:r>
              <a:rPr lang="en-GB" sz="3400" dirty="0" smtClean="0">
                <a:latin typeface="Arial" pitchFamily="34" charset="0"/>
                <a:cs typeface="Arial" pitchFamily="34" charset="0"/>
              </a:rPr>
              <a:t>To keep bacteria away, the refrigerator must have an optimum temperature </a:t>
            </a:r>
            <a:r>
              <a:rPr lang="en-GB" sz="3400" dirty="0" smtClean="0">
                <a:latin typeface="Arial" pitchFamily="34" charset="0"/>
                <a:cs typeface="Arial" pitchFamily="34" charset="0"/>
              </a:rPr>
              <a:t>of </a:t>
            </a:r>
            <a:r>
              <a:rPr lang="en-GB" sz="3400" dirty="0" smtClean="0">
                <a:latin typeface="Arial" pitchFamily="34" charset="0"/>
                <a:cs typeface="Arial" pitchFamily="34" charset="0"/>
              </a:rPr>
              <a:t>40ºF or </a:t>
            </a:r>
            <a:r>
              <a:rPr lang="en-GB" sz="3400" dirty="0" smtClean="0">
                <a:latin typeface="Arial" pitchFamily="34" charset="0"/>
                <a:cs typeface="Arial" pitchFamily="34" charset="0"/>
              </a:rPr>
              <a:t>below, </a:t>
            </a:r>
            <a:r>
              <a:rPr lang="en-GB" sz="3400" dirty="0" smtClean="0">
                <a:latin typeface="Arial" pitchFamily="34" charset="0"/>
                <a:cs typeface="Arial" pitchFamily="34" charset="0"/>
              </a:rPr>
              <a:t>the </a:t>
            </a:r>
            <a:r>
              <a:rPr lang="en-GB" sz="3400" dirty="0" smtClean="0">
                <a:latin typeface="Arial" pitchFamily="34" charset="0"/>
                <a:cs typeface="Arial" pitchFamily="34" charset="0"/>
              </a:rPr>
              <a:t>freezer unit </a:t>
            </a:r>
            <a:r>
              <a:rPr lang="en-GB" sz="3400" dirty="0" smtClean="0">
                <a:latin typeface="Arial" pitchFamily="34" charset="0"/>
                <a:cs typeface="Arial" pitchFamily="34" charset="0"/>
              </a:rPr>
              <a:t>at </a:t>
            </a:r>
            <a:r>
              <a:rPr lang="en-GB" sz="3400" dirty="0" smtClean="0">
                <a:latin typeface="Arial" pitchFamily="34" charset="0"/>
                <a:cs typeface="Arial" pitchFamily="34" charset="0"/>
              </a:rPr>
              <a:t>0ºF</a:t>
            </a:r>
          </a:p>
          <a:p>
            <a:pPr>
              <a:buNone/>
            </a:pPr>
            <a:r>
              <a:rPr lang="en-GB" dirty="0" smtClean="0"/>
              <a:t> </a:t>
            </a:r>
            <a:endParaRPr lang="en-GB" dirty="0" smtClean="0"/>
          </a:p>
          <a:p>
            <a:pPr>
              <a:buNone/>
            </a:pPr>
            <a:r>
              <a:rPr lang="en-GB" dirty="0" smtClean="0"/>
              <a:t/>
            </a:r>
            <a:br>
              <a:rPr lang="en-GB" dirty="0" smtClean="0"/>
            </a:br>
            <a:r>
              <a:rPr lang="en-GB" dirty="0" smtClean="0"/>
              <a:t/>
            </a:r>
            <a:br>
              <a:rPr lang="en-GB" dirty="0" smtClean="0"/>
            </a:br>
            <a:endParaRPr lang="en-GB" dirty="0"/>
          </a:p>
        </p:txBody>
      </p:sp>
    </p:spTree>
  </p:cSld>
  <p:clrMapOvr>
    <a:masterClrMapping/>
  </p:clrMapOvr>
  <p:transition>
    <p:wedg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How you cooking </a:t>
            </a:r>
            <a:endParaRPr lang="en-GB" dirty="0"/>
          </a:p>
        </p:txBody>
      </p:sp>
      <p:sp>
        <p:nvSpPr>
          <p:cNvPr id="3" name="Content Placeholder 2"/>
          <p:cNvSpPr>
            <a:spLocks noGrp="1"/>
          </p:cNvSpPr>
          <p:nvPr>
            <p:ph idx="1"/>
          </p:nvPr>
        </p:nvSpPr>
        <p:spPr/>
        <p:txBody>
          <a:bodyPr>
            <a:normAutofit lnSpcReduction="10000"/>
          </a:bodyPr>
          <a:lstStyle/>
          <a:p>
            <a:pPr>
              <a:buNone/>
            </a:pPr>
            <a:r>
              <a:rPr lang="en-GB" dirty="0" smtClean="0">
                <a:latin typeface="Arial" pitchFamily="34" charset="0"/>
                <a:cs typeface="Arial" pitchFamily="34" charset="0"/>
              </a:rPr>
              <a:t>When </a:t>
            </a:r>
            <a:r>
              <a:rPr lang="en-GB" dirty="0" smtClean="0">
                <a:latin typeface="Arial" pitchFamily="34" charset="0"/>
                <a:cs typeface="Arial" pitchFamily="34" charset="0"/>
              </a:rPr>
              <a:t>cooking meat we must use a thermometer to check if it has been cooked to the </a:t>
            </a:r>
            <a:r>
              <a:rPr lang="en-GB" dirty="0" smtClean="0">
                <a:latin typeface="Arial" pitchFamily="34" charset="0"/>
                <a:cs typeface="Arial" pitchFamily="34" charset="0"/>
              </a:rPr>
              <a:t>end</a:t>
            </a:r>
          </a:p>
          <a:p>
            <a:pPr>
              <a:buNone/>
            </a:pPr>
            <a:r>
              <a:rPr lang="en-GB" dirty="0" smtClean="0">
                <a:latin typeface="Arial" pitchFamily="34" charset="0"/>
                <a:cs typeface="Arial" pitchFamily="34" charset="0"/>
              </a:rPr>
              <a:t>Beef</a:t>
            </a:r>
            <a:r>
              <a:rPr lang="en-GB" dirty="0" smtClean="0">
                <a:latin typeface="Arial" pitchFamily="34" charset="0"/>
                <a:cs typeface="Arial" pitchFamily="34" charset="0"/>
              </a:rPr>
              <a:t>, </a:t>
            </a:r>
            <a:r>
              <a:rPr lang="en-GB" dirty="0" smtClean="0">
                <a:latin typeface="Arial" pitchFamily="34" charset="0"/>
                <a:cs typeface="Arial" pitchFamily="34" charset="0"/>
              </a:rPr>
              <a:t>meal </a:t>
            </a:r>
            <a:r>
              <a:rPr lang="en-GB" dirty="0" smtClean="0">
                <a:latin typeface="Arial" pitchFamily="34" charset="0"/>
                <a:cs typeface="Arial" pitchFamily="34" charset="0"/>
              </a:rPr>
              <a:t>and lamb steaks including chicken are cooked at 145ºF, pork meat at 160ºF , Cook eggs until the yolk and white </a:t>
            </a:r>
            <a:r>
              <a:rPr lang="en-GB" dirty="0" smtClean="0">
                <a:latin typeface="Arial" pitchFamily="34" charset="0"/>
                <a:cs typeface="Arial" pitchFamily="34" charset="0"/>
              </a:rPr>
              <a:t>are firm</a:t>
            </a:r>
            <a:r>
              <a:rPr lang="en-GB" dirty="0" smtClean="0">
                <a:latin typeface="Arial" pitchFamily="34" charset="0"/>
                <a:cs typeface="Arial" pitchFamily="34" charset="0"/>
              </a:rPr>
              <a:t>, not runny to avoid a bacterium called Salmonella, therefore, it is not advisable to use recipes in which the eggs remain raw or only partially </a:t>
            </a:r>
            <a:r>
              <a:rPr lang="en-GB" dirty="0" smtClean="0">
                <a:latin typeface="Arial" pitchFamily="34" charset="0"/>
                <a:cs typeface="Arial" pitchFamily="34" charset="0"/>
              </a:rPr>
              <a:t>cooked.</a:t>
            </a:r>
            <a:r>
              <a:rPr lang="en-GB" dirty="0" smtClean="0"/>
              <a:t/>
            </a:r>
            <a:br>
              <a:rPr lang="en-GB" dirty="0" smtClean="0"/>
            </a:br>
            <a:endParaRPr lang="en-GB" dirty="0" smtClean="0"/>
          </a:p>
          <a:p>
            <a:pPr>
              <a:buNone/>
            </a:pPr>
            <a:r>
              <a:rPr lang="en-GB" dirty="0" smtClean="0"/>
              <a:t>. </a:t>
            </a:r>
            <a:r>
              <a:rPr lang="en-GB" dirty="0" smtClean="0"/>
              <a:t/>
            </a:r>
            <a:br>
              <a:rPr lang="en-GB" dirty="0" smtClean="0"/>
            </a:br>
            <a:endParaRPr lang="en-GB" dirty="0"/>
          </a:p>
        </p:txBody>
      </p:sp>
    </p:spTree>
  </p:cSld>
  <p:clrMapOvr>
    <a:masterClrMapping/>
  </p:clrMapOvr>
  <p:transition>
    <p:wedg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Wend you prepare food</a:t>
            </a:r>
            <a:endParaRPr lang="en-GB" dirty="0"/>
          </a:p>
        </p:txBody>
      </p:sp>
      <p:sp>
        <p:nvSpPr>
          <p:cNvPr id="3" name="Content Placeholder 2"/>
          <p:cNvSpPr>
            <a:spLocks noGrp="1"/>
          </p:cNvSpPr>
          <p:nvPr>
            <p:ph idx="1"/>
          </p:nvPr>
        </p:nvSpPr>
        <p:spPr/>
        <p:txBody>
          <a:bodyPr/>
          <a:lstStyle/>
          <a:p>
            <a:pPr>
              <a:buNone/>
            </a:pPr>
            <a:r>
              <a:rPr lang="en-GB" sz="2800" dirty="0" smtClean="0">
                <a:latin typeface="Arial" pitchFamily="34" charset="0"/>
                <a:cs typeface="Arial" pitchFamily="34" charset="0"/>
              </a:rPr>
              <a:t>Everything </a:t>
            </a:r>
            <a:r>
              <a:rPr lang="en-GB" sz="2800" dirty="0" smtClean="0">
                <a:latin typeface="Arial" pitchFamily="34" charset="0"/>
                <a:cs typeface="Arial" pitchFamily="34" charset="0"/>
              </a:rPr>
              <a:t>must be kept clean, hands should be washed with soap and warm water before preparing food and after using </a:t>
            </a:r>
            <a:r>
              <a:rPr lang="en-GB" sz="2800" dirty="0" smtClean="0">
                <a:latin typeface="Arial" pitchFamily="34" charset="0"/>
                <a:cs typeface="Arial" pitchFamily="34" charset="0"/>
              </a:rPr>
              <a:t>bathroom </a:t>
            </a:r>
            <a:r>
              <a:rPr lang="en-GB" sz="2800" dirty="0" smtClean="0">
                <a:latin typeface="Arial" pitchFamily="34" charset="0"/>
                <a:cs typeface="Arial" pitchFamily="34" charset="0"/>
              </a:rPr>
              <a:t/>
            </a:r>
            <a:br>
              <a:rPr lang="en-GB" sz="2800" dirty="0" smtClean="0">
                <a:latin typeface="Arial" pitchFamily="34" charset="0"/>
                <a:cs typeface="Arial" pitchFamily="34" charset="0"/>
              </a:rPr>
            </a:br>
            <a:r>
              <a:rPr lang="en-GB" sz="2800" dirty="0" smtClean="0">
                <a:latin typeface="Arial" pitchFamily="34" charset="0"/>
                <a:cs typeface="Arial" pitchFamily="34" charset="0"/>
              </a:rPr>
              <a:t>The </a:t>
            </a:r>
            <a:r>
              <a:rPr lang="en-GB" sz="2800" dirty="0" smtClean="0">
                <a:latin typeface="Arial" pitchFamily="34" charset="0"/>
                <a:cs typeface="Arial" pitchFamily="34" charset="0"/>
              </a:rPr>
              <a:t>bacteria can live </a:t>
            </a:r>
            <a:r>
              <a:rPr lang="en-GB" sz="2800" dirty="0" smtClean="0">
                <a:latin typeface="Arial" pitchFamily="34" charset="0"/>
                <a:cs typeface="Arial" pitchFamily="34" charset="0"/>
              </a:rPr>
              <a:t>in </a:t>
            </a:r>
            <a:r>
              <a:rPr lang="en-GB" sz="2800" dirty="0" smtClean="0">
                <a:latin typeface="Arial" pitchFamily="34" charset="0"/>
                <a:cs typeface="Arial" pitchFamily="34" charset="0"/>
              </a:rPr>
              <a:t>towels and sponges, </a:t>
            </a:r>
            <a:br>
              <a:rPr lang="en-GB" sz="2800" dirty="0" smtClean="0">
                <a:latin typeface="Arial" pitchFamily="34" charset="0"/>
                <a:cs typeface="Arial" pitchFamily="34" charset="0"/>
              </a:rPr>
            </a:br>
            <a:r>
              <a:rPr lang="en-GB" sz="2800" dirty="0" smtClean="0">
                <a:latin typeface="Arial" pitchFamily="34" charset="0"/>
                <a:cs typeface="Arial" pitchFamily="34" charset="0"/>
              </a:rPr>
              <a:t>for these they should be replaced within a few weeks </a:t>
            </a:r>
            <a:br>
              <a:rPr lang="en-GB" sz="2800" dirty="0" smtClean="0">
                <a:latin typeface="Arial" pitchFamily="34" charset="0"/>
                <a:cs typeface="Arial" pitchFamily="34" charset="0"/>
              </a:rPr>
            </a:br>
            <a:r>
              <a:rPr lang="en-GB" sz="2800" dirty="0" smtClean="0">
                <a:latin typeface="Arial" pitchFamily="34" charset="0"/>
                <a:cs typeface="Arial" pitchFamily="34" charset="0"/>
              </a:rPr>
              <a:t> Don’t prepare food for others when you are sick and have an upset stomach or </a:t>
            </a:r>
            <a:r>
              <a:rPr lang="en-GB" sz="2800" dirty="0" smtClean="0">
                <a:latin typeface="Arial" pitchFamily="34" charset="0"/>
                <a:cs typeface="Arial" pitchFamily="34" charset="0"/>
              </a:rPr>
              <a:t>diarrheic</a:t>
            </a:r>
            <a:r>
              <a:rPr lang="en-GB" dirty="0" smtClean="0"/>
              <a:t>.</a:t>
            </a:r>
            <a:endParaRPr lang="en-GB" dirty="0"/>
          </a:p>
        </p:txBody>
      </p:sp>
    </p:spTree>
  </p:cSld>
  <p:clrMapOvr>
    <a:masterClrMapping/>
  </p:clrMapOvr>
  <p:transition>
    <p:wedg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How you serve food </a:t>
            </a:r>
            <a:endParaRPr lang="en-GB" dirty="0"/>
          </a:p>
        </p:txBody>
      </p:sp>
      <p:sp>
        <p:nvSpPr>
          <p:cNvPr id="3" name="Content Placeholder 2"/>
          <p:cNvSpPr>
            <a:spLocks noGrp="1"/>
          </p:cNvSpPr>
          <p:nvPr>
            <p:ph idx="1"/>
          </p:nvPr>
        </p:nvSpPr>
        <p:spPr/>
        <p:txBody>
          <a:bodyPr/>
          <a:lstStyle/>
          <a:p>
            <a:pPr>
              <a:buNone/>
            </a:pPr>
            <a:r>
              <a:rPr lang="en-GB" sz="2800" dirty="0" smtClean="0">
                <a:latin typeface="Arial" pitchFamily="34" charset="0"/>
                <a:cs typeface="Arial" pitchFamily="34" charset="0"/>
              </a:rPr>
              <a:t>Use clean dishes and utensils to serve food, not those already used for </a:t>
            </a:r>
            <a:r>
              <a:rPr lang="en-GB" sz="2800" dirty="0" smtClean="0">
                <a:latin typeface="Arial" pitchFamily="34" charset="0"/>
                <a:cs typeface="Arial" pitchFamily="34" charset="0"/>
              </a:rPr>
              <a:t>preparation</a:t>
            </a:r>
          </a:p>
          <a:p>
            <a:pPr>
              <a:buNone/>
            </a:pPr>
            <a:r>
              <a:rPr lang="en-GB" sz="2800" dirty="0" smtClean="0">
                <a:latin typeface="Arial" pitchFamily="34" charset="0"/>
                <a:cs typeface="Arial" pitchFamily="34" charset="0"/>
              </a:rPr>
              <a:t>for grilling use a clean dish not one that has already been used to keep raw </a:t>
            </a:r>
            <a:r>
              <a:rPr lang="en-GB" sz="2800" dirty="0" smtClean="0">
                <a:latin typeface="Arial" pitchFamily="34" charset="0"/>
                <a:cs typeface="Arial" pitchFamily="34" charset="0"/>
              </a:rPr>
              <a:t>meat or fish  </a:t>
            </a:r>
            <a:r>
              <a:rPr lang="en-GB" sz="2800" dirty="0" smtClean="0">
                <a:latin typeface="Arial" pitchFamily="34" charset="0"/>
                <a:cs typeface="Arial" pitchFamily="34" charset="0"/>
              </a:rPr>
              <a:t/>
            </a:r>
            <a:br>
              <a:rPr lang="en-GB" sz="2800" dirty="0" smtClean="0">
                <a:latin typeface="Arial" pitchFamily="34" charset="0"/>
                <a:cs typeface="Arial" pitchFamily="34" charset="0"/>
              </a:rPr>
            </a:br>
            <a:r>
              <a:rPr lang="en-GB" sz="2800" dirty="0" smtClean="0">
                <a:latin typeface="Arial" pitchFamily="34" charset="0"/>
                <a:cs typeface="Arial" pitchFamily="34" charset="0"/>
              </a:rPr>
              <a:t>Do not leave perishable food for more than 2 hours in the refrigerator</a:t>
            </a:r>
          </a:p>
          <a:p>
            <a:pPr>
              <a:buNone/>
            </a:pPr>
            <a:r>
              <a:rPr lang="en-GB" dirty="0" smtClean="0"/>
              <a:t/>
            </a:r>
            <a:br>
              <a:rPr lang="en-GB" dirty="0" smtClean="0"/>
            </a:br>
            <a:endParaRPr lang="en-GB" dirty="0"/>
          </a:p>
        </p:txBody>
      </p:sp>
    </p:spTree>
  </p:cSld>
  <p:clrMapOvr>
    <a:masterClrMapping/>
  </p:clrMapOvr>
  <p:transition>
    <p:wedg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Safety in Kitchen </a:t>
            </a:r>
            <a:endParaRPr lang="en-GB" dirty="0"/>
          </a:p>
        </p:txBody>
      </p:sp>
      <p:sp>
        <p:nvSpPr>
          <p:cNvPr id="3" name="Content Placeholder 2"/>
          <p:cNvSpPr>
            <a:spLocks noGrp="1"/>
          </p:cNvSpPr>
          <p:nvPr>
            <p:ph idx="1"/>
          </p:nvPr>
        </p:nvSpPr>
        <p:spPr/>
        <p:txBody>
          <a:bodyPr>
            <a:normAutofit/>
          </a:bodyPr>
          <a:lstStyle/>
          <a:p>
            <a:pPr>
              <a:buNone/>
            </a:pPr>
            <a:r>
              <a:rPr lang="en-GB" sz="2800" dirty="0" smtClean="0">
                <a:latin typeface="Arial" pitchFamily="34" charset="0"/>
                <a:cs typeface="Arial" pitchFamily="34" charset="0"/>
              </a:rPr>
              <a:t> All </a:t>
            </a:r>
            <a:r>
              <a:rPr lang="en-GB" sz="2800" dirty="0" smtClean="0">
                <a:latin typeface="Arial" pitchFamily="34" charset="0"/>
                <a:cs typeface="Arial" pitchFamily="34" charset="0"/>
              </a:rPr>
              <a:t>kitchen staff must be trained on </a:t>
            </a:r>
            <a:r>
              <a:rPr lang="en-GB" sz="2800" dirty="0" smtClean="0">
                <a:latin typeface="Arial" pitchFamily="34" charset="0"/>
                <a:cs typeface="Arial" pitchFamily="34" charset="0"/>
              </a:rPr>
              <a:t>health and </a:t>
            </a:r>
            <a:r>
              <a:rPr lang="en-GB" sz="2800" dirty="0" smtClean="0">
                <a:latin typeface="Arial" pitchFamily="34" charset="0"/>
                <a:cs typeface="Arial" pitchFamily="34" charset="0"/>
              </a:rPr>
              <a:t>safety</a:t>
            </a:r>
          </a:p>
          <a:p>
            <a:pPr>
              <a:buNone/>
            </a:pPr>
            <a:r>
              <a:rPr lang="en-GB" sz="2800" dirty="0" smtClean="0">
                <a:latin typeface="Arial" pitchFamily="34" charset="0"/>
                <a:cs typeface="Arial" pitchFamily="34" charset="0"/>
              </a:rPr>
              <a:t> They </a:t>
            </a:r>
            <a:r>
              <a:rPr lang="en-GB" sz="2800" dirty="0" smtClean="0">
                <a:latin typeface="Arial" pitchFamily="34" charset="0"/>
                <a:cs typeface="Arial" pitchFamily="34" charset="0"/>
              </a:rPr>
              <a:t>must keep the tools and </a:t>
            </a:r>
            <a:r>
              <a:rPr lang="en-GB" sz="2800" dirty="0" smtClean="0">
                <a:latin typeface="Arial" pitchFamily="34" charset="0"/>
                <a:cs typeface="Arial" pitchFamily="34" charset="0"/>
              </a:rPr>
              <a:t>ovens </a:t>
            </a:r>
            <a:r>
              <a:rPr lang="en-GB" sz="2800" dirty="0" smtClean="0">
                <a:latin typeface="Arial" pitchFamily="34" charset="0"/>
                <a:cs typeface="Arial" pitchFamily="34" charset="0"/>
              </a:rPr>
              <a:t>permanently clean</a:t>
            </a:r>
            <a:r>
              <a:rPr lang="en-GB" sz="2800" dirty="0" smtClean="0">
                <a:latin typeface="Arial" pitchFamily="34" charset="0"/>
                <a:cs typeface="Arial" pitchFamily="34" charset="0"/>
              </a:rPr>
              <a:t>.</a:t>
            </a:r>
          </a:p>
          <a:p>
            <a:pPr>
              <a:buNone/>
            </a:pPr>
            <a:r>
              <a:rPr lang="en-GB" sz="2800" dirty="0" smtClean="0">
                <a:latin typeface="Arial" pitchFamily="34" charset="0"/>
                <a:cs typeface="Arial" pitchFamily="34" charset="0"/>
              </a:rPr>
              <a:t> To </a:t>
            </a:r>
            <a:r>
              <a:rPr lang="en-GB" sz="2800" dirty="0" smtClean="0">
                <a:latin typeface="Arial" pitchFamily="34" charset="0"/>
                <a:cs typeface="Arial" pitchFamily="34" charset="0"/>
              </a:rPr>
              <a:t>ensure that they meet all applicable standards and that they use appropriate equipment</a:t>
            </a:r>
            <a:br>
              <a:rPr lang="en-GB" sz="2800" dirty="0" smtClean="0">
                <a:latin typeface="Arial" pitchFamily="34" charset="0"/>
                <a:cs typeface="Arial" pitchFamily="34" charset="0"/>
              </a:rPr>
            </a:br>
            <a:r>
              <a:rPr lang="en-GB" sz="2800" dirty="0" smtClean="0">
                <a:latin typeface="Arial" pitchFamily="34" charset="0"/>
                <a:cs typeface="Arial" pitchFamily="34" charset="0"/>
              </a:rPr>
              <a:t>To make sure the floor is dry and there is no oil or other slippery </a:t>
            </a:r>
            <a:r>
              <a:rPr lang="en-GB" sz="2800" dirty="0" smtClean="0">
                <a:latin typeface="Arial" pitchFamily="34" charset="0"/>
                <a:cs typeface="Arial" pitchFamily="34" charset="0"/>
              </a:rPr>
              <a:t> solution</a:t>
            </a:r>
            <a:endParaRPr lang="en-GB" sz="2800" dirty="0">
              <a:latin typeface="Arial" pitchFamily="34" charset="0"/>
              <a:cs typeface="Arial" pitchFamily="34" charset="0"/>
            </a:endParaRPr>
          </a:p>
        </p:txBody>
      </p:sp>
    </p:spTree>
  </p:cSld>
  <p:clrMapOvr>
    <a:masterClrMapping/>
  </p:clrMapOvr>
  <p:transition>
    <p:wedg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428652"/>
            <a:ext cx="8229600" cy="1489922"/>
          </a:xfrm>
        </p:spPr>
        <p:txBody>
          <a:bodyPr/>
          <a:lstStyle/>
          <a:p>
            <a:pPr algn="ctr"/>
            <a:r>
              <a:rPr lang="en-GB" dirty="0" smtClean="0"/>
              <a:t>Reference</a:t>
            </a:r>
            <a:endParaRPr lang="en-GB" dirty="0"/>
          </a:p>
        </p:txBody>
      </p:sp>
      <p:sp>
        <p:nvSpPr>
          <p:cNvPr id="3" name="Content Placeholder 2"/>
          <p:cNvSpPr>
            <a:spLocks noGrp="1"/>
          </p:cNvSpPr>
          <p:nvPr>
            <p:ph idx="1"/>
          </p:nvPr>
        </p:nvSpPr>
        <p:spPr>
          <a:xfrm>
            <a:off x="457200" y="1643050"/>
            <a:ext cx="8229600" cy="5214950"/>
          </a:xfrm>
        </p:spPr>
        <p:txBody>
          <a:bodyPr>
            <a:normAutofit/>
          </a:bodyPr>
          <a:lstStyle/>
          <a:p>
            <a:r>
              <a:rPr lang="en-GB" sz="2400" b="1" dirty="0" smtClean="0">
                <a:latin typeface="Arial" pitchFamily="34" charset="0"/>
                <a:cs typeface="Arial" pitchFamily="34" charset="0"/>
              </a:rPr>
              <a:t>Food and Beverage </a:t>
            </a:r>
            <a:r>
              <a:rPr lang="en-GB" sz="2400" b="1" dirty="0" smtClean="0">
                <a:latin typeface="Arial" pitchFamily="34" charset="0"/>
                <a:cs typeface="Arial" pitchFamily="34" charset="0"/>
              </a:rPr>
              <a:t>Establishments...</a:t>
            </a:r>
            <a:endParaRPr lang="en-GB" sz="2400" b="1" dirty="0" smtClean="0">
              <a:latin typeface="Arial" pitchFamily="34" charset="0"/>
              <a:cs typeface="Arial" pitchFamily="34" charset="0"/>
            </a:endParaRPr>
          </a:p>
          <a:p>
            <a:pPr>
              <a:buNone/>
            </a:pPr>
            <a:r>
              <a:rPr lang="en-GB" sz="2400" b="1" dirty="0" smtClean="0">
                <a:latin typeface="Arial" pitchFamily="34" charset="0"/>
                <a:cs typeface="Arial" pitchFamily="34" charset="0"/>
              </a:rPr>
              <a:t>Deanne </a:t>
            </a:r>
            <a:r>
              <a:rPr lang="en-GB" sz="2400" b="1" dirty="0" smtClean="0">
                <a:latin typeface="Arial" pitchFamily="34" charset="0"/>
                <a:cs typeface="Arial" pitchFamily="34" charset="0"/>
              </a:rPr>
              <a:t>Williams-Bryant...2008</a:t>
            </a:r>
          </a:p>
          <a:p>
            <a:r>
              <a:rPr lang="en-GB" sz="2400" b="1" dirty="0" smtClean="0">
                <a:latin typeface="Arial" pitchFamily="34" charset="0"/>
                <a:cs typeface="Arial" pitchFamily="34" charset="0"/>
              </a:rPr>
              <a:t>Hospitality Management ...Bob </a:t>
            </a:r>
            <a:r>
              <a:rPr lang="en-GB" sz="2400" b="1" dirty="0" err="1" smtClean="0">
                <a:latin typeface="Arial" pitchFamily="34" charset="0"/>
                <a:cs typeface="Arial" pitchFamily="34" charset="0"/>
              </a:rPr>
              <a:t>Brotherton</a:t>
            </a:r>
            <a:r>
              <a:rPr lang="en-GB" sz="2400" b="1" dirty="0" smtClean="0">
                <a:latin typeface="Arial" pitchFamily="34" charset="0"/>
                <a:cs typeface="Arial" pitchFamily="34" charset="0"/>
              </a:rPr>
              <a:t> 2006</a:t>
            </a:r>
          </a:p>
          <a:p>
            <a:r>
              <a:rPr lang="en-GB" sz="2400" b="1" dirty="0" smtClean="0">
                <a:latin typeface="Arial" pitchFamily="34" charset="0"/>
                <a:cs typeface="Arial" pitchFamily="34" charset="0"/>
              </a:rPr>
              <a:t> Strategic Management 7 in the Hospitality Industry</a:t>
            </a:r>
          </a:p>
          <a:p>
            <a:r>
              <a:rPr lang="en-GB" sz="2400" b="1" dirty="0" smtClean="0">
                <a:latin typeface="Arial" pitchFamily="34" charset="0"/>
                <a:cs typeface="Arial" pitchFamily="34" charset="0"/>
              </a:rPr>
              <a:t>Eliza </a:t>
            </a:r>
            <a:r>
              <a:rPr lang="en-GB" sz="2400" b="1" dirty="0" err="1" smtClean="0">
                <a:latin typeface="Arial" pitchFamily="34" charset="0"/>
                <a:cs typeface="Arial" pitchFamily="34" charset="0"/>
              </a:rPr>
              <a:t>Ching-Yick</a:t>
            </a:r>
            <a:r>
              <a:rPr lang="en-GB" sz="2400" b="1" dirty="0" smtClean="0">
                <a:latin typeface="Arial" pitchFamily="34" charset="0"/>
                <a:cs typeface="Arial" pitchFamily="34" charset="0"/>
              </a:rPr>
              <a:t> </a:t>
            </a:r>
            <a:r>
              <a:rPr lang="en-GB" sz="2400" b="1" dirty="0" err="1" smtClean="0">
                <a:latin typeface="Arial" pitchFamily="34" charset="0"/>
                <a:cs typeface="Arial" pitchFamily="34" charset="0"/>
              </a:rPr>
              <a:t>Tse</a:t>
            </a:r>
            <a:r>
              <a:rPr lang="en-GB" sz="2400" b="1" dirty="0" smtClean="0">
                <a:latin typeface="Arial" pitchFamily="34" charset="0"/>
                <a:cs typeface="Arial" pitchFamily="34" charset="0"/>
              </a:rPr>
              <a:t> &amp; </a:t>
            </a:r>
            <a:r>
              <a:rPr lang="en-GB" sz="2400" b="1" dirty="0" err="1" smtClean="0">
                <a:latin typeface="Arial" pitchFamily="34" charset="0"/>
                <a:cs typeface="Arial" pitchFamily="34" charset="0"/>
              </a:rPr>
              <a:t>Giri</a:t>
            </a:r>
            <a:r>
              <a:rPr lang="en-GB" sz="2400" b="1" dirty="0" smtClean="0">
                <a:latin typeface="Arial" pitchFamily="34" charset="0"/>
                <a:cs typeface="Arial" pitchFamily="34" charset="0"/>
              </a:rPr>
              <a:t> </a:t>
            </a:r>
            <a:r>
              <a:rPr lang="en-GB" sz="2400" b="1" dirty="0" err="1" smtClean="0">
                <a:latin typeface="Arial" pitchFamily="34" charset="0"/>
                <a:cs typeface="Arial" pitchFamily="34" charset="0"/>
              </a:rPr>
              <a:t>Jogaratnam</a:t>
            </a:r>
            <a:r>
              <a:rPr lang="en-GB" sz="2400" b="1" dirty="0" smtClean="0">
                <a:latin typeface="Arial" pitchFamily="34" charset="0"/>
                <a:cs typeface="Arial" pitchFamily="34" charset="0"/>
              </a:rPr>
              <a:t> 2004</a:t>
            </a:r>
          </a:p>
          <a:p>
            <a:r>
              <a:rPr lang="en-GB" sz="2400" b="1" dirty="0" smtClean="0">
                <a:latin typeface="Arial" pitchFamily="34" charset="0"/>
                <a:cs typeface="Arial" pitchFamily="34" charset="0"/>
              </a:rPr>
              <a:t>Food and Beverage </a:t>
            </a:r>
            <a:r>
              <a:rPr lang="en-GB" sz="2400" b="1" dirty="0" smtClean="0">
                <a:latin typeface="Arial" pitchFamily="34" charset="0"/>
                <a:cs typeface="Arial" pitchFamily="34" charset="0"/>
              </a:rPr>
              <a:t>Service .. </a:t>
            </a:r>
            <a:r>
              <a:rPr lang="en-GB" sz="2400" b="1" dirty="0" err="1" smtClean="0">
                <a:latin typeface="Arial" pitchFamily="34" charset="0"/>
                <a:cs typeface="Arial" pitchFamily="34" charset="0"/>
              </a:rPr>
              <a:t>Lillicrap</a:t>
            </a:r>
            <a:r>
              <a:rPr lang="en-GB" sz="2400" b="1" dirty="0" smtClean="0">
                <a:latin typeface="Arial" pitchFamily="34" charset="0"/>
                <a:cs typeface="Arial" pitchFamily="34" charset="0"/>
              </a:rPr>
              <a:t> .. </a:t>
            </a:r>
            <a:r>
              <a:rPr lang="en-GB" sz="2400" b="1" dirty="0" err="1" smtClean="0">
                <a:latin typeface="Arial" pitchFamily="34" charset="0"/>
                <a:cs typeface="Arial" pitchFamily="34" charset="0"/>
              </a:rPr>
              <a:t>Suzane</a:t>
            </a:r>
            <a:r>
              <a:rPr lang="en-GB" sz="2400" b="1" dirty="0" smtClean="0">
                <a:latin typeface="Arial" pitchFamily="34" charset="0"/>
                <a:cs typeface="Arial" pitchFamily="34" charset="0"/>
              </a:rPr>
              <a:t> Wee.. 2010</a:t>
            </a:r>
            <a:endParaRPr lang="en-GB" sz="2400" dirty="0" smtClean="0">
              <a:latin typeface="Arial" pitchFamily="34" charset="0"/>
              <a:cs typeface="Arial" pitchFamily="34" charset="0"/>
            </a:endParaRPr>
          </a:p>
          <a:p>
            <a:r>
              <a:rPr lang="en-GB" sz="2400" b="1" dirty="0" smtClean="0">
                <a:latin typeface="Arial" pitchFamily="34" charset="0"/>
                <a:cs typeface="Arial" pitchFamily="34" charset="0"/>
              </a:rPr>
              <a:t>Food service Management ..</a:t>
            </a:r>
            <a:r>
              <a:rPr lang="en-GB" sz="2400" b="1" dirty="0" err="1" smtClean="0">
                <a:latin typeface="Arial" pitchFamily="34" charset="0"/>
                <a:cs typeface="Arial" pitchFamily="34" charset="0"/>
              </a:rPr>
              <a:t>Jhon</a:t>
            </a:r>
            <a:r>
              <a:rPr lang="en-GB" sz="2400" b="1" dirty="0" smtClean="0">
                <a:latin typeface="Arial" pitchFamily="34" charset="0"/>
                <a:cs typeface="Arial" pitchFamily="34" charset="0"/>
              </a:rPr>
              <a:t> A Cousin ..2010</a:t>
            </a:r>
          </a:p>
          <a:p>
            <a:r>
              <a:rPr lang="en-GB" sz="2400" b="1" dirty="0" smtClean="0">
                <a:latin typeface="Arial" pitchFamily="34" charset="0"/>
                <a:cs typeface="Arial" pitchFamily="34" charset="0"/>
              </a:rPr>
              <a:t>Food and Drink..Kenneth </a:t>
            </a:r>
            <a:r>
              <a:rPr lang="en-GB" sz="2400" b="1" dirty="0" err="1" smtClean="0">
                <a:latin typeface="Arial" pitchFamily="34" charset="0"/>
                <a:cs typeface="Arial" pitchFamily="34" charset="0"/>
              </a:rPr>
              <a:t>Mcleish</a:t>
            </a:r>
            <a:r>
              <a:rPr lang="en-GB" sz="2400" b="1" dirty="0" smtClean="0">
                <a:latin typeface="Arial" pitchFamily="34" charset="0"/>
                <a:cs typeface="Arial" pitchFamily="34" charset="0"/>
              </a:rPr>
              <a:t> 1978</a:t>
            </a:r>
          </a:p>
          <a:p>
            <a:r>
              <a:rPr lang="en-GB" sz="2400" b="1" dirty="0" smtClean="0">
                <a:latin typeface="Arial" pitchFamily="34" charset="0"/>
                <a:cs typeface="Arial" pitchFamily="34" charset="0"/>
              </a:rPr>
              <a:t>Food and Beverage ..Larry </a:t>
            </a:r>
            <a:r>
              <a:rPr lang="en-GB" sz="2400" b="1" dirty="0" err="1" smtClean="0">
                <a:latin typeface="Arial" pitchFamily="34" charset="0"/>
                <a:cs typeface="Arial" pitchFamily="34" charset="0"/>
              </a:rPr>
              <a:t>Beuchat</a:t>
            </a:r>
            <a:r>
              <a:rPr lang="en-GB" sz="2400" b="1" dirty="0" smtClean="0">
                <a:latin typeface="Arial" pitchFamily="34" charset="0"/>
                <a:cs typeface="Arial" pitchFamily="34" charset="0"/>
              </a:rPr>
              <a:t>..1987</a:t>
            </a:r>
          </a:p>
          <a:p>
            <a:endParaRPr lang="en-GB" sz="2400" b="1" dirty="0" smtClean="0">
              <a:latin typeface="Arial" pitchFamily="34" charset="0"/>
              <a:cs typeface="Arial" pitchFamily="34" charset="0"/>
            </a:endParaRPr>
          </a:p>
          <a:p>
            <a:endParaRPr lang="en-GB" sz="2400" b="1" dirty="0" smtClean="0">
              <a:latin typeface="Arial" pitchFamily="34" charset="0"/>
              <a:cs typeface="Arial" pitchFamily="34" charset="0"/>
            </a:endParaRP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endParaRPr lang="en-GB" b="1" dirty="0" smtClean="0"/>
          </a:p>
          <a:p>
            <a:endParaRPr lang="en-GB" b="1" dirty="0" smtClean="0"/>
          </a:p>
          <a:p>
            <a:endParaRPr lang="en-GB" dirty="0"/>
          </a:p>
        </p:txBody>
      </p:sp>
    </p:spTree>
  </p:cSld>
  <p:clrMapOvr>
    <a:masterClrMapping/>
  </p:clrMapOvr>
  <p:transition>
    <p:wedg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591</TotalTime>
  <Words>773</Words>
  <Application>Microsoft Office PowerPoint</Application>
  <PresentationFormat>On-screen Show (4:3)</PresentationFormat>
  <Paragraphs>97</Paragraphs>
  <Slides>21</Slides>
  <Notes>2</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Flow</vt:lpstr>
      <vt:lpstr>  Forest of Arden Marriott Hotel Food  and Beverage Operations  </vt:lpstr>
      <vt:lpstr>MARIN BOCAI</vt:lpstr>
      <vt:lpstr>Content</vt:lpstr>
      <vt:lpstr>                       INTRO....</vt:lpstr>
      <vt:lpstr>History of Marriott Forest of Arden</vt:lpstr>
      <vt:lpstr>Type of Operations</vt:lpstr>
      <vt:lpstr>Food and Beverage Operation</vt:lpstr>
      <vt:lpstr>Front-of-House</vt:lpstr>
      <vt:lpstr>Food and Beverage Operation </vt:lpstr>
      <vt:lpstr>Back-of-House</vt:lpstr>
      <vt:lpstr>Back-of-House</vt:lpstr>
      <vt:lpstr>Type of Menu</vt:lpstr>
      <vt:lpstr>Slide 13</vt:lpstr>
      <vt:lpstr>How Market???</vt:lpstr>
      <vt:lpstr>Health and Safety F-B </vt:lpstr>
      <vt:lpstr>Wend you bay </vt:lpstr>
      <vt:lpstr>How you cooking </vt:lpstr>
      <vt:lpstr>Wend you prepare food</vt:lpstr>
      <vt:lpstr>How you serve food </vt:lpstr>
      <vt:lpstr>Safety in Kitchen </vt:lpstr>
      <vt:lpstr>Reference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and Beverage Operations  Forest of Arden Marriott Hotel</dc:title>
  <dc:creator>lenovo</dc:creator>
  <cp:lastModifiedBy>lenovo</cp:lastModifiedBy>
  <cp:revision>56</cp:revision>
  <dcterms:created xsi:type="dcterms:W3CDTF">2020-03-13T09:50:44Z</dcterms:created>
  <dcterms:modified xsi:type="dcterms:W3CDTF">2020-03-15T20:17:20Z</dcterms:modified>
</cp:coreProperties>
</file>