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59"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84" r:id="rId22"/>
    <p:sldId id="276" r:id="rId23"/>
    <p:sldId id="277" r:id="rId24"/>
    <p:sldId id="278" r:id="rId25"/>
    <p:sldId id="279" r:id="rId26"/>
    <p:sldId id="280" r:id="rId27"/>
    <p:sldId id="281" r:id="rId28"/>
    <p:sldId id="282" r:id="rId29"/>
    <p:sldId id="28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702AF-D923-358C-40D7-1D5A3E96407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DC9B70D-7C24-7316-C1F6-088C05EDDE4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F3F821E-AE5E-89BF-DA4D-8D6DC733C50E}"/>
              </a:ext>
            </a:extLst>
          </p:cNvPr>
          <p:cNvSpPr>
            <a:spLocks noGrp="1"/>
          </p:cNvSpPr>
          <p:nvPr>
            <p:ph type="dt" sz="half" idx="10"/>
          </p:nvPr>
        </p:nvSpPr>
        <p:spPr/>
        <p:txBody>
          <a:bodyPr/>
          <a:lstStyle/>
          <a:p>
            <a:fld id="{57ED6B65-1DBA-4466-B830-B919BB3A6AA2}" type="datetimeFigureOut">
              <a:rPr lang="en-GB" smtClean="0"/>
              <a:t>08/02/2024</a:t>
            </a:fld>
            <a:endParaRPr lang="en-GB"/>
          </a:p>
        </p:txBody>
      </p:sp>
      <p:sp>
        <p:nvSpPr>
          <p:cNvPr id="5" name="Footer Placeholder 4">
            <a:extLst>
              <a:ext uri="{FF2B5EF4-FFF2-40B4-BE49-F238E27FC236}">
                <a16:creationId xmlns:a16="http://schemas.microsoft.com/office/drawing/2014/main" id="{6174F47A-FFF7-6DCA-D4F9-E65E4F699F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64E5E6-C9CE-7E32-1625-7270FFD16271}"/>
              </a:ext>
            </a:extLst>
          </p:cNvPr>
          <p:cNvSpPr>
            <a:spLocks noGrp="1"/>
          </p:cNvSpPr>
          <p:nvPr>
            <p:ph type="sldNum" sz="quarter" idx="12"/>
          </p:nvPr>
        </p:nvSpPr>
        <p:spPr/>
        <p:txBody>
          <a:bodyPr/>
          <a:lstStyle/>
          <a:p>
            <a:fld id="{4C1DFC5F-99E2-4F5D-B739-E1D86C280018}" type="slidenum">
              <a:rPr lang="en-GB" smtClean="0"/>
              <a:t>‹#›</a:t>
            </a:fld>
            <a:endParaRPr lang="en-GB"/>
          </a:p>
        </p:txBody>
      </p:sp>
    </p:spTree>
    <p:extLst>
      <p:ext uri="{BB962C8B-B14F-4D97-AF65-F5344CB8AC3E}">
        <p14:creationId xmlns:p14="http://schemas.microsoft.com/office/powerpoint/2010/main" val="271347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613FC-90F1-56E2-4E07-85EA083279F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20034DF-AB7F-5AAF-FE4A-2BFD9FA2226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DE63130-F037-AB61-CBD9-8715C1178832}"/>
              </a:ext>
            </a:extLst>
          </p:cNvPr>
          <p:cNvSpPr>
            <a:spLocks noGrp="1"/>
          </p:cNvSpPr>
          <p:nvPr>
            <p:ph type="dt" sz="half" idx="10"/>
          </p:nvPr>
        </p:nvSpPr>
        <p:spPr/>
        <p:txBody>
          <a:bodyPr/>
          <a:lstStyle/>
          <a:p>
            <a:fld id="{57ED6B65-1DBA-4466-B830-B919BB3A6AA2}" type="datetimeFigureOut">
              <a:rPr lang="en-GB" smtClean="0"/>
              <a:t>08/02/2024</a:t>
            </a:fld>
            <a:endParaRPr lang="en-GB"/>
          </a:p>
        </p:txBody>
      </p:sp>
      <p:sp>
        <p:nvSpPr>
          <p:cNvPr id="5" name="Footer Placeholder 4">
            <a:extLst>
              <a:ext uri="{FF2B5EF4-FFF2-40B4-BE49-F238E27FC236}">
                <a16:creationId xmlns:a16="http://schemas.microsoft.com/office/drawing/2014/main" id="{C2BAEDD1-074B-1FD8-71C2-CBA256169F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0872B6-B5E7-798F-446F-6903A9E4AAC0}"/>
              </a:ext>
            </a:extLst>
          </p:cNvPr>
          <p:cNvSpPr>
            <a:spLocks noGrp="1"/>
          </p:cNvSpPr>
          <p:nvPr>
            <p:ph type="sldNum" sz="quarter" idx="12"/>
          </p:nvPr>
        </p:nvSpPr>
        <p:spPr/>
        <p:txBody>
          <a:bodyPr/>
          <a:lstStyle/>
          <a:p>
            <a:fld id="{4C1DFC5F-99E2-4F5D-B739-E1D86C280018}" type="slidenum">
              <a:rPr lang="en-GB" smtClean="0"/>
              <a:t>‹#›</a:t>
            </a:fld>
            <a:endParaRPr lang="en-GB"/>
          </a:p>
        </p:txBody>
      </p:sp>
    </p:spTree>
    <p:extLst>
      <p:ext uri="{BB962C8B-B14F-4D97-AF65-F5344CB8AC3E}">
        <p14:creationId xmlns:p14="http://schemas.microsoft.com/office/powerpoint/2010/main" val="108760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CBC3-A8C1-2D80-8A3F-A1D35AB1425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5E3D58F-A0BF-09A8-F680-9B96D89E92F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ECF498D-0F13-6A39-E653-685F259B9546}"/>
              </a:ext>
            </a:extLst>
          </p:cNvPr>
          <p:cNvSpPr>
            <a:spLocks noGrp="1"/>
          </p:cNvSpPr>
          <p:nvPr>
            <p:ph type="dt" sz="half" idx="10"/>
          </p:nvPr>
        </p:nvSpPr>
        <p:spPr/>
        <p:txBody>
          <a:bodyPr/>
          <a:lstStyle/>
          <a:p>
            <a:fld id="{57ED6B65-1DBA-4466-B830-B919BB3A6AA2}" type="datetimeFigureOut">
              <a:rPr lang="en-GB" smtClean="0"/>
              <a:t>08/02/2024</a:t>
            </a:fld>
            <a:endParaRPr lang="en-GB"/>
          </a:p>
        </p:txBody>
      </p:sp>
      <p:sp>
        <p:nvSpPr>
          <p:cNvPr id="5" name="Footer Placeholder 4">
            <a:extLst>
              <a:ext uri="{FF2B5EF4-FFF2-40B4-BE49-F238E27FC236}">
                <a16:creationId xmlns:a16="http://schemas.microsoft.com/office/drawing/2014/main" id="{C066E31F-1EA9-C011-3CEE-2217E22C8B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1D6537-12D6-8CA1-E736-1A4BEFFFF3FD}"/>
              </a:ext>
            </a:extLst>
          </p:cNvPr>
          <p:cNvSpPr>
            <a:spLocks noGrp="1"/>
          </p:cNvSpPr>
          <p:nvPr>
            <p:ph type="sldNum" sz="quarter" idx="12"/>
          </p:nvPr>
        </p:nvSpPr>
        <p:spPr/>
        <p:txBody>
          <a:bodyPr/>
          <a:lstStyle/>
          <a:p>
            <a:fld id="{4C1DFC5F-99E2-4F5D-B739-E1D86C280018}" type="slidenum">
              <a:rPr lang="en-GB" smtClean="0"/>
              <a:t>‹#›</a:t>
            </a:fld>
            <a:endParaRPr lang="en-GB"/>
          </a:p>
        </p:txBody>
      </p:sp>
    </p:spTree>
    <p:extLst>
      <p:ext uri="{BB962C8B-B14F-4D97-AF65-F5344CB8AC3E}">
        <p14:creationId xmlns:p14="http://schemas.microsoft.com/office/powerpoint/2010/main" val="41736039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F94DD-D064-8AE1-ED45-C23D7DD77A9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A63DE4A-4CDB-A3E8-56DC-7EEF54BDA15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BD88858-AD89-AA71-33E7-27A485CBE50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DC6F8B6-97C6-7051-F4AD-198698862CC4}"/>
              </a:ext>
            </a:extLst>
          </p:cNvPr>
          <p:cNvSpPr>
            <a:spLocks noGrp="1"/>
          </p:cNvSpPr>
          <p:nvPr>
            <p:ph type="dt" sz="half" idx="10"/>
          </p:nvPr>
        </p:nvSpPr>
        <p:spPr/>
        <p:txBody>
          <a:bodyPr/>
          <a:lstStyle/>
          <a:p>
            <a:fld id="{57ED6B65-1DBA-4466-B830-B919BB3A6AA2}" type="datetimeFigureOut">
              <a:rPr lang="en-GB" smtClean="0"/>
              <a:t>08/02/2024</a:t>
            </a:fld>
            <a:endParaRPr lang="en-GB"/>
          </a:p>
        </p:txBody>
      </p:sp>
      <p:sp>
        <p:nvSpPr>
          <p:cNvPr id="6" name="Footer Placeholder 5">
            <a:extLst>
              <a:ext uri="{FF2B5EF4-FFF2-40B4-BE49-F238E27FC236}">
                <a16:creationId xmlns:a16="http://schemas.microsoft.com/office/drawing/2014/main" id="{A04CE69A-40DA-2FFA-D9AD-E1132881DE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982FBC-BD37-97E7-2D90-1F4A87220415}"/>
              </a:ext>
            </a:extLst>
          </p:cNvPr>
          <p:cNvSpPr>
            <a:spLocks noGrp="1"/>
          </p:cNvSpPr>
          <p:nvPr>
            <p:ph type="sldNum" sz="quarter" idx="12"/>
          </p:nvPr>
        </p:nvSpPr>
        <p:spPr/>
        <p:txBody>
          <a:bodyPr/>
          <a:lstStyle/>
          <a:p>
            <a:fld id="{4C1DFC5F-99E2-4F5D-B739-E1D86C280018}" type="slidenum">
              <a:rPr lang="en-GB" smtClean="0"/>
              <a:t>‹#›</a:t>
            </a:fld>
            <a:endParaRPr lang="en-GB"/>
          </a:p>
        </p:txBody>
      </p:sp>
    </p:spTree>
    <p:extLst>
      <p:ext uri="{BB962C8B-B14F-4D97-AF65-F5344CB8AC3E}">
        <p14:creationId xmlns:p14="http://schemas.microsoft.com/office/powerpoint/2010/main" val="11515201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45644-93D0-64B3-3356-7FE8AA9F071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A687AF3-3AA9-B7DE-066F-EF7399868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21D7D06-CDE4-C4E1-E0B0-1E1BB868F5D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8D67EA0-491D-A48B-34D6-78DCACC943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F3E1257-ADF1-21BC-3649-851DEA86032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5D85DB2-9972-32D4-B0D7-20B7E4C7C392}"/>
              </a:ext>
            </a:extLst>
          </p:cNvPr>
          <p:cNvSpPr>
            <a:spLocks noGrp="1"/>
          </p:cNvSpPr>
          <p:nvPr>
            <p:ph type="dt" sz="half" idx="10"/>
          </p:nvPr>
        </p:nvSpPr>
        <p:spPr/>
        <p:txBody>
          <a:bodyPr/>
          <a:lstStyle/>
          <a:p>
            <a:fld id="{57ED6B65-1DBA-4466-B830-B919BB3A6AA2}" type="datetimeFigureOut">
              <a:rPr lang="en-GB" smtClean="0"/>
              <a:t>08/02/2024</a:t>
            </a:fld>
            <a:endParaRPr lang="en-GB"/>
          </a:p>
        </p:txBody>
      </p:sp>
      <p:sp>
        <p:nvSpPr>
          <p:cNvPr id="8" name="Footer Placeholder 7">
            <a:extLst>
              <a:ext uri="{FF2B5EF4-FFF2-40B4-BE49-F238E27FC236}">
                <a16:creationId xmlns:a16="http://schemas.microsoft.com/office/drawing/2014/main" id="{8B7B7772-CCE3-4E32-3200-1A2172EA6DB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7D582BE-F8DB-EBFD-67D2-0FC1880E5BC6}"/>
              </a:ext>
            </a:extLst>
          </p:cNvPr>
          <p:cNvSpPr>
            <a:spLocks noGrp="1"/>
          </p:cNvSpPr>
          <p:nvPr>
            <p:ph type="sldNum" sz="quarter" idx="12"/>
          </p:nvPr>
        </p:nvSpPr>
        <p:spPr/>
        <p:txBody>
          <a:bodyPr/>
          <a:lstStyle/>
          <a:p>
            <a:fld id="{4C1DFC5F-99E2-4F5D-B739-E1D86C280018}" type="slidenum">
              <a:rPr lang="en-GB" smtClean="0"/>
              <a:t>‹#›</a:t>
            </a:fld>
            <a:endParaRPr lang="en-GB"/>
          </a:p>
        </p:txBody>
      </p:sp>
    </p:spTree>
    <p:extLst>
      <p:ext uri="{BB962C8B-B14F-4D97-AF65-F5344CB8AC3E}">
        <p14:creationId xmlns:p14="http://schemas.microsoft.com/office/powerpoint/2010/main" val="2625607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CD455-C56D-9443-EC06-8E41B1558D1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22748AD-1A4C-D663-DC11-0E85E80A8CCE}"/>
              </a:ext>
            </a:extLst>
          </p:cNvPr>
          <p:cNvSpPr>
            <a:spLocks noGrp="1"/>
          </p:cNvSpPr>
          <p:nvPr>
            <p:ph type="dt" sz="half" idx="10"/>
          </p:nvPr>
        </p:nvSpPr>
        <p:spPr/>
        <p:txBody>
          <a:bodyPr/>
          <a:lstStyle/>
          <a:p>
            <a:fld id="{57ED6B65-1DBA-4466-B830-B919BB3A6AA2}" type="datetimeFigureOut">
              <a:rPr lang="en-GB" smtClean="0"/>
              <a:t>08/02/2024</a:t>
            </a:fld>
            <a:endParaRPr lang="en-GB"/>
          </a:p>
        </p:txBody>
      </p:sp>
      <p:sp>
        <p:nvSpPr>
          <p:cNvPr id="4" name="Footer Placeholder 3">
            <a:extLst>
              <a:ext uri="{FF2B5EF4-FFF2-40B4-BE49-F238E27FC236}">
                <a16:creationId xmlns:a16="http://schemas.microsoft.com/office/drawing/2014/main" id="{0C35D9D8-7625-BD10-D507-28C9D334AC0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4AAC2A5-04EB-B826-E87F-F57C40097A98}"/>
              </a:ext>
            </a:extLst>
          </p:cNvPr>
          <p:cNvSpPr>
            <a:spLocks noGrp="1"/>
          </p:cNvSpPr>
          <p:nvPr>
            <p:ph type="sldNum" sz="quarter" idx="12"/>
          </p:nvPr>
        </p:nvSpPr>
        <p:spPr/>
        <p:txBody>
          <a:bodyPr/>
          <a:lstStyle/>
          <a:p>
            <a:fld id="{4C1DFC5F-99E2-4F5D-B739-E1D86C280018}" type="slidenum">
              <a:rPr lang="en-GB" smtClean="0"/>
              <a:t>‹#›</a:t>
            </a:fld>
            <a:endParaRPr lang="en-GB"/>
          </a:p>
        </p:txBody>
      </p:sp>
    </p:spTree>
    <p:extLst>
      <p:ext uri="{BB962C8B-B14F-4D97-AF65-F5344CB8AC3E}">
        <p14:creationId xmlns:p14="http://schemas.microsoft.com/office/powerpoint/2010/main" val="3952538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ADF5CB-BEF5-9C80-496D-E466DC3B8E19}"/>
              </a:ext>
            </a:extLst>
          </p:cNvPr>
          <p:cNvSpPr>
            <a:spLocks noGrp="1"/>
          </p:cNvSpPr>
          <p:nvPr>
            <p:ph type="dt" sz="half" idx="10"/>
          </p:nvPr>
        </p:nvSpPr>
        <p:spPr/>
        <p:txBody>
          <a:bodyPr/>
          <a:lstStyle/>
          <a:p>
            <a:fld id="{57ED6B65-1DBA-4466-B830-B919BB3A6AA2}" type="datetimeFigureOut">
              <a:rPr lang="en-GB" smtClean="0"/>
              <a:t>08/02/2024</a:t>
            </a:fld>
            <a:endParaRPr lang="en-GB"/>
          </a:p>
        </p:txBody>
      </p:sp>
      <p:sp>
        <p:nvSpPr>
          <p:cNvPr id="3" name="Footer Placeholder 2">
            <a:extLst>
              <a:ext uri="{FF2B5EF4-FFF2-40B4-BE49-F238E27FC236}">
                <a16:creationId xmlns:a16="http://schemas.microsoft.com/office/drawing/2014/main" id="{A6349507-EF10-7813-A1B2-2831F2A361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816B7EF-5AAE-2F6B-F129-7B9238EBC523}"/>
              </a:ext>
            </a:extLst>
          </p:cNvPr>
          <p:cNvSpPr>
            <a:spLocks noGrp="1"/>
          </p:cNvSpPr>
          <p:nvPr>
            <p:ph type="sldNum" sz="quarter" idx="12"/>
          </p:nvPr>
        </p:nvSpPr>
        <p:spPr/>
        <p:txBody>
          <a:bodyPr/>
          <a:lstStyle/>
          <a:p>
            <a:fld id="{4C1DFC5F-99E2-4F5D-B739-E1D86C280018}" type="slidenum">
              <a:rPr lang="en-GB" smtClean="0"/>
              <a:t>‹#›</a:t>
            </a:fld>
            <a:endParaRPr lang="en-GB"/>
          </a:p>
        </p:txBody>
      </p:sp>
    </p:spTree>
    <p:extLst>
      <p:ext uri="{BB962C8B-B14F-4D97-AF65-F5344CB8AC3E}">
        <p14:creationId xmlns:p14="http://schemas.microsoft.com/office/powerpoint/2010/main" val="10184773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7246A-5005-6820-8A75-97DB03A646C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5701F00-C86B-4EA5-34B5-711DA70593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6C52263-6E01-FF6A-B290-07192E20E3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8023544-4D82-4D62-8B23-5E3227C549DF}"/>
              </a:ext>
            </a:extLst>
          </p:cNvPr>
          <p:cNvSpPr>
            <a:spLocks noGrp="1"/>
          </p:cNvSpPr>
          <p:nvPr>
            <p:ph type="dt" sz="half" idx="10"/>
          </p:nvPr>
        </p:nvSpPr>
        <p:spPr/>
        <p:txBody>
          <a:bodyPr/>
          <a:lstStyle/>
          <a:p>
            <a:fld id="{57ED6B65-1DBA-4466-B830-B919BB3A6AA2}" type="datetimeFigureOut">
              <a:rPr lang="en-GB" smtClean="0"/>
              <a:t>08/02/2024</a:t>
            </a:fld>
            <a:endParaRPr lang="en-GB"/>
          </a:p>
        </p:txBody>
      </p:sp>
      <p:sp>
        <p:nvSpPr>
          <p:cNvPr id="6" name="Footer Placeholder 5">
            <a:extLst>
              <a:ext uri="{FF2B5EF4-FFF2-40B4-BE49-F238E27FC236}">
                <a16:creationId xmlns:a16="http://schemas.microsoft.com/office/drawing/2014/main" id="{6ED4D283-3419-17A6-8F95-27466FCD5A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EF19E8-3B40-085D-6398-CCEA20AA1865}"/>
              </a:ext>
            </a:extLst>
          </p:cNvPr>
          <p:cNvSpPr>
            <a:spLocks noGrp="1"/>
          </p:cNvSpPr>
          <p:nvPr>
            <p:ph type="sldNum" sz="quarter" idx="12"/>
          </p:nvPr>
        </p:nvSpPr>
        <p:spPr/>
        <p:txBody>
          <a:bodyPr/>
          <a:lstStyle/>
          <a:p>
            <a:fld id="{4C1DFC5F-99E2-4F5D-B739-E1D86C280018}" type="slidenum">
              <a:rPr lang="en-GB" smtClean="0"/>
              <a:t>‹#›</a:t>
            </a:fld>
            <a:endParaRPr lang="en-GB"/>
          </a:p>
        </p:txBody>
      </p:sp>
    </p:spTree>
    <p:extLst>
      <p:ext uri="{BB962C8B-B14F-4D97-AF65-F5344CB8AC3E}">
        <p14:creationId xmlns:p14="http://schemas.microsoft.com/office/powerpoint/2010/main" val="27932290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95C4D-7FD5-92C6-5781-D1F70D47C7A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940EA3E-3AA6-F3D0-354D-2E40E57590E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2FE5DDD-646F-D4CA-A5D9-DE3EDA3803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E402E84-D2F3-A50C-2BDA-3EE966532083}"/>
              </a:ext>
            </a:extLst>
          </p:cNvPr>
          <p:cNvSpPr>
            <a:spLocks noGrp="1"/>
          </p:cNvSpPr>
          <p:nvPr>
            <p:ph type="dt" sz="half" idx="10"/>
          </p:nvPr>
        </p:nvSpPr>
        <p:spPr/>
        <p:txBody>
          <a:bodyPr/>
          <a:lstStyle/>
          <a:p>
            <a:fld id="{57ED6B65-1DBA-4466-B830-B919BB3A6AA2}" type="datetimeFigureOut">
              <a:rPr lang="en-GB" smtClean="0"/>
              <a:t>08/02/2024</a:t>
            </a:fld>
            <a:endParaRPr lang="en-GB"/>
          </a:p>
        </p:txBody>
      </p:sp>
      <p:sp>
        <p:nvSpPr>
          <p:cNvPr id="6" name="Footer Placeholder 5">
            <a:extLst>
              <a:ext uri="{FF2B5EF4-FFF2-40B4-BE49-F238E27FC236}">
                <a16:creationId xmlns:a16="http://schemas.microsoft.com/office/drawing/2014/main" id="{F44D2257-EA59-3C26-B126-C516A34EAB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0EAFF7-6147-C8F1-CC9A-85A8690D284D}"/>
              </a:ext>
            </a:extLst>
          </p:cNvPr>
          <p:cNvSpPr>
            <a:spLocks noGrp="1"/>
          </p:cNvSpPr>
          <p:nvPr>
            <p:ph type="sldNum" sz="quarter" idx="12"/>
          </p:nvPr>
        </p:nvSpPr>
        <p:spPr/>
        <p:txBody>
          <a:bodyPr/>
          <a:lstStyle/>
          <a:p>
            <a:fld id="{4C1DFC5F-99E2-4F5D-B739-E1D86C280018}" type="slidenum">
              <a:rPr lang="en-GB" smtClean="0"/>
              <a:t>‹#›</a:t>
            </a:fld>
            <a:endParaRPr lang="en-GB"/>
          </a:p>
        </p:txBody>
      </p:sp>
    </p:spTree>
    <p:extLst>
      <p:ext uri="{BB962C8B-B14F-4D97-AF65-F5344CB8AC3E}">
        <p14:creationId xmlns:p14="http://schemas.microsoft.com/office/powerpoint/2010/main" val="12900032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6C0EC-D43D-F3C7-DEBE-C32945A4D7B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1BDDAB7-5704-B255-FC45-DFC5937CCCB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4558502-3E2E-D2C9-A03C-B1F67B038DDA}"/>
              </a:ext>
            </a:extLst>
          </p:cNvPr>
          <p:cNvSpPr>
            <a:spLocks noGrp="1"/>
          </p:cNvSpPr>
          <p:nvPr>
            <p:ph type="dt" sz="half" idx="10"/>
          </p:nvPr>
        </p:nvSpPr>
        <p:spPr/>
        <p:txBody>
          <a:bodyPr/>
          <a:lstStyle/>
          <a:p>
            <a:fld id="{57ED6B65-1DBA-4466-B830-B919BB3A6AA2}" type="datetimeFigureOut">
              <a:rPr lang="en-GB" smtClean="0"/>
              <a:t>08/02/2024</a:t>
            </a:fld>
            <a:endParaRPr lang="en-GB"/>
          </a:p>
        </p:txBody>
      </p:sp>
      <p:sp>
        <p:nvSpPr>
          <p:cNvPr id="5" name="Footer Placeholder 4">
            <a:extLst>
              <a:ext uri="{FF2B5EF4-FFF2-40B4-BE49-F238E27FC236}">
                <a16:creationId xmlns:a16="http://schemas.microsoft.com/office/drawing/2014/main" id="{E745954A-61D5-CECA-390D-662BA633EF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F09820-62D8-FFE2-7A89-DD20BAC5547F}"/>
              </a:ext>
            </a:extLst>
          </p:cNvPr>
          <p:cNvSpPr>
            <a:spLocks noGrp="1"/>
          </p:cNvSpPr>
          <p:nvPr>
            <p:ph type="sldNum" sz="quarter" idx="12"/>
          </p:nvPr>
        </p:nvSpPr>
        <p:spPr/>
        <p:txBody>
          <a:bodyPr/>
          <a:lstStyle/>
          <a:p>
            <a:fld id="{4C1DFC5F-99E2-4F5D-B739-E1D86C280018}" type="slidenum">
              <a:rPr lang="en-GB" smtClean="0"/>
              <a:t>‹#›</a:t>
            </a:fld>
            <a:endParaRPr lang="en-GB"/>
          </a:p>
        </p:txBody>
      </p:sp>
    </p:spTree>
    <p:extLst>
      <p:ext uri="{BB962C8B-B14F-4D97-AF65-F5344CB8AC3E}">
        <p14:creationId xmlns:p14="http://schemas.microsoft.com/office/powerpoint/2010/main" val="2885036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E2266F-DB6D-7CD5-D820-21C94D84D66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E413B8D-4270-05B5-D1FA-71424B3A1C1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0E538A5-B2B3-160F-43D6-4F50220F4BC4}"/>
              </a:ext>
            </a:extLst>
          </p:cNvPr>
          <p:cNvSpPr>
            <a:spLocks noGrp="1"/>
          </p:cNvSpPr>
          <p:nvPr>
            <p:ph type="dt" sz="half" idx="10"/>
          </p:nvPr>
        </p:nvSpPr>
        <p:spPr/>
        <p:txBody>
          <a:bodyPr/>
          <a:lstStyle/>
          <a:p>
            <a:fld id="{57ED6B65-1DBA-4466-B830-B919BB3A6AA2}" type="datetimeFigureOut">
              <a:rPr lang="en-GB" smtClean="0"/>
              <a:t>08/02/2024</a:t>
            </a:fld>
            <a:endParaRPr lang="en-GB"/>
          </a:p>
        </p:txBody>
      </p:sp>
      <p:sp>
        <p:nvSpPr>
          <p:cNvPr id="5" name="Footer Placeholder 4">
            <a:extLst>
              <a:ext uri="{FF2B5EF4-FFF2-40B4-BE49-F238E27FC236}">
                <a16:creationId xmlns:a16="http://schemas.microsoft.com/office/drawing/2014/main" id="{62D66C9D-6F55-E7A7-0A5F-F6E3C30D78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507E07-EB94-59B0-C39A-BD7EE60726A9}"/>
              </a:ext>
            </a:extLst>
          </p:cNvPr>
          <p:cNvSpPr>
            <a:spLocks noGrp="1"/>
          </p:cNvSpPr>
          <p:nvPr>
            <p:ph type="sldNum" sz="quarter" idx="12"/>
          </p:nvPr>
        </p:nvSpPr>
        <p:spPr/>
        <p:txBody>
          <a:bodyPr/>
          <a:lstStyle/>
          <a:p>
            <a:fld id="{4C1DFC5F-99E2-4F5D-B739-E1D86C280018}" type="slidenum">
              <a:rPr lang="en-GB" smtClean="0"/>
              <a:t>‹#›</a:t>
            </a:fld>
            <a:endParaRPr lang="en-GB"/>
          </a:p>
        </p:txBody>
      </p:sp>
    </p:spTree>
    <p:extLst>
      <p:ext uri="{BB962C8B-B14F-4D97-AF65-F5344CB8AC3E}">
        <p14:creationId xmlns:p14="http://schemas.microsoft.com/office/powerpoint/2010/main" val="1612071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2F3BF-3034-AD0A-2DA2-23605F3DC72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216D3E1-9449-14D4-80E5-0E86ED3461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13E4258-876E-7972-C2F0-414D7EE0F2F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7ED6B65-1DBA-4466-B830-B919BB3A6AA2}" type="datetimeFigureOut">
              <a:rPr lang="en-GB" smtClean="0"/>
              <a:t>08/02/2024</a:t>
            </a:fld>
            <a:endParaRPr lang="en-GB"/>
          </a:p>
        </p:txBody>
      </p:sp>
      <p:sp>
        <p:nvSpPr>
          <p:cNvPr id="5" name="Footer Placeholder 4">
            <a:extLst>
              <a:ext uri="{FF2B5EF4-FFF2-40B4-BE49-F238E27FC236}">
                <a16:creationId xmlns:a16="http://schemas.microsoft.com/office/drawing/2014/main" id="{A3A38C15-CC10-A7E7-F7B2-B735F60ACB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352BFC2-91E0-D085-1CB0-CF73FD4DEF4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C1DFC5F-99E2-4F5D-B739-E1D86C280018}" type="slidenum">
              <a:rPr lang="en-GB" smtClean="0"/>
              <a:t>‹#›</a:t>
            </a:fld>
            <a:endParaRPr lang="en-GB"/>
          </a:p>
        </p:txBody>
      </p:sp>
    </p:spTree>
    <p:extLst>
      <p:ext uri="{BB962C8B-B14F-4D97-AF65-F5344CB8AC3E}">
        <p14:creationId xmlns:p14="http://schemas.microsoft.com/office/powerpoint/2010/main" val="25523853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2BA3E-B67D-E348-C378-698C4BEB7CF9}"/>
              </a:ext>
            </a:extLst>
          </p:cNvPr>
          <p:cNvSpPr>
            <a:spLocks noGrp="1"/>
          </p:cNvSpPr>
          <p:nvPr>
            <p:ph type="ctrTitle"/>
          </p:nvPr>
        </p:nvSpPr>
        <p:spPr/>
        <p:txBody>
          <a:bodyPr/>
          <a:lstStyle/>
          <a:p>
            <a:r>
              <a:rPr lang="en-GB" dirty="0"/>
              <a:t>Understanding Democracy</a:t>
            </a:r>
          </a:p>
        </p:txBody>
      </p:sp>
      <p:sp>
        <p:nvSpPr>
          <p:cNvPr id="3" name="Subtitle 2">
            <a:extLst>
              <a:ext uri="{FF2B5EF4-FFF2-40B4-BE49-F238E27FC236}">
                <a16:creationId xmlns:a16="http://schemas.microsoft.com/office/drawing/2014/main" id="{6F061E63-B828-BB62-CBE3-17CBF624F160}"/>
              </a:ext>
            </a:extLst>
          </p:cNvPr>
          <p:cNvSpPr>
            <a:spLocks noGrp="1"/>
          </p:cNvSpPr>
          <p:nvPr>
            <p:ph type="subTitle" idx="1"/>
          </p:nvPr>
        </p:nvSpPr>
        <p:spPr/>
        <p:txBody>
          <a:bodyPr/>
          <a:lstStyle/>
          <a:p>
            <a:r>
              <a:rPr lang="en-GB" sz="3200" dirty="0"/>
              <a:t>Lecture 11: Elections, Ethics, and Civics in Democracy</a:t>
            </a:r>
          </a:p>
          <a:p>
            <a:endParaRPr lang="en-GB" dirty="0"/>
          </a:p>
        </p:txBody>
      </p:sp>
    </p:spTree>
    <p:extLst>
      <p:ext uri="{BB962C8B-B14F-4D97-AF65-F5344CB8AC3E}">
        <p14:creationId xmlns:p14="http://schemas.microsoft.com/office/powerpoint/2010/main" val="3314190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8CD22-598B-0472-B9BC-71F96E6C063F}"/>
              </a:ext>
            </a:extLst>
          </p:cNvPr>
          <p:cNvSpPr>
            <a:spLocks noGrp="1"/>
          </p:cNvSpPr>
          <p:nvPr>
            <p:ph type="title"/>
          </p:nvPr>
        </p:nvSpPr>
        <p:spPr/>
        <p:txBody>
          <a:bodyPr/>
          <a:lstStyle/>
          <a:p>
            <a:pPr algn="ctr"/>
            <a:r>
              <a:rPr lang="en-GB" dirty="0"/>
              <a:t>The Electoral Process</a:t>
            </a:r>
          </a:p>
        </p:txBody>
      </p:sp>
      <p:sp>
        <p:nvSpPr>
          <p:cNvPr id="3" name="Content Placeholder 2">
            <a:extLst>
              <a:ext uri="{FF2B5EF4-FFF2-40B4-BE49-F238E27FC236}">
                <a16:creationId xmlns:a16="http://schemas.microsoft.com/office/drawing/2014/main" id="{6156B091-D2F8-CF54-7537-F811A903D636}"/>
              </a:ext>
            </a:extLst>
          </p:cNvPr>
          <p:cNvSpPr>
            <a:spLocks noGrp="1"/>
          </p:cNvSpPr>
          <p:nvPr>
            <p:ph idx="1"/>
          </p:nvPr>
        </p:nvSpPr>
        <p:spPr/>
        <p:txBody>
          <a:bodyPr>
            <a:normAutofit/>
          </a:bodyPr>
          <a:lstStyle/>
          <a:p>
            <a:pPr>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The framers of the Constitution arrived at a complicated arrangement for the electoral process to 	</a:t>
            </a:r>
          </a:p>
          <a:p>
            <a:pPr marL="0" indent="0">
              <a:lnSpc>
                <a:spcPct val="107000"/>
              </a:lnSpc>
              <a:spcBef>
                <a:spcPts val="0"/>
              </a:spcBef>
              <a:spcAft>
                <a:spcPts val="800"/>
              </a:spcAft>
              <a:buNone/>
            </a:pPr>
            <a:r>
              <a:rPr lang="en-GB" kern="100" dirty="0">
                <a:latin typeface="Aptos" panose="020B0004020202020204" pitchFamily="34" charset="0"/>
                <a:ea typeface="Aptos" panose="020B0004020202020204" pitchFamily="34" charset="0"/>
                <a:cs typeface="Times New Roman" panose="02020603050405020304" pitchFamily="18" charset="0"/>
              </a:rPr>
              <a:t>	</a:t>
            </a:r>
            <a:r>
              <a:rPr lang="en-GB" kern="100" dirty="0">
                <a:effectLst/>
                <a:latin typeface="Aptos" panose="020B0004020202020204" pitchFamily="34" charset="0"/>
                <a:ea typeface="Aptos" panose="020B0004020202020204" pitchFamily="34" charset="0"/>
                <a:cs typeface="Times New Roman" panose="02020603050405020304" pitchFamily="18" charset="0"/>
              </a:rPr>
              <a:t>-Include the states in a federalist sense</a:t>
            </a:r>
          </a:p>
          <a:p>
            <a:pPr marL="0" indent="0">
              <a:lnSpc>
                <a:spcPct val="107000"/>
              </a:lnSpc>
              <a:spcBef>
                <a:spcPts val="0"/>
              </a:spcBef>
              <a:spcAft>
                <a:spcPts val="800"/>
              </a:spcAft>
              <a:buNone/>
            </a:pPr>
            <a:r>
              <a:rPr lang="en-GB" kern="100" dirty="0">
                <a:latin typeface="Aptos" panose="020B0004020202020204" pitchFamily="34" charset="0"/>
                <a:ea typeface="Aptos" panose="020B0004020202020204" pitchFamily="34" charset="0"/>
                <a:cs typeface="Times New Roman" panose="02020603050405020304" pitchFamily="18" charset="0"/>
              </a:rPr>
              <a:t>	-E</a:t>
            </a:r>
            <a:r>
              <a:rPr lang="en-GB" kern="100" dirty="0">
                <a:effectLst/>
                <a:latin typeface="Aptos" panose="020B0004020202020204" pitchFamily="34" charset="0"/>
                <a:ea typeface="Aptos" panose="020B0004020202020204" pitchFamily="34" charset="0"/>
                <a:cs typeface="Times New Roman" panose="02020603050405020304" pitchFamily="18" charset="0"/>
              </a:rPr>
              <a:t>xclude Congress to the maximum extent possible (for 	separation of powers)</a:t>
            </a:r>
          </a:p>
          <a:p>
            <a:pPr marL="0" indent="0">
              <a:lnSpc>
                <a:spcPct val="107000"/>
              </a:lnSpc>
              <a:spcBef>
                <a:spcPts val="0"/>
              </a:spcBef>
              <a:spcAft>
                <a:spcPts val="800"/>
              </a:spcAft>
              <a:buNone/>
            </a:pPr>
            <a:r>
              <a:rPr lang="en-GB" kern="100" dirty="0">
                <a:latin typeface="Aptos" panose="020B0004020202020204" pitchFamily="34" charset="0"/>
                <a:ea typeface="Aptos" panose="020B0004020202020204" pitchFamily="34" charset="0"/>
                <a:cs typeface="Times New Roman" panose="02020603050405020304" pitchFamily="18" charset="0"/>
              </a:rPr>
              <a:t>	-T</a:t>
            </a:r>
            <a:r>
              <a:rPr lang="en-GB" kern="100" dirty="0">
                <a:effectLst/>
                <a:latin typeface="Aptos" panose="020B0004020202020204" pitchFamily="34" charset="0"/>
                <a:ea typeface="Aptos" panose="020B0004020202020204" pitchFamily="34" charset="0"/>
                <a:cs typeface="Times New Roman" panose="02020603050405020304" pitchFamily="18" charset="0"/>
              </a:rPr>
              <a:t>o avoid “cabals”- conspiracies or secret deals</a:t>
            </a:r>
          </a:p>
          <a:p>
            <a:pPr>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The result is that the President is elected, but indirectly, through special “electors” chosen by each state. </a:t>
            </a:r>
          </a:p>
          <a:p>
            <a:endParaRPr lang="en-GB" dirty="0"/>
          </a:p>
        </p:txBody>
      </p:sp>
    </p:spTree>
    <p:extLst>
      <p:ext uri="{BB962C8B-B14F-4D97-AF65-F5344CB8AC3E}">
        <p14:creationId xmlns:p14="http://schemas.microsoft.com/office/powerpoint/2010/main" val="312607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72C619-D6FC-D913-3C33-061633CD56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D99F34-24B3-E11D-7EB5-255A7D624596}"/>
              </a:ext>
            </a:extLst>
          </p:cNvPr>
          <p:cNvSpPr>
            <a:spLocks noGrp="1"/>
          </p:cNvSpPr>
          <p:nvPr>
            <p:ph type="title"/>
          </p:nvPr>
        </p:nvSpPr>
        <p:spPr/>
        <p:txBody>
          <a:bodyPr/>
          <a:lstStyle/>
          <a:p>
            <a:pPr algn="ctr"/>
            <a:r>
              <a:rPr lang="en-GB" dirty="0"/>
              <a:t>The Electoral Process</a:t>
            </a:r>
          </a:p>
        </p:txBody>
      </p:sp>
      <p:sp>
        <p:nvSpPr>
          <p:cNvPr id="3" name="Content Placeholder 2">
            <a:extLst>
              <a:ext uri="{FF2B5EF4-FFF2-40B4-BE49-F238E27FC236}">
                <a16:creationId xmlns:a16="http://schemas.microsoft.com/office/drawing/2014/main" id="{10568D6C-33CB-EAF5-ED3A-737E7E6926C0}"/>
              </a:ext>
            </a:extLst>
          </p:cNvPr>
          <p:cNvSpPr>
            <a:spLocks noGrp="1"/>
          </p:cNvSpPr>
          <p:nvPr>
            <p:ph idx="1"/>
          </p:nvPr>
        </p:nvSpPr>
        <p:spPr/>
        <p:txBody>
          <a:bodyPr>
            <a:normAutofit fontScale="92500" lnSpcReduction="10000"/>
          </a:bodyPr>
          <a:lstStyle/>
          <a:p>
            <a:pPr marL="2286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Each state selects its own electors as determined by its state legislature. </a:t>
            </a:r>
          </a:p>
          <a:p>
            <a:pPr marL="2286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In modern days, the most common method of choosing electors today is by state party convention. Each political party’s state convention nominates a slate of electors, and a vote is held at the convention. </a:t>
            </a:r>
          </a:p>
          <a:p>
            <a:pPr marL="2286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In a small number of states, electors are chosen by a vote of the state party’s central committee.</a:t>
            </a:r>
          </a:p>
          <a:p>
            <a:pPr marL="2286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Electors can be party leaders in the state, elected officials other than those in Congress or federal government office holders, or people who have a personal or professional connection with the party’s candidate.  </a:t>
            </a:r>
          </a:p>
          <a:p>
            <a:pPr marL="2286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Each state is given a number of electors equal to the number of its Senators and members of the House of Representatives</a:t>
            </a:r>
          </a:p>
          <a:p>
            <a:endParaRPr lang="en-GB" dirty="0"/>
          </a:p>
        </p:txBody>
      </p:sp>
    </p:spTree>
    <p:extLst>
      <p:ext uri="{BB962C8B-B14F-4D97-AF65-F5344CB8AC3E}">
        <p14:creationId xmlns:p14="http://schemas.microsoft.com/office/powerpoint/2010/main" val="17129673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3ACCE3-27E9-E81B-3C3A-4E069A522F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18A3F6-E8C2-258D-C06E-7FBFEBE358DD}"/>
              </a:ext>
            </a:extLst>
          </p:cNvPr>
          <p:cNvSpPr>
            <a:spLocks noGrp="1"/>
          </p:cNvSpPr>
          <p:nvPr>
            <p:ph type="title"/>
          </p:nvPr>
        </p:nvSpPr>
        <p:spPr/>
        <p:txBody>
          <a:bodyPr/>
          <a:lstStyle/>
          <a:p>
            <a:pPr algn="ctr"/>
            <a:r>
              <a:rPr lang="en-GB" dirty="0"/>
              <a:t>The Electoral Process</a:t>
            </a:r>
          </a:p>
        </p:txBody>
      </p:sp>
      <p:sp>
        <p:nvSpPr>
          <p:cNvPr id="3" name="Content Placeholder 2">
            <a:extLst>
              <a:ext uri="{FF2B5EF4-FFF2-40B4-BE49-F238E27FC236}">
                <a16:creationId xmlns:a16="http://schemas.microsoft.com/office/drawing/2014/main" id="{F4F1EEAA-11B7-D410-FA0C-94A49D8B16C9}"/>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Each presidential candidate has his/her own slate of potential electors.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On Election Day, when Americans vote for presidential and vice presidential candidates, they are actually voting for the slate of electors who have pledged to cast their votes for that party.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To minimize confusion electors’ names generally do not appear on the ballot but may do so depending on the format of ballots in each state.  </a:t>
            </a:r>
          </a:p>
          <a:p>
            <a:endParaRPr lang="en-GB" dirty="0"/>
          </a:p>
        </p:txBody>
      </p:sp>
    </p:spTree>
    <p:extLst>
      <p:ext uri="{BB962C8B-B14F-4D97-AF65-F5344CB8AC3E}">
        <p14:creationId xmlns:p14="http://schemas.microsoft.com/office/powerpoint/2010/main" val="26280303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C06B2-8B31-FC6C-2378-7D70DC7E430C}"/>
              </a:ext>
            </a:extLst>
          </p:cNvPr>
          <p:cNvSpPr>
            <a:spLocks noGrp="1"/>
          </p:cNvSpPr>
          <p:nvPr>
            <p:ph type="title"/>
          </p:nvPr>
        </p:nvSpPr>
        <p:spPr/>
        <p:txBody>
          <a:bodyPr/>
          <a:lstStyle/>
          <a:p>
            <a:pPr algn="ctr"/>
            <a:r>
              <a:rPr lang="en-GB" dirty="0"/>
              <a:t>How Electors Vote</a:t>
            </a:r>
          </a:p>
        </p:txBody>
      </p:sp>
      <p:sp>
        <p:nvSpPr>
          <p:cNvPr id="3" name="Content Placeholder 2">
            <a:extLst>
              <a:ext uri="{FF2B5EF4-FFF2-40B4-BE49-F238E27FC236}">
                <a16:creationId xmlns:a16="http://schemas.microsoft.com/office/drawing/2014/main" id="{4DF685AC-29C1-90D9-070E-05ADDB0DC24F}"/>
              </a:ext>
            </a:extLst>
          </p:cNvPr>
          <p:cNvSpPr>
            <a:spLocks noGrp="1"/>
          </p:cNvSpPr>
          <p:nvPr>
            <p:ph idx="1"/>
          </p:nvPr>
        </p:nvSpPr>
        <p:spPr/>
        <p:txBody>
          <a:bodyPr/>
          <a:lstStyle/>
          <a:p>
            <a:pPr marL="2286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On the first Monday after the second Wednesday in December, each elector meets in their respective states to cast their official vote for president and vice president. </a:t>
            </a:r>
          </a:p>
          <a:p>
            <a:pPr marL="2286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48 states plus the District of Columbia have a winner-take-all system, in which the party whose candidate wins the popular vote in a state appoints all that state’s electors to the Electoral College.</a:t>
            </a:r>
          </a:p>
          <a:p>
            <a:pPr marL="2286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Maine and Nebraska have a “district system,” in which they appoint electors depending on who won the popular vote in each congressional district, plus two electors who are pledged to vote for the overall winner of the state’s popular vote.</a:t>
            </a:r>
          </a:p>
          <a:p>
            <a:endParaRPr lang="en-GB" dirty="0"/>
          </a:p>
        </p:txBody>
      </p:sp>
    </p:spTree>
    <p:extLst>
      <p:ext uri="{BB962C8B-B14F-4D97-AF65-F5344CB8AC3E}">
        <p14:creationId xmlns:p14="http://schemas.microsoft.com/office/powerpoint/2010/main" val="3101945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A0EDB-3641-A003-C7F3-B205655D06C8}"/>
              </a:ext>
            </a:extLst>
          </p:cNvPr>
          <p:cNvSpPr>
            <a:spLocks noGrp="1"/>
          </p:cNvSpPr>
          <p:nvPr>
            <p:ph type="title"/>
          </p:nvPr>
        </p:nvSpPr>
        <p:spPr/>
        <p:txBody>
          <a:bodyPr/>
          <a:lstStyle/>
          <a:p>
            <a:pPr algn="ctr"/>
            <a:r>
              <a:rPr lang="en-GB" dirty="0"/>
              <a:t>The Faithless Elector</a:t>
            </a:r>
          </a:p>
        </p:txBody>
      </p:sp>
      <p:sp>
        <p:nvSpPr>
          <p:cNvPr id="3" name="Content Placeholder 2">
            <a:extLst>
              <a:ext uri="{FF2B5EF4-FFF2-40B4-BE49-F238E27FC236}">
                <a16:creationId xmlns:a16="http://schemas.microsoft.com/office/drawing/2014/main" id="{F0D78A80-66D7-6F43-902E-C36B2C001DB1}"/>
              </a:ext>
            </a:extLst>
          </p:cNvPr>
          <p:cNvSpPr>
            <a:spLocks noGrp="1"/>
          </p:cNvSpPr>
          <p:nvPr>
            <p:ph idx="1"/>
          </p:nvPr>
        </p:nvSpPr>
        <p:spPr/>
        <p:txBody>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Constitution does not require electors to vote in accordance with the results of the popular votes in their states. There is no federal law that requires this.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However, many states have passed laws that punish “faithless electors,” who do not vote according to a state’s popular vote.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More than 99% of electors have voted as they pledged to do so, and faithless electors have never decided an election.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However, in 2016, 7 electors broke with their state on the presidential ballot, and 6 did so on the vice-presidential ballot. Some of these electors were replaced or fined for their votes, but ultimately the votes did not affect the outcome of the election. </a:t>
            </a:r>
          </a:p>
          <a:p>
            <a:endParaRPr lang="en-GB" dirty="0"/>
          </a:p>
        </p:txBody>
      </p:sp>
    </p:spTree>
    <p:extLst>
      <p:ext uri="{BB962C8B-B14F-4D97-AF65-F5344CB8AC3E}">
        <p14:creationId xmlns:p14="http://schemas.microsoft.com/office/powerpoint/2010/main" val="33111137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83EA7A-1BB4-D54A-7775-F662DB8994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47B543-E605-7BFB-E1FD-4084286762D5}"/>
              </a:ext>
            </a:extLst>
          </p:cNvPr>
          <p:cNvSpPr>
            <a:spLocks noGrp="1"/>
          </p:cNvSpPr>
          <p:nvPr>
            <p:ph type="title"/>
          </p:nvPr>
        </p:nvSpPr>
        <p:spPr/>
        <p:txBody>
          <a:bodyPr/>
          <a:lstStyle/>
          <a:p>
            <a:pPr algn="ctr"/>
            <a:r>
              <a:rPr lang="en-GB" dirty="0"/>
              <a:t>The Faithless Elector</a:t>
            </a:r>
          </a:p>
        </p:txBody>
      </p:sp>
      <p:sp>
        <p:nvSpPr>
          <p:cNvPr id="3" name="Content Placeholder 2">
            <a:extLst>
              <a:ext uri="{FF2B5EF4-FFF2-40B4-BE49-F238E27FC236}">
                <a16:creationId xmlns:a16="http://schemas.microsoft.com/office/drawing/2014/main" id="{5F8D1772-E592-56B3-F49A-33871A2453AB}"/>
              </a:ext>
            </a:extLst>
          </p:cNvPr>
          <p:cNvSpPr>
            <a:spLocks noGrp="1"/>
          </p:cNvSpPr>
          <p:nvPr>
            <p:ph idx="1"/>
          </p:nvPr>
        </p:nvSpPr>
        <p:spPr/>
        <p:txBody>
          <a:bodyPr>
            <a:normAutofit lnSpcReduction="10000"/>
          </a:bodyPr>
          <a:lstStyle/>
          <a:p>
            <a:pPr marL="2286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In 2020, the US Supreme Court ruled that the Constitution does not stipulate that electors serving in the Electoral College have the right to vote as they choose. </a:t>
            </a:r>
          </a:p>
          <a:p>
            <a:pPr marL="2286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Instead, states have the constitutional power to punish via fine or replace electors who do not vote according to their state’s popular vote. </a:t>
            </a:r>
          </a:p>
          <a:p>
            <a:pPr marL="2286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However, the ruling does not </a:t>
            </a:r>
            <a:r>
              <a:rPr lang="en-GB" sz="2400" b="1" kern="100" dirty="0">
                <a:effectLst/>
                <a:latin typeface="Aptos" panose="020B0004020202020204" pitchFamily="34" charset="0"/>
                <a:ea typeface="Aptos" panose="020B0004020202020204" pitchFamily="34" charset="0"/>
                <a:cs typeface="Times New Roman" panose="02020603050405020304" pitchFamily="18" charset="0"/>
              </a:rPr>
              <a:t>require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that states prevent faithless electors from voting in contradiction with the state’s popular vote. </a:t>
            </a:r>
          </a:p>
          <a:p>
            <a:pPr marL="2286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At the time of the decision, some states (32) had laws that bind electors, while others (18) have laws that give electors freedom to vote more independently.   </a:t>
            </a:r>
          </a:p>
          <a:p>
            <a:endParaRPr lang="en-GB" dirty="0"/>
          </a:p>
        </p:txBody>
      </p:sp>
    </p:spTree>
    <p:extLst>
      <p:ext uri="{BB962C8B-B14F-4D97-AF65-F5344CB8AC3E}">
        <p14:creationId xmlns:p14="http://schemas.microsoft.com/office/powerpoint/2010/main" val="9699277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3B2CE-86A3-AE17-C5EE-8AC7C90CF011}"/>
              </a:ext>
            </a:extLst>
          </p:cNvPr>
          <p:cNvSpPr>
            <a:spLocks noGrp="1"/>
          </p:cNvSpPr>
          <p:nvPr>
            <p:ph type="title"/>
          </p:nvPr>
        </p:nvSpPr>
        <p:spPr/>
        <p:txBody>
          <a:bodyPr/>
          <a:lstStyle/>
          <a:p>
            <a:pPr algn="ctr"/>
            <a:r>
              <a:rPr lang="en-GB" dirty="0"/>
              <a:t>The Electoral Process- Before the 12</a:t>
            </a:r>
            <a:r>
              <a:rPr lang="en-GB" baseline="30000" dirty="0"/>
              <a:t>th</a:t>
            </a:r>
            <a:r>
              <a:rPr lang="en-GB" dirty="0"/>
              <a:t> Amendment</a:t>
            </a:r>
          </a:p>
        </p:txBody>
      </p:sp>
      <p:sp>
        <p:nvSpPr>
          <p:cNvPr id="3" name="Content Placeholder 2">
            <a:extLst>
              <a:ext uri="{FF2B5EF4-FFF2-40B4-BE49-F238E27FC236}">
                <a16:creationId xmlns:a16="http://schemas.microsoft.com/office/drawing/2014/main" id="{9532895F-59B4-45B7-E383-7CBC6E84B054}"/>
              </a:ext>
            </a:extLst>
          </p:cNvPr>
          <p:cNvSpPr>
            <a:spLocks noGrp="1"/>
          </p:cNvSpPr>
          <p:nvPr>
            <p:ph idx="1"/>
          </p:nvPr>
        </p:nvSpPr>
        <p:spPr/>
        <p:txBody>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These votes are then sent to the Senate where they are counted by the presiding officer (the Vice President) at a public session on a date designated by law.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Originally, the person with the most votes becomes President, the runner-up becomes Vice President.</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 If no majority, the members of the House of Representatives would pick the President from the top five finishes.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If there was a tie, there would be a run-off between the two who tied, voted on by the House. In the House voting, each state has one vote regardless of population.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Senate would then choose the Vice President in the same way. </a:t>
            </a:r>
          </a:p>
          <a:p>
            <a:endParaRPr lang="en-GB" dirty="0"/>
          </a:p>
        </p:txBody>
      </p:sp>
    </p:spTree>
    <p:extLst>
      <p:ext uri="{BB962C8B-B14F-4D97-AF65-F5344CB8AC3E}">
        <p14:creationId xmlns:p14="http://schemas.microsoft.com/office/powerpoint/2010/main" val="19954522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10FB4-2424-DC7E-97FF-3BF1B5D9BB78}"/>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0261740-0335-C3CB-F28A-7EE287B3D36A}"/>
              </a:ext>
            </a:extLst>
          </p:cNvPr>
          <p:cNvSpPr>
            <a:spLocks noGrp="1"/>
          </p:cNvSpPr>
          <p:nvPr>
            <p:ph idx="1"/>
          </p:nvPr>
        </p:nvSpPr>
        <p:spPr>
          <a:xfrm>
            <a:off x="838200" y="1795145"/>
            <a:ext cx="10515600" cy="4351338"/>
          </a:xfrm>
        </p:spPr>
        <p:txBody>
          <a:bodyPr/>
          <a:lstStyle/>
          <a:p>
            <a:pPr marL="0" indent="0" algn="ctr">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In the first election, George Washington received every elector’s vote in the first electoral college- the only time this has ever occurred. John Adams finished second and became first Vice President.</a:t>
            </a:r>
          </a:p>
          <a:p>
            <a:endParaRPr lang="en-GB" dirty="0"/>
          </a:p>
        </p:txBody>
      </p:sp>
    </p:spTree>
    <p:extLst>
      <p:ext uri="{BB962C8B-B14F-4D97-AF65-F5344CB8AC3E}">
        <p14:creationId xmlns:p14="http://schemas.microsoft.com/office/powerpoint/2010/main" val="35048918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E3F2C-03D9-98DA-9454-3038079D297D}"/>
              </a:ext>
            </a:extLst>
          </p:cNvPr>
          <p:cNvSpPr>
            <a:spLocks noGrp="1"/>
          </p:cNvSpPr>
          <p:nvPr>
            <p:ph type="title"/>
          </p:nvPr>
        </p:nvSpPr>
        <p:spPr/>
        <p:txBody>
          <a:bodyPr/>
          <a:lstStyle/>
          <a:p>
            <a:pPr algn="ctr"/>
            <a:r>
              <a:rPr lang="en-GB" dirty="0"/>
              <a:t>The Electoral Process- After the 12</a:t>
            </a:r>
            <a:r>
              <a:rPr lang="en-GB" baseline="30000" dirty="0"/>
              <a:t>th</a:t>
            </a:r>
            <a:r>
              <a:rPr lang="en-GB" dirty="0"/>
              <a:t> Amendment</a:t>
            </a:r>
          </a:p>
        </p:txBody>
      </p:sp>
      <p:sp>
        <p:nvSpPr>
          <p:cNvPr id="3" name="Content Placeholder 2">
            <a:extLst>
              <a:ext uri="{FF2B5EF4-FFF2-40B4-BE49-F238E27FC236}">
                <a16:creationId xmlns:a16="http://schemas.microsoft.com/office/drawing/2014/main" id="{55B53EE7-7DE1-656A-5F19-856EC2ED8DB3}"/>
              </a:ext>
            </a:extLst>
          </p:cNvPr>
          <p:cNvSpPr>
            <a:spLocks noGrp="1"/>
          </p:cNvSpPr>
          <p:nvPr>
            <p:ph idx="1"/>
          </p:nvPr>
        </p:nvSpPr>
        <p:spPr/>
        <p:txBody>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Twelfth Amendment, adopted in 1804, requires the electoral college to vote separately for President and Vice President.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Originally, voters did not have to know who the electors intend to support.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Over time, the system has evolved, and now in almost every state, the candidate who wins the most popular votes automatically receives the state’s votes in the electoral college. </a:t>
            </a:r>
          </a:p>
          <a:p>
            <a:endParaRPr lang="en-GB" dirty="0"/>
          </a:p>
        </p:txBody>
      </p:sp>
    </p:spTree>
    <p:extLst>
      <p:ext uri="{BB962C8B-B14F-4D97-AF65-F5344CB8AC3E}">
        <p14:creationId xmlns:p14="http://schemas.microsoft.com/office/powerpoint/2010/main" val="28811130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B9F54-FE71-5F3B-318A-1B341B6ECAD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858DD5A-E096-5910-02BB-3CD0FA2F3D56}"/>
              </a:ext>
            </a:extLst>
          </p:cNvPr>
          <p:cNvSpPr>
            <a:spLocks noGrp="1"/>
          </p:cNvSpPr>
          <p:nvPr>
            <p:ph idx="1"/>
          </p:nvPr>
        </p:nvSpPr>
        <p:spPr/>
        <p:txBody>
          <a:bodyPr>
            <a:normAutofit lnSpcReduction="10000"/>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Because each state is assigned a certain number of electoral votes, it is still possible for the winner of the popular vote nationwide to lose the electoral vote.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This happened in 2000, when Al Gore, who won the popular vote nationally, lost to George W. Bush who won the electoral votes when Florida’s 25 electoral votes were won by him after a contested recount process.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electoral process has also allowed candidates who win less than 50% of the popular vote but still the highest number of votes, to win the majority in the electoral college and become President. Abraham Lincoln received only 40% of the votes in a four-way race but still won the majority of votes. Lincoln was the first President elected on a platform of opposition to the spread of slavery. He was not even on the ballot in most Southern states, but he won enough Northern states to have the necessary electoral votes. </a:t>
            </a:r>
          </a:p>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752867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2A32E-8899-ED20-46AC-9AB85988CEBD}"/>
              </a:ext>
            </a:extLst>
          </p:cNvPr>
          <p:cNvSpPr>
            <a:spLocks noGrp="1"/>
          </p:cNvSpPr>
          <p:nvPr>
            <p:ph type="title"/>
          </p:nvPr>
        </p:nvSpPr>
        <p:spPr/>
        <p:txBody>
          <a:bodyPr/>
          <a:lstStyle/>
          <a:p>
            <a:pPr algn="ctr"/>
            <a:r>
              <a:rPr lang="en-GB" dirty="0"/>
              <a:t>The Twenty-Second Amendment</a:t>
            </a:r>
          </a:p>
        </p:txBody>
      </p:sp>
      <p:sp>
        <p:nvSpPr>
          <p:cNvPr id="3" name="Content Placeholder 2">
            <a:extLst>
              <a:ext uri="{FF2B5EF4-FFF2-40B4-BE49-F238E27FC236}">
                <a16:creationId xmlns:a16="http://schemas.microsoft.com/office/drawing/2014/main" id="{6C08A884-9B35-5843-661B-79B113E59F0B}"/>
              </a:ext>
            </a:extLst>
          </p:cNvPr>
          <p:cNvSpPr>
            <a:spLocks noGrp="1"/>
          </p:cNvSpPr>
          <p:nvPr>
            <p:ph idx="1"/>
          </p:nvPr>
        </p:nvSpPr>
        <p:spPr/>
        <p:txBody>
          <a:bodyPr/>
          <a:lstStyle/>
          <a:p>
            <a:pPr marL="0" indent="0">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Twenty-Second Amendment, adopted in 1951, prevents a person from being elected President more than twice. Originally a person could be re-elected to as many terms as electors choose. George Washington set a precedent by retiring after two terms, and subsequent presidents followed his example. It was not until 1940 and 1944 when Franklin D. Roosevelt won four terms of office, a third and fourth. The Twenty-Second Amendment was enacted shortly after to limit the terms of presidency to two. </a:t>
            </a:r>
          </a:p>
          <a:p>
            <a:endParaRPr lang="en-GB" dirty="0"/>
          </a:p>
        </p:txBody>
      </p:sp>
    </p:spTree>
    <p:extLst>
      <p:ext uri="{BB962C8B-B14F-4D97-AF65-F5344CB8AC3E}">
        <p14:creationId xmlns:p14="http://schemas.microsoft.com/office/powerpoint/2010/main" val="21925420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6527D-933D-70F6-DA8F-5E41B7835EC7}"/>
              </a:ext>
            </a:extLst>
          </p:cNvPr>
          <p:cNvSpPr>
            <a:spLocks noGrp="1"/>
          </p:cNvSpPr>
          <p:nvPr>
            <p:ph type="title"/>
          </p:nvPr>
        </p:nvSpPr>
        <p:spPr/>
        <p:txBody>
          <a:bodyPr/>
          <a:lstStyle/>
          <a:p>
            <a:pPr algn="ctr"/>
            <a:r>
              <a:rPr lang="en-GB" dirty="0"/>
              <a:t>The Electoral Process: Challenges</a:t>
            </a:r>
          </a:p>
        </p:txBody>
      </p:sp>
      <p:sp>
        <p:nvSpPr>
          <p:cNvPr id="3" name="Content Placeholder 2">
            <a:extLst>
              <a:ext uri="{FF2B5EF4-FFF2-40B4-BE49-F238E27FC236}">
                <a16:creationId xmlns:a16="http://schemas.microsoft.com/office/drawing/2014/main" id="{E63DCDEF-3F67-A19F-5773-69374D4C06CA}"/>
              </a:ext>
            </a:extLst>
          </p:cNvPr>
          <p:cNvSpPr>
            <a:spLocks noGrp="1"/>
          </p:cNvSpPr>
          <p:nvPr>
            <p:ph idx="1"/>
          </p:nvPr>
        </p:nvSpPr>
        <p:spPr/>
        <p:txBody>
          <a:bodyPr/>
          <a:lstStyle/>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For democracy to work, the electoral process must be fair and transparent, and it must safeguard the right of eligible voters to participate equally.</a:t>
            </a:r>
          </a:p>
          <a:p>
            <a:pPr marL="22860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Three areas of immediate concern in modern days are:</a:t>
            </a:r>
          </a:p>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-Campaign finance</a:t>
            </a:r>
          </a:p>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-Congressional district maps</a:t>
            </a:r>
          </a:p>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-Voter suppression</a:t>
            </a:r>
          </a:p>
          <a:p>
            <a:endParaRPr lang="en-GB" dirty="0"/>
          </a:p>
        </p:txBody>
      </p:sp>
    </p:spTree>
    <p:extLst>
      <p:ext uri="{BB962C8B-B14F-4D97-AF65-F5344CB8AC3E}">
        <p14:creationId xmlns:p14="http://schemas.microsoft.com/office/powerpoint/2010/main" val="9055288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4561A-C33F-6519-41D7-19DE8F4BD20D}"/>
              </a:ext>
            </a:extLst>
          </p:cNvPr>
          <p:cNvSpPr>
            <a:spLocks noGrp="1"/>
          </p:cNvSpPr>
          <p:nvPr>
            <p:ph type="title"/>
          </p:nvPr>
        </p:nvSpPr>
        <p:spPr/>
        <p:txBody>
          <a:bodyPr/>
          <a:lstStyle/>
          <a:p>
            <a:pPr algn="ctr"/>
            <a:r>
              <a:rPr lang="en-GB" dirty="0"/>
              <a:t>Campaign Finance</a:t>
            </a:r>
          </a:p>
        </p:txBody>
      </p:sp>
      <p:sp>
        <p:nvSpPr>
          <p:cNvPr id="3" name="Content Placeholder 2">
            <a:extLst>
              <a:ext uri="{FF2B5EF4-FFF2-40B4-BE49-F238E27FC236}">
                <a16:creationId xmlns:a16="http://schemas.microsoft.com/office/drawing/2014/main" id="{84FB3636-E316-0726-7FD7-D2D4EDA291BE}"/>
              </a:ext>
            </a:extLst>
          </p:cNvPr>
          <p:cNvSpPr>
            <a:spLocks noGrp="1"/>
          </p:cNvSpPr>
          <p:nvPr>
            <p:ph idx="1"/>
          </p:nvPr>
        </p:nvSpPr>
        <p:spPr/>
        <p:txBody>
          <a:bodyPr>
            <a:normAutofit fontScale="70000" lnSpcReduction="20000"/>
          </a:bodyPr>
          <a:lstStyle/>
          <a:p>
            <a:pPr marL="0" marR="0" indent="0">
              <a:lnSpc>
                <a:spcPct val="107000"/>
              </a:lnSpc>
              <a:spcBef>
                <a:spcPts val="0"/>
              </a:spcBef>
              <a:spcAft>
                <a:spcPts val="800"/>
              </a:spcAft>
              <a:buNone/>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Campaign finance laws provide numerous restrictions designed to protect the integrity of US elections, as well as the rights of individual voters to fair and equal access to political participation:</a:t>
            </a:r>
          </a:p>
          <a:p>
            <a:pPr marL="0" marR="0" indent="0">
              <a:lnSpc>
                <a:spcPct val="107000"/>
              </a:lnSpc>
              <a:spcBef>
                <a:spcPts val="0"/>
              </a:spcBef>
              <a:spcAft>
                <a:spcPts val="800"/>
              </a:spcAft>
              <a:buNone/>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	-Individuals contribute max $3300 to primary and $3300 to general in a specific campaign. </a:t>
            </a:r>
          </a:p>
          <a:p>
            <a:pPr marL="0" marR="0" indent="0">
              <a:lnSpc>
                <a:spcPct val="107000"/>
              </a:lnSpc>
              <a:spcBef>
                <a:spcPts val="0"/>
              </a:spcBef>
              <a:spcAft>
                <a:spcPts val="800"/>
              </a:spcAft>
              <a:buNone/>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	-Campaign may not accept more than $100 in cash from an individual source for a nominating 	campaign or election to federal office</a:t>
            </a:r>
          </a:p>
          <a:p>
            <a:pPr marL="0" marR="0" indent="0">
              <a:lnSpc>
                <a:spcPct val="107000"/>
              </a:lnSpc>
              <a:spcBef>
                <a:spcPts val="0"/>
              </a:spcBef>
              <a:spcAft>
                <a:spcPts val="800"/>
              </a:spcAft>
              <a:buNone/>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	-The value of in-kind nonmonetary contributions are subject to same restrictions as monetary 	contributions</a:t>
            </a:r>
          </a:p>
          <a:p>
            <a:pPr marL="0" marR="0" indent="0">
              <a:lnSpc>
                <a:spcPct val="107000"/>
              </a:lnSpc>
              <a:spcBef>
                <a:spcPts val="0"/>
              </a:spcBef>
              <a:spcAft>
                <a:spcPts val="800"/>
              </a:spcAft>
              <a:buNone/>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	-It is illegal to contribute in someone else’s name. </a:t>
            </a:r>
          </a:p>
          <a:p>
            <a:pPr marL="0" marR="0" indent="0">
              <a:lnSpc>
                <a:spcPct val="107000"/>
              </a:lnSpc>
              <a:spcBef>
                <a:spcPts val="0"/>
              </a:spcBef>
              <a:spcAft>
                <a:spcPts val="800"/>
              </a:spcAft>
              <a:buNone/>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	-Corporations, not-for profit corporations, labour organizations, and federal government 	contractors are prohibited from contributing to federal campaigns</a:t>
            </a:r>
          </a:p>
          <a:p>
            <a:pPr marL="0" marR="0" indent="0">
              <a:lnSpc>
                <a:spcPct val="107000"/>
              </a:lnSpc>
              <a:spcBef>
                <a:spcPts val="0"/>
              </a:spcBef>
              <a:spcAft>
                <a:spcPts val="800"/>
              </a:spcAft>
              <a:buNone/>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	-Foreign nationals are prohibited from contributing to federal campaigns to protect from foreign 	interference in elections </a:t>
            </a:r>
          </a:p>
          <a:p>
            <a:pPr marL="0" marR="0" indent="0">
              <a:lnSpc>
                <a:spcPct val="107000"/>
              </a:lnSpc>
              <a:spcBef>
                <a:spcPts val="0"/>
              </a:spcBef>
              <a:spcAft>
                <a:spcPts val="800"/>
              </a:spcAft>
              <a:buNone/>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	-Churches with their tax-exempted status are prohibited from making contributions to federal 	elections</a:t>
            </a:r>
          </a:p>
          <a:p>
            <a:endParaRPr lang="en-GB" dirty="0"/>
          </a:p>
        </p:txBody>
      </p:sp>
    </p:spTree>
    <p:extLst>
      <p:ext uri="{BB962C8B-B14F-4D97-AF65-F5344CB8AC3E}">
        <p14:creationId xmlns:p14="http://schemas.microsoft.com/office/powerpoint/2010/main" val="27176347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D10CE-1B30-A8DE-D744-C4FD0A87554A}"/>
              </a:ext>
            </a:extLst>
          </p:cNvPr>
          <p:cNvSpPr>
            <a:spLocks noGrp="1"/>
          </p:cNvSpPr>
          <p:nvPr>
            <p:ph type="title"/>
          </p:nvPr>
        </p:nvSpPr>
        <p:spPr/>
        <p:txBody>
          <a:bodyPr/>
          <a:lstStyle/>
          <a:p>
            <a:pPr algn="ctr"/>
            <a:r>
              <a:rPr lang="en-GB" dirty="0"/>
              <a:t>PACs</a:t>
            </a:r>
          </a:p>
        </p:txBody>
      </p:sp>
      <p:sp>
        <p:nvSpPr>
          <p:cNvPr id="3" name="Content Placeholder 2">
            <a:extLst>
              <a:ext uri="{FF2B5EF4-FFF2-40B4-BE49-F238E27FC236}">
                <a16:creationId xmlns:a16="http://schemas.microsoft.com/office/drawing/2014/main" id="{C1003F2B-8D5E-3ABD-36F0-B961D218EDE0}"/>
              </a:ext>
            </a:extLst>
          </p:cNvPr>
          <p:cNvSpPr>
            <a:spLocks noGrp="1"/>
          </p:cNvSpPr>
          <p:nvPr>
            <p:ph idx="1"/>
          </p:nvPr>
        </p:nvSpPr>
        <p:spPr/>
        <p:txBody>
          <a:bodyPr/>
          <a:lstStyle/>
          <a:p>
            <a:pPr lvl="1">
              <a:lnSpc>
                <a:spcPct val="107000"/>
              </a:lnSpc>
              <a:spcBef>
                <a:spcPts val="0"/>
              </a:spcBef>
              <a:spcAft>
                <a:spcPts val="800"/>
              </a:spcAft>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Corporations, labour organizations, and other organizations may establish political action committees (PACs) that may contribute to federal campaigns. Fundraising for PACs is restricted/regulated and are subject to the similar maximum donations per candidate as individual donors.</a:t>
            </a:r>
          </a:p>
          <a:p>
            <a:pPr lvl="1">
              <a:lnSpc>
                <a:spcPct val="107000"/>
              </a:lnSpc>
              <a:spcBef>
                <a:spcPts val="0"/>
              </a:spcBef>
              <a:spcAft>
                <a:spcPts val="800"/>
              </a:spcAft>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PACs are often maligned as powerful special interests. They were originally created for the purpose of empowering individuals and strengthen their voices and influence over that of wealthy with greater influence. </a:t>
            </a:r>
          </a:p>
          <a:p>
            <a:endParaRPr lang="en-GB" dirty="0"/>
          </a:p>
        </p:txBody>
      </p:sp>
    </p:spTree>
    <p:extLst>
      <p:ext uri="{BB962C8B-B14F-4D97-AF65-F5344CB8AC3E}">
        <p14:creationId xmlns:p14="http://schemas.microsoft.com/office/powerpoint/2010/main" val="11455501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A2882-288D-8467-EAED-BB3F02D0F78F}"/>
              </a:ext>
            </a:extLst>
          </p:cNvPr>
          <p:cNvSpPr>
            <a:spLocks noGrp="1"/>
          </p:cNvSpPr>
          <p:nvPr>
            <p:ph type="title"/>
          </p:nvPr>
        </p:nvSpPr>
        <p:spPr/>
        <p:txBody>
          <a:bodyPr/>
          <a:lstStyle/>
          <a:p>
            <a:pPr algn="ctr"/>
            <a:r>
              <a:rPr lang="en-GB" dirty="0"/>
              <a:t>Campaign Finance</a:t>
            </a:r>
          </a:p>
        </p:txBody>
      </p:sp>
      <p:sp>
        <p:nvSpPr>
          <p:cNvPr id="3" name="Content Placeholder 2">
            <a:extLst>
              <a:ext uri="{FF2B5EF4-FFF2-40B4-BE49-F238E27FC236}">
                <a16:creationId xmlns:a16="http://schemas.microsoft.com/office/drawing/2014/main" id="{E8FCF4A9-9305-910D-0EA9-B049AEEC485E}"/>
              </a:ext>
            </a:extLst>
          </p:cNvPr>
          <p:cNvSpPr>
            <a:spLocks noGrp="1"/>
          </p:cNvSpPr>
          <p:nvPr>
            <p:ph idx="1"/>
          </p:nvPr>
        </p:nvSpPr>
        <p:spPr/>
        <p:txBody>
          <a:bodyPr>
            <a:normAutofit fontScale="85000" lnSpcReduction="20000"/>
          </a:bodyPr>
          <a:lstStyle/>
          <a:p>
            <a:r>
              <a:rPr lang="en-GB" sz="2600" kern="100" dirty="0">
                <a:effectLst/>
                <a:latin typeface="Aptos" panose="020B0004020202020204" pitchFamily="34" charset="0"/>
                <a:ea typeface="Aptos" panose="020B0004020202020204" pitchFamily="34" charset="0"/>
                <a:cs typeface="Times New Roman" panose="02020603050405020304" pitchFamily="18" charset="0"/>
              </a:rPr>
              <a:t>A major ruling by the Supreme Court has expanded the way that special interests can function and tilt the political process in favour of powerful interests. In January 2010, the Supreme Court ruled in the </a:t>
            </a:r>
            <a:r>
              <a:rPr lang="en-GB" sz="2600" i="1" kern="100" dirty="0">
                <a:effectLst/>
                <a:latin typeface="Aptos" panose="020B0004020202020204" pitchFamily="34" charset="0"/>
                <a:ea typeface="Aptos" panose="020B0004020202020204" pitchFamily="34" charset="0"/>
                <a:cs typeface="Times New Roman" panose="02020603050405020304" pitchFamily="18" charset="0"/>
              </a:rPr>
              <a:t>Citizens United v. Federal Election Commission </a:t>
            </a:r>
            <a:r>
              <a:rPr lang="en-GB" sz="2600" kern="100" dirty="0">
                <a:effectLst/>
                <a:latin typeface="Aptos" panose="020B0004020202020204" pitchFamily="34" charset="0"/>
                <a:ea typeface="Aptos" panose="020B0004020202020204" pitchFamily="34" charset="0"/>
                <a:cs typeface="Times New Roman" panose="02020603050405020304" pitchFamily="18" charset="0"/>
              </a:rPr>
              <a:t>case allowing for unlimited expenditures by corporations, unions, and other groups for campaign messages that encourage votes for or against a candidate. Although these cannot be coordinated with a candidate’s campaign, it has resulted in a bigger role for big money in politics and elections. </a:t>
            </a:r>
          </a:p>
          <a:p>
            <a:pPr marL="0" indent="0">
              <a:buNone/>
            </a:pPr>
            <a:endParaRPr lang="en-GB" sz="26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marR="0">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In 2014, the Supreme Court issued a 5-4 ruling that the 1971 Federal Election Campaign </a:t>
            </a:r>
            <a:r>
              <a:rPr lang="en-GB" sz="2600" kern="100" dirty="0" err="1">
                <a:effectLst/>
                <a:latin typeface="Aptos" panose="020B0004020202020204" pitchFamily="34" charset="0"/>
                <a:ea typeface="Aptos" panose="020B0004020202020204" pitchFamily="34" charset="0"/>
                <a:cs typeface="Times New Roman" panose="02020603050405020304" pitchFamily="18" charset="0"/>
              </a:rPr>
              <a:t>Acts’s</a:t>
            </a:r>
            <a:r>
              <a:rPr lang="en-GB" sz="2600" kern="100" dirty="0">
                <a:effectLst/>
                <a:latin typeface="Aptos" panose="020B0004020202020204" pitchFamily="34" charset="0"/>
                <a:ea typeface="Aptos" panose="020B0004020202020204" pitchFamily="34" charset="0"/>
                <a:cs typeface="Times New Roman" panose="02020603050405020304" pitchFamily="18" charset="0"/>
              </a:rPr>
              <a:t> aggregate limits restricting the total amount a donor may contribute to all candidates or committees violated the First Amendment. Such unlimited contributions, although they may be consistent with the first Amendment and assert the freedom of speech for corporations and other organizations, also invite the possibility of substantial conflicts of interest. </a:t>
            </a:r>
          </a:p>
          <a:p>
            <a:endParaRPr lang="en-GB" dirty="0"/>
          </a:p>
        </p:txBody>
      </p:sp>
    </p:spTree>
    <p:extLst>
      <p:ext uri="{BB962C8B-B14F-4D97-AF65-F5344CB8AC3E}">
        <p14:creationId xmlns:p14="http://schemas.microsoft.com/office/powerpoint/2010/main" val="28939505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9248B-7486-EBB2-7ADA-23A11E87CECD}"/>
              </a:ext>
            </a:extLst>
          </p:cNvPr>
          <p:cNvSpPr>
            <a:spLocks noGrp="1"/>
          </p:cNvSpPr>
          <p:nvPr>
            <p:ph type="title"/>
          </p:nvPr>
        </p:nvSpPr>
        <p:spPr/>
        <p:txBody>
          <a:bodyPr/>
          <a:lstStyle/>
          <a:p>
            <a:pPr algn="ctr"/>
            <a:r>
              <a:rPr lang="en-GB" dirty="0"/>
              <a:t>Campaign Finance</a:t>
            </a:r>
          </a:p>
        </p:txBody>
      </p:sp>
      <p:sp>
        <p:nvSpPr>
          <p:cNvPr id="3" name="Content Placeholder 2">
            <a:extLst>
              <a:ext uri="{FF2B5EF4-FFF2-40B4-BE49-F238E27FC236}">
                <a16:creationId xmlns:a16="http://schemas.microsoft.com/office/drawing/2014/main" id="{E63985A3-D647-6000-E514-FC052EA2E4E2}"/>
              </a:ext>
            </a:extLst>
          </p:cNvPr>
          <p:cNvSpPr>
            <a:spLocks noGrp="1"/>
          </p:cNvSpPr>
          <p:nvPr>
            <p:ph idx="1"/>
          </p:nvPr>
        </p:nvSpPr>
        <p:spPr/>
        <p:txBody>
          <a:bodyPr/>
          <a:lstStyle/>
          <a:p>
            <a:pPr marL="0" indent="0">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Complete transparency is necessary regarding financial contributions made to elections to ensure not only a free and fair electoral process but also transparent governance. Financial support for political campaigns influences the legislative process and therefore legislative outcomes. There is a need for more transparent disclosure. There is also a need to further balance small donor participation in the electoral process with that of major corporations and organizations. </a:t>
            </a:r>
          </a:p>
          <a:p>
            <a:endParaRPr lang="en-GB" dirty="0"/>
          </a:p>
        </p:txBody>
      </p:sp>
    </p:spTree>
    <p:extLst>
      <p:ext uri="{BB962C8B-B14F-4D97-AF65-F5344CB8AC3E}">
        <p14:creationId xmlns:p14="http://schemas.microsoft.com/office/powerpoint/2010/main" val="33385237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32849-FD8A-8F34-405B-7EE5A8FEB140}"/>
              </a:ext>
            </a:extLst>
          </p:cNvPr>
          <p:cNvSpPr>
            <a:spLocks noGrp="1"/>
          </p:cNvSpPr>
          <p:nvPr>
            <p:ph type="title"/>
          </p:nvPr>
        </p:nvSpPr>
        <p:spPr/>
        <p:txBody>
          <a:bodyPr/>
          <a:lstStyle/>
          <a:p>
            <a:pPr algn="ctr"/>
            <a:r>
              <a:rPr lang="en-GB" dirty="0"/>
              <a:t>Congressional District Maps</a:t>
            </a:r>
          </a:p>
        </p:txBody>
      </p:sp>
      <p:sp>
        <p:nvSpPr>
          <p:cNvPr id="3" name="Content Placeholder 2">
            <a:extLst>
              <a:ext uri="{FF2B5EF4-FFF2-40B4-BE49-F238E27FC236}">
                <a16:creationId xmlns:a16="http://schemas.microsoft.com/office/drawing/2014/main" id="{35470571-E300-4C05-C03F-C67F81C56AC6}"/>
              </a:ext>
            </a:extLst>
          </p:cNvPr>
          <p:cNvSpPr>
            <a:spLocks noGrp="1"/>
          </p:cNvSpPr>
          <p:nvPr>
            <p:ph idx="1"/>
          </p:nvPr>
        </p:nvSpPr>
        <p:spPr/>
        <p:txBody>
          <a:bodyPr>
            <a:noAutofit/>
          </a:bodyPr>
          <a:lstStyle/>
          <a:p>
            <a:pPr marL="22860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How congressional district maps are drawn influences the fairness of US elections. Congressional districts often concentrate voters of one political party in a smaller number of districts than is representative of the actual voters in the party. This can result in one party receiving smaller shares of seats than actual votes. With technology that allows for the evaluation of large sets of data, it has become even easier to politicize the drawing of congressional districts. </a:t>
            </a:r>
          </a:p>
          <a:p>
            <a:pPr marL="22860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term “gerrymandering refers to the manipulation of the boundaries of an electoral constituency to favour one party over another. In some states a single party controls the process, whereas in others there is a more politically neutral process for drawing congressional maps. </a:t>
            </a:r>
          </a:p>
          <a:p>
            <a:pPr marL="22860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New maps are drawn every ten years after the decennial Census data has been collected and analysed. </a:t>
            </a:r>
            <a:endParaRPr lang="en-GB" sz="2000" dirty="0"/>
          </a:p>
        </p:txBody>
      </p:sp>
    </p:spTree>
    <p:extLst>
      <p:ext uri="{BB962C8B-B14F-4D97-AF65-F5344CB8AC3E}">
        <p14:creationId xmlns:p14="http://schemas.microsoft.com/office/powerpoint/2010/main" val="30058618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C66B2-1F9D-E33C-F293-8C86721A779B}"/>
              </a:ext>
            </a:extLst>
          </p:cNvPr>
          <p:cNvSpPr>
            <a:spLocks noGrp="1"/>
          </p:cNvSpPr>
          <p:nvPr>
            <p:ph type="title"/>
          </p:nvPr>
        </p:nvSpPr>
        <p:spPr/>
        <p:txBody>
          <a:bodyPr/>
          <a:lstStyle/>
          <a:p>
            <a:pPr algn="ctr"/>
            <a:r>
              <a:rPr lang="en-GB" dirty="0"/>
              <a:t>Voter Suppression</a:t>
            </a:r>
          </a:p>
        </p:txBody>
      </p:sp>
      <p:sp>
        <p:nvSpPr>
          <p:cNvPr id="3" name="Content Placeholder 2">
            <a:extLst>
              <a:ext uri="{FF2B5EF4-FFF2-40B4-BE49-F238E27FC236}">
                <a16:creationId xmlns:a16="http://schemas.microsoft.com/office/drawing/2014/main" id="{0B588417-72CB-6BFF-9B08-3BB9A2A863ED}"/>
              </a:ext>
            </a:extLst>
          </p:cNvPr>
          <p:cNvSpPr>
            <a:spLocks noGrp="1"/>
          </p:cNvSpPr>
          <p:nvPr>
            <p:ph idx="1"/>
          </p:nvPr>
        </p:nvSpPr>
        <p:spPr/>
        <p:txBody>
          <a:bodyPr>
            <a:normAutofit fontScale="92500" lnSpcReduction="10000"/>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There have been different strategies used to suppress voters and make it more difficult for certain voter groups to participate in the political process, which undermines democracy.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What these strategies are seem to vary by political party- the left favours less restrictive voter identification laws, more opportunities for early voting, while the right favours more uniform voter identification laws and encouragement of election day rather than early voting to prevent opportunities for cheating.</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 Rules that make voter registration more difficult can also be used to suppress votes. In recent elections, broken machines that create long voter lines, machines that do not register certain types of votes, ballot harvesting and selective ballot counting and allegations of possible ballot destruction are additional ploys that have been used to affect voter turnout as well as voting results.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While some of the illegal ploys in some states have been found out and prosecuted, others have eluded detection and continue to compromise the electoral process. </a:t>
            </a:r>
          </a:p>
          <a:p>
            <a:endParaRPr lang="en-GB" dirty="0"/>
          </a:p>
        </p:txBody>
      </p:sp>
    </p:spTree>
    <p:extLst>
      <p:ext uri="{BB962C8B-B14F-4D97-AF65-F5344CB8AC3E}">
        <p14:creationId xmlns:p14="http://schemas.microsoft.com/office/powerpoint/2010/main" val="40797990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553CD-D7D4-1F4F-3F89-3C78176823B3}"/>
              </a:ext>
            </a:extLst>
          </p:cNvPr>
          <p:cNvSpPr>
            <a:spLocks noGrp="1"/>
          </p:cNvSpPr>
          <p:nvPr>
            <p:ph type="title"/>
          </p:nvPr>
        </p:nvSpPr>
        <p:spPr/>
        <p:txBody>
          <a:bodyPr/>
          <a:lstStyle/>
          <a:p>
            <a:pPr algn="ctr"/>
            <a:r>
              <a:rPr lang="en-GB" dirty="0"/>
              <a:t>Presidential Election Disputes</a:t>
            </a:r>
          </a:p>
        </p:txBody>
      </p:sp>
      <p:sp>
        <p:nvSpPr>
          <p:cNvPr id="3" name="Content Placeholder 2">
            <a:extLst>
              <a:ext uri="{FF2B5EF4-FFF2-40B4-BE49-F238E27FC236}">
                <a16:creationId xmlns:a16="http://schemas.microsoft.com/office/drawing/2014/main" id="{94FA16BC-7C8A-041A-EB33-6BAB6AE9D288}"/>
              </a:ext>
            </a:extLst>
          </p:cNvPr>
          <p:cNvSpPr>
            <a:spLocks noGrp="1"/>
          </p:cNvSpPr>
          <p:nvPr>
            <p:ph idx="1"/>
          </p:nvPr>
        </p:nvSpPr>
        <p:spPr/>
        <p:txBody>
          <a:bodyPr/>
          <a:lstStyle/>
          <a:p>
            <a:r>
              <a:rPr lang="en-GB" kern="100" dirty="0">
                <a:effectLst/>
                <a:latin typeface="Aptos" panose="020B0004020202020204" pitchFamily="34" charset="0"/>
                <a:ea typeface="Aptos" panose="020B0004020202020204" pitchFamily="34" charset="0"/>
                <a:cs typeface="Times New Roman" panose="02020603050405020304" pitchFamily="18" charset="0"/>
              </a:rPr>
              <a:t>The Constitution does not provide a mechanism for resolving presidential election disputes, although it does provide such a mechanism for resolving election disputes for the Senate and the House. </a:t>
            </a:r>
          </a:p>
          <a:p>
            <a:r>
              <a:rPr lang="en-GB" kern="100" dirty="0">
                <a:effectLst/>
                <a:latin typeface="Aptos" panose="020B0004020202020204" pitchFamily="34" charset="0"/>
                <a:ea typeface="Aptos" panose="020B0004020202020204" pitchFamily="34" charset="0"/>
                <a:cs typeface="Times New Roman" panose="02020603050405020304" pitchFamily="18" charset="0"/>
              </a:rPr>
              <a:t>The Constitution in Article I, Section 5 makes both the U.S. House and Senate the ultimate judge “of the elections, returns, and qualifications of its own members.”</a:t>
            </a:r>
          </a:p>
          <a:p>
            <a:endParaRPr lang="en-GB" dirty="0"/>
          </a:p>
        </p:txBody>
      </p:sp>
    </p:spTree>
    <p:extLst>
      <p:ext uri="{BB962C8B-B14F-4D97-AF65-F5344CB8AC3E}">
        <p14:creationId xmlns:p14="http://schemas.microsoft.com/office/powerpoint/2010/main" val="25159026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A8075-3970-7B1B-ECB0-1DBE26919C15}"/>
              </a:ext>
            </a:extLst>
          </p:cNvPr>
          <p:cNvSpPr>
            <a:spLocks noGrp="1"/>
          </p:cNvSpPr>
          <p:nvPr>
            <p:ph type="title"/>
          </p:nvPr>
        </p:nvSpPr>
        <p:spPr/>
        <p:txBody>
          <a:bodyPr/>
          <a:lstStyle/>
          <a:p>
            <a:pPr algn="ctr"/>
            <a:r>
              <a:rPr lang="en-GB" dirty="0"/>
              <a:t>Ethics and Democracy</a:t>
            </a:r>
          </a:p>
        </p:txBody>
      </p:sp>
      <p:sp>
        <p:nvSpPr>
          <p:cNvPr id="3" name="Content Placeholder 2">
            <a:extLst>
              <a:ext uri="{FF2B5EF4-FFF2-40B4-BE49-F238E27FC236}">
                <a16:creationId xmlns:a16="http://schemas.microsoft.com/office/drawing/2014/main" id="{71C8AF83-0039-9CD2-B3EB-4C9110AFF0C0}"/>
              </a:ext>
            </a:extLst>
          </p:cNvPr>
          <p:cNvSpPr>
            <a:spLocks noGrp="1"/>
          </p:cNvSpPr>
          <p:nvPr>
            <p:ph idx="1"/>
          </p:nvPr>
        </p:nvSpPr>
        <p:spPr/>
        <p:txBody>
          <a:bodyPr/>
          <a:lstStyle/>
          <a:p>
            <a:pPr marL="0" indent="0" algn="ctr">
              <a:buNone/>
            </a:pPr>
            <a:endParaRPr lang="en-GB" kern="100" dirty="0">
              <a:latin typeface="Aptos" panose="020B0004020202020204" pitchFamily="34" charset="0"/>
              <a:ea typeface="Aptos" panose="020B0004020202020204" pitchFamily="34" charset="0"/>
              <a:cs typeface="Times New Roman" panose="02020603050405020304" pitchFamily="18" charset="0"/>
            </a:endParaRPr>
          </a:p>
          <a:p>
            <a:pPr marL="0" indent="0" algn="ctr">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“Character, in the long run, is the decisive factor in the life of an individual and of nations alike.” ~President Theodore Roosevelt </a:t>
            </a:r>
          </a:p>
          <a:p>
            <a:endParaRPr lang="en-GB" dirty="0"/>
          </a:p>
        </p:txBody>
      </p:sp>
    </p:spTree>
    <p:extLst>
      <p:ext uri="{BB962C8B-B14F-4D97-AF65-F5344CB8AC3E}">
        <p14:creationId xmlns:p14="http://schemas.microsoft.com/office/powerpoint/2010/main" val="35743268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1999F-0760-31FC-9C64-03AD0F913383}"/>
              </a:ext>
            </a:extLst>
          </p:cNvPr>
          <p:cNvSpPr>
            <a:spLocks noGrp="1"/>
          </p:cNvSpPr>
          <p:nvPr>
            <p:ph type="title"/>
          </p:nvPr>
        </p:nvSpPr>
        <p:spPr/>
        <p:txBody>
          <a:bodyPr/>
          <a:lstStyle/>
          <a:p>
            <a:pPr algn="ctr"/>
            <a:r>
              <a:rPr lang="en-GB" dirty="0"/>
              <a:t>Ethics and Democracy</a:t>
            </a:r>
          </a:p>
        </p:txBody>
      </p:sp>
      <p:sp>
        <p:nvSpPr>
          <p:cNvPr id="3" name="Content Placeholder 2">
            <a:extLst>
              <a:ext uri="{FF2B5EF4-FFF2-40B4-BE49-F238E27FC236}">
                <a16:creationId xmlns:a16="http://schemas.microsoft.com/office/drawing/2014/main" id="{86C2E67E-EC3D-F17C-8AFB-5CF83DD243FB}"/>
              </a:ext>
            </a:extLst>
          </p:cNvPr>
          <p:cNvSpPr>
            <a:spLocks noGrp="1"/>
          </p:cNvSpPr>
          <p:nvPr>
            <p:ph idx="1"/>
          </p:nvPr>
        </p:nvSpPr>
        <p:spPr/>
        <p:txBody>
          <a:bodyPr/>
          <a:lstStyle/>
          <a:p>
            <a:pPr marL="0" marR="0" indent="0" algn="ctr">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Democracy is only as effective as its ability to execute </a:t>
            </a:r>
          </a:p>
          <a:p>
            <a:pPr marL="0" marR="0" indent="0" algn="ctr">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a truly democratic process. </a:t>
            </a:r>
          </a:p>
          <a:p>
            <a:pPr marL="0" marR="0" indent="0" algn="ctr">
              <a:lnSpc>
                <a:spcPct val="107000"/>
              </a:lnSpc>
              <a:spcBef>
                <a:spcPts val="0"/>
              </a:spcBef>
              <a:spcAft>
                <a:spcPts val="800"/>
              </a:spcAft>
              <a:buNone/>
            </a:pP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marL="0" marR="0" indent="0" algn="ctr">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It requires fairness. </a:t>
            </a:r>
          </a:p>
          <a:p>
            <a:pPr marL="0" marR="0" indent="0" algn="ctr">
              <a:lnSpc>
                <a:spcPct val="107000"/>
              </a:lnSpc>
              <a:spcBef>
                <a:spcPts val="0"/>
              </a:spcBef>
              <a:spcAft>
                <a:spcPts val="800"/>
              </a:spcAft>
              <a:buNone/>
            </a:pP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marL="0" marR="0" indent="0" algn="ctr">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Without ethics, democracy cannot survive. </a:t>
            </a:r>
          </a:p>
          <a:p>
            <a:endParaRPr lang="en-GB" dirty="0"/>
          </a:p>
        </p:txBody>
      </p:sp>
    </p:spTree>
    <p:extLst>
      <p:ext uri="{BB962C8B-B14F-4D97-AF65-F5344CB8AC3E}">
        <p14:creationId xmlns:p14="http://schemas.microsoft.com/office/powerpoint/2010/main" val="7351644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AAB16-6454-FB4B-CE33-EBBFB62728FA}"/>
              </a:ext>
            </a:extLst>
          </p:cNvPr>
          <p:cNvSpPr>
            <a:spLocks noGrp="1"/>
          </p:cNvSpPr>
          <p:nvPr>
            <p:ph type="title"/>
          </p:nvPr>
        </p:nvSpPr>
        <p:spPr/>
        <p:txBody>
          <a:bodyPr/>
          <a:lstStyle/>
          <a:p>
            <a:pPr algn="ctr"/>
            <a:r>
              <a:rPr lang="en-GB" dirty="0"/>
              <a:t>Ethics and Democracy</a:t>
            </a:r>
          </a:p>
        </p:txBody>
      </p:sp>
      <p:sp>
        <p:nvSpPr>
          <p:cNvPr id="3" name="Content Placeholder 2">
            <a:extLst>
              <a:ext uri="{FF2B5EF4-FFF2-40B4-BE49-F238E27FC236}">
                <a16:creationId xmlns:a16="http://schemas.microsoft.com/office/drawing/2014/main" id="{924D400C-8C5F-3988-653E-962AA20232C0}"/>
              </a:ext>
            </a:extLst>
          </p:cNvPr>
          <p:cNvSpPr>
            <a:spLocks noGrp="1"/>
          </p:cNvSpPr>
          <p:nvPr>
            <p:ph idx="1"/>
          </p:nvPr>
        </p:nvSpPr>
        <p:spPr/>
        <p:txBody>
          <a:bodyPr>
            <a:normAutofit fontScale="92500"/>
          </a:bodyPr>
          <a:lstStyle/>
          <a:p>
            <a:pPr marL="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Centuries ago, the Greek philosopher Heraclitus taught his followers that character is destiny. He believed lives are not preordained; rather, what we do impacts what happens to us. Quite simply, character matters. Ethics should be front and centre in every decision we make and every action we take, but all too often, that is not the case.</a:t>
            </a:r>
          </a:p>
          <a:p>
            <a:pPr marL="0" marR="0">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Character and ethics play a very significant role in the success of individuals, communities, and entire societies. All of us regularly face ethical dilemmas, and over time, the choices we make determine the person we ultimately become. The more honourably we behave, the more honourable we become. The better our choices and behaviour, the better our lives. When people behave honourably, they make their communities and their countries stronger and better.</a:t>
            </a:r>
          </a:p>
          <a:p>
            <a:endParaRPr lang="en-GB" dirty="0"/>
          </a:p>
        </p:txBody>
      </p:sp>
    </p:spTree>
    <p:extLst>
      <p:ext uri="{BB962C8B-B14F-4D97-AF65-F5344CB8AC3E}">
        <p14:creationId xmlns:p14="http://schemas.microsoft.com/office/powerpoint/2010/main" val="6675301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87A1B-D7CB-C8FA-A342-2E5A199B0ECB}"/>
              </a:ext>
            </a:extLst>
          </p:cNvPr>
          <p:cNvSpPr>
            <a:spLocks noGrp="1"/>
          </p:cNvSpPr>
          <p:nvPr>
            <p:ph type="title"/>
          </p:nvPr>
        </p:nvSpPr>
        <p:spPr/>
        <p:txBody>
          <a:bodyPr/>
          <a:lstStyle/>
          <a:p>
            <a:pPr algn="ctr"/>
            <a:r>
              <a:rPr lang="en-GB" dirty="0"/>
              <a:t>Ethics and Democracy</a:t>
            </a:r>
          </a:p>
        </p:txBody>
      </p:sp>
      <p:sp>
        <p:nvSpPr>
          <p:cNvPr id="3" name="Content Placeholder 2">
            <a:extLst>
              <a:ext uri="{FF2B5EF4-FFF2-40B4-BE49-F238E27FC236}">
                <a16:creationId xmlns:a16="http://schemas.microsoft.com/office/drawing/2014/main" id="{0ABB21E6-AAC6-ED53-1232-49A084801B16}"/>
              </a:ext>
            </a:extLst>
          </p:cNvPr>
          <p:cNvSpPr>
            <a:spLocks noGrp="1"/>
          </p:cNvSpPr>
          <p:nvPr>
            <p:ph idx="1"/>
          </p:nvPr>
        </p:nvSpPr>
        <p:spPr/>
        <p:txBody>
          <a:bodyPr/>
          <a:lstStyle/>
          <a:p>
            <a:pPr marL="0" indent="0">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For a democratic society to survive and thrive, its leaders and citizenry must understand how unethical behaviour threatens democracy’s very existence. The relationship between strong ethics and a strong democracy is so basic, but many seem to only vaguely recognize and understand this relationship. Many people have only a foggy notion of what constitutes ethical or unethical conduct.</a:t>
            </a:r>
          </a:p>
          <a:p>
            <a:endParaRPr lang="en-GB" dirty="0"/>
          </a:p>
        </p:txBody>
      </p:sp>
    </p:spTree>
    <p:extLst>
      <p:ext uri="{BB962C8B-B14F-4D97-AF65-F5344CB8AC3E}">
        <p14:creationId xmlns:p14="http://schemas.microsoft.com/office/powerpoint/2010/main" val="1549558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B1D34E-6758-2332-0A2C-B53CE84EA0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85C1DB-A030-C71F-8CD9-D2360428B5CE}"/>
              </a:ext>
            </a:extLst>
          </p:cNvPr>
          <p:cNvSpPr>
            <a:spLocks noGrp="1"/>
          </p:cNvSpPr>
          <p:nvPr>
            <p:ph type="title"/>
          </p:nvPr>
        </p:nvSpPr>
        <p:spPr/>
        <p:txBody>
          <a:bodyPr/>
          <a:lstStyle/>
          <a:p>
            <a:pPr algn="ctr"/>
            <a:r>
              <a:rPr lang="en-GB"/>
              <a:t>Ethics and Democracy</a:t>
            </a:r>
          </a:p>
        </p:txBody>
      </p:sp>
      <p:sp>
        <p:nvSpPr>
          <p:cNvPr id="3" name="Content Placeholder 2">
            <a:extLst>
              <a:ext uri="{FF2B5EF4-FFF2-40B4-BE49-F238E27FC236}">
                <a16:creationId xmlns:a16="http://schemas.microsoft.com/office/drawing/2014/main" id="{9EA04766-45F7-3780-A522-122E1A42E012}"/>
              </a:ext>
            </a:extLst>
          </p:cNvPr>
          <p:cNvSpPr>
            <a:spLocks noGrp="1"/>
          </p:cNvSpPr>
          <p:nvPr>
            <p:ph idx="1"/>
          </p:nvPr>
        </p:nvSpPr>
        <p:spPr/>
        <p:txBody>
          <a:bodyPr/>
          <a:lstStyle/>
          <a:p>
            <a:pPr>
              <a:lnSpc>
                <a:spcPct val="107000"/>
              </a:lnSpc>
              <a:spcBef>
                <a:spcPts val="0"/>
              </a:spcBef>
              <a:spcAft>
                <a:spcPts val="800"/>
              </a:spcAft>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This is true not just for individuals but also governments and private sector organizations. </a:t>
            </a:r>
          </a:p>
          <a:p>
            <a:pPr>
              <a:lnSpc>
                <a:spcPct val="107000"/>
              </a:lnSpc>
              <a:spcBef>
                <a:spcPts val="0"/>
              </a:spcBef>
              <a:spcAft>
                <a:spcPts val="800"/>
              </a:spcAft>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Research shows government corruption lowers business investment and therefore, lowers economic growth. </a:t>
            </a:r>
          </a:p>
          <a:p>
            <a:pPr>
              <a:lnSpc>
                <a:spcPct val="107000"/>
              </a:lnSpc>
              <a:spcBef>
                <a:spcPts val="0"/>
              </a:spcBef>
              <a:spcAft>
                <a:spcPts val="800"/>
              </a:spcAft>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When nations conduct business with honour and integrity, they become more trusted, and this trust leads to greater long-term economic growth and strength.</a:t>
            </a:r>
          </a:p>
          <a:p>
            <a:pPr>
              <a:lnSpc>
                <a:spcPct val="107000"/>
              </a:lnSpc>
              <a:spcBef>
                <a:spcPts val="0"/>
              </a:spcBef>
              <a:spcAft>
                <a:spcPts val="800"/>
              </a:spcAft>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 In one study on corruption in state government, it was found that average state-government per-capital spending was higher for more corrupt states than less corrupt states. It was also found that states with higher levels of corruption carry higher debt than other states. </a:t>
            </a:r>
          </a:p>
          <a:p>
            <a:endParaRPr lang="en-GB" dirty="0"/>
          </a:p>
        </p:txBody>
      </p:sp>
    </p:spTree>
    <p:extLst>
      <p:ext uri="{BB962C8B-B14F-4D97-AF65-F5344CB8AC3E}">
        <p14:creationId xmlns:p14="http://schemas.microsoft.com/office/powerpoint/2010/main" val="35511470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9DA553-60F4-0FB5-ABA4-4A8CD7B2A3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4DA0C8-6C39-093D-3690-04F30CE36C3D}"/>
              </a:ext>
            </a:extLst>
          </p:cNvPr>
          <p:cNvSpPr>
            <a:spLocks noGrp="1"/>
          </p:cNvSpPr>
          <p:nvPr>
            <p:ph type="title"/>
          </p:nvPr>
        </p:nvSpPr>
        <p:spPr/>
        <p:txBody>
          <a:bodyPr/>
          <a:lstStyle/>
          <a:p>
            <a:pPr algn="ctr"/>
            <a:r>
              <a:rPr lang="en-GB"/>
              <a:t>Ethics and Democracy</a:t>
            </a:r>
          </a:p>
        </p:txBody>
      </p:sp>
      <p:sp>
        <p:nvSpPr>
          <p:cNvPr id="3" name="Content Placeholder 2">
            <a:extLst>
              <a:ext uri="{FF2B5EF4-FFF2-40B4-BE49-F238E27FC236}">
                <a16:creationId xmlns:a16="http://schemas.microsoft.com/office/drawing/2014/main" id="{876FBCCA-17A5-DCA5-FEFB-DFD442AFF954}"/>
              </a:ext>
            </a:extLst>
          </p:cNvPr>
          <p:cNvSpPr>
            <a:spLocks noGrp="1"/>
          </p:cNvSpPr>
          <p:nvPr>
            <p:ph idx="1"/>
          </p:nvPr>
        </p:nvSpPr>
        <p:spPr/>
        <p:txBody>
          <a:bodyPr>
            <a:normAutofit lnSpcReduction="10000"/>
          </a:bodyPr>
          <a:lstStyle/>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Democracy places great value on individual rights, freedoms, and justice. At its core, democracy is an ethical concept and an ethical way to govern because it is ‘a system of government in which effective political power is vested in the people.’</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Democracy was created in Athens, and the word democracy comes from the terms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demos</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meaning the people, and </a:t>
            </a:r>
            <a:r>
              <a:rPr lang="en-GB" sz="2400" i="1" kern="100" dirty="0" err="1">
                <a:effectLst/>
                <a:latin typeface="Aptos" panose="020B0004020202020204" pitchFamily="34" charset="0"/>
                <a:ea typeface="Aptos" panose="020B0004020202020204" pitchFamily="34" charset="0"/>
                <a:cs typeface="Times New Roman" panose="02020603050405020304" pitchFamily="18" charset="0"/>
              </a:rPr>
              <a:t>kratos</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meaning power, in other words, democracy means “capacity to do things” or “power of the people.”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Upholding, protecting, and nurturing individual and societal interests require an informed, engaged, and ethical citizenry, as well as ethical leadership in government and business. We all have a responsibility to be honest, informed, and engaged. </a:t>
            </a:r>
          </a:p>
          <a:p>
            <a:endParaRPr lang="en-GB" dirty="0"/>
          </a:p>
        </p:txBody>
      </p:sp>
    </p:spTree>
    <p:extLst>
      <p:ext uri="{BB962C8B-B14F-4D97-AF65-F5344CB8AC3E}">
        <p14:creationId xmlns:p14="http://schemas.microsoft.com/office/powerpoint/2010/main" val="1973138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7579BA-734F-29CB-BDDF-1CC6E38FFA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E68E8E-27DE-BDB7-15A2-617EAB2F7478}"/>
              </a:ext>
            </a:extLst>
          </p:cNvPr>
          <p:cNvSpPr>
            <a:spLocks noGrp="1"/>
          </p:cNvSpPr>
          <p:nvPr>
            <p:ph type="title"/>
          </p:nvPr>
        </p:nvSpPr>
        <p:spPr/>
        <p:txBody>
          <a:bodyPr/>
          <a:lstStyle/>
          <a:p>
            <a:pPr algn="ctr"/>
            <a:r>
              <a:rPr lang="en-GB"/>
              <a:t>Ethics and Democracy</a:t>
            </a:r>
          </a:p>
        </p:txBody>
      </p:sp>
      <p:sp>
        <p:nvSpPr>
          <p:cNvPr id="3" name="Content Placeholder 2">
            <a:extLst>
              <a:ext uri="{FF2B5EF4-FFF2-40B4-BE49-F238E27FC236}">
                <a16:creationId xmlns:a16="http://schemas.microsoft.com/office/drawing/2014/main" id="{B7FC7FB9-D926-B3EE-6A6B-F78D6FB4C3B8}"/>
              </a:ext>
            </a:extLst>
          </p:cNvPr>
          <p:cNvSpPr>
            <a:spLocks noGrp="1"/>
          </p:cNvSpPr>
          <p:nvPr>
            <p:ph idx="1"/>
          </p:nvPr>
        </p:nvSpPr>
        <p:spPr/>
        <p:txBody>
          <a:bodyPr>
            <a:normAutofit fontScale="92500"/>
          </a:bodyPr>
          <a:lstStyle/>
          <a:p>
            <a:pPr marL="0" marR="0"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The Josephson Institute of Ethics identifies six pillars of character that are widely accepted within and across cultures and around the globe:</a:t>
            </a:r>
          </a:p>
          <a:p>
            <a:pPr lvl="2">
              <a:lnSpc>
                <a:spcPct val="107000"/>
              </a:lnSpc>
              <a:spcBef>
                <a:spcPts val="0"/>
              </a:spcBef>
              <a:spcAft>
                <a:spcPts val="800"/>
              </a:spcAft>
            </a:pPr>
            <a:r>
              <a:rPr lang="en-GB" sz="2800" kern="100" dirty="0">
                <a:latin typeface="Aptos" panose="020B0004020202020204" pitchFamily="34" charset="0"/>
                <a:ea typeface="Aptos" panose="020B0004020202020204" pitchFamily="34" charset="0"/>
                <a:cs typeface="Times New Roman" panose="02020603050405020304" pitchFamily="18" charset="0"/>
              </a:rPr>
              <a:t>T</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rustworthiness</a:t>
            </a:r>
          </a:p>
          <a:p>
            <a:pPr lvl="2">
              <a:lnSpc>
                <a:spcPct val="107000"/>
              </a:lnSpc>
              <a:spcBef>
                <a:spcPts val="0"/>
              </a:spcBef>
              <a:spcAft>
                <a:spcPts val="800"/>
              </a:spcAft>
            </a:pPr>
            <a:r>
              <a:rPr lang="en-GB" sz="2800" kern="100" dirty="0">
                <a:latin typeface="Aptos" panose="020B0004020202020204" pitchFamily="34" charset="0"/>
                <a:ea typeface="Aptos" panose="020B0004020202020204" pitchFamily="34" charset="0"/>
                <a:cs typeface="Times New Roman" panose="02020603050405020304" pitchFamily="18" charset="0"/>
              </a:rPr>
              <a:t>R</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espect</a:t>
            </a:r>
          </a:p>
          <a:p>
            <a:pPr lvl="2">
              <a:lnSpc>
                <a:spcPct val="107000"/>
              </a:lnSpc>
              <a:spcBef>
                <a:spcPts val="0"/>
              </a:spcBef>
              <a:spcAft>
                <a:spcPts val="800"/>
              </a:spcAft>
            </a:pPr>
            <a:r>
              <a:rPr lang="en-GB" sz="2800" kern="100" dirty="0">
                <a:latin typeface="Aptos" panose="020B0004020202020204" pitchFamily="34" charset="0"/>
                <a:ea typeface="Aptos" panose="020B0004020202020204" pitchFamily="34" charset="0"/>
                <a:cs typeface="Times New Roman" panose="02020603050405020304" pitchFamily="18" charset="0"/>
              </a:rPr>
              <a:t>R</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esponsibility</a:t>
            </a:r>
          </a:p>
          <a:p>
            <a:pPr lvl="2">
              <a:lnSpc>
                <a:spcPct val="107000"/>
              </a:lnSpc>
              <a:spcBef>
                <a:spcPts val="0"/>
              </a:spcBef>
              <a:spcAft>
                <a:spcPts val="800"/>
              </a:spcAft>
            </a:pPr>
            <a:r>
              <a:rPr lang="en-GB" sz="2800" kern="100" dirty="0">
                <a:latin typeface="Aptos" panose="020B0004020202020204" pitchFamily="34" charset="0"/>
                <a:ea typeface="Aptos" panose="020B0004020202020204" pitchFamily="34" charset="0"/>
                <a:cs typeface="Times New Roman" panose="02020603050405020304" pitchFamily="18" charset="0"/>
              </a:rPr>
              <a:t>F</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airness</a:t>
            </a:r>
          </a:p>
          <a:p>
            <a:pPr lvl="2">
              <a:lnSpc>
                <a:spcPct val="107000"/>
              </a:lnSpc>
              <a:spcBef>
                <a:spcPts val="0"/>
              </a:spcBef>
              <a:spcAft>
                <a:spcPts val="800"/>
              </a:spcAft>
            </a:pPr>
            <a:r>
              <a:rPr lang="en-GB" sz="2800" kern="100" dirty="0">
                <a:latin typeface="Aptos" panose="020B0004020202020204" pitchFamily="34" charset="0"/>
                <a:ea typeface="Aptos" panose="020B0004020202020204" pitchFamily="34" charset="0"/>
                <a:cs typeface="Times New Roman" panose="02020603050405020304" pitchFamily="18" charset="0"/>
              </a:rPr>
              <a:t>C</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aring</a:t>
            </a:r>
          </a:p>
          <a:p>
            <a:pPr lvl="2">
              <a:lnSpc>
                <a:spcPct val="107000"/>
              </a:lnSpc>
              <a:spcBef>
                <a:spcPts val="0"/>
              </a:spcBef>
              <a:spcAft>
                <a:spcPts val="800"/>
              </a:spcAft>
            </a:pPr>
            <a:r>
              <a:rPr lang="en-GB" sz="2800" kern="100" dirty="0">
                <a:latin typeface="Aptos" panose="020B0004020202020204" pitchFamily="34" charset="0"/>
                <a:ea typeface="Aptos" panose="020B0004020202020204" pitchFamily="34" charset="0"/>
                <a:cs typeface="Times New Roman" panose="02020603050405020304" pitchFamily="18" charset="0"/>
              </a:rPr>
              <a:t>C</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itizenship</a:t>
            </a:r>
          </a:p>
          <a:p>
            <a:endParaRPr lang="en-GB" dirty="0"/>
          </a:p>
        </p:txBody>
      </p:sp>
    </p:spTree>
    <p:extLst>
      <p:ext uri="{BB962C8B-B14F-4D97-AF65-F5344CB8AC3E}">
        <p14:creationId xmlns:p14="http://schemas.microsoft.com/office/powerpoint/2010/main" val="7386585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F55BA-43D7-2E07-FFDC-155BBFD2D979}"/>
              </a:ext>
            </a:extLst>
          </p:cNvPr>
          <p:cNvSpPr>
            <a:spLocks noGrp="1"/>
          </p:cNvSpPr>
          <p:nvPr>
            <p:ph type="title"/>
          </p:nvPr>
        </p:nvSpPr>
        <p:spPr/>
        <p:txBody>
          <a:bodyPr/>
          <a:lstStyle/>
          <a:p>
            <a:pPr algn="ctr"/>
            <a:r>
              <a:rPr lang="en-GB" dirty="0"/>
              <a:t>Responsibilities of Citizenry</a:t>
            </a:r>
          </a:p>
        </p:txBody>
      </p:sp>
      <p:sp>
        <p:nvSpPr>
          <p:cNvPr id="3" name="Content Placeholder 2">
            <a:extLst>
              <a:ext uri="{FF2B5EF4-FFF2-40B4-BE49-F238E27FC236}">
                <a16:creationId xmlns:a16="http://schemas.microsoft.com/office/drawing/2014/main" id="{194E99B2-C938-87B3-B09A-A3ABD2B1DA49}"/>
              </a:ext>
            </a:extLst>
          </p:cNvPr>
          <p:cNvSpPr>
            <a:spLocks noGrp="1"/>
          </p:cNvSpPr>
          <p:nvPr>
            <p:ph idx="1"/>
          </p:nvPr>
        </p:nvSpPr>
        <p:spPr/>
        <p:txBody>
          <a:bodyPr/>
          <a:lstStyle/>
          <a:p>
            <a:pPr marL="0" marR="0">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To vote and engage in the political process</a:t>
            </a:r>
          </a:p>
          <a:p>
            <a:pPr marL="0" marR="0">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To take part in the electoral process as volunteers  </a:t>
            </a:r>
          </a:p>
          <a:p>
            <a:pPr marL="0" marR="0">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To serve jury duty</a:t>
            </a:r>
          </a:p>
          <a:p>
            <a:pPr marL="0" marR="0" indent="0">
              <a:lnSpc>
                <a:spcPct val="107000"/>
              </a:lnSpc>
              <a:spcBef>
                <a:spcPts val="0"/>
              </a:spcBef>
              <a:spcAft>
                <a:spcPts val="800"/>
              </a:spcAft>
              <a:buNone/>
            </a:pP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marL="0" marR="0"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Additional voluntary participation:</a:t>
            </a:r>
          </a:p>
          <a:p>
            <a:pPr marL="914400" lvl="2">
              <a:lnSpc>
                <a:spcPct val="107000"/>
              </a:lnSpc>
              <a:spcBef>
                <a:spcPts val="0"/>
              </a:spcBef>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To run for office, to serve in state and/or federal governments</a:t>
            </a:r>
          </a:p>
          <a:p>
            <a:pPr marL="914400" lvl="2">
              <a:lnSpc>
                <a:spcPct val="107000"/>
              </a:lnSpc>
              <a:spcBef>
                <a:spcPts val="0"/>
              </a:spcBef>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To serve in the military</a:t>
            </a:r>
          </a:p>
          <a:p>
            <a:endParaRPr lang="en-GB" dirty="0"/>
          </a:p>
        </p:txBody>
      </p:sp>
    </p:spTree>
    <p:extLst>
      <p:ext uri="{BB962C8B-B14F-4D97-AF65-F5344CB8AC3E}">
        <p14:creationId xmlns:p14="http://schemas.microsoft.com/office/powerpoint/2010/main" val="32823945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A5F7A-CED2-CA7D-E831-2457554A9DCB}"/>
              </a:ext>
            </a:extLst>
          </p:cNvPr>
          <p:cNvSpPr>
            <a:spLocks noGrp="1"/>
          </p:cNvSpPr>
          <p:nvPr>
            <p:ph type="title"/>
          </p:nvPr>
        </p:nvSpPr>
        <p:spPr/>
        <p:txBody>
          <a:bodyPr/>
          <a:lstStyle/>
          <a:p>
            <a:pPr algn="ctr"/>
            <a:r>
              <a:rPr lang="en-GB" dirty="0"/>
              <a:t>JFK Inaugural Address, 1961</a:t>
            </a:r>
          </a:p>
        </p:txBody>
      </p:sp>
      <p:sp>
        <p:nvSpPr>
          <p:cNvPr id="3" name="Content Placeholder 2">
            <a:extLst>
              <a:ext uri="{FF2B5EF4-FFF2-40B4-BE49-F238E27FC236}">
                <a16:creationId xmlns:a16="http://schemas.microsoft.com/office/drawing/2014/main" id="{A6949D48-2E71-F7CD-6C2F-81CE29D61C68}"/>
              </a:ext>
            </a:extLst>
          </p:cNvPr>
          <p:cNvSpPr>
            <a:spLocks noGrp="1"/>
          </p:cNvSpPr>
          <p:nvPr>
            <p:ph idx="1"/>
          </p:nvPr>
        </p:nvSpPr>
        <p:spPr/>
        <p:txBody>
          <a:bodyPr/>
          <a:lstStyle/>
          <a:p>
            <a:pPr marL="0" marR="0">
              <a:lnSpc>
                <a:spcPct val="107000"/>
              </a:lnSpc>
              <a:spcBef>
                <a:spcPts val="0"/>
              </a:spcBef>
              <a:spcAft>
                <a:spcPts val="800"/>
              </a:spcAft>
            </a:pPr>
            <a:r>
              <a:rPr lang="en-GB" sz="2400" kern="100" dirty="0">
                <a:latin typeface="Aptos" panose="020B0004020202020204" pitchFamily="34" charset="0"/>
                <a:ea typeface="Aptos" panose="020B0004020202020204" pitchFamily="34" charset="0"/>
                <a:cs typeface="Times New Roman" panose="02020603050405020304" pitchFamily="18" charset="0"/>
              </a:rPr>
              <a:t>R</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espectful to country and to the world</a:t>
            </a:r>
          </a:p>
          <a:p>
            <a:pPr marL="0" marR="0">
              <a:lnSpc>
                <a:spcPct val="107000"/>
              </a:lnSpc>
              <a:spcBef>
                <a:spcPts val="0"/>
              </a:spcBef>
              <a:spcAft>
                <a:spcPts val="800"/>
              </a:spcAft>
            </a:pPr>
            <a:r>
              <a:rPr lang="en-GB" sz="2400" kern="100" dirty="0">
                <a:latin typeface="Aptos" panose="020B0004020202020204" pitchFamily="34" charset="0"/>
                <a:ea typeface="Aptos" panose="020B0004020202020204" pitchFamily="34" charset="0"/>
                <a:cs typeface="Times New Roman" panose="02020603050405020304" pitchFamily="18" charset="0"/>
              </a:rPr>
              <a:t>W</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ork hard and make a meaningful contribution</a:t>
            </a:r>
          </a:p>
          <a:p>
            <a:pPr marL="0" marR="0">
              <a:lnSpc>
                <a:spcPct val="107000"/>
              </a:lnSpc>
              <a:spcBef>
                <a:spcPts val="0"/>
              </a:spcBef>
              <a:spcAft>
                <a:spcPts val="800"/>
              </a:spcAft>
            </a:pPr>
            <a:r>
              <a:rPr lang="en-GB" sz="2400" kern="100" dirty="0">
                <a:latin typeface="Aptos" panose="020B0004020202020204" pitchFamily="34" charset="0"/>
                <a:ea typeface="Aptos" panose="020B0004020202020204" pitchFamily="34" charset="0"/>
                <a:cs typeface="Times New Roman" panose="02020603050405020304" pitchFamily="18" charset="0"/>
              </a:rPr>
              <a:t>B</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e truthful</a:t>
            </a:r>
          </a:p>
          <a:p>
            <a:pPr marL="0" marR="0">
              <a:lnSpc>
                <a:spcPct val="107000"/>
              </a:lnSpc>
              <a:spcBef>
                <a:spcPts val="0"/>
              </a:spcBef>
              <a:spcAft>
                <a:spcPts val="800"/>
              </a:spcAft>
            </a:pPr>
            <a:r>
              <a:rPr lang="en-GB" sz="2400" kern="100" dirty="0">
                <a:latin typeface="Aptos" panose="020B0004020202020204" pitchFamily="34" charset="0"/>
                <a:ea typeface="Aptos" panose="020B0004020202020204" pitchFamily="34" charset="0"/>
                <a:cs typeface="Times New Roman" panose="02020603050405020304" pitchFamily="18" charset="0"/>
              </a:rPr>
              <a:t>Avoid creating</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messes with the expectation that others will clean up after us</a:t>
            </a:r>
          </a:p>
          <a:p>
            <a:pPr marL="0" marR="0" indent="0">
              <a:lnSpc>
                <a:spcPct val="107000"/>
              </a:lnSpc>
              <a:spcBef>
                <a:spcPts val="0"/>
              </a:spcBef>
              <a:spcAft>
                <a:spcPts val="800"/>
              </a:spcAft>
              <a:buNone/>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gn="ctr">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To participate in society and local communities to the best of one’s </a:t>
            </a:r>
            <a:r>
              <a:rPr lang="en-GB" sz="2400" kern="100" dirty="0" err="1">
                <a:effectLst/>
                <a:latin typeface="Aptos" panose="020B0004020202020204" pitchFamily="34" charset="0"/>
                <a:ea typeface="Aptos" panose="020B0004020202020204" pitchFamily="34" charset="0"/>
                <a:cs typeface="Times New Roman" panose="02020603050405020304" pitchFamily="18" charset="0"/>
              </a:rPr>
              <a:t>ability,y</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upholding highest principles of ethics and standards on a professional as well as on a personal level </a:t>
            </a:r>
          </a:p>
          <a:p>
            <a:pPr marL="0" marR="0" indent="0">
              <a:lnSpc>
                <a:spcPct val="107000"/>
              </a:lnSpc>
              <a:spcBef>
                <a:spcPts val="0"/>
              </a:spcBef>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3435275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137</TotalTime>
  <Words>2759</Words>
  <Application>Microsoft Office PowerPoint</Application>
  <PresentationFormat>Widescreen</PresentationFormat>
  <Paragraphs>131</Paragraphs>
  <Slides>29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Aptos</vt:lpstr>
      <vt:lpstr>Aptos Display</vt:lpstr>
      <vt:lpstr>Arial</vt:lpstr>
      <vt:lpstr>Office Theme</vt:lpstr>
      <vt:lpstr>Understanding Democracy</vt:lpstr>
      <vt:lpstr>The Electoral Process</vt:lpstr>
      <vt:lpstr>The Electoral Process</vt:lpstr>
      <vt:lpstr>The Electoral Process</vt:lpstr>
      <vt:lpstr>How Electors Vote</vt:lpstr>
      <vt:lpstr>The Faithless Elector</vt:lpstr>
      <vt:lpstr>The Faithless Elector</vt:lpstr>
      <vt:lpstr>The Electoral Process- Before the 12th Amendment</vt:lpstr>
      <vt:lpstr>PowerPoint Presentation</vt:lpstr>
      <vt:lpstr>The Electoral Process- After the 12th Amendment</vt:lpstr>
      <vt:lpstr>PowerPoint Presentation</vt:lpstr>
      <vt:lpstr>The Twenty-Second Amendment</vt:lpstr>
      <vt:lpstr>The Electoral Process: Challenges</vt:lpstr>
      <vt:lpstr>Campaign Finance</vt:lpstr>
      <vt:lpstr>PACs</vt:lpstr>
      <vt:lpstr>Campaign Finance</vt:lpstr>
      <vt:lpstr>Campaign Finance</vt:lpstr>
      <vt:lpstr>Congressional District Maps</vt:lpstr>
      <vt:lpstr>Voter Suppression</vt:lpstr>
      <vt:lpstr>Presidential Election Disputes</vt:lpstr>
      <vt:lpstr>Ethics and Democracy</vt:lpstr>
      <vt:lpstr>Ethics and Democracy</vt:lpstr>
      <vt:lpstr>Ethics and Democracy</vt:lpstr>
      <vt:lpstr>Ethics and Democracy</vt:lpstr>
      <vt:lpstr>Ethics and Democracy</vt:lpstr>
      <vt:lpstr>Ethics and Democracy</vt:lpstr>
      <vt:lpstr>Ethics and Democracy</vt:lpstr>
      <vt:lpstr>Responsibilities of Citizenry</vt:lpstr>
      <vt:lpstr>JFK Inaugural Address, 1961</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Democracy</dc:title>
  <dc:creator>janieyh 10</dc:creator>
  <cp:lastModifiedBy>janieyh 10</cp:lastModifiedBy>
  <cp:revision>46</cp:revision>
  <dcterms:created xsi:type="dcterms:W3CDTF">2024-02-07T23:03:09Z</dcterms:created>
  <dcterms:modified xsi:type="dcterms:W3CDTF">2024-02-08T04:27:19Z</dcterms:modified>
</cp:coreProperties>
</file>