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54"/>
  </p:notesMasterIdLst>
  <p:sldIdLst>
    <p:sldId id="719" r:id="rId7"/>
    <p:sldId id="814" r:id="rId8"/>
    <p:sldId id="815" r:id="rId9"/>
    <p:sldId id="816" r:id="rId10"/>
    <p:sldId id="817" r:id="rId11"/>
    <p:sldId id="818" r:id="rId12"/>
    <p:sldId id="819" r:id="rId13"/>
    <p:sldId id="820" r:id="rId14"/>
    <p:sldId id="821" r:id="rId15"/>
    <p:sldId id="822" r:id="rId16"/>
    <p:sldId id="823" r:id="rId17"/>
    <p:sldId id="824" r:id="rId18"/>
    <p:sldId id="825" r:id="rId19"/>
    <p:sldId id="826" r:id="rId20"/>
    <p:sldId id="827" r:id="rId21"/>
    <p:sldId id="828" r:id="rId22"/>
    <p:sldId id="829" r:id="rId23"/>
    <p:sldId id="830" r:id="rId24"/>
    <p:sldId id="831" r:id="rId25"/>
    <p:sldId id="832" r:id="rId26"/>
    <p:sldId id="833" r:id="rId27"/>
    <p:sldId id="834" r:id="rId28"/>
    <p:sldId id="835" r:id="rId29"/>
    <p:sldId id="836" r:id="rId30"/>
    <p:sldId id="837" r:id="rId31"/>
    <p:sldId id="838" r:id="rId32"/>
    <p:sldId id="839" r:id="rId33"/>
    <p:sldId id="840" r:id="rId34"/>
    <p:sldId id="841" r:id="rId35"/>
    <p:sldId id="842" r:id="rId36"/>
    <p:sldId id="843" r:id="rId37"/>
    <p:sldId id="844" r:id="rId38"/>
    <p:sldId id="845" r:id="rId39"/>
    <p:sldId id="846" r:id="rId40"/>
    <p:sldId id="847" r:id="rId41"/>
    <p:sldId id="848" r:id="rId42"/>
    <p:sldId id="849" r:id="rId43"/>
    <p:sldId id="803" r:id="rId44"/>
    <p:sldId id="851" r:id="rId45"/>
    <p:sldId id="859" r:id="rId46"/>
    <p:sldId id="860" r:id="rId47"/>
    <p:sldId id="861" r:id="rId48"/>
    <p:sldId id="855" r:id="rId49"/>
    <p:sldId id="856" r:id="rId50"/>
    <p:sldId id="857" r:id="rId51"/>
    <p:sldId id="747" r:id="rId52"/>
    <p:sldId id="721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3395C1-FB53-4F70-B0F2-9D92E4B09A5B}" v="44" dt="2025-10-27T23:41:08.969"/>
    <p1510:client id="{4F710C81-2DC9-4B5B-A42A-21DC1A3D23F2}" v="14" dt="2025-10-28T01:19:31.6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7253"/>
  </p:normalViewPr>
  <p:slideViewPr>
    <p:cSldViewPr snapToGrid="0">
      <p:cViewPr varScale="1">
        <p:scale>
          <a:sx n="76" d="100"/>
          <a:sy n="76" d="100"/>
        </p:scale>
        <p:origin x="759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viewProps" Target="view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microsoft.com/office/2016/11/relationships/changesInfo" Target="changesInfos/changesInfo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heme" Target="theme/theme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93DF969B-C49E-41BE-AC2E-9A5FC7F0D4BF}"/>
    <pc:docChg chg="undo custSel addSld modSld">
      <pc:chgData name="Stalin Jacob Wilson Packia Dhas" userId="050d7d71-3621-4503-95e8-1c9a9d962492" providerId="ADAL" clId="{93DF969B-C49E-41BE-AC2E-9A5FC7F0D4BF}" dt="2025-10-28T01:19:25.509" v="43" actId="20577"/>
      <pc:docMkLst>
        <pc:docMk/>
      </pc:docMkLst>
      <pc:sldChg chg="modSp add mod">
        <pc:chgData name="Stalin Jacob Wilson Packia Dhas" userId="050d7d71-3621-4503-95e8-1c9a9d962492" providerId="ADAL" clId="{93DF969B-C49E-41BE-AC2E-9A5FC7F0D4BF}" dt="2025-10-28T01:19:25.509" v="43" actId="20577"/>
        <pc:sldMkLst>
          <pc:docMk/>
          <pc:sldMk cId="4282769191" sldId="747"/>
        </pc:sldMkLst>
        <pc:spChg chg="mod">
          <ac:chgData name="Stalin Jacob Wilson Packia Dhas" userId="050d7d71-3621-4503-95e8-1c9a9d962492" providerId="ADAL" clId="{93DF969B-C49E-41BE-AC2E-9A5FC7F0D4BF}" dt="2025-10-28T01:19:25.509" v="43" actId="20577"/>
          <ac:spMkLst>
            <pc:docMk/>
            <pc:sldMk cId="4282769191" sldId="747"/>
            <ac:spMk id="4" creationId="{E6CD9E1A-9F11-733F-03D1-AFAA853677E0}"/>
          </ac:spMkLst>
        </pc:spChg>
      </pc:sldChg>
      <pc:sldChg chg="add">
        <pc:chgData name="Stalin Jacob Wilson Packia Dhas" userId="050d7d71-3621-4503-95e8-1c9a9d962492" providerId="ADAL" clId="{93DF969B-C49E-41BE-AC2E-9A5FC7F0D4BF}" dt="2025-10-27T15:31:31.139" v="12"/>
        <pc:sldMkLst>
          <pc:docMk/>
          <pc:sldMk cId="3823820979" sldId="803"/>
        </pc:sldMkLst>
      </pc:sldChg>
      <pc:sldChg chg="modNotesTx">
        <pc:chgData name="Stalin Jacob Wilson Packia Dhas" userId="050d7d71-3621-4503-95e8-1c9a9d962492" providerId="ADAL" clId="{93DF969B-C49E-41BE-AC2E-9A5FC7F0D4BF}" dt="2025-10-28T01:17:16.891" v="36" actId="6549"/>
        <pc:sldMkLst>
          <pc:docMk/>
          <pc:sldMk cId="103616923" sldId="825"/>
        </pc:sldMkLst>
      </pc:sldChg>
      <pc:sldChg chg="modNotesTx">
        <pc:chgData name="Stalin Jacob Wilson Packia Dhas" userId="050d7d71-3621-4503-95e8-1c9a9d962492" providerId="ADAL" clId="{93DF969B-C49E-41BE-AC2E-9A5FC7F0D4BF}" dt="2025-10-28T01:17:22" v="37" actId="6549"/>
        <pc:sldMkLst>
          <pc:docMk/>
          <pc:sldMk cId="3534213927" sldId="826"/>
        </pc:sldMkLst>
      </pc:sldChg>
      <pc:sldChg chg="modSp mod">
        <pc:chgData name="Stalin Jacob Wilson Packia Dhas" userId="050d7d71-3621-4503-95e8-1c9a9d962492" providerId="ADAL" clId="{93DF969B-C49E-41BE-AC2E-9A5FC7F0D4BF}" dt="2025-10-27T14:50:11.322" v="1" actId="21"/>
        <pc:sldMkLst>
          <pc:docMk/>
          <pc:sldMk cId="1423746129" sldId="830"/>
        </pc:sldMkLst>
        <pc:spChg chg="mod">
          <ac:chgData name="Stalin Jacob Wilson Packia Dhas" userId="050d7d71-3621-4503-95e8-1c9a9d962492" providerId="ADAL" clId="{93DF969B-C49E-41BE-AC2E-9A5FC7F0D4BF}" dt="2025-10-27T14:50:11.322" v="1" actId="21"/>
          <ac:spMkLst>
            <pc:docMk/>
            <pc:sldMk cId="1423746129" sldId="830"/>
            <ac:spMk id="3" creationId="{00000000-0000-0000-0000-000000000000}"/>
          </ac:spMkLst>
        </pc:spChg>
      </pc:sldChg>
      <pc:sldChg chg="modNotesTx">
        <pc:chgData name="Stalin Jacob Wilson Packia Dhas" userId="050d7d71-3621-4503-95e8-1c9a9d962492" providerId="ADAL" clId="{93DF969B-C49E-41BE-AC2E-9A5FC7F0D4BF}" dt="2025-10-28T01:17:37.602" v="38" actId="6549"/>
        <pc:sldMkLst>
          <pc:docMk/>
          <pc:sldMk cId="1590180683" sldId="832"/>
        </pc:sldMkLst>
      </pc:sldChg>
      <pc:sldChg chg="modSp mod">
        <pc:chgData name="Stalin Jacob Wilson Packia Dhas" userId="050d7d71-3621-4503-95e8-1c9a9d962492" providerId="ADAL" clId="{93DF969B-C49E-41BE-AC2E-9A5FC7F0D4BF}" dt="2025-10-27T23:17:37.921" v="34" actId="20577"/>
        <pc:sldMkLst>
          <pc:docMk/>
          <pc:sldMk cId="3125617390" sldId="833"/>
        </pc:sldMkLst>
        <pc:spChg chg="mod">
          <ac:chgData name="Stalin Jacob Wilson Packia Dhas" userId="050d7d71-3621-4503-95e8-1c9a9d962492" providerId="ADAL" clId="{93DF969B-C49E-41BE-AC2E-9A5FC7F0D4BF}" dt="2025-10-27T23:17:37.921" v="34" actId="20577"/>
          <ac:spMkLst>
            <pc:docMk/>
            <pc:sldMk cId="3125617390" sldId="833"/>
            <ac:spMk id="3" creationId="{00000000-0000-0000-0000-000000000000}"/>
          </ac:spMkLst>
        </pc:spChg>
      </pc:sldChg>
      <pc:sldChg chg="addSp modSp mod">
        <pc:chgData name="Stalin Jacob Wilson Packia Dhas" userId="050d7d71-3621-4503-95e8-1c9a9d962492" providerId="ADAL" clId="{93DF969B-C49E-41BE-AC2E-9A5FC7F0D4BF}" dt="2025-10-27T15:04:46.488" v="3" actId="1076"/>
        <pc:sldMkLst>
          <pc:docMk/>
          <pc:sldMk cId="3321539252" sldId="841"/>
        </pc:sldMkLst>
        <pc:picChg chg="add mod">
          <ac:chgData name="Stalin Jacob Wilson Packia Dhas" userId="050d7d71-3621-4503-95e8-1c9a9d962492" providerId="ADAL" clId="{93DF969B-C49E-41BE-AC2E-9A5FC7F0D4BF}" dt="2025-10-27T15:04:46.488" v="3" actId="1076"/>
          <ac:picMkLst>
            <pc:docMk/>
            <pc:sldMk cId="3321539252" sldId="841"/>
            <ac:picMk id="7" creationId="{D4434820-03FC-A5C7-32A1-4086C693B8CD}"/>
          </ac:picMkLst>
        </pc:picChg>
      </pc:sldChg>
      <pc:sldChg chg="modNotesTx">
        <pc:chgData name="Stalin Jacob Wilson Packia Dhas" userId="050d7d71-3621-4503-95e8-1c9a9d962492" providerId="ADAL" clId="{93DF969B-C49E-41BE-AC2E-9A5FC7F0D4BF}" dt="2025-10-28T01:18:13.395" v="39" actId="6549"/>
        <pc:sldMkLst>
          <pc:docMk/>
          <pc:sldMk cId="2920802943" sldId="844"/>
        </pc:sldMkLst>
      </pc:sldChg>
      <pc:sldChg chg="modSp mod modNotesTx">
        <pc:chgData name="Stalin Jacob Wilson Packia Dhas" userId="050d7d71-3621-4503-95e8-1c9a9d962492" providerId="ADAL" clId="{93DF969B-C49E-41BE-AC2E-9A5FC7F0D4BF}" dt="2025-10-28T01:18:22.738" v="40" actId="6549"/>
        <pc:sldMkLst>
          <pc:docMk/>
          <pc:sldMk cId="329767936" sldId="846"/>
        </pc:sldMkLst>
        <pc:spChg chg="mod">
          <ac:chgData name="Stalin Jacob Wilson Packia Dhas" userId="050d7d71-3621-4503-95e8-1c9a9d962492" providerId="ADAL" clId="{93DF969B-C49E-41BE-AC2E-9A5FC7F0D4BF}" dt="2025-10-27T15:13:37.053" v="7" actId="20577"/>
          <ac:spMkLst>
            <pc:docMk/>
            <pc:sldMk cId="329767936" sldId="846"/>
            <ac:spMk id="3" creationId="{00000000-0000-0000-0000-000000000000}"/>
          </ac:spMkLst>
        </pc:spChg>
      </pc:sldChg>
      <pc:sldChg chg="addSp modSp mod">
        <pc:chgData name="Stalin Jacob Wilson Packia Dhas" userId="050d7d71-3621-4503-95e8-1c9a9d962492" providerId="ADAL" clId="{93DF969B-C49E-41BE-AC2E-9A5FC7F0D4BF}" dt="2025-10-27T15:27:40.809" v="11" actId="1076"/>
        <pc:sldMkLst>
          <pc:docMk/>
          <pc:sldMk cId="2510722705" sldId="847"/>
        </pc:sldMkLst>
        <pc:picChg chg="add mod">
          <ac:chgData name="Stalin Jacob Wilson Packia Dhas" userId="050d7d71-3621-4503-95e8-1c9a9d962492" providerId="ADAL" clId="{93DF969B-C49E-41BE-AC2E-9A5FC7F0D4BF}" dt="2025-10-27T15:27:27.994" v="8"/>
          <ac:picMkLst>
            <pc:docMk/>
            <pc:sldMk cId="2510722705" sldId="847"/>
            <ac:picMk id="7" creationId="{A88AE08D-2ECE-2B9B-92C7-99B405C24EEC}"/>
          </ac:picMkLst>
        </pc:picChg>
        <pc:picChg chg="add mod">
          <ac:chgData name="Stalin Jacob Wilson Packia Dhas" userId="050d7d71-3621-4503-95e8-1c9a9d962492" providerId="ADAL" clId="{93DF969B-C49E-41BE-AC2E-9A5FC7F0D4BF}" dt="2025-10-27T15:27:33.274" v="9"/>
          <ac:picMkLst>
            <pc:docMk/>
            <pc:sldMk cId="2510722705" sldId="847"/>
            <ac:picMk id="8" creationId="{D86C4294-4306-0EB5-CE8A-FEFD9651CCDF}"/>
          </ac:picMkLst>
        </pc:picChg>
        <pc:picChg chg="add mod">
          <ac:chgData name="Stalin Jacob Wilson Packia Dhas" userId="050d7d71-3621-4503-95e8-1c9a9d962492" providerId="ADAL" clId="{93DF969B-C49E-41BE-AC2E-9A5FC7F0D4BF}" dt="2025-10-27T15:27:40.809" v="11" actId="1076"/>
          <ac:picMkLst>
            <pc:docMk/>
            <pc:sldMk cId="2510722705" sldId="847"/>
            <ac:picMk id="9" creationId="{C2469412-C422-F793-8BE2-FEF66AB5BB51}"/>
          </ac:picMkLst>
        </pc:picChg>
      </pc:sldChg>
      <pc:sldChg chg="modSp mod">
        <pc:chgData name="Stalin Jacob Wilson Packia Dhas" userId="050d7d71-3621-4503-95e8-1c9a9d962492" providerId="ADAL" clId="{93DF969B-C49E-41BE-AC2E-9A5FC7F0D4BF}" dt="2025-10-27T15:53:09.407" v="22" actId="20577"/>
        <pc:sldMkLst>
          <pc:docMk/>
          <pc:sldMk cId="3302195504" sldId="856"/>
        </pc:sldMkLst>
        <pc:spChg chg="mod">
          <ac:chgData name="Stalin Jacob Wilson Packia Dhas" userId="050d7d71-3621-4503-95e8-1c9a9d962492" providerId="ADAL" clId="{93DF969B-C49E-41BE-AC2E-9A5FC7F0D4BF}" dt="2025-10-27T15:53:09.407" v="22" actId="20577"/>
          <ac:spMkLst>
            <pc:docMk/>
            <pc:sldMk cId="3302195504" sldId="85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▭("</a:t>
                </a:r>
                <a:r>
                  <a:rPr lang="en-GB" sz="1100" b="0" i="0"/>
                  <a:t> " 𝑝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(</a:t>
                </a:r>
                <a:r>
                  <a:rPr lang="en-GB" sz="1100" b="0" i="0"/>
                  <a:t>𝑡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)=𝑣(𝑡)" " 𝑖(𝑡)" " )</a:t>
                </a:r>
                <a:endParaRPr lang="en-GB" sz="1100" b="0" dirty="0"/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1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▭(𝑃_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"avg" =1/𝑇 ∫128_(𝑡_0)^(𝑡_0+𝑇)▒𝑣 (𝑡)" " 𝑖(𝑡)" " 𝑑𝑡)</a:t>
                </a:r>
                <a:endParaRPr lang="en-GB" sz="1100" b="0" dirty="0"/>
              </a:p>
              <a:p>
                <a:r>
                  <a:rPr lang="en-GB" sz="1100" b="1" dirty="0"/>
                  <a:t>Sinusoidal AC:</a:t>
                </a:r>
                <a:r>
                  <a:rPr lang="en-GB" sz="1100" dirty="0"/>
                  <a:t> </a:t>
                </a:r>
              </a:p>
              <a:p>
                <a:r>
                  <a:rPr lang="ar-AE" sz="11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𝑃_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"avg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=𝑉_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"rms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 𝐼_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"rms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 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 cos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⁡𝜙</a:t>
                </a:r>
                <a:endParaRPr lang="ar-AE" sz="1100" b="0" dirty="0"/>
              </a:p>
              <a:p>
                <a:r>
                  <a:rPr lang="en-GB" sz="1100" dirty="0"/>
                  <a:t>This is the </a:t>
                </a:r>
                <a:r>
                  <a:rPr lang="en-GB" sz="1100" b="1" dirty="0"/>
                  <a:t>real (active) power</a:t>
                </a:r>
                <a:r>
                  <a:rPr lang="en-GB" sz="1100" dirty="0"/>
                  <a:t>.</a:t>
                </a:r>
              </a:p>
              <a:p>
                <a:r>
                  <a:rPr lang="en-GB" sz="1100" b="1" dirty="0"/>
                  <a:t>Non-sinusoidal:</a:t>
                </a:r>
                <a:r>
                  <a:rPr lang="en-GB" sz="1100" dirty="0"/>
                  <a:t> still </a:t>
                </a:r>
                <a:r>
                  <a:rPr lang="ar-AE" sz="11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𝑃_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"avg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=1/𝑇 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⁣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∫128▒𝑣 𝑖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𝑑𝑡</a:t>
                </a:r>
                <a:r>
                  <a:rPr lang="ar-AE" sz="1100" dirty="0"/>
                  <a:t>; </a:t>
                </a:r>
                <a:r>
                  <a:rPr lang="en-GB" sz="1100" dirty="0"/>
                  <a:t>equivalently</a:t>
                </a:r>
              </a:p>
              <a:p>
                <a:r>
                  <a:rPr lang="ar-AE" sz="11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𝑃_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"avg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=𝑉_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"rms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 𝐼_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"rms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×</a:t>
                </a:r>
                <a:r>
                  <a:rPr lang="ar-AE" sz="11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"(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true PF)</a:t>
                </a:r>
                <a:r>
                  <a:rPr lang="en-GB" sz="11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</a:t>
                </a:r>
                <a:endParaRPr lang="en-GB" sz="1100" b="0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316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B0521-6B03-8DB6-E363-A900EBB82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A06AC5-CA03-DFF9-26EB-4A82CE6DF1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12AE79-4508-8634-F481-0FCB31CC0C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A5CCFCC9-D096-05C4-527C-DBBEAD5E876E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656E0-21A9-B4DA-27D7-9F939DAC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72CF87-2B1E-8908-6616-D6DB83537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694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349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1058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015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IN" b="1" dirty="0"/>
                  <a:t>Real power P=</a:t>
                </a:r>
                <a:r>
                  <a:rPr lang="en-IN" b="1" i="0">
                    <a:latin typeface="Cambria Math" panose="02040503050406030204" pitchFamily="18" charset="0"/>
                  </a:rPr>
                  <a:t>𝑽𝑰 𝑪𝒐𝒔</a:t>
                </a:r>
                <a:r>
                  <a:rPr lang="en-IN" b="1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∅</a:t>
                </a:r>
                <a:endParaRPr lang="en-IN" b="1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5865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014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449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4E1D6-9DC1-8CF8-BC42-C862D2ECE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35FF36-A862-5133-19BC-0382F1CF46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C10F7659-E42F-926F-4883-80CA527B5D07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C10F7659-E42F-926F-4883-80CA527B5D07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dirty="0"/>
                  <a:t>In phasor terms: 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𝑍_𝐿=𝑗𝑋_𝐿</a:t>
                </a:r>
                <a:r>
                  <a:rPr lang="en-GB" dirty="0"/>
                  <a:t>has angle 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+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90^∘</a:t>
                </a:r>
                <a:r>
                  <a:rPr lang="ar-AE" dirty="0"/>
                  <a:t>; </a:t>
                </a:r>
                <a:r>
                  <a:rPr lang="en-GB" dirty="0"/>
                  <a:t>with voltage as reference, 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𝐼</a:t>
                </a:r>
                <a:r>
                  <a:rPr lang="en-GB" dirty="0"/>
                  <a:t>is at 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−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90^∘</a:t>
                </a:r>
                <a:r>
                  <a:rPr lang="ar-AE" dirty="0"/>
                  <a:t>.</a:t>
                </a:r>
                <a:endParaRPr lang="en-IN" dirty="0"/>
              </a:p>
            </p:txBody>
          </p:sp>
        </mc:Fallback>
      </mc:AlternateContent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69D0B81A-82A7-A02F-5789-A214B040E23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4DD9F-29CA-D7D8-FF89-E03F0D929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49FA5-2B18-85B0-EDE6-C040E13E6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771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b="1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80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dirty="0"/>
                  <a:t>sin(</a:t>
                </a:r>
                <a:r>
                  <a:rPr lang="el-GR" dirty="0"/>
                  <a:t>ω</a:t>
                </a:r>
                <a:r>
                  <a:rPr lang="en-GB" dirty="0"/>
                  <a:t>t−90∘)=−cos(</a:t>
                </a:r>
                <a:r>
                  <a:rPr lang="el-GR" dirty="0"/>
                  <a:t>ω</a:t>
                </a:r>
                <a:r>
                  <a:rPr lang="en-GB" dirty="0"/>
                  <a:t>t).)</a:t>
                </a:r>
              </a:p>
              <a:p>
                <a:r>
                  <a:rPr lang="en-GB" sz="1200" b="0" i="0">
                    <a:latin typeface="Cambria Math" panose="02040503050406030204" pitchFamily="18" charset="0"/>
                  </a:rPr>
                  <a:t>𝑠𝑖𝑛</a:t>
                </a:r>
                <a:r>
                  <a:rPr lang="en-GB" sz="1200" b="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𝜔𝑡.𝑐𝑜𝑠</a:t>
                </a:r>
                <a:r>
                  <a:rPr lang="en-GB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𝜔𝑡</a:t>
                </a:r>
                <a:r>
                  <a:rPr lang="en-GB" sz="1200" dirty="0">
                    <a:ea typeface="Cambria Math" panose="02040503050406030204" pitchFamily="18" charset="0"/>
                  </a:rPr>
                  <a:t> =</a:t>
                </a:r>
                <a:r>
                  <a:rPr lang="en-GB" sz="1200" baseline="0" dirty="0">
                    <a:ea typeface="Cambria Math" panose="02040503050406030204" pitchFamily="18" charset="0"/>
                  </a:rPr>
                  <a:t> </a:t>
                </a:r>
                <a:r>
                  <a:rPr lang="en-GB" sz="1200" b="0" i="0">
                    <a:latin typeface="Cambria Math" panose="02040503050406030204" pitchFamily="18" charset="0"/>
                  </a:rPr>
                  <a:t>1/2 "sin2(</a:t>
                </a:r>
                <a:r>
                  <a:rPr lang="el-GR" i="0" dirty="0">
                    <a:latin typeface="Cambria Math" panose="02040503050406030204" pitchFamily="18" charset="0"/>
                  </a:rPr>
                  <a:t>ω</a:t>
                </a:r>
                <a:r>
                  <a:rPr lang="en-GB" i="0" dirty="0">
                    <a:latin typeface="Cambria Math" panose="02040503050406030204" pitchFamily="18" charset="0"/>
                  </a:rPr>
                  <a:t>t</a:t>
                </a:r>
                <a:r>
                  <a:rPr lang="en-GB" i="0" dirty="0"/>
                  <a:t>"</a:t>
                </a:r>
                <a:r>
                  <a:rPr lang="en-GB" dirty="0"/>
                  <a:t>)</a:t>
                </a:r>
              </a:p>
              <a:p>
                <a:r>
                  <a:rPr lang="en-GB" dirty="0"/>
                  <a:t>when the voltage is at its maximum, the current is zero, and vice versa. </a:t>
                </a:r>
              </a:p>
              <a:p>
                <a:r>
                  <a:rPr lang="en-GB" dirty="0"/>
                  <a:t>There is no net consumption of energy in the inductor over a full cycle. The energy simply oscillates back and forth between the inductor and the source.</a:t>
                </a:r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0003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2151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43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b="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𝑖</a:t>
                </a:r>
                <a:r>
                  <a:rPr lang="en-GB" b="0" i="0">
                    <a:effectLst/>
                    <a:latin typeface="Cambria Math" panose="02040503050406030204" pitchFamily="18" charset="0"/>
                  </a:rPr>
                  <a:t>=𝑑𝑞/𝑑𝑡</a:t>
                </a:r>
                <a:r>
                  <a:rPr lang="en-GB" b="0" i="0" dirty="0">
                    <a:effectLst/>
                  </a:rPr>
                  <a:t> </a:t>
                </a:r>
              </a:p>
              <a:p>
                <a:r>
                  <a:rPr lang="en-GB" dirty="0"/>
                  <a:t>Capacitive impedance:</a:t>
                </a:r>
              </a:p>
              <a:p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‾𝑍_𝐶=1/𝑗𝜔𝐶=−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𝑗𝑋_𝐶, 𝑋_𝐶=1/𝜔𝐶.</a:t>
                </a:r>
                <a:endParaRPr lang="ar-AE" b="0" dirty="0"/>
              </a:p>
              <a:p>
                <a:r>
                  <a:rPr lang="en-GB" dirty="0"/>
                  <a:t>Current from voltage:</a:t>
                </a:r>
              </a:p>
              <a:p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‾𝐼_𝐶=‾𝑉/‾𝑍_𝐶 =‾𝑉/(−𝑗𝑋_𝐶 )=(𝑗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 " ‾𝑉)/𝑋_𝐶 =𝑗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𝜔𝐶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‾𝑉.</a:t>
                </a:r>
                <a:endParaRPr lang="ar-AE" b="0" dirty="0"/>
              </a:p>
              <a:p>
                <a:r>
                  <a:rPr lang="en-GB" dirty="0"/>
                  <a:t>The factor 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𝑗</a:t>
                </a:r>
                <a:r>
                  <a:rPr lang="en-GB" dirty="0"/>
                  <a:t>means the </a:t>
                </a:r>
                <a:r>
                  <a:rPr lang="en-GB" b="1" dirty="0"/>
                  <a:t>current leads the voltage by 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90^∘</a:t>
                </a:r>
                <a:r>
                  <a:rPr lang="ar-AE" dirty="0"/>
                  <a:t>.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b="0" i="0" dirty="0">
                  <a:effectLst/>
                </a:endParaRPr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679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1271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091120-1A5A-48E0-03A0-F59F948A9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73583A-4C64-7B5A-2E74-25EC5A0A0D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B0BD04-050E-BD45-A82F-A13F63E3CE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02CC3B88-4032-30D8-2D9D-102E2E1BBB48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4BFB3-FABB-4B54-7191-7B074A09B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727D3A-EFB6-E61E-99EB-61B3597B6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1637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913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9692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072ED8-1116-A38F-EDC5-26845B81B3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15D8C6-74E0-A448-5F0C-7C7C85E4F6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D2DDE2-E33E-DEFB-037B-7E5F09BCD9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907444EF-1FDD-BB1F-1501-7097920AF670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59EDF-4017-4093-C756-B3D52B8BE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A1365-D644-88C1-9D5B-5D71193B8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9998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00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2313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779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tan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 </a:t>
                </a:r>
                <a:endParaRPr lang="en-IN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7195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7617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IN" b="1" dirty="0"/>
                  <a:t>Real power P=</a:t>
                </a:r>
                <a:r>
                  <a:rPr lang="en-IN" b="1" i="0">
                    <a:latin typeface="Cambria Math" panose="02040503050406030204" pitchFamily="18" charset="0"/>
                  </a:rPr>
                  <a:t>𝑽𝑰 𝑪𝒐𝒔</a:t>
                </a:r>
                <a:r>
                  <a:rPr lang="en-IN" b="1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∅</a:t>
                </a:r>
                <a:endParaRPr lang="en-IN" b="1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7988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tan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 </a:t>
                </a:r>
                <a:endParaRPr lang="en-IN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87784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923BCC-6330-74DE-2BCD-BCFFE4186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86F06B-DD04-6561-7720-6EA36ED2C3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45F07015-BA12-E168-04C9-B14A7563CB49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45F07015-BA12-E168-04C9-B14A7563CB49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tan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 </a:t>
                </a:r>
                <a:endParaRPr lang="en-IN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EF8F9635-304E-EC63-15CA-1FA46E1BDF48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285F6-3ECB-72FC-4902-04F442CCB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A975E-37CB-A393-EE34-B5D36607B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2800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9719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dirty="0"/>
                  <a:t>Capacitor impedance:</a:t>
                </a:r>
              </a:p>
              <a:p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𝑍_𝐶=1/𝑗𝜔𝐶=−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𝑗 1/𝜔𝐶=−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𝑗𝑋_𝐶</a:t>
                </a:r>
                <a:r>
                  <a:rPr lang="en-GB" b="0" dirty="0"/>
                  <a:t> </a:t>
                </a:r>
                <a:endParaRPr lang="ar-AE" b="0" dirty="0"/>
              </a:p>
              <a:p>
                <a:r>
                  <a:rPr lang="en-GB" dirty="0"/>
                  <a:t>because 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1/𝑗=−𝑗</a:t>
                </a:r>
                <a:r>
                  <a:rPr lang="en-GB" dirty="0"/>
                  <a:t>and 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𝑋_𝐶=1/𝜔𝐶</a:t>
                </a:r>
                <a:r>
                  <a:rPr lang="ar-AE" dirty="0"/>
                  <a:t>.</a:t>
                </a:r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06943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tan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 </a:t>
                </a:r>
                <a:endParaRPr lang="en-IN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4544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32191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ar-AE" dirty="0"/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tan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 </a:t>
                </a:r>
                <a:endParaRPr lang="en-IN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76885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06242-CF61-2EC4-79B1-5A8CDB388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5CFEBD-F46A-D28E-EF3F-00B8EBCF36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E7BE667E-D715-74A6-5521-B6FF41A2BFDC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E7BE667E-D715-74A6-5521-B6FF41A2BFDC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"hyp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 tan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"opp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"adj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 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=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sin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⁡𝜃/</a:t>
                </a:r>
                <a:r>
                  <a:rPr lang="en-GB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cos</a:t>
                </a:r>
                <a:r>
                  <a:rPr lang="ar-AE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⁡𝜃 </a:t>
                </a:r>
                <a:endParaRPr lang="en-IN" dirty="0"/>
              </a:p>
              <a:p>
                <a:r>
                  <a:rPr lang="ar-AE" dirty="0"/>
                  <a:t>:</a:t>
                </a:r>
              </a:p>
              <a:p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▭(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cos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⁡𝜙=𝑅/(∣𝑍∣)), ▭(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sin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⁡𝜙=−𝑋_𝐶/(∣𝑍∣)), ▭(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tan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⁡𝜙=−𝑋_𝐶/𝑅=−𝑉_𝐶/𝑉_𝑅 )</a:t>
                </a:r>
                <a:endParaRPr lang="ar-AE" dirty="0"/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B91086C8-3BBB-5985-9FD4-399B49F465AF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9400F-CD26-B8A2-9AEF-FD83558E4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B7576-D501-20CA-94A4-557E7984F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69865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10582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2519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84133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3869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72723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43555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A5242-0688-6E1A-2B04-713E4DE54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3D4ABE-ED56-D1CA-D091-C87413F83B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E405FB-8F82-0224-BBFD-E47154B36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8A86AC68-2C48-68F1-F693-A96BEE35893A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141FA3-F158-51CF-CBB0-9275C383C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84A0F-9554-F761-F2D0-7C5AA843A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21057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IN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b="1" dirty="0"/>
                  <a:t>Reactive voltages:</a:t>
                </a:r>
                <a:r>
                  <a:rPr lang="en-GB" dirty="0"/>
                  <a:t> </a:t>
                </a:r>
                <a:r>
                  <a:rPr lang="en-GB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∣</a:t>
                </a:r>
                <a:r>
                  <a:rPr lang="ar-AE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𝑉_𝐿∣=∣𝑉_𝐶∣</a:t>
                </a:r>
                <a:r>
                  <a:rPr lang="en-GB" dirty="0"/>
                  <a:t>and they are </a:t>
                </a:r>
                <a:r>
                  <a:rPr lang="en-GB" b="1" dirty="0"/>
                  <a:t>180° out of phase</a:t>
                </a:r>
                <a:r>
                  <a:rPr lang="en-GB" dirty="0"/>
                  <a:t> (phasors cancel), so the net reactive voltage is zero even though each can be large.</a:t>
                </a:r>
              </a:p>
              <a:p>
                <a:endParaRPr lang="en-IN" dirty="0"/>
              </a:p>
            </p:txBody>
          </p:sp>
        </mc:Fallback>
      </mc:AlternateContent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730389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96B01D-259D-816E-9F3D-B633945694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983C36-938B-0B2F-3105-DE9F61E251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EC4C1A-C348-AD71-FB05-FE807D6D7E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ED42A8E9-39DF-D9F5-6F48-3793F041441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5CD60-B872-4C3B-BBD8-0F61F15BF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B27A7-1B61-E4FE-3E02-925FB1388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17913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26F19-CBE6-44C1-A0DB-F45380D4BDD4}" type="datetime1">
              <a:rPr lang="en-GB" smtClean="0"/>
              <a:t>28/10/2025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5 / Electrical Engineering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png"/><Relationship Id="rId5" Type="http://schemas.openxmlformats.org/officeDocument/2006/relationships/image" Target="../media/image510.png"/><Relationship Id="rId4" Type="http://schemas.openxmlformats.org/officeDocument/2006/relationships/image" Target="../media/image36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Engineering</a:t>
            </a:r>
          </a:p>
          <a:p>
            <a:r>
              <a:rPr lang="en-GB" sz="4800" dirty="0"/>
              <a:t>(ACDA5001)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- 5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147" y="-90487"/>
            <a:ext cx="5143548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79" y="1545700"/>
            <a:ext cx="10169061" cy="4829699"/>
          </a:xfrm>
        </p:spPr>
        <p:txBody>
          <a:bodyPr>
            <a:normAutofit/>
          </a:bodyPr>
          <a:lstStyle/>
          <a:p>
            <a:pPr marL="536575" indent="-536575" algn="just"/>
            <a:r>
              <a:rPr lang="en-IN" sz="3000" b="1" dirty="0"/>
              <a:t>Pure Resistive circuit</a:t>
            </a:r>
          </a:p>
          <a:p>
            <a:pPr marL="536575" indent="-536575" algn="just"/>
            <a:r>
              <a:rPr lang="en-IN" sz="3000" b="1" dirty="0"/>
              <a:t>Pure Inductive Circuit</a:t>
            </a:r>
          </a:p>
          <a:p>
            <a:pPr marL="536575" indent="-536575" algn="just"/>
            <a:r>
              <a:rPr lang="en-IN" sz="3000" b="1" dirty="0"/>
              <a:t>Pure Capacitive Circuit</a:t>
            </a:r>
          </a:p>
          <a:p>
            <a:pPr marL="536575" indent="-536575" algn="just"/>
            <a:r>
              <a:rPr lang="en-IN" sz="3000" b="1" dirty="0"/>
              <a:t>RL Series Circuit</a:t>
            </a:r>
          </a:p>
          <a:p>
            <a:pPr marL="536575" indent="-536575" algn="just"/>
            <a:r>
              <a:rPr lang="en-IN" sz="3000" b="1" dirty="0"/>
              <a:t>RC series Circuit</a:t>
            </a:r>
          </a:p>
          <a:p>
            <a:pPr marL="536575" indent="-536575" algn="just"/>
            <a:r>
              <a:rPr lang="en-IN" sz="3000" b="1" dirty="0"/>
              <a:t>RLC series Circuit</a:t>
            </a:r>
          </a:p>
          <a:p>
            <a:pPr marL="536575" indent="-536575" algn="just"/>
            <a:endParaRPr lang="en-IN" sz="4300" b="1" dirty="0"/>
          </a:p>
          <a:p>
            <a:pPr marL="0" indent="0" algn="just">
              <a:buNone/>
            </a:pPr>
            <a:endParaRPr lang="en-IN" sz="26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Lecture – 5 / Electrical Engineering</a:t>
            </a:r>
          </a:p>
        </p:txBody>
      </p:sp>
    </p:spTree>
    <p:extLst>
      <p:ext uri="{BB962C8B-B14F-4D97-AF65-F5344CB8AC3E}">
        <p14:creationId xmlns:p14="http://schemas.microsoft.com/office/powerpoint/2010/main" val="251123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600" b="1" dirty="0"/>
              <a:t>The student upon completion of the lecture will be able to:</a:t>
            </a:r>
          </a:p>
          <a:p>
            <a:pPr marL="719138" indent="-630238"/>
            <a:r>
              <a:rPr lang="en-IN" sz="3200" dirty="0"/>
              <a:t>Demonstrate the ability to design circuits using Resistor, capacitor and inductor</a:t>
            </a:r>
          </a:p>
          <a:p>
            <a:endParaRPr lang="en-IN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i="1"/>
              <a:t>Lecture – 5 / Electrical Engineering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532224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Single Phase AC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37953" y="1198881"/>
                <a:ext cx="11259879" cy="504243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b="1" dirty="0"/>
                  <a:t>Instantaneous Power (p):</a:t>
                </a:r>
              </a:p>
              <a:p>
                <a:pPr marL="0" indent="0">
                  <a:buNone/>
                </a:pPr>
                <a:r>
                  <a:rPr lang="en-GB" dirty="0"/>
                  <a:t>The amount of power in a circuit at any instant of time is called instantaneous power. It varies over time.</a:t>
                </a:r>
              </a:p>
              <a:p>
                <a:pPr marL="0" indent="0">
                  <a:buNone/>
                </a:pPr>
                <a:r>
                  <a:rPr lang="en-IN" b="1" dirty="0"/>
                  <a:t>Average Power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𝒂𝒗𝒈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b="1" dirty="0"/>
              </a:p>
              <a:p>
                <a:pPr marL="0" indent="0">
                  <a:buNone/>
                </a:pPr>
                <a:r>
                  <a:rPr lang="en-GB" dirty="0"/>
                  <a:t>Average power is the power delivered on average over a complete cycle of an AC waveform. It refers to the real power and represents the usable power in the circuit.</a:t>
                </a:r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7953" y="1198881"/>
                <a:ext cx="11259879" cy="5042432"/>
              </a:xfrm>
              <a:blipFill>
                <a:blip r:embed="rId3"/>
                <a:stretch>
                  <a:fillRect l="-1137" t="-2056" r="-15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333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4569A-2556-1BA7-02CC-8B21BAA6E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81C19-575E-265B-0F7B-164BEBCB4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Single Phase AC Circuits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DA7EB0-046F-C41D-C72B-61906147E4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953" y="1198881"/>
            <a:ext cx="11259879" cy="5042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Impedance (Z)</a:t>
            </a:r>
          </a:p>
          <a:p>
            <a:pPr marL="0" indent="0">
              <a:buNone/>
            </a:pPr>
            <a:r>
              <a:rPr lang="en-GB" dirty="0"/>
              <a:t>Impedance is the total opposition that a circuit offers to the flow of alternating current (AC). It includes both </a:t>
            </a:r>
            <a:r>
              <a:rPr lang="en-GB" b="1" dirty="0"/>
              <a:t>resistance (R) and reactance (X)</a:t>
            </a:r>
          </a:p>
          <a:p>
            <a:pPr marL="0" indent="0">
              <a:buNone/>
            </a:pPr>
            <a:r>
              <a:rPr lang="en-GB" b="1" dirty="0"/>
              <a:t>Reactance (X)</a:t>
            </a:r>
          </a:p>
          <a:p>
            <a:pPr marL="0" indent="0">
              <a:buNone/>
            </a:pPr>
            <a:r>
              <a:rPr lang="en-GB" dirty="0"/>
              <a:t>Reactance is the opposition of </a:t>
            </a:r>
            <a:r>
              <a:rPr lang="en-GB" b="1" dirty="0"/>
              <a:t>change of flow of current </a:t>
            </a:r>
            <a:r>
              <a:rPr lang="en-GB" dirty="0"/>
              <a:t>within a circuit</a:t>
            </a:r>
          </a:p>
          <a:p>
            <a:pPr marL="0" indent="0">
              <a:buNone/>
            </a:pPr>
            <a:r>
              <a:rPr lang="en-GB" b="0" i="0" dirty="0">
                <a:effectLst/>
              </a:rPr>
              <a:t>Reactance accounts for the opposition to AC due to inductance and capacitance.</a:t>
            </a: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5B516F-D11A-87D2-771D-9C509F73D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0AD131-B9BB-24AF-02B8-41122DA2A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572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Single Phase AC Circuits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0258" y="1600201"/>
            <a:ext cx="9587354" cy="44545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Three Parameters in AC circuits are</a:t>
            </a:r>
          </a:p>
          <a:p>
            <a:pPr marL="571500" indent="-571500">
              <a:buAutoNum type="romanLcParenR"/>
            </a:pPr>
            <a:r>
              <a:rPr lang="en-IN" b="1" dirty="0"/>
              <a:t>Resistance</a:t>
            </a:r>
          </a:p>
          <a:p>
            <a:pPr marL="571500" indent="-571500">
              <a:buAutoNum type="romanLcParenR"/>
            </a:pPr>
            <a:r>
              <a:rPr lang="en-IN" b="1" dirty="0"/>
              <a:t>Inductance</a:t>
            </a:r>
          </a:p>
          <a:p>
            <a:pPr marL="571500" indent="-571500">
              <a:buAutoNum type="romanLcParenR"/>
            </a:pPr>
            <a:r>
              <a:rPr lang="en-IN" b="1" dirty="0"/>
              <a:t>Capacitance</a:t>
            </a: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224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16328" y="1448722"/>
                <a:ext cx="5188451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 </a:t>
                </a:r>
                <a:r>
                  <a:rPr lang="en-GB" b="1" i="0" dirty="0">
                    <a:effectLst/>
                  </a:rPr>
                  <a:t>circuit</a:t>
                </a:r>
                <a:r>
                  <a:rPr lang="en-GB" b="0" i="0" dirty="0">
                    <a:effectLst/>
                  </a:rPr>
                  <a:t> containing only a </a:t>
                </a:r>
                <a:r>
                  <a:rPr lang="en-GB" b="1" i="0" dirty="0">
                    <a:effectLst/>
                  </a:rPr>
                  <a:t>pure resistance</a:t>
                </a:r>
                <a:r>
                  <a:rPr lang="en-GB" b="0" i="0" dirty="0">
                    <a:effectLst/>
                  </a:rPr>
                  <a:t> of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effectLst/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GB" b="0" i="1" dirty="0" smtClean="0"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effectLst/>
                        <a:latin typeface="Cambria Math" panose="02040503050406030204" pitchFamily="18" charset="0"/>
                      </a:rPr>
                      <m:t>𝑜h𝑚𝑠</m:t>
                    </m:r>
                    <m:r>
                      <a:rPr lang="en-GB" b="0" i="1" dirty="0" smtClean="0">
                        <a:effectLst/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b="0" i="0" dirty="0">
                    <a:effectLst/>
                  </a:rPr>
                  <a:t>and a power supply is known as </a:t>
                </a:r>
                <a:r>
                  <a:rPr lang="en-GB" b="1" i="0" dirty="0">
                    <a:effectLst/>
                  </a:rPr>
                  <a:t>Pure Resistive</a:t>
                </a:r>
                <a:r>
                  <a:rPr lang="en-GB" b="0" i="0" dirty="0">
                    <a:effectLst/>
                  </a:rPr>
                  <a:t> </a:t>
                </a:r>
                <a:r>
                  <a:rPr lang="en-GB" b="1" i="0" dirty="0">
                    <a:effectLst/>
                  </a:rPr>
                  <a:t>Circuit. 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16328" y="1448722"/>
                <a:ext cx="5188451" cy="4454533"/>
              </a:xfrm>
              <a:blipFill>
                <a:blip r:embed="rId3"/>
                <a:stretch>
                  <a:fillRect l="-2350" r="-37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2">
                <a:extLst>
                  <a:ext uri="{FF2B5EF4-FFF2-40B4-BE49-F238E27FC236}">
                    <a16:creationId xmlns:a16="http://schemas.microsoft.com/office/drawing/2014/main" id="{D71DFC94-4D81-A7BF-BDD6-AD6C70FA667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668268" y="1242286"/>
                <a:ext cx="5198611" cy="487679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77500" lnSpcReduction="200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dirty="0"/>
                  <a:t>The </a:t>
                </a:r>
                <a:r>
                  <a:rPr lang="en-GB" b="1" dirty="0"/>
                  <a:t>Voltage across the circuit </a:t>
                </a:r>
                <a:r>
                  <a:rPr lang="en-GB" dirty="0"/>
                  <a:t>is given as 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b="1" dirty="0"/>
                  <a:t>	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𝑽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𝒔𝒊𝒏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en-GB" b="1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dirty="0"/>
                  <a:t>The </a:t>
                </a:r>
                <a:r>
                  <a:rPr lang="en-GB" b="1" dirty="0"/>
                  <a:t>Current across the circuit </a:t>
                </a:r>
                <a:r>
                  <a:rPr lang="en-GB" dirty="0"/>
                  <a:t>is given as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i="1" dirty="0"/>
                  <a:t> 	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𝑰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𝒔𝒊𝒏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endParaRPr lang="en-GB" b="1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dirty="0"/>
                  <a:t>Applying Ohm’s law 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dirty="0"/>
                  <a:t>	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𝒔𝒊𝒏</m:t>
                        </m:r>
                        <m:r>
                          <a:rPr lang="en-GB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𝝎</m:t>
                        </m:r>
                        <m:r>
                          <a:rPr lang="en-GB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num>
                      <m:den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b="1" i="1">
                        <a:latin typeface="Cambria Math" panose="02040503050406030204" pitchFamily="18" charset="0"/>
                      </a:rPr>
                      <m:t>𝒔𝒊𝒏</m:t>
                    </m:r>
                    <m:r>
                      <a:rPr lang="en-GB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𝝎</m:t>
                    </m:r>
                    <m:r>
                      <a:rPr lang="en-GB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b="1" dirty="0"/>
                  <a:t>Peak Current</a:t>
                </a:r>
                <a:r>
                  <a:rPr lang="en-GB" dirty="0"/>
                  <a:t>,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  <a:tabLst>
                    <a:tab pos="715963" algn="l"/>
                    <a:tab pos="898525" algn="l"/>
                    <a:tab pos="8610600" algn="l"/>
                    <a:tab pos="8788400" algn="l"/>
                  </a:tabLst>
                </a:pPr>
                <a:r>
                  <a:rPr lang="en-GB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i="1" dirty="0">
                    <a:latin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endParaRPr lang="en-GB" b="1" dirty="0"/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IN" dirty="0"/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6" name="Content Placeholder 2">
                <a:extLst>
                  <a:ext uri="{FF2B5EF4-FFF2-40B4-BE49-F238E27FC236}">
                    <a16:creationId xmlns:a16="http://schemas.microsoft.com/office/drawing/2014/main" id="{D71DFC94-4D81-A7BF-BDD6-AD6C70FA66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8268" y="1242286"/>
                <a:ext cx="5198611" cy="4876799"/>
              </a:xfrm>
              <a:prstGeom prst="rect">
                <a:avLst/>
              </a:prstGeom>
              <a:blipFill>
                <a:blip r:embed="rId5"/>
                <a:stretch>
                  <a:fillRect l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603D2954-01CA-7420-38A7-85383C6D5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963" y="4388377"/>
            <a:ext cx="3770327" cy="181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003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16139" y="1165164"/>
                <a:ext cx="7002011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Peak Voltage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715963" algn="l"/>
                    <a:tab pos="898525" algn="l"/>
                    <a:tab pos="8610600" algn="l"/>
                    <a:tab pos="8788400" algn="l"/>
                  </a:tabLst>
                </a:pPr>
                <a:r>
                  <a:rPr lang="en-GB" sz="1600" dirty="0"/>
                  <a:t>	</a:t>
                </a:r>
                <a:r>
                  <a:rPr lang="en-GB" sz="2400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endParaRPr lang="en-GB" sz="2400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Phase</a:t>
                </a:r>
                <a:r>
                  <a:rPr lang="en-GB" sz="2400" b="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latin typeface="Cambria Math" panose="02040503050406030204" pitchFamily="18" charset="0"/>
                      </a:rPr>
                      <m:t>ϕ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Voltage and Current are in  phase with each other. Phasor represents the RMS value of the alternating quantities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/>
                  <a:t>Phasor Diagram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6139" y="1165164"/>
                <a:ext cx="7002011" cy="4876799"/>
              </a:xfrm>
              <a:blipFill>
                <a:blip r:embed="rId3"/>
                <a:stretch>
                  <a:fillRect l="-17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76BA72F-002B-422C-3045-3EA964A27140}"/>
              </a:ext>
            </a:extLst>
          </p:cNvPr>
          <p:cNvCxnSpPr>
            <a:cxnSpLocks/>
          </p:cNvCxnSpPr>
          <p:nvPr/>
        </p:nvCxnSpPr>
        <p:spPr>
          <a:xfrm>
            <a:off x="1363783" y="5774500"/>
            <a:ext cx="2529840" cy="508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8F5E3E2-525D-5B05-4704-6452B7440AEF}"/>
              </a:ext>
            </a:extLst>
          </p:cNvPr>
          <p:cNvCxnSpPr/>
          <p:nvPr/>
        </p:nvCxnSpPr>
        <p:spPr>
          <a:xfrm>
            <a:off x="1363783" y="5757800"/>
            <a:ext cx="1439099" cy="254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AE044E21-0C8B-BB06-435E-9A24DA9BDED8}"/>
              </a:ext>
            </a:extLst>
          </p:cNvPr>
          <p:cNvSpPr txBox="1"/>
          <p:nvPr/>
        </p:nvSpPr>
        <p:spPr>
          <a:xfrm flipH="1">
            <a:off x="3670103" y="5323504"/>
            <a:ext cx="44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936E38-CAE8-7C53-B4BC-40FB55A2682A}"/>
              </a:ext>
            </a:extLst>
          </p:cNvPr>
          <p:cNvSpPr txBox="1"/>
          <p:nvPr/>
        </p:nvSpPr>
        <p:spPr>
          <a:xfrm flipH="1">
            <a:off x="2426962" y="5373171"/>
            <a:ext cx="21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A64651-7D2A-B4EC-52EF-09504D3BA353}"/>
              </a:ext>
            </a:extLst>
          </p:cNvPr>
          <p:cNvSpPr txBox="1"/>
          <p:nvPr/>
        </p:nvSpPr>
        <p:spPr>
          <a:xfrm>
            <a:off x="7818120" y="2576249"/>
            <a:ext cx="3926840" cy="46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r>
              <a:rPr lang="en-GB" sz="1800" b="1" dirty="0"/>
              <a:t>Waveform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FBFF46-050F-218C-6BAD-685054D38E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8120" y="3239256"/>
            <a:ext cx="3754120" cy="288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76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power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p>
                      <m:sSup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𝑠𝑖𝑛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>
                    <a:ea typeface="Cambria Math" panose="02040503050406030204" pitchFamily="18" charset="0"/>
                  </a:rPr>
                  <a:t>If,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p>
                      <m:sSup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𝑠𝑖𝑛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b="1" dirty="0"/>
                  <a:t>Average Power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dirty="0"/>
                  <a:t>Watts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10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124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Resistive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1752" y="1308280"/>
                <a:ext cx="11366204" cy="4876799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Impedance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Current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Voltage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𝐼𝑅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1752" y="1308280"/>
                <a:ext cx="11366204" cy="4876799"/>
              </a:xfrm>
              <a:blipFill>
                <a:blip r:embed="rId3"/>
                <a:stretch>
                  <a:fillRect l="-6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869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629" y="1600201"/>
            <a:ext cx="4528051" cy="445453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0" i="0" dirty="0">
                <a:effectLst/>
              </a:rPr>
              <a:t>The </a:t>
            </a:r>
            <a:r>
              <a:rPr lang="en-GB" b="1" i="0" dirty="0">
                <a:effectLst/>
              </a:rPr>
              <a:t>circuit</a:t>
            </a:r>
            <a:r>
              <a:rPr lang="en-GB" b="0" i="0" dirty="0">
                <a:effectLst/>
              </a:rPr>
              <a:t> containing only a </a:t>
            </a:r>
            <a:r>
              <a:rPr lang="en-GB" b="1" i="0" dirty="0">
                <a:effectLst/>
              </a:rPr>
              <a:t>pure Inductance </a:t>
            </a:r>
            <a:r>
              <a:rPr lang="en-GB" b="0" i="0" dirty="0">
                <a:effectLst/>
              </a:rPr>
              <a:t>of </a:t>
            </a:r>
            <a:r>
              <a:rPr lang="en-GB" b="1" i="0" dirty="0">
                <a:effectLst/>
              </a:rPr>
              <a:t>L Henry </a:t>
            </a:r>
            <a:r>
              <a:rPr lang="en-GB" b="0" i="0" dirty="0">
                <a:effectLst/>
              </a:rPr>
              <a:t>and a power supply is known as </a:t>
            </a:r>
            <a:r>
              <a:rPr lang="en-GB" b="1" i="0" dirty="0">
                <a:effectLst/>
              </a:rPr>
              <a:t>Pure Inductive</a:t>
            </a:r>
            <a:r>
              <a:rPr lang="en-GB" b="0" i="0" dirty="0">
                <a:effectLst/>
              </a:rPr>
              <a:t> </a:t>
            </a:r>
            <a:r>
              <a:rPr lang="en-GB" b="1" i="0" dirty="0">
                <a:effectLst/>
              </a:rPr>
              <a:t>Circuit. 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2">
                <a:extLst>
                  <a:ext uri="{FF2B5EF4-FFF2-40B4-BE49-F238E27FC236}">
                    <a16:creationId xmlns:a16="http://schemas.microsoft.com/office/drawing/2014/main" id="{4059B948-2360-0CDF-BABA-5759D474394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53200" y="1480892"/>
                <a:ext cx="5107171" cy="487679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70000" lnSpcReduction="200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dirty="0"/>
                  <a:t>The </a:t>
                </a:r>
                <a:r>
                  <a:rPr lang="en-GB" b="1" dirty="0"/>
                  <a:t>Voltage through the inductor </a:t>
                </a:r>
                <a:r>
                  <a:rPr lang="en-GB" dirty="0"/>
                  <a:t>is given as 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b="1" dirty="0"/>
                  <a:t>	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 smtClean="0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dirty="0"/>
                  <a:t>The </a:t>
                </a:r>
                <a:r>
                  <a:rPr lang="en-GB" b="1" dirty="0"/>
                  <a:t>Current through the inductor </a:t>
                </a:r>
                <a:r>
                  <a:rPr lang="en-GB" dirty="0"/>
                  <a:t>is given as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i="1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I</m:t>
                    </m:r>
                    <m:r>
                      <a:rPr lang="en-GB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i="1" smtClean="0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GB" b="1" dirty="0"/>
                  <a:t>Peak Current</a:t>
                </a:r>
                <a:r>
                  <a:rPr lang="en-GB" dirty="0"/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715963" algn="l"/>
                    <a:tab pos="898525" algn="l"/>
                    <a:tab pos="8610600" algn="l"/>
                    <a:tab pos="8788400" algn="l"/>
                  </a:tabLst>
                </a:pPr>
                <a:r>
                  <a:rPr lang="en-GB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𝑓𝐿</m:t>
                        </m:r>
                      </m:den>
                    </m:f>
                  </m:oMath>
                </a14:m>
                <a:endParaRPr lang="en-GB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endParaRPr lang="en-GB" b="1" dirty="0"/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IN" dirty="0"/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6" name="Content Placeholder 2">
                <a:extLst>
                  <a:ext uri="{FF2B5EF4-FFF2-40B4-BE49-F238E27FC236}">
                    <a16:creationId xmlns:a16="http://schemas.microsoft.com/office/drawing/2014/main" id="{4059B948-2360-0CDF-BABA-5759D47439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3200" y="1480892"/>
                <a:ext cx="5107171" cy="4876799"/>
              </a:xfrm>
              <a:prstGeom prst="rect">
                <a:avLst/>
              </a:prstGeom>
              <a:blipFill>
                <a:blip r:embed="rId3"/>
                <a:stretch>
                  <a:fillRect l="-11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C3B4189F-2FBF-81D9-2FE7-9EFD5B5F5B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529" y="4341340"/>
            <a:ext cx="3524250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10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89529-04FF-681D-9ECE-3B1CD2644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0B332-DCD5-BB6E-E8BC-34E94318D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ABCB01B-A983-9FB5-0005-50AAEE5873B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425240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b="1" dirty="0"/>
                  <a:t>Peak Voltage: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𝑚</m:t>
                        </m:r>
                      </m:sub>
                    </m:sSub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𝐼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𝑋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IN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/>
                  <a:t>Phase</a:t>
                </a:r>
                <a:r>
                  <a:rPr lang="en-GB" sz="2800" b="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800" b="0" i="1" smtClean="0">
                        <a:latin typeface="Cambria Math" panose="02040503050406030204" pitchFamily="18" charset="0"/>
                      </a:rPr>
                      <m:t>ϕ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−90</m:t>
                        </m:r>
                      </m:e>
                      <m:sup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8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/>
                  <a:t>Current lags the voltage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800" b="1" i="1" smtClean="0">
                            <a:latin typeface="Cambria Math" panose="02040503050406030204" pitchFamily="18" charset="0"/>
                          </a:rPr>
                          <m:t>𝟗𝟎</m:t>
                        </m:r>
                      </m:e>
                      <m:sup>
                        <m:r>
                          <a:rPr lang="en-GB" sz="2800" b="1" i="1" smtClean="0">
                            <a:latin typeface="Cambria Math" panose="02040503050406030204" pitchFamily="18" charset="0"/>
                          </a:rPr>
                          <m:t>𝒐</m:t>
                        </m:r>
                      </m:sup>
                    </m:sSup>
                  </m:oMath>
                </a14:m>
                <a:r>
                  <a:rPr lang="en-GB" sz="2800" dirty="0"/>
                  <a:t>. Negative sign represents the lagging nature of the current. Phasor represents the RMS value of the alternating quantities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ABCB01B-A983-9FB5-0005-50AAEE5873B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425240" cy="4454533"/>
              </a:xfrm>
              <a:blipFill>
                <a:blip r:embed="rId3"/>
                <a:stretch>
                  <a:fillRect l="-1067" t="-2329" r="-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1396A2-7D00-7107-02C3-8219F335B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7910D1-AA5F-3892-C975-6A172FD5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844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709" y="1297244"/>
            <a:ext cx="11366204" cy="487679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400" b="1" dirty="0"/>
              <a:t>Phasor Diagram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1" i="0" dirty="0">
              <a:effectLst/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00EC91-C58A-7087-F133-520862930382}"/>
              </a:ext>
            </a:extLst>
          </p:cNvPr>
          <p:cNvSpPr txBox="1"/>
          <p:nvPr/>
        </p:nvSpPr>
        <p:spPr>
          <a:xfrm>
            <a:off x="6877829" y="1523545"/>
            <a:ext cx="4154732" cy="5062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000" b="1" dirty="0"/>
              <a:t>Waveform</a:t>
            </a:r>
            <a:r>
              <a:rPr lang="en-GB" sz="1800" b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46C459C-528F-7F12-6730-C3ABE0C8E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27" y="2256138"/>
            <a:ext cx="2914613" cy="27340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3DEEB86-450B-172E-0F28-F2647741BF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0172" y="2551477"/>
            <a:ext cx="3830046" cy="270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6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power is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 b="0" i="0">
                        <a:latin typeface="Cambria Math" panose="02040503050406030204" pitchFamily="18" charset="0"/>
                      </a:rPr>
                      <m:t>sin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=−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𝑐𝑜𝑠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>
                    <a:ea typeface="Cambria Math" panose="02040503050406030204" pitchFamily="18" charset="0"/>
                  </a:rPr>
                  <a:t>If,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nor/>
                      </m:rPr>
                      <a:rPr lang="en-GB" sz="2400" b="0" smtClean="0">
                        <a:latin typeface="Cambria Math" panose="02040503050406030204" pitchFamily="18" charset="0"/>
                      </a:rPr>
                      <m:t>sin</m:t>
                    </m:r>
                    <m:r>
                      <m:rPr>
                        <m:nor/>
                      </m:rPr>
                      <a:rPr lang="en-GB" sz="2400" b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b="1" dirty="0"/>
                  <a:t>Average Power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213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Inductance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4883703" cy="4876799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Impedance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𝑓𝐿</m:t>
                    </m:r>
                  </m:oMath>
                </a14:m>
                <a:r>
                  <a:rPr lang="en-GB" sz="24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</m:oMath>
                </a14:m>
                <a:r>
                  <a:rPr lang="en-GB" sz="24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𝑗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GB" sz="2400" b="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𝐼𝑛𝑑𝑢𝑐𝑡𝑖𝑣𝑒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𝑟𝑒𝑎𝑐𝑡𝑎𝑛𝑐𝑒</m:t>
                    </m:r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4883703" cy="4876799"/>
              </a:xfrm>
              <a:blipFill>
                <a:blip r:embed="rId3"/>
                <a:stretch>
                  <a:fillRect l="-18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E345728-993D-4E89-49AB-B9BF437D83C0}"/>
                  </a:ext>
                </a:extLst>
              </p:cNvPr>
              <p:cNvSpPr txBox="1"/>
              <p:nvPr/>
            </p:nvSpPr>
            <p:spPr>
              <a:xfrm>
                <a:off x="6174557" y="1440719"/>
                <a:ext cx="4785631" cy="22949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1800" b="1" dirty="0"/>
                  <a:t>Instantaneous Current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18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1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1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GB" sz="1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𝑣𝑑𝑡</m:t>
                        </m:r>
                      </m:e>
                    </m:nary>
                  </m:oMath>
                </a14:m>
                <a:r>
                  <a:rPr lang="en-GB" sz="18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1800" b="1" dirty="0"/>
                  <a:t>Instantaneous Voltage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18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1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800" b="0" i="1" smtClean="0">
                        <a:latin typeface="Cambria Math" panose="02040503050406030204" pitchFamily="18" charset="0"/>
                      </a:rPr>
                      <m:t>𝐿</m:t>
                    </m:r>
                    <m:f>
                      <m:fPr>
                        <m:ctrlPr>
                          <a:rPr lang="en-GB" sz="1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𝑑𝑖</m:t>
                        </m:r>
                      </m:num>
                      <m:den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GB" sz="1800" dirty="0"/>
                  <a:t>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E345728-993D-4E89-49AB-B9BF437D83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4557" y="1440719"/>
                <a:ext cx="4785631" cy="2294924"/>
              </a:xfrm>
              <a:prstGeom prst="rect">
                <a:avLst/>
              </a:prstGeom>
              <a:blipFill>
                <a:blip r:embed="rId4"/>
                <a:stretch>
                  <a:fillRect l="-11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673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629" y="1600201"/>
            <a:ext cx="9689331" cy="445453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0" i="0" dirty="0">
                <a:effectLst/>
              </a:rPr>
              <a:t>The </a:t>
            </a:r>
            <a:r>
              <a:rPr lang="en-GB" b="1" i="0" dirty="0">
                <a:effectLst/>
              </a:rPr>
              <a:t>circuit</a:t>
            </a:r>
            <a:r>
              <a:rPr lang="en-GB" b="0" i="0" dirty="0">
                <a:effectLst/>
              </a:rPr>
              <a:t> containing only a </a:t>
            </a:r>
            <a:r>
              <a:rPr lang="en-GB" b="1" i="0" dirty="0">
                <a:effectLst/>
              </a:rPr>
              <a:t>pure Capacitance </a:t>
            </a:r>
            <a:r>
              <a:rPr lang="en-GB" b="0" i="0" dirty="0">
                <a:effectLst/>
              </a:rPr>
              <a:t>of </a:t>
            </a:r>
            <a:r>
              <a:rPr lang="en-GB" b="1" dirty="0"/>
              <a:t>C</a:t>
            </a:r>
            <a:r>
              <a:rPr lang="en-GB" b="1" i="0" dirty="0">
                <a:effectLst/>
              </a:rPr>
              <a:t> Farad </a:t>
            </a:r>
            <a:r>
              <a:rPr lang="en-GB" b="0" i="0" dirty="0">
                <a:effectLst/>
              </a:rPr>
              <a:t>and a power supply is known as </a:t>
            </a:r>
            <a:r>
              <a:rPr lang="en-GB" b="1" i="0" dirty="0">
                <a:effectLst/>
              </a:rPr>
              <a:t>Pure </a:t>
            </a:r>
            <a:r>
              <a:rPr lang="en-GB" b="1" dirty="0"/>
              <a:t>Capacitive</a:t>
            </a:r>
            <a:r>
              <a:rPr lang="en-GB" b="0" i="0" dirty="0">
                <a:effectLst/>
              </a:rPr>
              <a:t> </a:t>
            </a:r>
            <a:r>
              <a:rPr lang="en-GB" b="1" i="0" dirty="0">
                <a:effectLst/>
              </a:rPr>
              <a:t>Circuit. 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F07023-DCB1-0471-9758-654C158B44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449" y="3563025"/>
            <a:ext cx="2876550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1982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876799"/>
              </a:xfrm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 </a:t>
                </a:r>
                <a:r>
                  <a:rPr lang="en-GB" b="1" i="0" dirty="0">
                    <a:effectLst/>
                  </a:rPr>
                  <a:t>Voltage across the circuit </a:t>
                </a:r>
                <a:r>
                  <a:rPr lang="en-GB" b="0" i="0" dirty="0">
                    <a:effectLst/>
                  </a:rPr>
                  <a:t>is given as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>
                    <a:effectLst/>
                  </a:rPr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0" dirty="0">
                    <a:effectLst/>
                  </a:rPr>
                  <a:t>The </a:t>
                </a:r>
                <a:r>
                  <a:rPr lang="en-GB" b="1" i="0" dirty="0">
                    <a:effectLst/>
                  </a:rPr>
                  <a:t>Current across the circuit </a:t>
                </a:r>
                <a:r>
                  <a:rPr lang="en-GB" b="0" i="0" dirty="0">
                    <a:effectLst/>
                  </a:rPr>
                  <a:t>is given as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i="1" dirty="0">
                    <a:effectLst/>
                  </a:rPr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b="0" i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 smtClean="0">
                                <a:latin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dirty="0"/>
                      <m:t> 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en-GB" i="1" dirty="0">
                    <a:latin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0" dirty="0"/>
                  <a:t>I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f>
                          <m:fPr>
                            <m:type m:val="skw"/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den>
                        </m:f>
                      </m:den>
                    </m:f>
                    <m:r>
                      <a:rPr lang="en-GB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3200" b="0" i="1" dirty="0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3200" b="0" i="1" dirty="0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dirty="0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3200" b="0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sz="3200" b="0" i="1" dirty="0" smtClean="0">
                            <a:latin typeface="Cambria Math" panose="02040503050406030204" pitchFamily="18" charset="0"/>
                          </a:rPr>
                          <m:t>𝑗</m:t>
                        </m:r>
                        <m:sSub>
                          <m:sSubPr>
                            <m:ctrlPr>
                              <a:rPr lang="en-GB" sz="32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3200" b="0" i="1" dirty="0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sz="3200" b="0" i="1" dirty="0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715963" algn="l"/>
                    <a:tab pos="898525" algn="l"/>
                    <a:tab pos="8610600" algn="l"/>
                    <a:tab pos="8788400" algn="l"/>
                  </a:tabLst>
                </a:pPr>
                <a:endParaRPr lang="en-GB" b="0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876799"/>
              </a:xfrm>
              <a:blipFill>
                <a:blip r:embed="rId3"/>
                <a:stretch>
                  <a:fillRect l="-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8583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1" dirty="0"/>
                  <a:t>Peak Current</a:t>
                </a:r>
                <a:r>
                  <a:rPr lang="en-GB" sz="2400" dirty="0"/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715963" algn="l"/>
                    <a:tab pos="898525" algn="l"/>
                    <a:tab pos="8610600" algn="l"/>
                    <a:tab pos="8788400" algn="l"/>
                  </a:tabLst>
                </a:pPr>
                <a:r>
                  <a:rPr lang="en-GB" sz="2400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f>
                          <m:fPr>
                            <m:type m:val="skw"/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den>
                        </m:f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</m:oMath>
                </a14:m>
                <a:endParaRPr lang="en-GB" sz="24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IN" sz="2400" b="1" dirty="0"/>
                  <a:t>Peak Voltage: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𝑚</m:t>
                        </m:r>
                      </m:sub>
                    </m:sSub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𝐼</m:t>
                        </m:r>
                      </m:e>
                      <m:sub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IN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Phase</a:t>
                </a:r>
                <a:r>
                  <a:rPr lang="en-GB" sz="2400" b="0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latin typeface="Cambria Math" panose="02040503050406030204" pitchFamily="18" charset="0"/>
                      </a:rPr>
                      <m:t>ϕ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+90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Current leads the voltage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𝟗𝟎</m:t>
                        </m:r>
                      </m:e>
                      <m:sup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𝒐</m:t>
                        </m:r>
                      </m:sup>
                    </m:sSup>
                  </m:oMath>
                </a14:m>
                <a:r>
                  <a:rPr lang="en-GB" sz="2400" dirty="0"/>
                  <a:t>. Positive sign represents the leading nature of the current. Phasor represents the RMS value of the alternating quantities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F662E4-8C2F-DDF6-E51A-E13BD9075486}"/>
              </a:ext>
            </a:extLst>
          </p:cNvPr>
          <p:cNvSpPr txBox="1"/>
          <p:nvPr/>
        </p:nvSpPr>
        <p:spPr>
          <a:xfrm>
            <a:off x="6557925" y="2865990"/>
            <a:ext cx="2692756" cy="46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1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3746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3A0EDC-D9A6-EBE3-F5B6-B502C1480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E93F0-1EA0-8160-3551-4123F8EEC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1E4BF-93DA-548C-4F20-D1CCDE094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709" y="1297244"/>
            <a:ext cx="11366204" cy="487679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  <a:tabLst>
                <a:tab pos="715963" algn="l"/>
                <a:tab pos="898525" algn="l"/>
                <a:tab pos="8610600" algn="l"/>
                <a:tab pos="8788400" algn="l"/>
              </a:tabLst>
            </a:pPr>
            <a:endParaRPr lang="en-GB" sz="2400" i="1" dirty="0">
              <a:latin typeface="Cambria Math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400" b="1" dirty="0"/>
              <a:t>Phasor Diagram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1" i="0" dirty="0">
              <a:effectLst/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9B6224-D29B-3BDA-3DA2-2D3331977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8A5791-6E02-AAE1-CFD0-50020FC61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1DA0BB-CB75-3030-938A-8E6525BC8037}"/>
              </a:ext>
            </a:extLst>
          </p:cNvPr>
          <p:cNvSpPr txBox="1"/>
          <p:nvPr/>
        </p:nvSpPr>
        <p:spPr>
          <a:xfrm>
            <a:off x="6557925" y="2865990"/>
            <a:ext cx="2692756" cy="46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1800" b="1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EE4737-0177-639A-1540-79C2F47D3584}"/>
              </a:ext>
            </a:extLst>
          </p:cNvPr>
          <p:cNvSpPr txBox="1"/>
          <p:nvPr/>
        </p:nvSpPr>
        <p:spPr>
          <a:xfrm>
            <a:off x="5766755" y="1805036"/>
            <a:ext cx="6165668" cy="5062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000" b="1" dirty="0"/>
              <a:t>Wave Form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CA0640-4B0B-4012-7010-D5070D8CD1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97" y="2777700"/>
            <a:ext cx="3125196" cy="26875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E87367-01D9-EDB4-7804-136D169C65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1777" y="2861883"/>
            <a:ext cx="4927009" cy="331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25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power is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×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/>
                  <a:t>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 b="0" i="0">
                        <a:latin typeface="Cambria Math" panose="02040503050406030204" pitchFamily="18" charset="0"/>
                      </a:rPr>
                      <m:t>sin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2400" i="1">
                            <a:latin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𝑐𝑜𝑠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>
                    <a:ea typeface="Cambria Math" panose="02040503050406030204" pitchFamily="18" charset="0"/>
                  </a:rPr>
                  <a:t>If,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40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nor/>
                      </m:rPr>
                      <a:rPr lang="en-GB" sz="2400" b="0" smtClean="0">
                        <a:latin typeface="Cambria Math" panose="02040503050406030204" pitchFamily="18" charset="0"/>
                      </a:rPr>
                      <m:t>sin</m:t>
                    </m:r>
                    <m:r>
                      <m:rPr>
                        <m:nor/>
                      </m:rPr>
                      <a:rPr lang="en-GB" sz="2400" b="0" smtClean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nor/>
                      </m:rPr>
                      <a:rPr lang="en-GB" sz="24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ϴ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b="1" dirty="0"/>
                  <a:t>Average Power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1806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Cos</m:t>
                    </m:r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Impedance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</m:oMath>
                </a14:m>
                <a:r>
                  <a:rPr lang="en-GB" sz="2400" b="0" i="1" dirty="0">
                    <a:latin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𝑓𝐶</m:t>
                        </m:r>
                      </m:den>
                    </m:f>
                  </m:oMath>
                </a14:m>
                <a:r>
                  <a:rPr lang="en-GB" sz="24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</m:oMath>
                </a14:m>
                <a:r>
                  <a:rPr lang="en-GB" sz="2400" b="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𝑍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𝑗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</m:oMath>
                </a14:m>
                <a:r>
                  <a:rPr lang="en-GB" sz="24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𝐶𝑎𝑝𝑎𝑐𝑖𝑡𝑖𝑣𝑒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𝑟𝑒𝑎𝑐𝑡𝑎𝑛𝑐𝑒</m:t>
                    </m:r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617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6D17B-CED4-C368-8EA8-B125A15B3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E7FC2-952E-87F3-3725-18DABE948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Pure Capacitance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31C671D-27B7-FA6A-5FDD-71F59AD20FA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Current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𝐶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𝑑𝑉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Instantaneous Voltage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den>
                    </m:f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𝐼𝑑𝑡</m:t>
                        </m:r>
                      </m:e>
                    </m:nary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31C671D-27B7-FA6A-5FDD-71F59AD20FA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695D6B-D401-3401-D3B2-97FCC20AB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8B02DE-F86B-9478-270F-A4CDA98B8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4237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AC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RMS Current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𝑹𝑴𝑺</m:t>
                        </m:r>
                      </m:sub>
                    </m:sSub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RMS Voltage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𝑹𝑴𝑺</m:t>
                        </m:r>
                      </m:sub>
                    </m:sSub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GB" sz="2400" b="0" i="1" dirty="0">
                    <a:latin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𝐼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𝐼𝑅</m:t>
                    </m:r>
                  </m:oMath>
                </a14:m>
                <a:r>
                  <a:rPr lang="en-GB" sz="2400" dirty="0"/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𝑗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Peak Current or Maximum Current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en-GB" sz="2400" b="1" dirty="0"/>
                  <a:t>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</m:oMath>
                </a14:m>
                <a:r>
                  <a:rPr lang="en-GB" sz="2400" dirty="0"/>
                  <a:t>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rad>
                      <m:radPr>
                        <m:degHide m:val="on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Peak Voltage or Maximum Voltage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</m:oMath>
                </a14:m>
                <a:r>
                  <a:rPr lang="en-GB" sz="2400" dirty="0"/>
                  <a:t>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𝑉</m:t>
                    </m:r>
                    <m:rad>
                      <m:radPr>
                        <m:degHide m:val="on"/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en-GB" sz="2400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2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8562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In RL series Circuit, the Resistor and Capacitor are connected in series across a voltage source as shown in the circuit. The voltage across the Resistor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sz="2400" dirty="0"/>
                  <a:t> and the voltage across the inductor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GB" sz="2400" dirty="0"/>
                  <a:t> The overall impedance of the circuit is Z.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 r="-4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A6F8CB-7048-293E-5A8D-90C7E6AE3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2856" y="3308165"/>
            <a:ext cx="294322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3102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The impedance in RL Circuit is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𝒋</m:t>
                    </m:r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p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𝑳</m:t>
                            </m:r>
                          </m:sub>
                          <m:sup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den>
                    </m:f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</a:t>
                </a:r>
                <a:r>
                  <a:rPr lang="en-GB" sz="2400" b="1" i="0" dirty="0">
                    <a:effectLst/>
                  </a:rPr>
                  <a:t>Voltage across the circuit </a:t>
                </a:r>
                <a:r>
                  <a:rPr lang="en-GB" sz="2400" b="0" i="0" dirty="0">
                    <a:effectLst/>
                  </a:rPr>
                  <a:t>is given as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400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sz="2400" b="0" i="1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24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GB" sz="2400" i="1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sub>
                            </m:sSub>
                          </m:e>
                          <m:sup>
                            <m:r>
                              <a:rPr lang="en-GB" sz="2400" b="0" i="1" smtClean="0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GB" sz="2400" b="0" i="1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2400" i="1">
                                    <a:latin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GB" sz="2400" i="1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</m:e>
                          <m:sup>
                            <m:r>
                              <a:rPr lang="en-GB" sz="2400" b="0" i="1" smtClean="0"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GB" sz="2400" i="0" dirty="0">
                    <a:effectLst/>
                    <a:ea typeface="Cambria Math" panose="02040503050406030204" pitchFamily="18" charset="0"/>
                  </a:rPr>
                  <a:t>	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</a:t>
                </a:r>
                <a:r>
                  <a:rPr lang="en-GB" sz="2400" b="1" i="0" dirty="0">
                    <a:effectLst/>
                  </a:rPr>
                  <a:t>Current across the circuit </a:t>
                </a:r>
                <a:r>
                  <a:rPr lang="en-GB" sz="2400" b="0" i="0" dirty="0">
                    <a:effectLst/>
                  </a:rPr>
                  <a:t>is given as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1" dirty="0">
                    <a:effectLst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l-GR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</m:d>
                  </m:oMath>
                </a14:m>
                <a:endParaRPr lang="en-GB" sz="2400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6384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88862" y="1297244"/>
                <a:ext cx="11366204" cy="3572468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Phasor Diagram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resistor voltage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sz="2400" b="0" i="0" dirty="0">
                    <a:effectLst/>
                  </a:rPr>
                  <a:t>is in phase with the current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Inductor Voltage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is leading current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resultant voltage is at an angle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effectLst/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sz="2400" b="0" i="0" dirty="0">
                    <a:effectLst/>
                  </a:rPr>
                  <a:t> with the current.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1" i="0" dirty="0">
                    <a:effectLst/>
                    <a:ea typeface="Cambria Math" panose="02040503050406030204" pitchFamily="18" charset="0"/>
                  </a:rPr>
                  <a:t>Voltage Triangle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1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8862" y="1297244"/>
                <a:ext cx="11366204" cy="3572468"/>
              </a:xfrm>
              <a:blipFill>
                <a:blip r:embed="rId3"/>
                <a:stretch>
                  <a:fillRect l="-2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179000-ACB5-0468-8606-CA7D9E493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133" y="1645977"/>
            <a:ext cx="2238375" cy="14287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E86446-D77F-BC30-6109-E9220FCB69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2133" y="4562706"/>
            <a:ext cx="3003009" cy="190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83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Waveform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Phase(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)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mtClean="0">
                        <a:latin typeface="Cambria Math" panose="02040503050406030204" pitchFamily="18" charset="0"/>
                      </a:rPr>
                      <m:t>Φ</m:t>
                    </m:r>
                  </m:oMath>
                </a14:m>
                <a:r>
                  <a:rPr lang="en-GB" dirty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𝑡𝑎𝑛</m:t>
                        </m:r>
                      </m:e>
                      <m:sup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GB" dirty="0" smtClean="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dirty="0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dirty="0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1000" t="-26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8482D56-B755-489B-2F98-233A6CF6250B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 series circuits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7E70DA-E1BC-62DD-AE0F-8E23935AA6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599" y="2493904"/>
            <a:ext cx="3272628" cy="247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0828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Average Power: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𝑐𝑜𝑠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</a:t>
                </a:r>
                <a:endParaRPr lang="en-GB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𝑐𝑜𝑠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Watt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𝑃𝑜𝑤𝑒𝑟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𝐹𝑎𝑐𝑡𝑜𝑟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1111" t="-21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F0D8D01-A9DC-395F-77EB-DCA945C4B7D2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 series circuits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127720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Total Voltage </a:t>
                </a:r>
              </a:p>
              <a:p>
                <a:pPr marL="0" indent="0">
                  <a:buNone/>
                </a:pPr>
                <a:r>
                  <a:rPr lang="en-GB" dirty="0"/>
                  <a:t>Voltage </a:t>
                </a:r>
                <a14:m>
                  <m:oMath xmlns:m="http://schemas.openxmlformats.org/officeDocument/2006/math">
                    <m:r>
                      <a:rPr lang="en-GB" b="0" i="0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sub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b="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  <m:sup>
                            <m:r>
                              <a:rPr lang="en-GB" b="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b="1" dirty="0"/>
                  <a:t>Phase Angle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𝑡𝑎𝑛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sub>
                        </m:sSub>
                      </m:den>
                    </m:f>
                  </m:oMath>
                </a14:m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𝑆𝑖𝑛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b="1" dirty="0"/>
                  <a:t>Voltage drop across inductor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𝑗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GB" sz="2400" dirty="0"/>
                  <a:t> </a:t>
                </a:r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1111" t="-21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dirty="0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F0D8D01-A9DC-395F-77EB-DCA945C4B7D2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 series circuits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434820-03FC-A5C7-32A1-4086C693B8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6223" y="2525801"/>
            <a:ext cx="3003009" cy="190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5392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14F31-5A44-7E2C-E995-83D8A60C06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5B2D7-B1E8-30E5-6967-52618D3E0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 series circuits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9AE3D-D2A8-32CC-0286-6AA0FDE3B1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474" y="1288493"/>
            <a:ext cx="11366204" cy="35724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400" b="1" dirty="0"/>
              <a:t>Impedance plot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>
              <a:lnSpc>
                <a:spcPct val="150000"/>
              </a:lnSpc>
              <a:spcBef>
                <a:spcPts val="600"/>
              </a:spcBef>
              <a:tabLst>
                <a:tab pos="8610600" algn="l"/>
                <a:tab pos="8788400" algn="l"/>
              </a:tabLst>
            </a:pPr>
            <a:r>
              <a:rPr lang="en-GB" sz="2400" dirty="0"/>
              <a:t>Real part along X axis,</a:t>
            </a:r>
          </a:p>
          <a:p>
            <a:pPr>
              <a:lnSpc>
                <a:spcPct val="150000"/>
              </a:lnSpc>
              <a:spcBef>
                <a:spcPts val="600"/>
              </a:spcBef>
              <a:tabLst>
                <a:tab pos="8610600" algn="l"/>
                <a:tab pos="8788400" algn="l"/>
              </a:tabLst>
            </a:pPr>
            <a:r>
              <a:rPr lang="en-GB" sz="2400" dirty="0"/>
              <a:t>Imaginary plot along Y axis</a:t>
            </a:r>
            <a:r>
              <a:rPr lang="en-GB" sz="2400" b="1" dirty="0"/>
              <a:t>	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</a:pPr>
            <a:endParaRPr lang="en-GB" sz="2400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2400" dirty="0"/>
          </a:p>
          <a:p>
            <a:pPr marL="0" indent="0">
              <a:lnSpc>
                <a:spcPct val="150000"/>
              </a:lnSpc>
              <a:buNone/>
            </a:pPr>
            <a:endParaRPr lang="en-GB" sz="2400" b="1" i="0" dirty="0">
              <a:effectLst/>
              <a:ea typeface="Cambria Math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1" i="0" dirty="0">
              <a:effectLst/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E9838F-E82B-2648-9B05-C42B15BF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GB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2F71AF-BC27-45E7-3A77-A5E4FBDE9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30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6495EA7-E0BF-374E-E2DC-ECD1BB8FC808}"/>
                  </a:ext>
                </a:extLst>
              </p:cNvPr>
              <p:cNvSpPr txBox="1"/>
              <p:nvPr/>
            </p:nvSpPr>
            <p:spPr>
              <a:xfrm>
                <a:off x="691765" y="2085567"/>
                <a:ext cx="616431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𝒋</m:t>
                    </m:r>
                    <m:sSub>
                      <m:sSubPr>
                        <m:ctrlPr>
                          <a:rPr lang="en-GB" sz="1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sz="1800" b="1" i="1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</m:oMath>
                </a14:m>
                <a:r>
                  <a:rPr lang="en-GB" sz="1800" b="1" dirty="0"/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6495EA7-E0BF-374E-E2DC-ECD1BB8FC8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765" y="2085567"/>
                <a:ext cx="6164316" cy="369332"/>
              </a:xfrm>
              <a:prstGeom prst="rect">
                <a:avLst/>
              </a:prstGeom>
              <a:blipFill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934CCCB1-5EF6-FAC4-DC69-46C553894B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2745" y="2194559"/>
            <a:ext cx="3359134" cy="321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810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dirty="0"/>
                  <a:t>In RC series Circuit, the Resistor and Inductor are connected in series across a voltage source as shown in the circuit. The voltage across the Resistor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sz="2400" dirty="0"/>
                  <a:t> and the voltage across the Capacitor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GB" sz="2400" dirty="0"/>
                  <a:t> The overall impedance of the circuit is Z.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804" r="-4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76B4CF-B93F-0F7D-E213-9C71637A00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6512" y="3655750"/>
            <a:ext cx="3319487" cy="199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071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The impedance in RC Circuit is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𝒋</m:t>
                    </m:r>
                    <m:sSub>
                      <m:sSub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p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  <m:sub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𝑪</m:t>
                            </m:r>
                          </m:sub>
                          <m:sup>
                            <m:r>
                              <a:rPr lang="en-GB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2400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num>
                      <m:den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den>
                    </m:f>
                  </m:oMath>
                </a14:m>
                <a:r>
                  <a:rPr lang="en-GB" sz="2400" b="1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</a:t>
                </a:r>
                <a:r>
                  <a:rPr lang="en-GB" sz="2400" b="1" i="0" dirty="0">
                    <a:effectLst/>
                  </a:rPr>
                  <a:t>Voltage across the circuit </a:t>
                </a:r>
                <a:r>
                  <a:rPr lang="en-GB" sz="2400" b="0" i="0" dirty="0">
                    <a:effectLst/>
                  </a:rPr>
                  <a:t>is given as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i="0" dirty="0">
                    <a:effectLst/>
                    <a:ea typeface="Cambria Math" panose="02040503050406030204" pitchFamily="18" charset="0"/>
                  </a:rPr>
                  <a:t> 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GB" sz="1800" i="1" smtClean="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𝑉</m:t>
                    </m:r>
                    <m:r>
                      <a:rPr lang="en-GB" sz="1800" i="1" smtClean="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sz="1600" i="1">
                            <a:effectLst/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sz="16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sz="16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1800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Arial" panose="020B0604020202020204" pitchFamily="34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GB" sz="1800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Arial" panose="020B0604020202020204" pitchFamily="34" charset="0"/>
                                  </a:rPr>
                                  <m:t>𝑅</m:t>
                                </m:r>
                              </m:sub>
                            </m:sSub>
                          </m:e>
                          <m:sup>
                            <m:r>
                              <a:rPr lang="en-GB" sz="1800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Arial" panose="020B0604020202020204" pitchFamily="34" charset="0"/>
                              </a:rPr>
                              <m:t>2</m:t>
                            </m:r>
                          </m:sup>
                        </m:sSup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+</m:t>
                        </m:r>
                        <m:sSup>
                          <m:sSupPr>
                            <m:ctrlPr>
                              <a:rPr lang="en-GB" sz="16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sz="1600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1800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Arial" panose="020B0604020202020204" pitchFamily="34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GB" sz="1800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Arial" panose="020B0604020202020204" pitchFamily="34" charset="0"/>
                                  </a:rPr>
                                  <m:t>𝐶</m:t>
                                </m:r>
                              </m:sub>
                            </m:sSub>
                          </m:e>
                          <m:sup>
                            <m:r>
                              <a:rPr lang="en-GB" sz="1800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Arial" panose="020B0604020202020204" pitchFamily="34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GB" sz="2400" i="0" dirty="0">
                    <a:effectLst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</a:t>
                </a:r>
                <a:r>
                  <a:rPr lang="en-GB" sz="2400" b="1" i="0" dirty="0">
                    <a:effectLst/>
                  </a:rPr>
                  <a:t>Current across the circuit </a:t>
                </a:r>
                <a:r>
                  <a:rPr lang="en-GB" sz="2400" b="0" i="0" dirty="0">
                    <a:effectLst/>
                  </a:rPr>
                  <a:t>is given as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1" dirty="0">
                    <a:effectLst/>
                  </a:rPr>
                  <a:t> 	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𝑠𝑖𝑛</m:t>
                    </m:r>
                    <m:d>
                      <m:d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l-GR" sz="2400" b="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𝜙</m:t>
                        </m:r>
                      </m:e>
                    </m:d>
                  </m:oMath>
                </a14:m>
                <a:endParaRPr lang="en-GB" sz="2400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6709" y="1297244"/>
                <a:ext cx="11366204" cy="4876799"/>
              </a:xfrm>
              <a:blipFill>
                <a:blip r:embed="rId3"/>
                <a:stretch>
                  <a:fillRect l="-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8029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88862" y="1297244"/>
                <a:ext cx="11366204" cy="4279644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400" b="1" dirty="0"/>
                  <a:t>Phasor Diagram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resistor voltage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sz="2400" b="0" i="0" dirty="0">
                    <a:effectLst/>
                  </a:rPr>
                  <a:t>is in phase with the current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Capacitor Voltage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b="0" i="1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lags current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b="0" i="1" smtClean="0">
                            <a:effectLst/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GB" sz="2400" b="0" i="0" dirty="0">
                    <a:effectLst/>
                  </a:rPr>
                  <a:t>, Current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400" b="0" i="1" dirty="0" smtClean="0">
                        <a:effectLst/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sz="2400" b="0" i="0" dirty="0">
                    <a:effectLst/>
                  </a:rPr>
                  <a:t>leads the capacitor voltage </a:t>
                </a:r>
                <a:r>
                  <a:rPr lang="en-GB" sz="2400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b="0" i="0" dirty="0">
                    <a:effectLst/>
                  </a:rPr>
                  <a:t>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90</m:t>
                        </m:r>
                      </m:e>
                      <m:sup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endParaRPr lang="en-GB" sz="2400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b="0" i="0" dirty="0">
                    <a:effectLst/>
                  </a:rPr>
                  <a:t>The resultant voltage is at an angle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0" i="1" smtClean="0">
                        <a:effectLst/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sz="2400" b="0" i="0" dirty="0">
                    <a:effectLst/>
                  </a:rPr>
                  <a:t> with the current.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sz="2400" b="1" i="0" dirty="0">
                  <a:effectLst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endParaRPr lang="en-GB" sz="2400" b="1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  <a:tabLst>
                    <a:tab pos="8610600" algn="l"/>
                    <a:tab pos="8788400" algn="l"/>
                  </a:tabLst>
                </a:pPr>
                <a:endParaRPr lang="en-GB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0" i="0" dirty="0">
                  <a:effectLst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b="1" i="0" dirty="0">
                  <a:effectLst/>
                </a:endParaRP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8862" y="1297244"/>
                <a:ext cx="11366204" cy="4279644"/>
              </a:xfrm>
              <a:blipFill>
                <a:blip r:embed="rId3"/>
                <a:stretch>
                  <a:fillRect l="-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9838A9-8455-CC28-6453-0D7247F183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659" y="1666534"/>
            <a:ext cx="2985687" cy="171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627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Waveform</a:t>
                </a: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Phase(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dirty="0"/>
                  <a:t>)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mtClean="0">
                        <a:latin typeface="Cambria Math" panose="02040503050406030204" pitchFamily="18" charset="0"/>
                      </a:rPr>
                      <m:t>Φ</m:t>
                    </m:r>
                  </m:oMath>
                </a14:m>
                <a:r>
                  <a:rPr lang="en-GB" dirty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𝑡𝑎𝑛</m:t>
                        </m:r>
                      </m:e>
                      <m:sup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GB" dirty="0" smtClean="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0" dirty="0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GB" dirty="0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GB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1000" t="-26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8482D56-B755-489B-2F98-233A6CF6250B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8B1F7A-CC66-B005-C3E1-D001CF0B14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1826" y="2126512"/>
            <a:ext cx="4681519" cy="269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679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2529" y="-53768"/>
            <a:ext cx="8913940" cy="1325563"/>
          </a:xfrm>
        </p:spPr>
        <p:txBody>
          <a:bodyPr/>
          <a:lstStyle/>
          <a:p>
            <a:r>
              <a:rPr lang="en-IN" dirty="0"/>
              <a:t>                                                       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</p:spPr>
            <p:txBody>
              <a:bodyPr>
                <a:normAutofit fontScale="70000" lnSpcReduction="20000"/>
              </a:bodyPr>
              <a:lstStyle/>
              <a:p>
                <a:pPr marL="0" indent="0">
                  <a:buNone/>
                </a:pPr>
                <a:r>
                  <a:rPr lang="en-GB" b="1" dirty="0"/>
                  <a:t>Average Power: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𝑐𝑜𝑠</m:t>
                    </m:r>
                    <m:r>
                      <a:rPr lang="el-GR" i="1"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l-GR" dirty="0"/>
                  <a:t> </a:t>
                </a: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𝑐𝑜𝑠</m:t>
                    </m:r>
                    <m:r>
                      <a:rPr lang="el-GR" i="1"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GB" dirty="0"/>
                  <a:t> Watt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𝑃𝑜𝑤𝑒𝑟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𝐹𝑎𝑐𝑡𝑜𝑟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b="1" dirty="0">
                    <a:ea typeface="Cambria Math" panose="02040503050406030204" pitchFamily="18" charset="0"/>
                  </a:rPr>
                  <a:t>Voltage Drop across a capacitor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</m:t>
                    </m:r>
                    <m:sSub>
                      <m:sSub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𝑗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GB" sz="2800" b="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>
                    <a:ea typeface="Cambria Math" panose="02040503050406030204" pitchFamily="18" charset="0"/>
                  </a:rPr>
                  <a:t>Phase angle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𝑠𝑖𝑛</m:t>
                    </m:r>
                    <m:r>
                      <m:rPr>
                        <m:sty m:val="p"/>
                      </m:rPr>
                      <a:rPr lang="el-GR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𝑡𝑎𝑛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sub>
                        </m:sSub>
                      </m:den>
                    </m:f>
                  </m:oMath>
                </a14:m>
                <a:endParaRPr lang="en-GB" sz="2800" dirty="0">
                  <a:ea typeface="Cambria Math" panose="02040503050406030204" pitchFamily="18" charset="0"/>
                </a:endParaRPr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  <a:p>
                <a:endParaRPr lang="en-IN" dirty="0"/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1600201"/>
                <a:ext cx="10972800" cy="4806042"/>
              </a:xfrm>
              <a:blipFill>
                <a:blip r:embed="rId3"/>
                <a:stretch>
                  <a:fillRect l="-556" t="-24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F0D8D01-A9DC-395F-77EB-DCA945C4B7D2}"/>
              </a:ext>
            </a:extLst>
          </p:cNvPr>
          <p:cNvSpPr txBox="1">
            <a:spLocks/>
          </p:cNvSpPr>
          <p:nvPr/>
        </p:nvSpPr>
        <p:spPr>
          <a:xfrm>
            <a:off x="2734271" y="-28319"/>
            <a:ext cx="67234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469412-C422-F793-8BE2-FEF66AB5BB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8808" y="3538195"/>
            <a:ext cx="2985687" cy="171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227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8D9BEC-A2EF-F3E7-7860-194E1DF5A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40BFF-EACD-FFBF-CBB8-D6673E2CB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RC series circuits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88A83-1987-68FD-FBBE-700798BA2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474" y="1288493"/>
            <a:ext cx="11366204" cy="35724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400" b="1" dirty="0"/>
              <a:t>Impedance plot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>
              <a:lnSpc>
                <a:spcPct val="150000"/>
              </a:lnSpc>
              <a:spcBef>
                <a:spcPts val="600"/>
              </a:spcBef>
              <a:tabLst>
                <a:tab pos="8610600" algn="l"/>
                <a:tab pos="8788400" algn="l"/>
              </a:tabLst>
            </a:pPr>
            <a:r>
              <a:rPr lang="en-GB" sz="2400" dirty="0"/>
              <a:t>Real part along X axis,</a:t>
            </a:r>
          </a:p>
          <a:p>
            <a:pPr>
              <a:lnSpc>
                <a:spcPct val="150000"/>
              </a:lnSpc>
              <a:spcBef>
                <a:spcPts val="600"/>
              </a:spcBef>
              <a:tabLst>
                <a:tab pos="8610600" algn="l"/>
                <a:tab pos="8788400" algn="l"/>
              </a:tabLst>
            </a:pPr>
            <a:r>
              <a:rPr lang="en-GB" sz="2400" dirty="0"/>
              <a:t>Imaginary plot along Y axis</a:t>
            </a:r>
            <a:r>
              <a:rPr lang="en-GB" sz="2400" b="1" dirty="0"/>
              <a:t>	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</a:pPr>
            <a:endParaRPr lang="en-GB" sz="2400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2400" dirty="0"/>
          </a:p>
          <a:p>
            <a:pPr marL="0" indent="0">
              <a:lnSpc>
                <a:spcPct val="150000"/>
              </a:lnSpc>
              <a:buNone/>
            </a:pPr>
            <a:endParaRPr lang="en-GB" sz="2400" b="1" i="0" dirty="0">
              <a:effectLst/>
              <a:ea typeface="Cambria Math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1" i="0" dirty="0">
              <a:effectLst/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482E22-965A-57ED-84A4-575EE2977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GB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0F45E4-8929-BB2D-A14A-525BE1106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36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D3B18BF-062F-CE1D-556D-C2E3B5946F3E}"/>
                  </a:ext>
                </a:extLst>
              </p:cNvPr>
              <p:cNvSpPr txBox="1"/>
              <p:nvPr/>
            </p:nvSpPr>
            <p:spPr>
              <a:xfrm>
                <a:off x="691765" y="2085567"/>
                <a:ext cx="616431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𝒋</m:t>
                    </m:r>
                    <m:sSub>
                      <m:sSubPr>
                        <m:ctrlPr>
                          <a:rPr lang="en-GB" sz="1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sz="1800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r>
                  <a:rPr lang="en-GB" sz="1800" b="1" dirty="0"/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D3B18BF-062F-CE1D-556D-C2E3B5946F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765" y="2085567"/>
                <a:ext cx="6164316" cy="369332"/>
              </a:xfrm>
              <a:prstGeom prst="rect">
                <a:avLst/>
              </a:prstGeom>
              <a:blipFill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BA0A39D1-BCDF-47A3-BF6F-D08FBCD742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8813" y="1644132"/>
            <a:ext cx="3303066" cy="304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295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RLC Series circuit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dirty="0"/>
                  <a:t>In an AC series circuit containing Resistance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GB" dirty="0"/>
                  <a:t>, Inductance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and Capacitance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dirty="0"/>
                  <a:t>, the applied voltage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en-GB" dirty="0"/>
                  <a:t> is the phasor sum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GB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GB" dirty="0"/>
                  <a:t>. 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GB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are anti-phase, i.e. displaced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180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GB" dirty="0"/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b="0" dirty="0"/>
                  <a:t>Voltage across the resistor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/>
                  <a:t>Voltage across the Inductor 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/>
                  <a:t> Voltage across the Capacitor</a:t>
                </a:r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  <a:blipFill>
                <a:blip r:embed="rId3"/>
                <a:stretch>
                  <a:fillRect l="-965" b="-20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C16831-F1C9-C08A-0D9D-EFD70D6AA1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5240" y="3660084"/>
            <a:ext cx="4904740" cy="2697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7756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RLC Series circuit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When,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n-GB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endParaRPr lang="en-GB" b="1" dirty="0"/>
              </a:p>
              <a:p>
                <a:pPr marL="0" indent="0">
                  <a:buNone/>
                </a:pPr>
                <a:r>
                  <a:rPr lang="en-GB" dirty="0"/>
                  <a:t>Impedance,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Z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GB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dirty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GB" i="1" dirty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sub>
                            </m:sSub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𝑡𝑎𝑛</m:t>
                    </m:r>
                    <m:r>
                      <a:rPr lang="el-GR" b="0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dirty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 dirty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r>
                  <a:rPr lang="en-GB" dirty="0"/>
                  <a:t>Phase angle,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l-GR" b="0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𝑡𝑎𝑛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dirty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 dirty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r>
                  <a:rPr lang="en-GB" dirty="0"/>
                  <a:t>Voltage,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  <a:blipFill>
                <a:blip r:embed="rId3"/>
                <a:stretch>
                  <a:fillRect l="-1072" t="-2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8209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RLC Series circuit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When,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n-GB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</m:oMath>
                </a14:m>
                <a:endParaRPr lang="en-GB" b="1" dirty="0"/>
              </a:p>
              <a:p>
                <a:pPr marL="0" indent="0">
                  <a:buNone/>
                </a:pPr>
                <a:r>
                  <a:rPr lang="en-GB" dirty="0"/>
                  <a:t>Impedance,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Z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sub>
                            </m:s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GB" i="1" dirty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dirty="0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GB" b="0" i="1" dirty="0" smtClean="0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𝑡𝑎𝑛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ϕ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dirty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r>
                  <a:rPr lang="en-GB" b="0" dirty="0"/>
                  <a:t>Phase Angle,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l-GR" b="0" i="1" smtClean="0">
                        <a:latin typeface="Cambria Math" panose="02040503050406030204" pitchFamily="18" charset="0"/>
                      </a:rPr>
                      <m:t>𝜙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𝑡𝑎𝑛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  <m:r>
                          <a:rPr lang="en-GB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dirty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GB" i="1" dirty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GB" dirty="0"/>
                  <a:t>)</a:t>
                </a:r>
              </a:p>
              <a:p>
                <a:pPr marL="0" indent="0">
                  <a:buNone/>
                </a:pPr>
                <a:r>
                  <a:rPr lang="en-GB" dirty="0"/>
                  <a:t>Voltage,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IN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  <a:blipFill>
                <a:blip r:embed="rId3"/>
                <a:stretch>
                  <a:fillRect l="-1072" t="-2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145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RLC Series circuit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Phasor Diagram</a:t>
                </a:r>
              </a:p>
              <a:p>
                <a:pPr marL="0" indent="0">
                  <a:buNone/>
                </a:pPr>
                <a:r>
                  <a:rPr lang="en-GB" b="1" dirty="0"/>
                  <a:t>When,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n-GB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  <a:blipFill>
                <a:blip r:embed="rId3"/>
                <a:stretch>
                  <a:fillRect l="-1072" t="-2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40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D19FC51-1214-85C0-F0C5-9F6A9260BE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3578" y="2702867"/>
            <a:ext cx="2721142" cy="355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354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RLC Series circuit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Phasor Diagram</a:t>
                </a:r>
              </a:p>
              <a:p>
                <a:pPr marL="0" indent="0">
                  <a:buNone/>
                </a:pPr>
                <a:r>
                  <a:rPr lang="en-GB" b="1" dirty="0"/>
                  <a:t>When,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n-GB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  <a:blipFill>
                <a:blip r:embed="rId3"/>
                <a:stretch>
                  <a:fillRect l="-1072" t="-2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41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5835AA-BD5D-73D2-5FD4-2E02166C66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0416" y="2676504"/>
            <a:ext cx="2400783" cy="341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236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RLC Series circuit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Phasor Diagram</a:t>
                </a:r>
              </a:p>
              <a:p>
                <a:pPr marL="0" indent="0">
                  <a:buNone/>
                </a:pPr>
                <a:r>
                  <a:rPr lang="en-GB" b="1" dirty="0"/>
                  <a:t>When,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  <a:blipFill>
                <a:blip r:embed="rId3"/>
                <a:stretch>
                  <a:fillRect l="-1072" t="-2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BD810E-9E3F-14EF-95F4-57108CB2A6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544" y="1903158"/>
            <a:ext cx="3322025" cy="445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9701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1F98EE-48A0-E194-7562-D399F2446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567FF-D095-FDB0-EDD5-F94618138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>
                <a:solidFill>
                  <a:schemeClr val="bg1"/>
                </a:solidFill>
                <a:latin typeface="+mn-lt"/>
              </a:rPr>
              <a:t>RLC Series circuit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9D253D6-A320-F6CA-91F8-0F437354CF0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Average Power: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𝑟𝑚𝑠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𝑐𝑜𝑠</m:t>
                    </m:r>
                    <m:r>
                      <a:rPr lang="el-GR" i="1"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l-GR" dirty="0"/>
                  <a:t> </a:t>
                </a: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𝑎𝑣𝑔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𝑐𝑜𝑠</m:t>
                    </m:r>
                    <m:r>
                      <a:rPr lang="el-GR" i="1"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GB" dirty="0"/>
                  <a:t> Watt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:r>
                  <a:rPr lang="en-GB" sz="2800" b="1" dirty="0"/>
                  <a:t>Power factor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𝑃𝑜𝑤𝑒𝑟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𝐹𝑎𝑐𝑡𝑜𝑟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600"/>
                  </a:spcBef>
                  <a:buNone/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𝐶𝑜𝑠</m:t>
                    </m:r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ϕ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𝑍</m:t>
                        </m:r>
                      </m:den>
                    </m:f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9D253D6-A320-F6CA-91F8-0F437354CF0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  <a:blipFill>
                <a:blip r:embed="rId3"/>
                <a:stretch>
                  <a:fillRect l="-1072" t="-2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D62777-BD2A-5C63-61DE-8DFC6B6C4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757960-BADB-7393-84E2-B406DD313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7018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RLC series circuit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When,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1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 dirty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 dirty="0" smtClean="0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r>
                  <a:rPr lang="en-GB" dirty="0"/>
                  <a:t>, the applied voltage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en-GB" dirty="0"/>
                  <a:t> and the current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GB" dirty="0"/>
                  <a:t> are in phase. This effect is called </a:t>
                </a:r>
                <a:r>
                  <a:rPr lang="en-GB" b="1" dirty="0"/>
                  <a:t>series resonance.</a:t>
                </a:r>
              </a:p>
              <a:p>
                <a:pPr marL="0" indent="0">
                  <a:buNone/>
                </a:pPr>
                <a:r>
                  <a:rPr lang="en-GB" b="1" dirty="0"/>
                  <a:t>At series Resonance,</a:t>
                </a:r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e>
                    </m:d>
                  </m:oMath>
                </a14:m>
                <a:endParaRPr lang="en-GB" i="1" dirty="0"/>
              </a:p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GB" i="1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𝑍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GB" i="1" dirty="0"/>
                  <a:t> (the </a:t>
                </a:r>
                <a:r>
                  <a:rPr lang="en-GB" dirty="0"/>
                  <a:t>minimum circuit impedance possible in an L–C–R circuit)</a:t>
                </a:r>
                <a:endParaRPr lang="en-GB" b="1" dirty="0"/>
              </a:p>
              <a:p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 = 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(i.e. the maximum current possible in an L–C–R circuit)</a:t>
                </a:r>
                <a:endParaRPr lang="en-GB" b="1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GB" dirty="0"/>
                  <a:t>, 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1629" y="1600201"/>
                <a:ext cx="11366204" cy="4454533"/>
              </a:xfrm>
              <a:blipFill>
                <a:blip r:embed="rId3"/>
                <a:stretch>
                  <a:fillRect l="-1072" t="-2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IN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1955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A0D7A7-C4EF-4E4F-FE12-D03DD3E8F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2F20A-DA38-5AC6-E450-377A301AA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271" y="-28319"/>
            <a:ext cx="6723457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  <a:latin typeface="+mn-lt"/>
              </a:rPr>
              <a:t>RLC series circuits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B67E2-31AD-F197-6C59-3E7F5347A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474" y="1288493"/>
            <a:ext cx="11366204" cy="35724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r>
              <a:rPr lang="en-GB" sz="2400" b="1" dirty="0"/>
              <a:t>Impedance plot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>
              <a:lnSpc>
                <a:spcPct val="150000"/>
              </a:lnSpc>
              <a:spcBef>
                <a:spcPts val="600"/>
              </a:spcBef>
              <a:tabLst>
                <a:tab pos="8610600" algn="l"/>
                <a:tab pos="8788400" algn="l"/>
              </a:tabLst>
            </a:pPr>
            <a:r>
              <a:rPr lang="en-GB" sz="2400" dirty="0"/>
              <a:t>Real part along X axis,</a:t>
            </a:r>
          </a:p>
          <a:p>
            <a:pPr>
              <a:lnSpc>
                <a:spcPct val="150000"/>
              </a:lnSpc>
              <a:spcBef>
                <a:spcPts val="600"/>
              </a:spcBef>
              <a:tabLst>
                <a:tab pos="8610600" algn="l"/>
                <a:tab pos="8788400" algn="l"/>
              </a:tabLst>
            </a:pPr>
            <a:r>
              <a:rPr lang="en-GB" sz="2400" dirty="0"/>
              <a:t>Imaginary plot along Y axis</a:t>
            </a:r>
            <a:r>
              <a:rPr lang="en-GB" sz="2400" b="1" dirty="0"/>
              <a:t>	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</a:pPr>
            <a:endParaRPr lang="en-GB" sz="2400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2400" dirty="0"/>
          </a:p>
          <a:p>
            <a:pPr marL="0" indent="0">
              <a:lnSpc>
                <a:spcPct val="150000"/>
              </a:lnSpc>
              <a:buNone/>
            </a:pPr>
            <a:endParaRPr lang="en-GB" sz="2400" b="1" i="0" dirty="0">
              <a:effectLst/>
              <a:ea typeface="Cambria Math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  <a:tabLst>
                <a:tab pos="8610600" algn="l"/>
                <a:tab pos="8788400" algn="l"/>
              </a:tabLst>
            </a:pPr>
            <a:endParaRPr lang="en-GB" sz="2400" b="1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  <a:tabLst>
                <a:tab pos="8610600" algn="l"/>
                <a:tab pos="8788400" algn="l"/>
              </a:tabLst>
            </a:pPr>
            <a:endParaRPr lang="en-GB" dirty="0"/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0" i="0" dirty="0"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b="1" i="0" dirty="0">
              <a:effectLst/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499672-C7AF-0675-674A-78F2C4994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26499" y="6357691"/>
            <a:ext cx="4629582" cy="365125"/>
          </a:xfrm>
        </p:spPr>
        <p:txBody>
          <a:bodyPr/>
          <a:lstStyle/>
          <a:p>
            <a:r>
              <a:rPr lang="en-GB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7EDA0C-5581-C811-6A59-5985610DB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FCF0131-75D7-890C-71BE-3A7050274657}"/>
                  </a:ext>
                </a:extLst>
              </p:cNvPr>
              <p:cNvSpPr txBox="1"/>
              <p:nvPr/>
            </p:nvSpPr>
            <p:spPr>
              <a:xfrm>
                <a:off x="691765" y="2085567"/>
                <a:ext cx="616431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600"/>
                  </a:spcBef>
                  <a:tabLst>
                    <a:tab pos="8610600" algn="l"/>
                    <a:tab pos="8788400" algn="l"/>
                  </a:tabLst>
                </a:pPr>
                <a14:m>
                  <m:oMath xmlns:m="http://schemas.openxmlformats.org/officeDocument/2006/math"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𝒁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𝒋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GB" b="1" dirty="0"/>
                      <m:t> 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1800" b="1" dirty="0"/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FCF0131-75D7-890C-71BE-3A70502746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765" y="2085567"/>
                <a:ext cx="6164316" cy="369332"/>
              </a:xfrm>
              <a:prstGeom prst="rect">
                <a:avLst/>
              </a:prstGeom>
              <a:blipFill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50116EEB-7CE5-DF87-503C-5A17CF89BA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3865" y="1297244"/>
            <a:ext cx="3876308" cy="55607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F8A2A84-FE6D-F28E-199A-FD81DBB05BD4}"/>
                  </a:ext>
                </a:extLst>
              </p:cNvPr>
              <p:cNvSpPr txBox="1"/>
              <p:nvPr/>
            </p:nvSpPr>
            <p:spPr>
              <a:xfrm>
                <a:off x="5144288" y="1112578"/>
                <a:ext cx="616431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sz="1800" b="1" i="1" smtClean="0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  <m:r>
                      <a:rPr lang="en-GB" sz="1800" b="1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r>
                  <a:rPr lang="en-GB" dirty="0"/>
                  <a:t>					</a:t>
                </a:r>
                <a:r>
                  <a:rPr lang="en-GB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  <m:r>
                      <a:rPr lang="en-GB" b="1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F8A2A84-FE6D-F28E-199A-FD81DBB05B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4288" y="1112578"/>
                <a:ext cx="6164316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>
            <a:extLst>
              <a:ext uri="{FF2B5EF4-FFF2-40B4-BE49-F238E27FC236}">
                <a16:creationId xmlns:a16="http://schemas.microsoft.com/office/drawing/2014/main" id="{FFDC6529-36C1-B4AC-661D-28AF9616A5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3483" y="1454598"/>
            <a:ext cx="3658630" cy="517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11844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E26878-F3D1-E63C-E847-CFA096232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11542-3155-C979-BA8F-1EA601540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557" y="31094"/>
            <a:ext cx="4742885" cy="1325563"/>
          </a:xfrm>
        </p:spPr>
        <p:txBody>
          <a:bodyPr>
            <a:normAutofit/>
          </a:bodyPr>
          <a:lstStyle/>
          <a:p>
            <a:pPr algn="l"/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62808-71FC-2394-0597-9CC0D0AF73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579" y="1632446"/>
            <a:ext cx="10359107" cy="4422287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b="1" dirty="0"/>
              <a:t>References: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/>
              <a:t>[1] J. W. Nilsson and S. A. Riedel, </a:t>
            </a:r>
            <a:r>
              <a:rPr lang="en-GB" i="1" dirty="0"/>
              <a:t>Electric Circuits</a:t>
            </a:r>
            <a:r>
              <a:rPr lang="en-GB" dirty="0"/>
              <a:t>, 12th ed. Upper Saddle River, NJ: Pearson, 2019.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/>
              <a:t>[2] </a:t>
            </a:r>
            <a:r>
              <a:rPr lang="en-GB" dirty="0"/>
              <a:t>J. Bird, </a:t>
            </a:r>
            <a:r>
              <a:rPr lang="en-GB" i="1" dirty="0"/>
              <a:t>Electrical Circuit Theory and Technology</a:t>
            </a:r>
            <a:r>
              <a:rPr lang="en-GB" dirty="0"/>
              <a:t>, 7th ed. London: Routledge, 2021.</a:t>
            </a:r>
          </a:p>
          <a:p>
            <a:pPr marL="0" indent="0">
              <a:lnSpc>
                <a:spcPct val="110000"/>
              </a:lnSpc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IN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CD9E1A-9F11-733F-03D1-AFAA85367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dirty="0"/>
              <a:t>Lecture – 5 / Electrical Engineering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BBD189-593B-1DA5-C4D2-64A06ADF9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7691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7" name="Graphic 26" descr="Smiling Face with No Fill">
            <a:extLst>
              <a:ext uri="{FF2B5EF4-FFF2-40B4-BE49-F238E27FC236}">
                <a16:creationId xmlns:a16="http://schemas.microsoft.com/office/drawing/2014/main" id="{3384C516-C4F0-0622-6119-DE19AF0FA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296" y="643466"/>
            <a:ext cx="5568739" cy="556873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sz="1200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Lecture – 5 / Electrical Engineering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2135</Words>
  <Application>Microsoft Office PowerPoint</Application>
  <PresentationFormat>Widescreen</PresentationFormat>
  <Paragraphs>672</Paragraphs>
  <Slides>47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47</vt:i4>
      </vt:variant>
    </vt:vector>
  </HeadingPairs>
  <TitlesOfParts>
    <vt:vector size="54" baseType="lpstr">
      <vt:lpstr>Arial</vt:lpstr>
      <vt:lpstr>Calibri</vt:lpstr>
      <vt:lpstr>Calibri Light</vt:lpstr>
      <vt:lpstr>Cambria Math</vt:lpstr>
      <vt:lpstr>UWTSD 200_Title Page</vt:lpstr>
      <vt:lpstr>UWTSD 200_Title Page 2</vt:lpstr>
      <vt:lpstr>UWTSD 200_Text 4</vt:lpstr>
      <vt:lpstr>PowerPoint Presentation</vt:lpstr>
      <vt:lpstr>Content</vt:lpstr>
      <vt:lpstr>Learning Outcome</vt:lpstr>
      <vt:lpstr>Single Phase AC Circuits</vt:lpstr>
      <vt:lpstr>Single Phase AC Circuits</vt:lpstr>
      <vt:lpstr>Single Phase AC Circuits</vt:lpstr>
      <vt:lpstr>Pure Resistive circuit</vt:lpstr>
      <vt:lpstr>Pure Resistive circuit</vt:lpstr>
      <vt:lpstr>Pure Resistive circuit</vt:lpstr>
      <vt:lpstr>Pure Resistive circuit</vt:lpstr>
      <vt:lpstr>Pure Inductance circuit</vt:lpstr>
      <vt:lpstr>Pure Inductance circuit</vt:lpstr>
      <vt:lpstr>Pure Inductance circuit</vt:lpstr>
      <vt:lpstr>Pure Inductance circuit</vt:lpstr>
      <vt:lpstr>Pure Inductance circuit</vt:lpstr>
      <vt:lpstr>Pure Capacitance circuit</vt:lpstr>
      <vt:lpstr>Pure Capacitance circuit</vt:lpstr>
      <vt:lpstr>Pure Capacitance circuit</vt:lpstr>
      <vt:lpstr>Pure Capacitance circuit</vt:lpstr>
      <vt:lpstr>Pure Capacitance circuit</vt:lpstr>
      <vt:lpstr>Pure Capacitance circuit</vt:lpstr>
      <vt:lpstr>Pure Capacitance circuit</vt:lpstr>
      <vt:lpstr>AC circuits</vt:lpstr>
      <vt:lpstr>RL series circuits</vt:lpstr>
      <vt:lpstr>RL series circuits</vt:lpstr>
      <vt:lpstr>RL series circuits</vt:lpstr>
      <vt:lpstr>                                                                     </vt:lpstr>
      <vt:lpstr>                                                                     </vt:lpstr>
      <vt:lpstr>                                                                     </vt:lpstr>
      <vt:lpstr>RL series circuits</vt:lpstr>
      <vt:lpstr>RC series circuits</vt:lpstr>
      <vt:lpstr>RC series circuits</vt:lpstr>
      <vt:lpstr>RC series circuits</vt:lpstr>
      <vt:lpstr>                                                                     </vt:lpstr>
      <vt:lpstr>                                                                     </vt:lpstr>
      <vt:lpstr>RC series circuits</vt:lpstr>
      <vt:lpstr>RLC Series circuit</vt:lpstr>
      <vt:lpstr>RLC Series circuit</vt:lpstr>
      <vt:lpstr>RLC Series circuit</vt:lpstr>
      <vt:lpstr>RLC Series circuit</vt:lpstr>
      <vt:lpstr>RLC Series circuit</vt:lpstr>
      <vt:lpstr>RLC Series circuit</vt:lpstr>
      <vt:lpstr>RLC Series circuit</vt:lpstr>
      <vt:lpstr>RLC series circuit</vt:lpstr>
      <vt:lpstr>RLC series circuits</vt:lpstr>
      <vt:lpstr>PowerPoint Presentation</vt:lpstr>
      <vt:lpstr>   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155</cp:revision>
  <dcterms:created xsi:type="dcterms:W3CDTF">2021-03-09T15:35:42Z</dcterms:created>
  <dcterms:modified xsi:type="dcterms:W3CDTF">2025-10-28T01:19:43Z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