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6" r:id="rId3"/>
    <p:sldId id="277" r:id="rId4"/>
    <p:sldId id="260" r:id="rId5"/>
    <p:sldId id="261" r:id="rId6"/>
    <p:sldId id="262" r:id="rId7"/>
    <p:sldId id="263" r:id="rId8"/>
    <p:sldId id="264" r:id="rId9"/>
    <p:sldId id="266" r:id="rId10"/>
    <p:sldId id="268" r:id="rId11"/>
    <p:sldId id="269" r:id="rId12"/>
    <p:sldId id="271" r:id="rId13"/>
    <p:sldId id="272" r:id="rId14"/>
    <p:sldId id="274"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80" y="6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9/16/2020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9/16/2020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gMm62XTNeBk&amp;pp=QAA%3D"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3274447"/>
          </a:xfrm>
        </p:spPr>
        <p:txBody>
          <a:bodyPr/>
          <a:lstStyle/>
          <a:p>
            <a:r>
              <a:rPr lang="en-GB" dirty="0"/>
              <a:t>The role of Social Enterprise in Society</a:t>
            </a:r>
            <a:br>
              <a:rPr lang="en-GB" dirty="0"/>
            </a:br>
            <a:br>
              <a:rPr lang="en-GB" dirty="0"/>
            </a:br>
            <a:r>
              <a:rPr lang="en-GB" dirty="0"/>
              <a:t> Social Objectives</a:t>
            </a:r>
          </a:p>
        </p:txBody>
      </p:sp>
    </p:spTree>
    <p:extLst>
      <p:ext uri="{BB962C8B-B14F-4D97-AF65-F5344CB8AC3E}">
        <p14:creationId xmlns:p14="http://schemas.microsoft.com/office/powerpoint/2010/main" val="187330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476B9-4B3B-46BE-A051-65C12128D011}"/>
              </a:ext>
            </a:extLst>
          </p:cNvPr>
          <p:cNvSpPr>
            <a:spLocks noGrp="1"/>
          </p:cNvSpPr>
          <p:nvPr>
            <p:ph type="title"/>
          </p:nvPr>
        </p:nvSpPr>
        <p:spPr/>
        <p:txBody>
          <a:bodyPr/>
          <a:lstStyle/>
          <a:p>
            <a:r>
              <a:rPr lang="en-GB" dirty="0">
                <a:solidFill>
                  <a:schemeClr val="tx1"/>
                </a:solidFill>
              </a:rPr>
              <a:t>What is a Social Objective</a:t>
            </a:r>
            <a:r>
              <a:rPr lang="en-GB" dirty="0">
                <a:solidFill>
                  <a:srgbClr val="FFFFFF"/>
                </a:solidFill>
              </a:rPr>
              <a:t>?</a:t>
            </a:r>
            <a:endParaRPr lang="en-GB" dirty="0"/>
          </a:p>
        </p:txBody>
      </p:sp>
      <p:sp>
        <p:nvSpPr>
          <p:cNvPr id="3" name="Content Placeholder 2">
            <a:extLst>
              <a:ext uri="{FF2B5EF4-FFF2-40B4-BE49-F238E27FC236}">
                <a16:creationId xmlns:a16="http://schemas.microsoft.com/office/drawing/2014/main" id="{A724FF11-8AB0-4065-897D-2DBC1BB80086}"/>
              </a:ext>
            </a:extLst>
          </p:cNvPr>
          <p:cNvSpPr>
            <a:spLocks noGrp="1"/>
          </p:cNvSpPr>
          <p:nvPr>
            <p:ph idx="1"/>
          </p:nvPr>
        </p:nvSpPr>
        <p:spPr/>
        <p:txBody>
          <a:bodyPr/>
          <a:lstStyle/>
          <a:p>
            <a:pPr marL="0" indent="0">
              <a:buNone/>
            </a:pPr>
            <a:r>
              <a:rPr lang="en-GB" dirty="0">
                <a:solidFill>
                  <a:srgbClr val="000000"/>
                </a:solidFill>
                <a:hlinkClick r:id="rId2"/>
              </a:rPr>
              <a:t>https://www.youtube.com/watch?v=gMm62XTNeBk&amp;pp=QAA%3D</a:t>
            </a:r>
            <a:endParaRPr lang="en-GB" dirty="0">
              <a:solidFill>
                <a:srgbClr val="000000"/>
              </a:solidFill>
            </a:endParaRPr>
          </a:p>
          <a:p>
            <a:pPr marL="0" indent="0">
              <a:buNone/>
            </a:pPr>
            <a:endParaRPr lang="en-GB" dirty="0">
              <a:solidFill>
                <a:srgbClr val="000000"/>
              </a:solidFill>
            </a:endParaRPr>
          </a:p>
          <a:p>
            <a:pPr marL="0" indent="0">
              <a:buNone/>
            </a:pPr>
            <a:r>
              <a:rPr lang="en-GB" dirty="0">
                <a:solidFill>
                  <a:srgbClr val="000000"/>
                </a:solidFill>
              </a:rPr>
              <a:t>A Social Objective is an objective that aims to solve a social issue.</a:t>
            </a:r>
          </a:p>
          <a:p>
            <a:pPr marL="0" indent="0">
              <a:buNone/>
            </a:pPr>
            <a:endParaRPr lang="en-GB" dirty="0"/>
          </a:p>
        </p:txBody>
      </p:sp>
    </p:spTree>
    <p:extLst>
      <p:ext uri="{BB962C8B-B14F-4D97-AF65-F5344CB8AC3E}">
        <p14:creationId xmlns:p14="http://schemas.microsoft.com/office/powerpoint/2010/main" val="297384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DAFDE-8EFF-49AD-8001-2B051FEFA39B}"/>
              </a:ext>
            </a:extLst>
          </p:cNvPr>
          <p:cNvSpPr>
            <a:spLocks noGrp="1"/>
          </p:cNvSpPr>
          <p:nvPr>
            <p:ph type="title"/>
          </p:nvPr>
        </p:nvSpPr>
        <p:spPr/>
        <p:txBody>
          <a:bodyPr/>
          <a:lstStyle/>
          <a:p>
            <a:r>
              <a:rPr lang="en-GB" dirty="0">
                <a:solidFill>
                  <a:schemeClr val="tx1"/>
                </a:solidFill>
              </a:rPr>
              <a:t>Examples of Social Objectives</a:t>
            </a:r>
          </a:p>
        </p:txBody>
      </p:sp>
      <p:sp>
        <p:nvSpPr>
          <p:cNvPr id="3" name="Content Placeholder 2">
            <a:extLst>
              <a:ext uri="{FF2B5EF4-FFF2-40B4-BE49-F238E27FC236}">
                <a16:creationId xmlns:a16="http://schemas.microsoft.com/office/drawing/2014/main" id="{23E67D42-72CA-45C6-86B6-6A2C542B9027}"/>
              </a:ext>
            </a:extLst>
          </p:cNvPr>
          <p:cNvSpPr>
            <a:spLocks noGrp="1"/>
          </p:cNvSpPr>
          <p:nvPr>
            <p:ph idx="1"/>
          </p:nvPr>
        </p:nvSpPr>
        <p:spPr/>
        <p:txBody>
          <a:bodyPr>
            <a:normAutofit fontScale="55000" lnSpcReduction="20000"/>
          </a:bodyPr>
          <a:lstStyle/>
          <a:p>
            <a:pPr marL="514350" indent="-514350">
              <a:buAutoNum type="arabicPeriod"/>
            </a:pPr>
            <a:r>
              <a:rPr lang="en-GB" dirty="0"/>
              <a:t>The creation and provision of qualitative products and services</a:t>
            </a:r>
          </a:p>
          <a:p>
            <a:pPr marL="514350" indent="-514350">
              <a:buFont typeface="Arial" panose="020B0604020202020204" pitchFamily="34" charset="0"/>
              <a:buAutoNum type="arabicPeriod"/>
            </a:pPr>
            <a:r>
              <a:rPr lang="en-GB" dirty="0"/>
              <a:t>Fair Pricing</a:t>
            </a:r>
          </a:p>
          <a:p>
            <a:pPr marL="514350" indent="-514350">
              <a:buFont typeface="Arial" panose="020B0604020202020204" pitchFamily="34" charset="0"/>
              <a:buAutoNum type="arabicPeriod"/>
            </a:pPr>
            <a:r>
              <a:rPr lang="en-GB" dirty="0"/>
              <a:t>Generating Employment</a:t>
            </a:r>
          </a:p>
          <a:p>
            <a:pPr marL="514350" indent="-514350">
              <a:buFont typeface="Arial" panose="020B0604020202020204" pitchFamily="34" charset="0"/>
              <a:buAutoNum type="arabicPeriod"/>
            </a:pPr>
            <a:r>
              <a:rPr lang="en-GB" dirty="0"/>
              <a:t>Conservation of Natural Resources</a:t>
            </a:r>
          </a:p>
          <a:p>
            <a:pPr marL="514350" indent="-514350">
              <a:buFont typeface="Arial" panose="020B0604020202020204" pitchFamily="34" charset="0"/>
              <a:buAutoNum type="arabicPeriod"/>
            </a:pPr>
            <a:r>
              <a:rPr lang="en-GB" dirty="0"/>
              <a:t>To Improve Industrial Relations</a:t>
            </a:r>
          </a:p>
          <a:p>
            <a:pPr marL="514350" indent="-514350">
              <a:buFont typeface="Arial" panose="020B0604020202020204" pitchFamily="34" charset="0"/>
              <a:buAutoNum type="arabicPeriod"/>
            </a:pPr>
            <a:r>
              <a:rPr lang="en-GB" dirty="0"/>
              <a:t>Social Security</a:t>
            </a:r>
          </a:p>
          <a:p>
            <a:pPr marL="514350" indent="-514350">
              <a:buFont typeface="Arial" panose="020B0604020202020204" pitchFamily="34" charset="0"/>
              <a:buAutoNum type="arabicPeriod"/>
            </a:pPr>
            <a:r>
              <a:rPr lang="en-GB" dirty="0"/>
              <a:t>Avoiding Unfair Trade Practices:</a:t>
            </a:r>
          </a:p>
          <a:p>
            <a:pPr marL="514350" indent="-514350">
              <a:buFont typeface="Arial" panose="020B0604020202020204" pitchFamily="34" charset="0"/>
              <a:buAutoNum type="arabicPeriod"/>
            </a:pPr>
            <a:r>
              <a:rPr lang="en-GB" dirty="0"/>
              <a:t>Welfare of Employees</a:t>
            </a:r>
          </a:p>
          <a:p>
            <a:pPr marL="514350" indent="-514350">
              <a:buFont typeface="Arial" panose="020B0604020202020204" pitchFamily="34" charset="0"/>
              <a:buAutoNum type="arabicPeriod"/>
            </a:pPr>
            <a:r>
              <a:rPr lang="en-GB" dirty="0"/>
              <a:t>Contributing to the Welfare of the Society</a:t>
            </a:r>
          </a:p>
          <a:p>
            <a:pPr marL="514350" indent="-514350">
              <a:buFont typeface="Arial" panose="020B0604020202020204" pitchFamily="34" charset="0"/>
              <a:buAutoNum type="arabicPeriod"/>
            </a:pPr>
            <a:r>
              <a:rPr lang="en-GB" dirty="0"/>
              <a:t>Community Service</a:t>
            </a:r>
          </a:p>
          <a:p>
            <a:pPr marL="0" indent="0">
              <a:buNone/>
            </a:pPr>
            <a:r>
              <a:rPr lang="en-GB" dirty="0"/>
              <a:t>There are many more…..</a:t>
            </a:r>
          </a:p>
          <a:p>
            <a:pPr marL="0" indent="0">
              <a:buNone/>
            </a:pPr>
            <a:endParaRPr lang="en-GB" dirty="0"/>
          </a:p>
        </p:txBody>
      </p:sp>
    </p:spTree>
    <p:extLst>
      <p:ext uri="{BB962C8B-B14F-4D97-AF65-F5344CB8AC3E}">
        <p14:creationId xmlns:p14="http://schemas.microsoft.com/office/powerpoint/2010/main" val="2241711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Society</a:t>
            </a:r>
          </a:p>
        </p:txBody>
      </p:sp>
      <p:sp>
        <p:nvSpPr>
          <p:cNvPr id="3" name="Content Placeholder 2"/>
          <p:cNvSpPr>
            <a:spLocks noGrp="1"/>
          </p:cNvSpPr>
          <p:nvPr>
            <p:ph idx="1"/>
          </p:nvPr>
        </p:nvSpPr>
        <p:spPr/>
        <p:txBody>
          <a:bodyPr>
            <a:normAutofit/>
          </a:bodyPr>
          <a:lstStyle/>
          <a:p>
            <a:pPr marL="0" indent="0" algn="ctr">
              <a:buNone/>
            </a:pPr>
            <a:r>
              <a:rPr lang="en-GB" sz="4800" b="1" dirty="0"/>
              <a:t>What does Society Mean?</a:t>
            </a:r>
          </a:p>
        </p:txBody>
      </p:sp>
    </p:spTree>
    <p:extLst>
      <p:ext uri="{BB962C8B-B14F-4D97-AF65-F5344CB8AC3E}">
        <p14:creationId xmlns:p14="http://schemas.microsoft.com/office/powerpoint/2010/main" val="65459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sz="1800" dirty="0"/>
              <a:t>“a large group of people who live together in an organized way, making decisions about how to do things and sharing the work that needs to be done. All the people in a country, or in several similar countries, can be referred to as a society”. - Cambridge Dictionary</a:t>
            </a:r>
          </a:p>
          <a:p>
            <a:pPr marL="0" indent="0">
              <a:buNone/>
            </a:pPr>
            <a:r>
              <a:rPr lang="en-GB" sz="1800" dirty="0"/>
              <a:t>“Individual is the basic component of society. The interaction of individuals with each other gives birth to group. The social groups interact with each other and develop relationships with each other, leads to a society. The players in football or other games came together is not a society, but just an aggregate of people. Within the society there are patterns and groupings on the basis of likeness and differences”.  - Study lecture notes</a:t>
            </a:r>
          </a:p>
          <a:p>
            <a:pPr marL="0" indent="0">
              <a:buNone/>
            </a:pPr>
            <a:endParaRPr lang="en-GB" sz="1800" dirty="0"/>
          </a:p>
          <a:p>
            <a:pPr marL="0" indent="0">
              <a:buNone/>
            </a:pPr>
            <a:r>
              <a:rPr lang="en-GB" sz="1800" dirty="0"/>
              <a:t>So, Society is a group of people that live together but it is localised to those in a similar manner.</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243562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Looking specifically at British Society, What does society need?</a:t>
            </a:r>
          </a:p>
          <a:p>
            <a:pPr marL="0" indent="0">
              <a:buNone/>
            </a:pPr>
            <a:endParaRPr lang="en-GB" dirty="0"/>
          </a:p>
          <a:p>
            <a:pPr marL="0" indent="0">
              <a:buNone/>
            </a:pPr>
            <a:r>
              <a:rPr lang="en-GB" dirty="0"/>
              <a:t>In groups, prepare a list of what Society needs?</a:t>
            </a:r>
          </a:p>
          <a:p>
            <a:pPr marL="0" indent="0">
              <a:buNone/>
            </a:pPr>
            <a:r>
              <a:rPr lang="en-GB" dirty="0"/>
              <a:t>Create a table with 3 columns.  In the first column write the need.</a:t>
            </a:r>
          </a:p>
        </p:txBody>
      </p:sp>
    </p:spTree>
    <p:extLst>
      <p:ext uri="{BB962C8B-B14F-4D97-AF65-F5344CB8AC3E}">
        <p14:creationId xmlns:p14="http://schemas.microsoft.com/office/powerpoint/2010/main" val="210025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p:txBody>
          <a:bodyPr/>
          <a:lstStyle/>
          <a:p>
            <a:pPr marL="0" indent="0">
              <a:buNone/>
            </a:pPr>
            <a:r>
              <a:rPr lang="en-GB" dirty="0"/>
              <a:t>Moving on from needs, add to your lists now with desirable things society would like?</a:t>
            </a:r>
          </a:p>
          <a:p>
            <a:pPr marL="0" indent="0">
              <a:buNone/>
            </a:pPr>
            <a:r>
              <a:rPr lang="en-GB" dirty="0"/>
              <a:t>Write your desirable list below on your paper.</a:t>
            </a:r>
          </a:p>
        </p:txBody>
      </p:sp>
    </p:spTree>
    <p:extLst>
      <p:ext uri="{BB962C8B-B14F-4D97-AF65-F5344CB8AC3E}">
        <p14:creationId xmlns:p14="http://schemas.microsoft.com/office/powerpoint/2010/main" val="322290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your lists, what separates needs from desirables?</a:t>
            </a:r>
          </a:p>
          <a:p>
            <a:pPr marL="0" indent="0">
              <a:buNone/>
            </a:pPr>
            <a:endParaRPr lang="en-GB" dirty="0"/>
          </a:p>
          <a:p>
            <a:pPr marL="0" indent="0">
              <a:buNone/>
            </a:pPr>
            <a:r>
              <a:rPr lang="en-GB" dirty="0"/>
              <a:t>On your flipchart list, in the middle column write by the side of each one of they are ‘essential’ or ‘desirable’.</a:t>
            </a:r>
          </a:p>
          <a:p>
            <a:pPr marL="0" indent="0">
              <a:buNone/>
            </a:pPr>
            <a:endParaRPr lang="en-GB" dirty="0"/>
          </a:p>
        </p:txBody>
      </p:sp>
    </p:spTree>
    <p:extLst>
      <p:ext uri="{BB962C8B-B14F-4D97-AF65-F5344CB8AC3E}">
        <p14:creationId xmlns:p14="http://schemas.microsoft.com/office/powerpoint/2010/main" val="3855779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idx="1"/>
          </p:nvPr>
        </p:nvSpPr>
        <p:spPr/>
        <p:txBody>
          <a:bodyPr/>
          <a:lstStyle/>
          <a:p>
            <a:pPr marL="0" indent="0">
              <a:buNone/>
            </a:pPr>
            <a:r>
              <a:rPr lang="en-GB" dirty="0"/>
              <a:t>In groups, look at each ‘essential’ and ‘desirable’ need you have identified.  In the third column write who ever provides that service.</a:t>
            </a:r>
          </a:p>
          <a:p>
            <a:pPr marL="0" indent="0">
              <a:buNone/>
            </a:pPr>
            <a:endParaRPr lang="en-GB" dirty="0"/>
          </a:p>
          <a:p>
            <a:pPr marL="0" indent="0">
              <a:buNone/>
            </a:pPr>
            <a:r>
              <a:rPr lang="en-GB" dirty="0" err="1"/>
              <a:t>Eg</a:t>
            </a:r>
            <a:r>
              <a:rPr lang="en-GB" dirty="0"/>
              <a:t>.  Water               Essential					DWR </a:t>
            </a:r>
            <a:r>
              <a:rPr lang="en-GB" dirty="0" err="1"/>
              <a:t>Cymru</a:t>
            </a:r>
            <a:r>
              <a:rPr lang="en-GB" dirty="0"/>
              <a:t> </a:t>
            </a:r>
          </a:p>
        </p:txBody>
      </p:sp>
    </p:spTree>
    <p:extLst>
      <p:ext uri="{BB962C8B-B14F-4D97-AF65-F5344CB8AC3E}">
        <p14:creationId xmlns:p14="http://schemas.microsoft.com/office/powerpoint/2010/main" val="1831321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lnSpcReduction="10000"/>
          </a:bodyPr>
          <a:lstStyle/>
          <a:p>
            <a:pPr marL="0" indent="0">
              <a:buNone/>
            </a:pPr>
            <a:r>
              <a:rPr lang="en-GB" dirty="0"/>
              <a:t>Are the following things essential or desirable?</a:t>
            </a:r>
          </a:p>
          <a:p>
            <a:r>
              <a:rPr lang="en-GB" dirty="0"/>
              <a:t>Youth Service</a:t>
            </a:r>
          </a:p>
          <a:p>
            <a:r>
              <a:rPr lang="en-GB" dirty="0"/>
              <a:t>Mental health provision</a:t>
            </a:r>
          </a:p>
          <a:p>
            <a:pPr marL="0" indent="0">
              <a:buNone/>
            </a:pPr>
            <a:r>
              <a:rPr lang="en-GB" dirty="0"/>
              <a:t>It almost doesn’t matter as it is subjective…..</a:t>
            </a:r>
          </a:p>
          <a:p>
            <a:pPr marL="0" indent="0">
              <a:buNone/>
            </a:pPr>
            <a:r>
              <a:rPr lang="en-GB" dirty="0"/>
              <a:t>So, if the government are not in a position to support all the things on your lists…….Who does?</a:t>
            </a:r>
          </a:p>
          <a:p>
            <a:pPr marL="0" indent="0">
              <a:buNone/>
            </a:pPr>
            <a:r>
              <a:rPr lang="en-GB" dirty="0"/>
              <a:t>Could Social Enterprise??</a:t>
            </a:r>
          </a:p>
        </p:txBody>
      </p:sp>
    </p:spTree>
    <p:extLst>
      <p:ext uri="{BB962C8B-B14F-4D97-AF65-F5344CB8AC3E}">
        <p14:creationId xmlns:p14="http://schemas.microsoft.com/office/powerpoint/2010/main" val="186488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Social Enterprise provides provisions to society, that society itself has noted is lacking.  People are self-identifying, self-creating and becoming more self-sufficient!</a:t>
            </a:r>
          </a:p>
          <a:p>
            <a:pPr marL="0" indent="0">
              <a:buNone/>
            </a:pPr>
            <a:r>
              <a:rPr lang="en-GB" dirty="0"/>
              <a:t>Social Enterprise has the potential to offer Society what it needs…</a:t>
            </a:r>
          </a:p>
        </p:txBody>
      </p:sp>
    </p:spTree>
    <p:extLst>
      <p:ext uri="{BB962C8B-B14F-4D97-AF65-F5344CB8AC3E}">
        <p14:creationId xmlns:p14="http://schemas.microsoft.com/office/powerpoint/2010/main" val="3230054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Local Economy</a:t>
            </a:r>
          </a:p>
        </p:txBody>
      </p:sp>
      <p:sp>
        <p:nvSpPr>
          <p:cNvPr id="3" name="Content Placeholder 2"/>
          <p:cNvSpPr>
            <a:spLocks noGrp="1"/>
          </p:cNvSpPr>
          <p:nvPr>
            <p:ph idx="1"/>
          </p:nvPr>
        </p:nvSpPr>
        <p:spPr/>
        <p:txBody>
          <a:bodyPr/>
          <a:lstStyle/>
          <a:p>
            <a:pPr marL="0" indent="0">
              <a:buNone/>
            </a:pPr>
            <a:r>
              <a:rPr lang="en-GB" dirty="0"/>
              <a:t>What does Local Economy mean?</a:t>
            </a:r>
          </a:p>
          <a:p>
            <a:pPr marL="0" indent="0">
              <a:buNone/>
            </a:pPr>
            <a:endParaRPr lang="en-GB" dirty="0"/>
          </a:p>
          <a:p>
            <a:pPr marL="0" indent="0">
              <a:buNone/>
            </a:pPr>
            <a:r>
              <a:rPr lang="en-GB" dirty="0"/>
              <a:t>local economy: The economic system and range of economic activity in a local area that serves a local population. Our local economy is being developed and is expanding and creating more employment which is what the local area needs.</a:t>
            </a:r>
          </a:p>
        </p:txBody>
      </p:sp>
      <p:pic>
        <p:nvPicPr>
          <p:cNvPr id="4" name="Picture 3" descr="Christie’s sells money in art stunt | Vvox"/>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3927" y="706581"/>
            <a:ext cx="5096624" cy="2866851"/>
          </a:xfrm>
          <a:prstGeom prst="rect">
            <a:avLst/>
          </a:prstGeom>
        </p:spPr>
      </p:pic>
    </p:spTree>
    <p:extLst>
      <p:ext uri="{BB962C8B-B14F-4D97-AF65-F5344CB8AC3E}">
        <p14:creationId xmlns:p14="http://schemas.microsoft.com/office/powerpoint/2010/main" val="57448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What can affect the Local Economy?  What sorts of things can improve the local economy and what can have a negative effect?</a:t>
            </a:r>
          </a:p>
          <a:p>
            <a:pPr marL="0" indent="0">
              <a:buNone/>
            </a:pPr>
            <a:endParaRPr lang="en-GB" dirty="0"/>
          </a:p>
          <a:p>
            <a:pPr marL="0" indent="0">
              <a:buNone/>
            </a:pPr>
            <a:r>
              <a:rPr lang="en-GB" dirty="0"/>
              <a:t>Create a Spider diagram, with different colours for Positive/Negative</a:t>
            </a:r>
          </a:p>
        </p:txBody>
      </p:sp>
    </p:spTree>
    <p:extLst>
      <p:ext uri="{BB962C8B-B14F-4D97-AF65-F5344CB8AC3E}">
        <p14:creationId xmlns:p14="http://schemas.microsoft.com/office/powerpoint/2010/main" val="2057448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all the positive and negative impacts upon the Local Economy, how could Social Enterprise make a difference to them?</a:t>
            </a:r>
          </a:p>
        </p:txBody>
      </p:sp>
    </p:spTree>
    <p:extLst>
      <p:ext uri="{BB962C8B-B14F-4D97-AF65-F5344CB8AC3E}">
        <p14:creationId xmlns:p14="http://schemas.microsoft.com/office/powerpoint/2010/main" val="3667120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0" indent="0">
              <a:buNone/>
            </a:pPr>
            <a:r>
              <a:rPr lang="en-GB" dirty="0"/>
              <a:t>Social Enterprise has the potential to allow people to create organisations to support each other in their time of need, both by providing products or services, but also by providing intangible support that may not be offered anywhere else.</a:t>
            </a:r>
          </a:p>
          <a:p>
            <a:pPr marL="0" indent="0">
              <a:buNone/>
            </a:pPr>
            <a:r>
              <a:rPr lang="en-GB" dirty="0"/>
              <a:t>When they do that, they provide jobs, funding, educational opportunities, support to the vulnerable, all saving the Local economy lots and lots of money and by providing employment making the local economy at the same time.</a:t>
            </a:r>
          </a:p>
          <a:p>
            <a:pPr marL="0" indent="0">
              <a:buNone/>
            </a:pPr>
            <a:r>
              <a:rPr lang="en-GB" dirty="0"/>
              <a:t>Discuss – </a:t>
            </a:r>
            <a:r>
              <a:rPr lang="en-GB" dirty="0" err="1"/>
              <a:t>ismooth</a:t>
            </a:r>
            <a:r>
              <a:rPr lang="en-GB" dirty="0"/>
              <a:t> cafe</a:t>
            </a:r>
          </a:p>
        </p:txBody>
      </p:sp>
    </p:spTree>
    <p:extLst>
      <p:ext uri="{BB962C8B-B14F-4D97-AF65-F5344CB8AC3E}">
        <p14:creationId xmlns:p14="http://schemas.microsoft.com/office/powerpoint/2010/main" val="36458031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223</TotalTime>
  <Words>686</Words>
  <Application>Microsoft Office PowerPoint</Application>
  <PresentationFormat>Widescreen</PresentationFormat>
  <Paragraphs>63</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Garamond</vt:lpstr>
      <vt:lpstr>Organic</vt:lpstr>
      <vt:lpstr>The role of Social Enterprise in Society   Social Objectives</vt:lpstr>
      <vt:lpstr>What is a Social Objective?</vt:lpstr>
      <vt:lpstr>Examples of Social Objectives</vt:lpstr>
      <vt:lpstr>Society</vt:lpstr>
      <vt:lpstr>Definitions</vt:lpstr>
      <vt:lpstr>Activity</vt:lpstr>
      <vt:lpstr>Activity 2</vt:lpstr>
      <vt:lpstr>Discussion</vt:lpstr>
      <vt:lpstr>Activity 3</vt:lpstr>
      <vt:lpstr>Discussion….</vt:lpstr>
      <vt:lpstr>PowerPoint Presentation</vt:lpstr>
      <vt:lpstr>Local Economy</vt:lpstr>
      <vt:lpstr>Activity</vt:lpstr>
      <vt:lpstr>Discussion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Social Enterprise in Society and the Regional Economy</dc:title>
  <dc:creator>Jessica Shore</dc:creator>
  <cp:lastModifiedBy>Jessica Shore</cp:lastModifiedBy>
  <cp:revision>13</cp:revision>
  <dcterms:created xsi:type="dcterms:W3CDTF">2019-10-03T11:53:19Z</dcterms:created>
  <dcterms:modified xsi:type="dcterms:W3CDTF">2020-09-16T15:11:59Z</dcterms:modified>
</cp:coreProperties>
</file>