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57" r:id="rId3"/>
    <p:sldId id="258" r:id="rId4"/>
    <p:sldId id="259" r:id="rId5"/>
    <p:sldId id="260" r:id="rId6"/>
    <p:sldId id="267" r:id="rId7"/>
    <p:sldId id="261" r:id="rId8"/>
    <p:sldId id="262" r:id="rId9"/>
    <p:sldId id="263" r:id="rId10"/>
    <p:sldId id="264" r:id="rId11"/>
    <p:sldId id="265" r:id="rId12"/>
    <p:sldId id="266"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8392" autoAdjust="0"/>
  </p:normalViewPr>
  <p:slideViewPr>
    <p:cSldViewPr snapToGrid="0">
      <p:cViewPr varScale="1">
        <p:scale>
          <a:sx n="48" d="100"/>
          <a:sy n="48" d="100"/>
        </p:scale>
        <p:origin x="67"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5A153D-1C10-4DC3-8A81-2806994F532C}" type="datetimeFigureOut">
              <a:rPr lang="en-GB" smtClean="0"/>
              <a:t>06/11/2018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C7D21E-C914-4D3A-B759-D3EA8DD603F5}" type="slidenum">
              <a:rPr lang="en-GB" smtClean="0"/>
              <a:t>‹#›</a:t>
            </a:fld>
            <a:endParaRPr lang="en-GB"/>
          </a:p>
        </p:txBody>
      </p:sp>
    </p:spTree>
    <p:extLst>
      <p:ext uri="{BB962C8B-B14F-4D97-AF65-F5344CB8AC3E}">
        <p14:creationId xmlns:p14="http://schemas.microsoft.com/office/powerpoint/2010/main" val="1210335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Introduce yourself and the title of the research</a:t>
            </a:r>
            <a:endParaRPr lang="en-GB" dirty="0"/>
          </a:p>
        </p:txBody>
      </p:sp>
      <p:sp>
        <p:nvSpPr>
          <p:cNvPr id="4" name="Slide Number Placeholder 3"/>
          <p:cNvSpPr>
            <a:spLocks noGrp="1"/>
          </p:cNvSpPr>
          <p:nvPr>
            <p:ph type="sldNum" sz="quarter" idx="10"/>
          </p:nvPr>
        </p:nvSpPr>
        <p:spPr/>
        <p:txBody>
          <a:bodyPr/>
          <a:lstStyle/>
          <a:p>
            <a:fld id="{22C7D21E-C914-4D3A-B759-D3EA8DD603F5}" type="slidenum">
              <a:rPr lang="en-GB" smtClean="0"/>
              <a:t>1</a:t>
            </a:fld>
            <a:endParaRPr lang="en-GB"/>
          </a:p>
        </p:txBody>
      </p:sp>
    </p:spTree>
    <p:extLst>
      <p:ext uri="{BB962C8B-B14F-4D97-AF65-F5344CB8AC3E}">
        <p14:creationId xmlns:p14="http://schemas.microsoft.com/office/powerpoint/2010/main" val="2739884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is what will be covered for the presentation</a:t>
            </a:r>
          </a:p>
          <a:p>
            <a:r>
              <a:rPr lang="en-GB" baseline="0" dirty="0" smtClean="0"/>
              <a:t>What the main goal is</a:t>
            </a:r>
          </a:p>
          <a:p>
            <a:r>
              <a:rPr lang="en-GB" baseline="0" dirty="0" smtClean="0"/>
              <a:t>This will briefly cover what this test is trying to find out</a:t>
            </a:r>
          </a:p>
          <a:p>
            <a:r>
              <a:rPr lang="en-GB" baseline="0" dirty="0" smtClean="0"/>
              <a:t>What research has already been done</a:t>
            </a:r>
          </a:p>
          <a:p>
            <a:r>
              <a:rPr lang="en-GB" baseline="0" dirty="0" smtClean="0"/>
              <a:t>Research has been conducted in various fields </a:t>
            </a:r>
          </a:p>
          <a:p>
            <a:r>
              <a:rPr lang="en-GB" baseline="0" dirty="0" smtClean="0"/>
              <a:t>What is the proposed test</a:t>
            </a:r>
          </a:p>
          <a:p>
            <a:r>
              <a:rPr lang="en-GB" baseline="0" dirty="0" smtClean="0"/>
              <a:t>The test has been planned out but may need some tweaking</a:t>
            </a:r>
          </a:p>
          <a:p>
            <a:r>
              <a:rPr lang="en-GB" baseline="0" dirty="0" smtClean="0"/>
              <a:t>What are the project outcomes</a:t>
            </a:r>
          </a:p>
          <a:p>
            <a:r>
              <a:rPr lang="en-GB" baseline="0" dirty="0" smtClean="0"/>
              <a:t>What I’m aiming to find out</a:t>
            </a:r>
            <a:endParaRPr lang="en-GB" dirty="0"/>
          </a:p>
        </p:txBody>
      </p:sp>
      <p:sp>
        <p:nvSpPr>
          <p:cNvPr id="4" name="Slide Number Placeholder 3"/>
          <p:cNvSpPr>
            <a:spLocks noGrp="1"/>
          </p:cNvSpPr>
          <p:nvPr>
            <p:ph type="sldNum" sz="quarter" idx="10"/>
          </p:nvPr>
        </p:nvSpPr>
        <p:spPr/>
        <p:txBody>
          <a:bodyPr/>
          <a:lstStyle/>
          <a:p>
            <a:fld id="{22C7D21E-C914-4D3A-B759-D3EA8DD603F5}" type="slidenum">
              <a:rPr lang="en-GB" smtClean="0"/>
              <a:t>2</a:t>
            </a:fld>
            <a:endParaRPr lang="en-GB"/>
          </a:p>
        </p:txBody>
      </p:sp>
    </p:spTree>
    <p:extLst>
      <p:ext uri="{BB962C8B-B14F-4D97-AF65-F5344CB8AC3E}">
        <p14:creationId xmlns:p14="http://schemas.microsoft.com/office/powerpoint/2010/main" val="17642689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This proposal will aim to show the research and methodology regarding a test to see if social situations and relationships can be improved by video games. The research for this proposal has been varied between mathematical sums, game theory, health articles and game industry reports. The games proposed for the test are already pre-existing and no games will need to be fabricated for the purpose of the test. The time it would take to produce the necessary games would be too long. The project outcomes are defined by typical behaviour of participants from public goods games in which players will contribute to the conclusion of the game, however when one participant does not give a fair contribution but shares in the success of the game it may alter the rest of the participants attitude towards them (Nakamura, </a:t>
            </a:r>
            <a:r>
              <a:rPr lang="en-GB" sz="1200" kern="1200" dirty="0" err="1" smtClean="0">
                <a:solidFill>
                  <a:schemeClr val="tx1"/>
                </a:solidFill>
                <a:effectLst/>
                <a:latin typeface="+mn-lt"/>
                <a:ea typeface="+mn-ea"/>
                <a:cs typeface="+mn-cs"/>
              </a:rPr>
              <a:t>Contesini</a:t>
            </a:r>
            <a:r>
              <a:rPr lang="en-GB" sz="1200" kern="1200" dirty="0" smtClean="0">
                <a:solidFill>
                  <a:schemeClr val="tx1"/>
                </a:solidFill>
                <a:effectLst/>
                <a:latin typeface="+mn-lt"/>
                <a:ea typeface="+mn-ea"/>
                <a:cs typeface="+mn-cs"/>
              </a:rPr>
              <a:t> and Martinez, 2018). The main goal of the test is to see how working together in cooperative games can improve relationships among likeminded peers and also how they react when they are competing in a friendly scenario.</a:t>
            </a:r>
            <a:endParaRPr lang="en-GB" dirty="0"/>
          </a:p>
        </p:txBody>
      </p:sp>
      <p:sp>
        <p:nvSpPr>
          <p:cNvPr id="4" name="Slide Number Placeholder 3"/>
          <p:cNvSpPr>
            <a:spLocks noGrp="1"/>
          </p:cNvSpPr>
          <p:nvPr>
            <p:ph type="sldNum" sz="quarter" idx="10"/>
          </p:nvPr>
        </p:nvSpPr>
        <p:spPr/>
        <p:txBody>
          <a:bodyPr/>
          <a:lstStyle/>
          <a:p>
            <a:fld id="{22C7D21E-C914-4D3A-B759-D3EA8DD603F5}" type="slidenum">
              <a:rPr lang="en-GB" smtClean="0"/>
              <a:t>3</a:t>
            </a:fld>
            <a:endParaRPr lang="en-GB"/>
          </a:p>
        </p:txBody>
      </p:sp>
    </p:spTree>
    <p:extLst>
      <p:ext uri="{BB962C8B-B14F-4D97-AF65-F5344CB8AC3E}">
        <p14:creationId xmlns:p14="http://schemas.microsoft.com/office/powerpoint/2010/main" val="4231140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main theory for a cooperative game is that ‘the two individuals are supposed to be able to discuss the situation and agree on a rational joint plan of action…’ (Nash, 1953).  The Nash Equilibrium (Nash, 1950) occurs whenever a player cannot improve their own outcome by changing their current strategy (Nakamura, </a:t>
            </a:r>
            <a:r>
              <a:rPr lang="en-GB" sz="1200" kern="1200" dirty="0" err="1" smtClean="0">
                <a:solidFill>
                  <a:schemeClr val="tx1"/>
                </a:solidFill>
                <a:effectLst/>
                <a:latin typeface="+mn-lt"/>
                <a:ea typeface="+mn-ea"/>
                <a:cs typeface="+mn-cs"/>
              </a:rPr>
              <a:t>Contesini</a:t>
            </a:r>
            <a:r>
              <a:rPr lang="en-GB" sz="1200" kern="1200" dirty="0" smtClean="0">
                <a:solidFill>
                  <a:schemeClr val="tx1"/>
                </a:solidFill>
                <a:effectLst/>
                <a:latin typeface="+mn-lt"/>
                <a:ea typeface="+mn-ea"/>
                <a:cs typeface="+mn-cs"/>
              </a:rPr>
              <a:t> and Martinez, 2018). While they refer to games as mathematical equations it can be applied to video game theory. In a competitive multiplayer game, each player will have their own strategy to try and win and there is only one winner at the end. </a:t>
            </a:r>
          </a:p>
          <a:p>
            <a:r>
              <a:rPr lang="en-GB" sz="1200" kern="1200" dirty="0" smtClean="0">
                <a:solidFill>
                  <a:schemeClr val="tx1"/>
                </a:solidFill>
                <a:effectLst/>
                <a:latin typeface="+mn-lt"/>
                <a:ea typeface="+mn-ea"/>
                <a:cs typeface="+mn-cs"/>
              </a:rPr>
              <a:t>Axelrod and Dawkins (1990) state that the problem with cooperation is that people will look after themselves before others. They go on to say;</a:t>
            </a:r>
          </a:p>
          <a:p>
            <a:r>
              <a:rPr lang="en-GB" sz="1200" kern="1200" dirty="0" smtClean="0">
                <a:solidFill>
                  <a:schemeClr val="tx1"/>
                </a:solidFill>
                <a:effectLst/>
                <a:latin typeface="+mn-lt"/>
                <a:ea typeface="+mn-ea"/>
                <a:cs typeface="+mn-cs"/>
              </a:rPr>
              <a:t>‘…in situations where each individual has an incentive to be selfish, how can cooperation ever develop? The answer each of us gives to this question has a fundamental effect on how we think and act in our social, political, and economic relations with others. And the answers that others give have a great effect on how ready they will be to cooperate with us’. (pg.3)</a:t>
            </a:r>
          </a:p>
          <a:p>
            <a:r>
              <a:rPr lang="en-GB" sz="1200" kern="1200" dirty="0" smtClean="0">
                <a:solidFill>
                  <a:schemeClr val="tx1"/>
                </a:solidFill>
                <a:effectLst/>
                <a:latin typeface="+mn-lt"/>
                <a:ea typeface="+mn-ea"/>
                <a:cs typeface="+mn-cs"/>
              </a:rPr>
              <a:t>The latest essential facts of the video game industry report (The Entertainment Software Association, 2018) state that 42% of gamers are playing online with their friends and that 55% of the most frequent gamers say that video games help them contact with their friends. It is clear that a large portion of the video game audience are playing games together in a social scenario.</a:t>
            </a:r>
          </a:p>
          <a:p>
            <a:r>
              <a:rPr lang="en-GB" sz="1200" kern="1200" dirty="0" err="1" smtClean="0">
                <a:solidFill>
                  <a:schemeClr val="tx1"/>
                </a:solidFill>
                <a:effectLst/>
                <a:latin typeface="+mn-lt"/>
                <a:ea typeface="+mn-ea"/>
                <a:cs typeface="+mn-cs"/>
              </a:rPr>
              <a:t>Przyblski</a:t>
            </a:r>
            <a:r>
              <a:rPr lang="en-GB" sz="1200" kern="1200" dirty="0" smtClean="0">
                <a:solidFill>
                  <a:schemeClr val="tx1"/>
                </a:solidFill>
                <a:effectLst/>
                <a:latin typeface="+mn-lt"/>
                <a:ea typeface="+mn-ea"/>
                <a:cs typeface="+mn-cs"/>
              </a:rPr>
              <a:t> (2014) conducted a test into the effects of playing video games for children aged 10 – 15 years and aimed to see if they would improve their social skills as well as general wellbeing. According to </a:t>
            </a:r>
            <a:r>
              <a:rPr lang="en-GB" sz="1200" kern="1200" dirty="0" err="1" smtClean="0">
                <a:solidFill>
                  <a:schemeClr val="tx1"/>
                </a:solidFill>
                <a:effectLst/>
                <a:latin typeface="+mn-lt"/>
                <a:ea typeface="+mn-ea"/>
                <a:cs typeface="+mn-cs"/>
              </a:rPr>
              <a:t>Przyblski</a:t>
            </a:r>
            <a:r>
              <a:rPr lang="en-GB" sz="1200" kern="1200" dirty="0" smtClean="0">
                <a:solidFill>
                  <a:schemeClr val="tx1"/>
                </a:solidFill>
                <a:effectLst/>
                <a:latin typeface="+mn-lt"/>
                <a:ea typeface="+mn-ea"/>
                <a:cs typeface="+mn-cs"/>
              </a:rPr>
              <a:t> (2014) over three hours of video game engagement was linked to higher life satisfaction and improved social behaviour. However the longer the period of game engagement the effects were almost the complete opposite. </a:t>
            </a:r>
          </a:p>
          <a:p>
            <a:r>
              <a:rPr lang="en-GB" sz="1200" kern="1200" dirty="0" smtClean="0">
                <a:solidFill>
                  <a:schemeClr val="tx1"/>
                </a:solidFill>
                <a:effectLst/>
                <a:latin typeface="+mn-lt"/>
                <a:ea typeface="+mn-ea"/>
                <a:cs typeface="+mn-cs"/>
              </a:rPr>
              <a:t>Webber (2018) says ‘…social benefits of playing video games are greatest when players play games specifically designed to reward pro-social behaviours such as effective cooperation, support, and helping other players.’ And </a:t>
            </a:r>
            <a:r>
              <a:rPr lang="en-GB" sz="1200" kern="1200" dirty="0" err="1" smtClean="0">
                <a:solidFill>
                  <a:schemeClr val="tx1"/>
                </a:solidFill>
                <a:effectLst/>
                <a:latin typeface="+mn-lt"/>
                <a:ea typeface="+mn-ea"/>
                <a:cs typeface="+mn-cs"/>
              </a:rPr>
              <a:t>Granic</a:t>
            </a:r>
            <a:r>
              <a:rPr lang="en-GB" sz="1200" kern="1200" dirty="0" smtClean="0">
                <a:solidFill>
                  <a:schemeClr val="tx1"/>
                </a:solidFill>
                <a:effectLst/>
                <a:latin typeface="+mn-lt"/>
                <a:ea typeface="+mn-ea"/>
                <a:cs typeface="+mn-cs"/>
              </a:rPr>
              <a:t> (2014) backs up this claim by stating "that children who played more pro-social games at the beginning of the school year were more likely to exhibit helpful behaviours later that year." It is clear that with younger audiences video games can influence good social behaviour and improve peer relationships.</a:t>
            </a:r>
          </a:p>
          <a:p>
            <a:endParaRPr lang="en-GB" dirty="0"/>
          </a:p>
        </p:txBody>
      </p:sp>
      <p:sp>
        <p:nvSpPr>
          <p:cNvPr id="4" name="Slide Number Placeholder 3"/>
          <p:cNvSpPr>
            <a:spLocks noGrp="1"/>
          </p:cNvSpPr>
          <p:nvPr>
            <p:ph type="sldNum" sz="quarter" idx="10"/>
          </p:nvPr>
        </p:nvSpPr>
        <p:spPr/>
        <p:txBody>
          <a:bodyPr/>
          <a:lstStyle/>
          <a:p>
            <a:fld id="{22C7D21E-C914-4D3A-B759-D3EA8DD603F5}" type="slidenum">
              <a:rPr lang="en-GB" smtClean="0"/>
              <a:t>4</a:t>
            </a:fld>
            <a:endParaRPr lang="en-GB"/>
          </a:p>
        </p:txBody>
      </p:sp>
    </p:spTree>
    <p:extLst>
      <p:ext uri="{BB962C8B-B14F-4D97-AF65-F5344CB8AC3E}">
        <p14:creationId xmlns:p14="http://schemas.microsoft.com/office/powerpoint/2010/main" val="36701337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Due to the nature of the test an ethics form will need to be submitted as the test aims to try and stimulate social behaviour and the subjects will need to sign a form of consent during the interviews. The candidates will be chosen from the Creative computer games course, they have a higher experience with the video games in general and are more likely to participate in the test. A small qualitative survey will be written for each candidate to fill in. The survey will ask questions such as; what is your experience with cooperative games, how often do you play, what is their opinion on cooperative games, do you know any other candidates’. This will make the dividing of candidates easier as they can be divided into groups of similar experience and with no pre-built relationships. One candidate shouldn’t be able to outmatch others if they are better. However, this could also an opportunity to see how other candidates will react when they are outmatched and compare to results to equal candidates, for now this test will focus on candidates of equal experience. </a:t>
            </a:r>
          </a:p>
          <a:p>
            <a:r>
              <a:rPr lang="en-GB" dirty="0" smtClean="0">
                <a:effectLst/>
              </a:rPr>
              <a:t> </a:t>
            </a:r>
          </a:p>
          <a:p>
            <a:r>
              <a:rPr lang="en-GB" dirty="0" smtClean="0">
                <a:effectLst/>
              </a:rPr>
              <a:t>There will be a total of five groups and three subjects per group. Each group will have a one subject from each year of the creative computer game design course. They will have one level 4, one level 5 and one level 6. Since the test will be looking for how relationships can form, having each member from a separate year will give a higher chance of the subjects not knowing each other. The groups will be labelled A – E and each subject will be given their group identification by their number, for example group A will have subject A1, A2, A3 and so on for each group. This will be used to conduct notes when the subjects are playing and keep their anonymity. </a:t>
            </a:r>
          </a:p>
          <a:p>
            <a:r>
              <a:rPr lang="en-GB" sz="1200" kern="1200" dirty="0" smtClean="0">
                <a:solidFill>
                  <a:schemeClr val="tx1"/>
                </a:solidFill>
                <a:effectLst/>
                <a:latin typeface="+mn-lt"/>
                <a:ea typeface="+mn-ea"/>
                <a:cs typeface="+mn-cs"/>
              </a:rPr>
              <a:t> </a:t>
            </a:r>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22C7D21E-C914-4D3A-B759-D3EA8DD603F5}" type="slidenum">
              <a:rPr lang="en-GB" smtClean="0"/>
              <a:t>5</a:t>
            </a:fld>
            <a:endParaRPr lang="en-GB"/>
          </a:p>
        </p:txBody>
      </p:sp>
    </p:spTree>
    <p:extLst>
      <p:ext uri="{BB962C8B-B14F-4D97-AF65-F5344CB8AC3E}">
        <p14:creationId xmlns:p14="http://schemas.microsoft.com/office/powerpoint/2010/main" val="22019170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Three games will need to be chosen for the study. There needs to be a game that is purely cooperative, a game that is cooperative versus a player and a competitive versus game. Each game will need to have simple controls or mechanics as this will allow accessibility for the subjects. </a:t>
            </a:r>
            <a:endParaRPr lang="en-GB" dirty="0" smtClean="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effectLst/>
              </a:rPr>
              <a:t>The subjects will be monitored throughout the entire play session and notes will be taken. The notes will consist of any problems the candidates had, any successes, any direct subject to subject interaction and so on. The notes will then be compared among all the groups to see if there are any anomalies or similarities to draw from.</a:t>
            </a:r>
          </a:p>
          <a:p>
            <a:endParaRPr lang="en-GB" dirty="0"/>
          </a:p>
        </p:txBody>
      </p:sp>
      <p:sp>
        <p:nvSpPr>
          <p:cNvPr id="4" name="Slide Number Placeholder 3"/>
          <p:cNvSpPr>
            <a:spLocks noGrp="1"/>
          </p:cNvSpPr>
          <p:nvPr>
            <p:ph type="sldNum" sz="quarter" idx="10"/>
          </p:nvPr>
        </p:nvSpPr>
        <p:spPr/>
        <p:txBody>
          <a:bodyPr/>
          <a:lstStyle/>
          <a:p>
            <a:fld id="{22C7D21E-C914-4D3A-B759-D3EA8DD603F5}" type="slidenum">
              <a:rPr lang="en-GB" smtClean="0"/>
              <a:t>6</a:t>
            </a:fld>
            <a:endParaRPr lang="en-GB"/>
          </a:p>
        </p:txBody>
      </p:sp>
    </p:spTree>
    <p:extLst>
      <p:ext uri="{BB962C8B-B14F-4D97-AF65-F5344CB8AC3E}">
        <p14:creationId xmlns:p14="http://schemas.microsoft.com/office/powerpoint/2010/main" val="4261856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cooperative game suggested is New Super Mario Bros U (Nintendo, 2012). The game has simple mechanics of moving and jumping and can be played with up to 5 players. The subjects will have to get through the first world as the levels can be quite short so having a longer play time should yield better results.</a:t>
            </a:r>
            <a:endParaRPr lang="en-GB" dirty="0"/>
          </a:p>
        </p:txBody>
      </p:sp>
      <p:sp>
        <p:nvSpPr>
          <p:cNvPr id="4" name="Slide Number Placeholder 3"/>
          <p:cNvSpPr>
            <a:spLocks noGrp="1"/>
          </p:cNvSpPr>
          <p:nvPr>
            <p:ph type="sldNum" sz="quarter" idx="10"/>
          </p:nvPr>
        </p:nvSpPr>
        <p:spPr/>
        <p:txBody>
          <a:bodyPr/>
          <a:lstStyle/>
          <a:p>
            <a:fld id="{22C7D21E-C914-4D3A-B759-D3EA8DD603F5}" type="slidenum">
              <a:rPr lang="en-GB" smtClean="0"/>
              <a:t>7</a:t>
            </a:fld>
            <a:endParaRPr lang="en-GB"/>
          </a:p>
        </p:txBody>
      </p:sp>
    </p:spTree>
    <p:extLst>
      <p:ext uri="{BB962C8B-B14F-4D97-AF65-F5344CB8AC3E}">
        <p14:creationId xmlns:p14="http://schemas.microsoft.com/office/powerpoint/2010/main" val="22650192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cooperative versus player game will be Mario Party 10 (Nintendo, 2015). The game has up to four players working together to move across a game board and it has </a:t>
            </a:r>
            <a:r>
              <a:rPr lang="en-GB" sz="1200" kern="1200" dirty="0" err="1" smtClean="0">
                <a:solidFill>
                  <a:schemeClr val="tx1"/>
                </a:solidFill>
                <a:effectLst/>
                <a:latin typeface="+mn-lt"/>
                <a:ea typeface="+mn-ea"/>
                <a:cs typeface="+mn-cs"/>
              </a:rPr>
              <a:t>minigames</a:t>
            </a:r>
            <a:r>
              <a:rPr lang="en-GB" sz="1200" kern="1200" dirty="0" smtClean="0">
                <a:solidFill>
                  <a:schemeClr val="tx1"/>
                </a:solidFill>
                <a:effectLst/>
                <a:latin typeface="+mn-lt"/>
                <a:ea typeface="+mn-ea"/>
                <a:cs typeface="+mn-cs"/>
              </a:rPr>
              <a:t> at the end of each round. A fifth player can play as the enemy and will try to catch up with them on the game board and steal any items or ruin their progress. The fifth player will remain the same throughout as they will be with a new group each time and won’t have any prior relations. The game shows tutorials at the start of every </a:t>
            </a:r>
            <a:r>
              <a:rPr lang="en-GB" sz="1200" kern="1200" dirty="0" err="1" smtClean="0">
                <a:solidFill>
                  <a:schemeClr val="tx1"/>
                </a:solidFill>
                <a:effectLst/>
                <a:latin typeface="+mn-lt"/>
                <a:ea typeface="+mn-ea"/>
                <a:cs typeface="+mn-cs"/>
              </a:rPr>
              <a:t>minigame</a:t>
            </a:r>
            <a:r>
              <a:rPr lang="en-GB" sz="1200" kern="1200" dirty="0" smtClean="0">
                <a:solidFill>
                  <a:schemeClr val="tx1"/>
                </a:solidFill>
                <a:effectLst/>
                <a:latin typeface="+mn-lt"/>
                <a:ea typeface="+mn-ea"/>
                <a:cs typeface="+mn-cs"/>
              </a:rPr>
              <a:t> so it can be very accessible to all subjects. </a:t>
            </a:r>
            <a:endParaRPr lang="en-GB" dirty="0"/>
          </a:p>
        </p:txBody>
      </p:sp>
      <p:sp>
        <p:nvSpPr>
          <p:cNvPr id="4" name="Slide Number Placeholder 3"/>
          <p:cNvSpPr>
            <a:spLocks noGrp="1"/>
          </p:cNvSpPr>
          <p:nvPr>
            <p:ph type="sldNum" sz="quarter" idx="10"/>
          </p:nvPr>
        </p:nvSpPr>
        <p:spPr/>
        <p:txBody>
          <a:bodyPr/>
          <a:lstStyle/>
          <a:p>
            <a:fld id="{22C7D21E-C914-4D3A-B759-D3EA8DD603F5}" type="slidenum">
              <a:rPr lang="en-GB" smtClean="0"/>
              <a:t>8</a:t>
            </a:fld>
            <a:endParaRPr lang="en-GB"/>
          </a:p>
        </p:txBody>
      </p:sp>
    </p:spTree>
    <p:extLst>
      <p:ext uri="{BB962C8B-B14F-4D97-AF65-F5344CB8AC3E}">
        <p14:creationId xmlns:p14="http://schemas.microsoft.com/office/powerpoint/2010/main" val="1171401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effectLst/>
              </a:rPr>
              <a:t>The competitive versus game is </a:t>
            </a:r>
            <a:r>
              <a:rPr lang="en-GB" dirty="0" err="1" smtClean="0">
                <a:effectLst/>
              </a:rPr>
              <a:t>Towerfall</a:t>
            </a:r>
            <a:r>
              <a:rPr lang="en-GB" dirty="0" smtClean="0">
                <a:effectLst/>
              </a:rPr>
              <a:t> (Matt makes Games, 2013). </a:t>
            </a:r>
            <a:r>
              <a:rPr lang="en-GB" dirty="0" err="1" smtClean="0">
                <a:effectLst/>
              </a:rPr>
              <a:t>Towerfall</a:t>
            </a:r>
            <a:r>
              <a:rPr lang="en-GB" dirty="0" smtClean="0">
                <a:effectLst/>
              </a:rPr>
              <a:t> is a fast-paced game in which the players must jump around a small arena and either shoot or jump on the other players heads. The game is very easy to play as it is just move, jump and shoot so it is accessible to all subjects. </a:t>
            </a:r>
          </a:p>
          <a:p>
            <a:endParaRPr lang="en-GB" dirty="0"/>
          </a:p>
        </p:txBody>
      </p:sp>
      <p:sp>
        <p:nvSpPr>
          <p:cNvPr id="4" name="Slide Number Placeholder 3"/>
          <p:cNvSpPr>
            <a:spLocks noGrp="1"/>
          </p:cNvSpPr>
          <p:nvPr>
            <p:ph type="sldNum" sz="quarter" idx="10"/>
          </p:nvPr>
        </p:nvSpPr>
        <p:spPr/>
        <p:txBody>
          <a:bodyPr/>
          <a:lstStyle/>
          <a:p>
            <a:fld id="{22C7D21E-C914-4D3A-B759-D3EA8DD603F5}" type="slidenum">
              <a:rPr lang="en-GB" smtClean="0"/>
              <a:t>9</a:t>
            </a:fld>
            <a:endParaRPr lang="en-GB"/>
          </a:p>
        </p:txBody>
      </p:sp>
    </p:spTree>
    <p:extLst>
      <p:ext uri="{BB962C8B-B14F-4D97-AF65-F5344CB8AC3E}">
        <p14:creationId xmlns:p14="http://schemas.microsoft.com/office/powerpoint/2010/main" val="30430605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predicted outcome is the subjects will work together towards a common goal in the cooperative games and then turn on each other in the competitive. The cooperative game outcome will have the subjects in a relaxed state working together to complete a level. However, if one subject makes a mistake and the subjects lose because of it, it will be interesting to see how they react to that player. The cooperative versus player game will be interesting to see if it has the same effect of one subject making a mistake. If it is also the same subject, then the others might both blame them if they lose. The competitive versus game. The preferred outcome is that they will all work together to beat the enemy player, if the subjects lose then the results will be interesting. The competitive versus game will have the players working against each other and any relationships formed throughout the test will be tested</a:t>
            </a:r>
            <a:endParaRPr lang="en-GB" dirty="0"/>
          </a:p>
        </p:txBody>
      </p:sp>
      <p:sp>
        <p:nvSpPr>
          <p:cNvPr id="4" name="Slide Number Placeholder 3"/>
          <p:cNvSpPr>
            <a:spLocks noGrp="1"/>
          </p:cNvSpPr>
          <p:nvPr>
            <p:ph type="sldNum" sz="quarter" idx="10"/>
          </p:nvPr>
        </p:nvSpPr>
        <p:spPr/>
        <p:txBody>
          <a:bodyPr/>
          <a:lstStyle/>
          <a:p>
            <a:fld id="{22C7D21E-C914-4D3A-B759-D3EA8DD603F5}" type="slidenum">
              <a:rPr lang="en-GB" smtClean="0"/>
              <a:t>10</a:t>
            </a:fld>
            <a:endParaRPr lang="en-GB"/>
          </a:p>
        </p:txBody>
      </p:sp>
    </p:spTree>
    <p:extLst>
      <p:ext uri="{BB962C8B-B14F-4D97-AF65-F5344CB8AC3E}">
        <p14:creationId xmlns:p14="http://schemas.microsoft.com/office/powerpoint/2010/main" val="23036928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However the main goal of the test is too not ruin the relationships that the subjects have created. The versus game is a ‘stress test’ to see if they will all still be friendly towards each other even though they have worked against each other. </a:t>
            </a:r>
            <a:endParaRPr lang="en-GB" dirty="0"/>
          </a:p>
        </p:txBody>
      </p:sp>
      <p:sp>
        <p:nvSpPr>
          <p:cNvPr id="4" name="Slide Number Placeholder 3"/>
          <p:cNvSpPr>
            <a:spLocks noGrp="1"/>
          </p:cNvSpPr>
          <p:nvPr>
            <p:ph type="sldNum" sz="quarter" idx="10"/>
          </p:nvPr>
        </p:nvSpPr>
        <p:spPr/>
        <p:txBody>
          <a:bodyPr/>
          <a:lstStyle/>
          <a:p>
            <a:fld id="{22C7D21E-C914-4D3A-B759-D3EA8DD603F5}" type="slidenum">
              <a:rPr lang="en-GB" smtClean="0"/>
              <a:t>11</a:t>
            </a:fld>
            <a:endParaRPr lang="en-GB"/>
          </a:p>
        </p:txBody>
      </p:sp>
    </p:spTree>
    <p:extLst>
      <p:ext uri="{BB962C8B-B14F-4D97-AF65-F5344CB8AC3E}">
        <p14:creationId xmlns:p14="http://schemas.microsoft.com/office/powerpoint/2010/main" val="20267732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end</a:t>
            </a:r>
            <a:endParaRPr lang="en-GB" dirty="0"/>
          </a:p>
        </p:txBody>
      </p:sp>
      <p:sp>
        <p:nvSpPr>
          <p:cNvPr id="4" name="Slide Number Placeholder 3"/>
          <p:cNvSpPr>
            <a:spLocks noGrp="1"/>
          </p:cNvSpPr>
          <p:nvPr>
            <p:ph type="sldNum" sz="quarter" idx="10"/>
          </p:nvPr>
        </p:nvSpPr>
        <p:spPr/>
        <p:txBody>
          <a:bodyPr/>
          <a:lstStyle/>
          <a:p>
            <a:fld id="{22C7D21E-C914-4D3A-B759-D3EA8DD603F5}" type="slidenum">
              <a:rPr lang="en-GB" smtClean="0"/>
              <a:t>12</a:t>
            </a:fld>
            <a:endParaRPr lang="en-GB"/>
          </a:p>
        </p:txBody>
      </p:sp>
    </p:spTree>
    <p:extLst>
      <p:ext uri="{BB962C8B-B14F-4D97-AF65-F5344CB8AC3E}">
        <p14:creationId xmlns:p14="http://schemas.microsoft.com/office/powerpoint/2010/main" val="16535830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11/6/2018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11/6/2018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11/6/2018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11/6/2018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11/6/2018</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11/6/2018</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11/6/2018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11/6/2018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11/6/2018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11/6/2018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11/6/2018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11/6/2018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11/6/2018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4.jpeg"/><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7.pn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Can Cooperative Video Games improve social situations and relationships</a:t>
            </a:r>
            <a:endParaRPr lang="en-GB" dirty="0"/>
          </a:p>
        </p:txBody>
      </p:sp>
      <p:sp>
        <p:nvSpPr>
          <p:cNvPr id="3" name="Subtitle 2"/>
          <p:cNvSpPr>
            <a:spLocks noGrp="1"/>
          </p:cNvSpPr>
          <p:nvPr>
            <p:ph type="subTitle" idx="1"/>
          </p:nvPr>
        </p:nvSpPr>
        <p:spPr>
          <a:xfrm>
            <a:off x="1154955" y="4777380"/>
            <a:ext cx="8825658" cy="342181"/>
          </a:xfrm>
        </p:spPr>
        <p:txBody>
          <a:bodyPr>
            <a:normAutofit lnSpcReduction="10000"/>
          </a:bodyPr>
          <a:lstStyle/>
          <a:p>
            <a:r>
              <a:rPr lang="en-GB" dirty="0" smtClean="0"/>
              <a:t>Project Proposal by Ben Long P144121</a:t>
            </a:r>
          </a:p>
        </p:txBody>
      </p:sp>
      <p:sp>
        <p:nvSpPr>
          <p:cNvPr id="4" name="Subtitle 2"/>
          <p:cNvSpPr txBox="1">
            <a:spLocks/>
          </p:cNvSpPr>
          <p:nvPr/>
        </p:nvSpPr>
        <p:spPr bwMode="gray">
          <a:xfrm>
            <a:off x="1154955" y="5119561"/>
            <a:ext cx="8825658" cy="861420"/>
          </a:xfrm>
          <a:prstGeom prst="rect">
            <a:avLst/>
          </a:prstGeom>
        </p:spPr>
        <p:txBody>
          <a:bodyPr vert="horz" lIns="91440" tIns="45720" rIns="91440" bIns="45720" rtlCol="0" anchor="t">
            <a:normAutofit fontScale="92500" lnSpcReduction="20000"/>
          </a:bodyPr>
          <a:lstStyle>
            <a:lvl1pPr marL="0" indent="0" algn="l" defTabSz="457200" rtl="0" eaLnBrk="1" latinLnBrk="0" hangingPunct="1">
              <a:spcBef>
                <a:spcPts val="1000"/>
              </a:spcBef>
              <a:spcAft>
                <a:spcPts val="0"/>
              </a:spcAft>
              <a:buClr>
                <a:schemeClr val="accent1"/>
              </a:buClr>
              <a:buSzPct val="80000"/>
              <a:buFont typeface="Wingdings 3" charset="2"/>
              <a:buNone/>
              <a:defRPr sz="1800" b="0" i="0" kern="1200" cap="all">
                <a:solidFill>
                  <a:schemeClr val="accent1">
                    <a:lumMod val="60000"/>
                    <a:lumOff val="4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b="0" i="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b="0" i="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b="0" i="0" kern="1200">
                <a:solidFill>
                  <a:schemeClr val="tx1">
                    <a:tint val="75000"/>
                  </a:schemeClr>
                </a:solidFill>
                <a:latin typeface="+mn-lt"/>
                <a:ea typeface="+mn-ea"/>
                <a:cs typeface="+mn-cs"/>
              </a:defRPr>
            </a:lvl9pPr>
          </a:lstStyle>
          <a:p>
            <a:r>
              <a:rPr lang="en-GB" sz="1400" dirty="0" smtClean="0"/>
              <a:t>Course: Creative Computer Games Design MARTS</a:t>
            </a:r>
          </a:p>
          <a:p>
            <a:r>
              <a:rPr lang="en-GB" sz="1400" dirty="0" smtClean="0"/>
              <a:t>Module: Research Methods and Communication</a:t>
            </a:r>
          </a:p>
          <a:p>
            <a:r>
              <a:rPr lang="en-GB" sz="1400" dirty="0" smtClean="0"/>
              <a:t>Lecturer: Scott Smith</a:t>
            </a:r>
          </a:p>
          <a:p>
            <a:endParaRPr lang="en-GB" sz="1400" dirty="0" smtClean="0"/>
          </a:p>
        </p:txBody>
      </p:sp>
    </p:spTree>
    <p:extLst>
      <p:ext uri="{BB962C8B-B14F-4D97-AF65-F5344CB8AC3E}">
        <p14:creationId xmlns:p14="http://schemas.microsoft.com/office/powerpoint/2010/main" val="26105106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What is the main goal of this research?</a:t>
            </a:r>
          </a:p>
          <a:p>
            <a:r>
              <a:rPr lang="en-GB" dirty="0" smtClean="0"/>
              <a:t>What research has been done?</a:t>
            </a:r>
          </a:p>
          <a:p>
            <a:r>
              <a:rPr lang="en-GB" dirty="0" smtClean="0"/>
              <a:t>What is the proposed test?</a:t>
            </a:r>
          </a:p>
          <a:p>
            <a:r>
              <a:rPr lang="en-GB" dirty="0" smtClean="0"/>
              <a:t>What are the project outcomes?</a:t>
            </a:r>
          </a:p>
          <a:p>
            <a:pPr marL="0" indent="0">
              <a:buNone/>
            </a:pPr>
            <a:endParaRPr lang="en-GB" dirty="0"/>
          </a:p>
        </p:txBody>
      </p:sp>
    </p:spTree>
    <p:extLst>
      <p:ext uri="{BB962C8B-B14F-4D97-AF65-F5344CB8AC3E}">
        <p14:creationId xmlns:p14="http://schemas.microsoft.com/office/powerpoint/2010/main" val="3292739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main goal of this research</a:t>
            </a:r>
            <a:r>
              <a:rPr lang="en-GB" dirty="0" smtClean="0"/>
              <a:t>?</a:t>
            </a:r>
            <a:endParaRPr lang="en-GB" dirty="0"/>
          </a:p>
        </p:txBody>
      </p:sp>
      <p:sp>
        <p:nvSpPr>
          <p:cNvPr id="3" name="Content Placeholder 2"/>
          <p:cNvSpPr>
            <a:spLocks noGrp="1"/>
          </p:cNvSpPr>
          <p:nvPr>
            <p:ph idx="1"/>
          </p:nvPr>
        </p:nvSpPr>
        <p:spPr/>
        <p:txBody>
          <a:bodyPr/>
          <a:lstStyle/>
          <a:p>
            <a:r>
              <a:rPr lang="en-GB" dirty="0" smtClean="0"/>
              <a:t>To see if social interactions can be improved by playing video games</a:t>
            </a:r>
          </a:p>
          <a:p>
            <a:r>
              <a:rPr lang="en-GB" dirty="0" smtClean="0"/>
              <a:t>To test the relationships formed during the test</a:t>
            </a:r>
          </a:p>
          <a:p>
            <a:r>
              <a:rPr lang="en-GB" dirty="0" smtClean="0"/>
              <a:t>To see if the type of game can affect the social interactions</a:t>
            </a:r>
          </a:p>
          <a:p>
            <a:r>
              <a:rPr lang="en-GB" dirty="0" smtClean="0"/>
              <a:t>Can strangers work together towards a common goal?</a:t>
            </a:r>
            <a:endParaRPr lang="en-GB" dirty="0"/>
          </a:p>
        </p:txBody>
      </p:sp>
    </p:spTree>
    <p:extLst>
      <p:ext uri="{BB962C8B-B14F-4D97-AF65-F5344CB8AC3E}">
        <p14:creationId xmlns:p14="http://schemas.microsoft.com/office/powerpoint/2010/main" val="1468678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research has been done</a:t>
            </a:r>
            <a:r>
              <a:rPr lang="en-GB" dirty="0" smtClean="0"/>
              <a:t>?</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Mathematical equations</a:t>
            </a:r>
          </a:p>
          <a:p>
            <a:pPr lvl="1"/>
            <a:r>
              <a:rPr lang="en-GB" dirty="0"/>
              <a:t>P</a:t>
            </a:r>
            <a:r>
              <a:rPr lang="en-GB" dirty="0" smtClean="0"/>
              <a:t>ublic goods game (Nakamura, </a:t>
            </a:r>
            <a:r>
              <a:rPr lang="en-GB" dirty="0" err="1" smtClean="0"/>
              <a:t>Contesini</a:t>
            </a:r>
            <a:r>
              <a:rPr lang="en-GB" dirty="0" smtClean="0"/>
              <a:t> and Martinez, 2018)</a:t>
            </a:r>
          </a:p>
          <a:p>
            <a:pPr lvl="1"/>
            <a:r>
              <a:rPr lang="en-GB" dirty="0" smtClean="0"/>
              <a:t>Nash Equilibrium (Nash, 1950)</a:t>
            </a:r>
          </a:p>
          <a:p>
            <a:r>
              <a:rPr lang="en-GB" dirty="0" smtClean="0"/>
              <a:t>Psychology</a:t>
            </a:r>
          </a:p>
          <a:p>
            <a:pPr lvl="1"/>
            <a:r>
              <a:rPr lang="en-GB" dirty="0" smtClean="0"/>
              <a:t>The evolution of cooperation (Axelrod and Dawkins, 1990)</a:t>
            </a:r>
          </a:p>
          <a:p>
            <a:r>
              <a:rPr lang="en-GB" dirty="0" smtClean="0"/>
              <a:t>The health benefits</a:t>
            </a:r>
          </a:p>
          <a:p>
            <a:pPr lvl="1"/>
            <a:r>
              <a:rPr lang="en-GB" dirty="0" smtClean="0"/>
              <a:t>Improved social behaviour in teens (</a:t>
            </a:r>
            <a:r>
              <a:rPr lang="en-GB" dirty="0" err="1" smtClean="0"/>
              <a:t>Przyblski</a:t>
            </a:r>
            <a:r>
              <a:rPr lang="en-GB" dirty="0" smtClean="0"/>
              <a:t>, 2014)</a:t>
            </a:r>
          </a:p>
          <a:p>
            <a:r>
              <a:rPr lang="en-GB" dirty="0" err="1" smtClean="0"/>
              <a:t>Childrens</a:t>
            </a:r>
            <a:r>
              <a:rPr lang="en-GB" dirty="0" smtClean="0"/>
              <a:t> improved behaviour (Webber, 2018)</a:t>
            </a:r>
          </a:p>
          <a:p>
            <a:pPr lvl="1"/>
            <a:r>
              <a:rPr lang="en-GB" dirty="0"/>
              <a:t>S</a:t>
            </a:r>
            <a:r>
              <a:rPr lang="en-GB" dirty="0" smtClean="0"/>
              <a:t>ocial benefits (</a:t>
            </a:r>
            <a:r>
              <a:rPr lang="en-GB" dirty="0" err="1" smtClean="0"/>
              <a:t>Granic</a:t>
            </a:r>
            <a:r>
              <a:rPr lang="en-GB" dirty="0" smtClean="0"/>
              <a:t>, 2014)</a:t>
            </a:r>
          </a:p>
          <a:p>
            <a:r>
              <a:rPr lang="en-GB" dirty="0" smtClean="0"/>
              <a:t>Video Game Theory, more research needs to be done</a:t>
            </a:r>
            <a:endParaRPr lang="en-GB" dirty="0"/>
          </a:p>
        </p:txBody>
      </p:sp>
    </p:spTree>
    <p:extLst>
      <p:ext uri="{BB962C8B-B14F-4D97-AF65-F5344CB8AC3E}">
        <p14:creationId xmlns:p14="http://schemas.microsoft.com/office/powerpoint/2010/main" val="26019381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proposed test</a:t>
            </a:r>
            <a:r>
              <a:rPr lang="en-GB" dirty="0" smtClean="0"/>
              <a:t>?</a:t>
            </a:r>
            <a:endParaRPr lang="en-GB" dirty="0"/>
          </a:p>
        </p:txBody>
      </p:sp>
      <p:sp>
        <p:nvSpPr>
          <p:cNvPr id="3" name="Content Placeholder 2"/>
          <p:cNvSpPr>
            <a:spLocks noGrp="1"/>
          </p:cNvSpPr>
          <p:nvPr>
            <p:ph idx="1"/>
          </p:nvPr>
        </p:nvSpPr>
        <p:spPr/>
        <p:txBody>
          <a:bodyPr>
            <a:normAutofit/>
          </a:bodyPr>
          <a:lstStyle/>
          <a:p>
            <a:r>
              <a:rPr lang="en-GB" dirty="0" smtClean="0"/>
              <a:t>Ethics form will need to be submitted</a:t>
            </a:r>
          </a:p>
          <a:p>
            <a:r>
              <a:rPr lang="en-GB" dirty="0" smtClean="0"/>
              <a:t>Candidates from Computer games course, ages from 19 - 25</a:t>
            </a:r>
          </a:p>
          <a:p>
            <a:r>
              <a:rPr lang="en-GB" dirty="0" smtClean="0"/>
              <a:t>A small qualitative survey to select potential candidates</a:t>
            </a:r>
          </a:p>
          <a:p>
            <a:r>
              <a:rPr lang="en-GB" dirty="0" smtClean="0"/>
              <a:t>5 groups (A – E)</a:t>
            </a:r>
          </a:p>
          <a:p>
            <a:pPr lvl="1"/>
            <a:r>
              <a:rPr lang="en-GB" dirty="0" smtClean="0"/>
              <a:t>3 Subjects per group (A1, A2, A3, B1, B2, B3.etc)</a:t>
            </a:r>
          </a:p>
        </p:txBody>
      </p:sp>
    </p:spTree>
    <p:extLst>
      <p:ext uri="{BB962C8B-B14F-4D97-AF65-F5344CB8AC3E}">
        <p14:creationId xmlns:p14="http://schemas.microsoft.com/office/powerpoint/2010/main" val="2128175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proposed test</a:t>
            </a:r>
            <a:r>
              <a:rPr lang="en-GB" dirty="0" smtClean="0"/>
              <a:t>?</a:t>
            </a:r>
            <a:endParaRPr lang="en-GB" dirty="0"/>
          </a:p>
        </p:txBody>
      </p:sp>
      <p:sp>
        <p:nvSpPr>
          <p:cNvPr id="3" name="Content Placeholder 2"/>
          <p:cNvSpPr>
            <a:spLocks noGrp="1"/>
          </p:cNvSpPr>
          <p:nvPr>
            <p:ph idx="1"/>
          </p:nvPr>
        </p:nvSpPr>
        <p:spPr/>
        <p:txBody>
          <a:bodyPr>
            <a:normAutofit/>
          </a:bodyPr>
          <a:lstStyle/>
          <a:p>
            <a:r>
              <a:rPr lang="en-GB" dirty="0"/>
              <a:t>Three games to be chosen for the study</a:t>
            </a:r>
          </a:p>
          <a:p>
            <a:pPr lvl="1"/>
            <a:r>
              <a:rPr lang="en-GB" dirty="0"/>
              <a:t>Cooperative</a:t>
            </a:r>
          </a:p>
          <a:p>
            <a:pPr lvl="1"/>
            <a:r>
              <a:rPr lang="en-GB" dirty="0"/>
              <a:t>Cooperative versus player</a:t>
            </a:r>
          </a:p>
          <a:p>
            <a:pPr lvl="1"/>
            <a:r>
              <a:rPr lang="en-GB" dirty="0"/>
              <a:t>Competitive versus</a:t>
            </a:r>
          </a:p>
          <a:p>
            <a:r>
              <a:rPr lang="en-GB" dirty="0"/>
              <a:t>Notes to be taken throughout the test and the gameplay and reactions recorded</a:t>
            </a:r>
          </a:p>
        </p:txBody>
      </p:sp>
    </p:spTree>
    <p:extLst>
      <p:ext uri="{BB962C8B-B14F-4D97-AF65-F5344CB8AC3E}">
        <p14:creationId xmlns:p14="http://schemas.microsoft.com/office/powerpoint/2010/main" val="1729322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Cooperative Game </a:t>
            </a:r>
            <a:br>
              <a:rPr lang="en-GB" dirty="0" smtClean="0"/>
            </a:br>
            <a:r>
              <a:rPr lang="en-GB" sz="3200" dirty="0" smtClean="0"/>
              <a:t>New Super Mario Bros U (Nintendo, 2012)</a:t>
            </a:r>
            <a:endParaRPr lang="en-GB" sz="3200" dirty="0"/>
          </a:p>
        </p:txBody>
      </p:sp>
      <p:sp>
        <p:nvSpPr>
          <p:cNvPr id="3" name="Content Placeholder 2"/>
          <p:cNvSpPr>
            <a:spLocks noGrp="1"/>
          </p:cNvSpPr>
          <p:nvPr>
            <p:ph sz="half" idx="1"/>
          </p:nvPr>
        </p:nvSpPr>
        <p:spPr/>
        <p:txBody>
          <a:bodyPr/>
          <a:lstStyle/>
          <a:p>
            <a:r>
              <a:rPr lang="en-GB" dirty="0" smtClean="0"/>
              <a:t>Accessible</a:t>
            </a:r>
          </a:p>
          <a:p>
            <a:r>
              <a:rPr lang="en-GB" dirty="0" smtClean="0"/>
              <a:t>Up to 5 players</a:t>
            </a:r>
          </a:p>
          <a:p>
            <a:r>
              <a:rPr lang="en-GB" dirty="0" smtClean="0"/>
              <a:t>Simple Mechanics</a:t>
            </a:r>
          </a:p>
          <a:p>
            <a:r>
              <a:rPr lang="en-GB" dirty="0" smtClean="0"/>
              <a:t>Play through the first world</a:t>
            </a:r>
            <a:endParaRPr lang="en-GB" dirty="0"/>
          </a:p>
        </p:txBody>
      </p:sp>
      <p:pic>
        <p:nvPicPr>
          <p:cNvPr id="1026" name="Picture 2" descr="Image result for new super mario bros 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0395" y="2513916"/>
            <a:ext cx="3195972" cy="179773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new super mario bros u"/>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72709" y="4584366"/>
            <a:ext cx="3431005" cy="192994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new super mario bros u"/>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88149" y="4600577"/>
            <a:ext cx="3452401" cy="194197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753171" y="4329155"/>
            <a:ext cx="1130419" cy="253916"/>
          </a:xfrm>
          <a:prstGeom prst="rect">
            <a:avLst/>
          </a:prstGeom>
        </p:spPr>
        <p:txBody>
          <a:bodyPr wrap="square">
            <a:spAutoFit/>
          </a:bodyPr>
          <a:lstStyle/>
          <a:p>
            <a:r>
              <a:rPr lang="en-GB" sz="1050" dirty="0" smtClean="0"/>
              <a:t>(Grubb, 2018)</a:t>
            </a:r>
            <a:endParaRPr lang="en-GB" sz="1050" dirty="0"/>
          </a:p>
        </p:txBody>
      </p:sp>
      <p:sp>
        <p:nvSpPr>
          <p:cNvPr id="6" name="Rectangle 5"/>
          <p:cNvSpPr/>
          <p:nvPr/>
        </p:nvSpPr>
        <p:spPr>
          <a:xfrm>
            <a:off x="9576772" y="6515519"/>
            <a:ext cx="4853884" cy="253916"/>
          </a:xfrm>
          <a:prstGeom prst="rect">
            <a:avLst/>
          </a:prstGeom>
        </p:spPr>
        <p:txBody>
          <a:bodyPr wrap="square">
            <a:spAutoFit/>
          </a:bodyPr>
          <a:lstStyle/>
          <a:p>
            <a:r>
              <a:rPr lang="en-GB" sz="1050" dirty="0" smtClean="0"/>
              <a:t>(The Gamesmen, 2018)</a:t>
            </a:r>
            <a:endParaRPr lang="en-GB" sz="1050" dirty="0"/>
          </a:p>
        </p:txBody>
      </p:sp>
      <p:sp>
        <p:nvSpPr>
          <p:cNvPr id="8" name="Rectangle 7"/>
          <p:cNvSpPr/>
          <p:nvPr/>
        </p:nvSpPr>
        <p:spPr>
          <a:xfrm>
            <a:off x="4366898" y="6572180"/>
            <a:ext cx="1197764" cy="253916"/>
          </a:xfrm>
          <a:prstGeom prst="rect">
            <a:avLst/>
          </a:prstGeom>
        </p:spPr>
        <p:txBody>
          <a:bodyPr wrap="none">
            <a:spAutoFit/>
          </a:bodyPr>
          <a:lstStyle/>
          <a:p>
            <a:r>
              <a:rPr lang="en-GB" sz="1050" dirty="0">
                <a:solidFill>
                  <a:srgbClr val="000000"/>
                </a:solidFill>
                <a:latin typeface="Open Sans"/>
              </a:rPr>
              <a:t>(YouTube, 2018)</a:t>
            </a:r>
            <a:endParaRPr lang="en-GB" sz="1050" dirty="0"/>
          </a:p>
        </p:txBody>
      </p:sp>
    </p:spTree>
    <p:extLst>
      <p:ext uri="{BB962C8B-B14F-4D97-AF65-F5344CB8AC3E}">
        <p14:creationId xmlns:p14="http://schemas.microsoft.com/office/powerpoint/2010/main" val="714641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Cooperative versus player</a:t>
            </a:r>
            <a:br>
              <a:rPr lang="en-GB" dirty="0" smtClean="0"/>
            </a:br>
            <a:r>
              <a:rPr lang="en-GB" sz="3200" dirty="0" smtClean="0"/>
              <a:t>Mario Party 10 (Nintendo, 2015)</a:t>
            </a:r>
            <a:endParaRPr lang="en-GB" sz="3200" dirty="0"/>
          </a:p>
        </p:txBody>
      </p:sp>
      <p:sp>
        <p:nvSpPr>
          <p:cNvPr id="3" name="Content Placeholder 2"/>
          <p:cNvSpPr>
            <a:spLocks noGrp="1"/>
          </p:cNvSpPr>
          <p:nvPr>
            <p:ph sz="half" idx="1"/>
          </p:nvPr>
        </p:nvSpPr>
        <p:spPr>
          <a:xfrm>
            <a:off x="1154954" y="2603500"/>
            <a:ext cx="4106857" cy="3416301"/>
          </a:xfrm>
        </p:spPr>
        <p:txBody>
          <a:bodyPr/>
          <a:lstStyle/>
          <a:p>
            <a:r>
              <a:rPr lang="en-GB" dirty="0" smtClean="0"/>
              <a:t>5 players</a:t>
            </a:r>
          </a:p>
          <a:p>
            <a:pPr lvl="1"/>
            <a:r>
              <a:rPr lang="en-GB" dirty="0" smtClean="0"/>
              <a:t>One player as the boss</a:t>
            </a:r>
          </a:p>
          <a:p>
            <a:r>
              <a:rPr lang="en-GB" dirty="0" smtClean="0"/>
              <a:t>4 players working together</a:t>
            </a:r>
          </a:p>
          <a:p>
            <a:r>
              <a:rPr lang="en-GB" dirty="0" smtClean="0"/>
              <a:t>Board game styled movement with </a:t>
            </a:r>
            <a:r>
              <a:rPr lang="en-GB" dirty="0" err="1" smtClean="0"/>
              <a:t>minigames</a:t>
            </a:r>
            <a:r>
              <a:rPr lang="en-GB" dirty="0" smtClean="0"/>
              <a:t> </a:t>
            </a:r>
          </a:p>
          <a:p>
            <a:r>
              <a:rPr lang="en-GB" dirty="0" err="1" smtClean="0"/>
              <a:t>Minigames</a:t>
            </a:r>
            <a:r>
              <a:rPr lang="en-GB" dirty="0" smtClean="0"/>
              <a:t> explain controls before play</a:t>
            </a:r>
          </a:p>
          <a:p>
            <a:r>
              <a:rPr lang="en-GB" dirty="0" smtClean="0"/>
              <a:t>Play through one board</a:t>
            </a:r>
            <a:endParaRPr lang="en-GB" dirty="0"/>
          </a:p>
        </p:txBody>
      </p:sp>
      <p:pic>
        <p:nvPicPr>
          <p:cNvPr id="2050" name="Picture 2" descr="Image result for Mario Party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3726" y="2394952"/>
            <a:ext cx="3946358" cy="197317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elated imag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23315" y="4715009"/>
            <a:ext cx="3288023" cy="184951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Mario Party 10 minigame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34925" y="4715010"/>
            <a:ext cx="3288022" cy="184951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495482" y="4407437"/>
            <a:ext cx="2462846" cy="253916"/>
          </a:xfrm>
          <a:prstGeom prst="rect">
            <a:avLst/>
          </a:prstGeom>
        </p:spPr>
        <p:txBody>
          <a:bodyPr wrap="square">
            <a:spAutoFit/>
          </a:bodyPr>
          <a:lstStyle/>
          <a:p>
            <a:r>
              <a:rPr lang="en-GB" sz="1050" dirty="0" smtClean="0"/>
              <a:t>(Nintendo of </a:t>
            </a:r>
            <a:r>
              <a:rPr lang="en-GB" sz="1050" dirty="0" err="1" smtClean="0"/>
              <a:t>Eurobe</a:t>
            </a:r>
            <a:r>
              <a:rPr lang="en-GB" sz="1050" dirty="0" smtClean="0"/>
              <a:t> GmbH, 2018)</a:t>
            </a:r>
            <a:endParaRPr lang="en-GB" sz="1050" dirty="0"/>
          </a:p>
        </p:txBody>
      </p:sp>
      <p:sp>
        <p:nvSpPr>
          <p:cNvPr id="6" name="Rectangle 5"/>
          <p:cNvSpPr/>
          <p:nvPr/>
        </p:nvSpPr>
        <p:spPr>
          <a:xfrm>
            <a:off x="9298534" y="6564522"/>
            <a:ext cx="6096000" cy="253916"/>
          </a:xfrm>
          <a:prstGeom prst="rect">
            <a:avLst/>
          </a:prstGeom>
        </p:spPr>
        <p:txBody>
          <a:bodyPr>
            <a:spAutoFit/>
          </a:bodyPr>
          <a:lstStyle/>
          <a:p>
            <a:r>
              <a:rPr lang="en-GB" sz="1050" dirty="0" smtClean="0"/>
              <a:t>(Mario Party Legacy, 2018)</a:t>
            </a:r>
            <a:endParaRPr lang="en-GB" sz="1050" dirty="0"/>
          </a:p>
        </p:txBody>
      </p:sp>
      <p:sp>
        <p:nvSpPr>
          <p:cNvPr id="7" name="Rectangle 6"/>
          <p:cNvSpPr/>
          <p:nvPr/>
        </p:nvSpPr>
        <p:spPr>
          <a:xfrm>
            <a:off x="5753215" y="6572543"/>
            <a:ext cx="1228221" cy="253916"/>
          </a:xfrm>
          <a:prstGeom prst="rect">
            <a:avLst/>
          </a:prstGeom>
        </p:spPr>
        <p:txBody>
          <a:bodyPr wrap="none">
            <a:spAutoFit/>
          </a:bodyPr>
          <a:lstStyle/>
          <a:p>
            <a:r>
              <a:rPr lang="en-GB" sz="1050" dirty="0" smtClean="0"/>
              <a:t>(YouTube, 2018)</a:t>
            </a:r>
            <a:endParaRPr lang="en-GB" sz="1050" dirty="0"/>
          </a:p>
        </p:txBody>
      </p:sp>
    </p:spTree>
    <p:extLst>
      <p:ext uri="{BB962C8B-B14F-4D97-AF65-F5344CB8AC3E}">
        <p14:creationId xmlns:p14="http://schemas.microsoft.com/office/powerpoint/2010/main" val="3927211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Competitive game</a:t>
            </a:r>
            <a:br>
              <a:rPr lang="en-GB" dirty="0" smtClean="0"/>
            </a:br>
            <a:r>
              <a:rPr lang="en-GB" sz="3200" dirty="0" err="1" smtClean="0"/>
              <a:t>Towerfall</a:t>
            </a:r>
            <a:r>
              <a:rPr lang="en-GB" sz="3200" dirty="0" smtClean="0"/>
              <a:t> (Matt Makes Games, 2013)</a:t>
            </a:r>
            <a:endParaRPr lang="en-GB" sz="3200" dirty="0"/>
          </a:p>
        </p:txBody>
      </p:sp>
      <p:sp>
        <p:nvSpPr>
          <p:cNvPr id="3" name="Content Placeholder 2"/>
          <p:cNvSpPr>
            <a:spLocks noGrp="1"/>
          </p:cNvSpPr>
          <p:nvPr>
            <p:ph sz="half" idx="1"/>
          </p:nvPr>
        </p:nvSpPr>
        <p:spPr>
          <a:xfrm>
            <a:off x="1154954" y="2603500"/>
            <a:ext cx="3786014" cy="3416301"/>
          </a:xfrm>
        </p:spPr>
        <p:txBody>
          <a:bodyPr/>
          <a:lstStyle/>
          <a:p>
            <a:r>
              <a:rPr lang="en-GB" smtClean="0"/>
              <a:t>4 Players</a:t>
            </a:r>
          </a:p>
          <a:p>
            <a:r>
              <a:rPr lang="en-GB" smtClean="0"/>
              <a:t>Simple mechanics</a:t>
            </a:r>
          </a:p>
          <a:p>
            <a:r>
              <a:rPr lang="en-GB" smtClean="0"/>
              <a:t>Short rounds</a:t>
            </a:r>
          </a:p>
          <a:p>
            <a:r>
              <a:rPr lang="en-GB" smtClean="0"/>
              <a:t>Run and jump play style</a:t>
            </a:r>
          </a:p>
          <a:p>
            <a:r>
              <a:rPr lang="en-GB" smtClean="0"/>
              <a:t>Friendly competitive scenario</a:t>
            </a:r>
          </a:p>
          <a:p>
            <a:r>
              <a:rPr lang="en-GB" smtClean="0"/>
              <a:t>First to 3 wins </a:t>
            </a:r>
            <a:endParaRPr lang="en-GB" dirty="0"/>
          </a:p>
        </p:txBody>
      </p:sp>
      <p:pic>
        <p:nvPicPr>
          <p:cNvPr id="3074" name="Picture 2" descr="Image result for Towerfal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2843" y="4641958"/>
            <a:ext cx="3084351" cy="173494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Towerfal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1403" y="2422057"/>
            <a:ext cx="3324964" cy="187029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Towerfal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43192" y="4653128"/>
            <a:ext cx="3106731" cy="173976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9701682" y="6471201"/>
            <a:ext cx="1189749" cy="253916"/>
          </a:xfrm>
          <a:prstGeom prst="rect">
            <a:avLst/>
          </a:prstGeom>
        </p:spPr>
        <p:txBody>
          <a:bodyPr wrap="none">
            <a:spAutoFit/>
          </a:bodyPr>
          <a:lstStyle/>
          <a:p>
            <a:r>
              <a:rPr lang="en-GB" sz="1050" dirty="0" smtClean="0"/>
              <a:t>(8-player, 2018)</a:t>
            </a:r>
            <a:endParaRPr lang="en-GB" sz="1050" dirty="0"/>
          </a:p>
        </p:txBody>
      </p:sp>
      <p:sp>
        <p:nvSpPr>
          <p:cNvPr id="6" name="Rectangle 5"/>
          <p:cNvSpPr/>
          <p:nvPr/>
        </p:nvSpPr>
        <p:spPr>
          <a:xfrm>
            <a:off x="7774329" y="4343992"/>
            <a:ext cx="6497342" cy="230832"/>
          </a:xfrm>
          <a:prstGeom prst="rect">
            <a:avLst/>
          </a:prstGeom>
        </p:spPr>
        <p:txBody>
          <a:bodyPr wrap="square">
            <a:spAutoFit/>
          </a:bodyPr>
          <a:lstStyle/>
          <a:p>
            <a:r>
              <a:rPr lang="en-GB" sz="900" dirty="0" smtClean="0"/>
              <a:t>(Thorson, 2018)</a:t>
            </a:r>
            <a:endParaRPr lang="en-GB" sz="900" dirty="0"/>
          </a:p>
        </p:txBody>
      </p:sp>
      <p:sp>
        <p:nvSpPr>
          <p:cNvPr id="7" name="Rectangle 6"/>
          <p:cNvSpPr/>
          <p:nvPr/>
        </p:nvSpPr>
        <p:spPr>
          <a:xfrm>
            <a:off x="5409069" y="6382339"/>
            <a:ext cx="2140426" cy="253916"/>
          </a:xfrm>
          <a:prstGeom prst="rect">
            <a:avLst/>
          </a:prstGeom>
        </p:spPr>
        <p:txBody>
          <a:bodyPr wrap="square">
            <a:spAutoFit/>
          </a:bodyPr>
          <a:lstStyle/>
          <a:p>
            <a:r>
              <a:rPr lang="en-GB" sz="1050" dirty="0" smtClean="0"/>
              <a:t>(</a:t>
            </a:r>
            <a:r>
              <a:rPr lang="en-GB" sz="1050" dirty="0" err="1" smtClean="0"/>
              <a:t>Store.steampowered</a:t>
            </a:r>
            <a:r>
              <a:rPr lang="en-GB" sz="1050" dirty="0" smtClean="0"/>
              <a:t>, 2018)</a:t>
            </a:r>
            <a:endParaRPr lang="en-GB" sz="1050" dirty="0"/>
          </a:p>
        </p:txBody>
      </p:sp>
    </p:spTree>
    <p:extLst>
      <p:ext uri="{BB962C8B-B14F-4D97-AF65-F5344CB8AC3E}">
        <p14:creationId xmlns:p14="http://schemas.microsoft.com/office/powerpoint/2010/main" val="2997385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Proposed outcomes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Cooperative</a:t>
            </a:r>
          </a:p>
          <a:p>
            <a:pPr lvl="1"/>
            <a:r>
              <a:rPr lang="en-GB" dirty="0" smtClean="0"/>
              <a:t>Subjects will work together to complete a level</a:t>
            </a:r>
          </a:p>
          <a:p>
            <a:pPr lvl="1"/>
            <a:r>
              <a:rPr lang="en-GB" dirty="0" smtClean="0"/>
              <a:t>Slight confrontation and small problems</a:t>
            </a:r>
          </a:p>
          <a:p>
            <a:r>
              <a:rPr lang="en-GB" dirty="0" smtClean="0"/>
              <a:t>Cooperative </a:t>
            </a:r>
            <a:r>
              <a:rPr lang="en-GB" dirty="0"/>
              <a:t>v</a:t>
            </a:r>
            <a:r>
              <a:rPr lang="en-GB" dirty="0" smtClean="0"/>
              <a:t>ersus player</a:t>
            </a:r>
          </a:p>
          <a:p>
            <a:pPr lvl="1"/>
            <a:r>
              <a:rPr lang="en-GB" dirty="0" smtClean="0"/>
              <a:t>Subjects will work together to beat the player</a:t>
            </a:r>
          </a:p>
          <a:p>
            <a:pPr lvl="1"/>
            <a:r>
              <a:rPr lang="en-GB" dirty="0" smtClean="0"/>
              <a:t>Slightly higher confrontation</a:t>
            </a:r>
          </a:p>
          <a:p>
            <a:pPr lvl="1"/>
            <a:r>
              <a:rPr lang="en-GB" dirty="0" smtClean="0"/>
              <a:t>Interesting to see if the player wins against the subjects</a:t>
            </a:r>
          </a:p>
          <a:p>
            <a:r>
              <a:rPr lang="en-GB" dirty="0" smtClean="0"/>
              <a:t>Competitive </a:t>
            </a:r>
          </a:p>
          <a:p>
            <a:pPr lvl="1"/>
            <a:r>
              <a:rPr lang="en-GB" dirty="0" smtClean="0"/>
              <a:t>Only one winner, all competing</a:t>
            </a:r>
          </a:p>
          <a:p>
            <a:pPr lvl="1"/>
            <a:r>
              <a:rPr lang="en-GB" dirty="0" smtClean="0"/>
              <a:t>Relationships will be tested</a:t>
            </a:r>
            <a:endParaRPr lang="en-GB" dirty="0"/>
          </a:p>
        </p:txBody>
      </p:sp>
    </p:spTree>
    <p:extLst>
      <p:ext uri="{BB962C8B-B14F-4D97-AF65-F5344CB8AC3E}">
        <p14:creationId xmlns:p14="http://schemas.microsoft.com/office/powerpoint/2010/main" val="398858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Proposed outcomes</a:t>
            </a:r>
            <a:endParaRPr lang="en-GB" dirty="0"/>
          </a:p>
        </p:txBody>
      </p:sp>
      <p:sp>
        <p:nvSpPr>
          <p:cNvPr id="3" name="Content Placeholder 2"/>
          <p:cNvSpPr>
            <a:spLocks noGrp="1"/>
          </p:cNvSpPr>
          <p:nvPr>
            <p:ph idx="1"/>
          </p:nvPr>
        </p:nvSpPr>
        <p:spPr/>
        <p:txBody>
          <a:bodyPr>
            <a:normAutofit/>
          </a:bodyPr>
          <a:lstStyle/>
          <a:p>
            <a:r>
              <a:rPr lang="en-GB" dirty="0" smtClean="0"/>
              <a:t>Aim of the test is NOT to ruin the relationships</a:t>
            </a:r>
          </a:p>
          <a:p>
            <a:r>
              <a:rPr lang="en-GB" dirty="0" smtClean="0"/>
              <a:t>A test to see how players react from friendly to competitive</a:t>
            </a:r>
          </a:p>
          <a:p>
            <a:r>
              <a:rPr lang="en-GB" dirty="0" smtClean="0"/>
              <a:t>To see if the players will interact with each other and how they interact</a:t>
            </a:r>
          </a:p>
          <a:p>
            <a:r>
              <a:rPr lang="en-GB" dirty="0" smtClean="0"/>
              <a:t>Can cooperative games help social interactions?</a:t>
            </a:r>
          </a:p>
          <a:p>
            <a:endParaRPr lang="en-GB" dirty="0"/>
          </a:p>
        </p:txBody>
      </p:sp>
    </p:spTree>
    <p:extLst>
      <p:ext uri="{BB962C8B-B14F-4D97-AF65-F5344CB8AC3E}">
        <p14:creationId xmlns:p14="http://schemas.microsoft.com/office/powerpoint/2010/main" val="33396843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Thank you for listening</a:t>
            </a:r>
            <a:endParaRPr lang="en-GB" dirty="0"/>
          </a:p>
        </p:txBody>
      </p:sp>
      <p:sp>
        <p:nvSpPr>
          <p:cNvPr id="3" name="Subtitle 2"/>
          <p:cNvSpPr>
            <a:spLocks noGrp="1"/>
          </p:cNvSpPr>
          <p:nvPr>
            <p:ph type="subTitle" idx="1"/>
          </p:nvPr>
        </p:nvSpPr>
        <p:spPr/>
        <p:txBody>
          <a:bodyPr/>
          <a:lstStyle/>
          <a:p>
            <a:r>
              <a:rPr lang="en-GB" dirty="0" smtClean="0"/>
              <a:t>Any Questions?</a:t>
            </a:r>
            <a:endParaRPr lang="en-GB" dirty="0"/>
          </a:p>
        </p:txBody>
      </p:sp>
    </p:spTree>
    <p:extLst>
      <p:ext uri="{BB962C8B-B14F-4D97-AF65-F5344CB8AC3E}">
        <p14:creationId xmlns:p14="http://schemas.microsoft.com/office/powerpoint/2010/main" val="35255268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62500" lnSpcReduction="20000"/>
          </a:bodyPr>
          <a:lstStyle/>
          <a:p>
            <a:r>
              <a:rPr lang="en-GB" dirty="0"/>
              <a:t>8-Player, T. (2018). </a:t>
            </a:r>
            <a:r>
              <a:rPr lang="en-GB" i="1" dirty="0" err="1"/>
              <a:t>TowerFall</a:t>
            </a:r>
            <a:r>
              <a:rPr lang="en-GB" i="1" dirty="0"/>
              <a:t> 8-Player by Matt Makes Games</a:t>
            </a:r>
            <a:r>
              <a:rPr lang="en-GB" dirty="0"/>
              <a:t>. [online] itch.io. Available at: https://mattmakesgames.itch.io/towerfall-8-player [Accessed 6 Nov. 2018].</a:t>
            </a:r>
          </a:p>
          <a:p>
            <a:r>
              <a:rPr lang="en-GB" dirty="0" smtClean="0"/>
              <a:t>Axelrod</a:t>
            </a:r>
            <a:r>
              <a:rPr lang="en-GB" dirty="0"/>
              <a:t>, R. and Dawkins, R. (1990). </a:t>
            </a:r>
            <a:r>
              <a:rPr lang="en-GB" i="1" dirty="0"/>
              <a:t>The evolution of cooperation</a:t>
            </a:r>
            <a:r>
              <a:rPr lang="en-GB" dirty="0"/>
              <a:t>. London: Penguin.</a:t>
            </a:r>
          </a:p>
          <a:p>
            <a:r>
              <a:rPr lang="en-GB" dirty="0" err="1"/>
              <a:t>Granic</a:t>
            </a:r>
            <a:r>
              <a:rPr lang="en-GB" dirty="0"/>
              <a:t>, Isabela, Adam </a:t>
            </a:r>
            <a:r>
              <a:rPr lang="en-GB" dirty="0" err="1"/>
              <a:t>Lobel</a:t>
            </a:r>
            <a:r>
              <a:rPr lang="en-GB" dirty="0"/>
              <a:t>, and </a:t>
            </a:r>
            <a:r>
              <a:rPr lang="en-GB" dirty="0" err="1"/>
              <a:t>Rutger</a:t>
            </a:r>
            <a:r>
              <a:rPr lang="en-GB" dirty="0"/>
              <a:t> C. M. E. Engels. "The Benefits of Playing Video Games." </a:t>
            </a:r>
            <a:r>
              <a:rPr lang="en-GB" i="1" dirty="0"/>
              <a:t>American Psychologist</a:t>
            </a:r>
            <a:r>
              <a:rPr lang="en-GB" dirty="0"/>
              <a:t> 69.1 (2014): 66-78. Web</a:t>
            </a:r>
            <a:r>
              <a:rPr lang="en-GB" dirty="0" smtClean="0"/>
              <a:t>.</a:t>
            </a:r>
          </a:p>
          <a:p>
            <a:r>
              <a:rPr lang="en-GB" dirty="0" smtClean="0"/>
              <a:t>Grubb</a:t>
            </a:r>
            <a:r>
              <a:rPr lang="en-GB" dirty="0"/>
              <a:t>, J. (2018). </a:t>
            </a:r>
            <a:r>
              <a:rPr lang="en-GB" i="1" dirty="0"/>
              <a:t>New Super Mario Bros. U Deluxe comes to Switch</a:t>
            </a:r>
            <a:r>
              <a:rPr lang="en-GB" dirty="0"/>
              <a:t>. [online] </a:t>
            </a:r>
            <a:r>
              <a:rPr lang="en-GB" dirty="0" err="1"/>
              <a:t>VentureBeat</a:t>
            </a:r>
            <a:r>
              <a:rPr lang="en-GB" dirty="0"/>
              <a:t>. Available at: https://venturebeat.com/2018/09/13/new-super-mario-bros-u-deluxe-comes-to-switch/ [Accessed 6 Nov. 2018].</a:t>
            </a:r>
          </a:p>
          <a:p>
            <a:r>
              <a:rPr lang="en-GB" dirty="0"/>
              <a:t>Mario Party Legacy. (2018). </a:t>
            </a:r>
            <a:r>
              <a:rPr lang="en-GB" i="1" dirty="0"/>
              <a:t>Mario Party 10 Mini-Games - Mario Party Legacy</a:t>
            </a:r>
            <a:r>
              <a:rPr lang="en-GB" dirty="0"/>
              <a:t>. [online] Available at: http://mariopartylegacy.com/mario-party-10/minigames [Accessed 6 Nov. 2018].</a:t>
            </a:r>
          </a:p>
          <a:p>
            <a:r>
              <a:rPr lang="en-GB" dirty="0" smtClean="0"/>
              <a:t>Nakamura</a:t>
            </a:r>
            <a:r>
              <a:rPr lang="en-GB" dirty="0"/>
              <a:t>, G., </a:t>
            </a:r>
            <a:r>
              <a:rPr lang="en-GB" dirty="0" err="1"/>
              <a:t>Contesini</a:t>
            </a:r>
            <a:r>
              <a:rPr lang="en-GB" dirty="0"/>
              <a:t>, G. and Martinez, A. (2018). Cooperation risk and Nash equilibrium: Quantitative description for realistic players. </a:t>
            </a:r>
            <a:r>
              <a:rPr lang="en-GB" i="1" dirty="0" err="1"/>
              <a:t>Physica</a:t>
            </a:r>
            <a:r>
              <a:rPr lang="en-GB" i="1" dirty="0"/>
              <a:t> A: Statistical Mechanics and its Applications</a:t>
            </a:r>
            <a:r>
              <a:rPr lang="en-GB" dirty="0"/>
              <a:t>, 515, pp.102-111.</a:t>
            </a:r>
          </a:p>
          <a:p>
            <a:r>
              <a:rPr lang="en-GB" dirty="0"/>
              <a:t>Nintendo of Europe GmbH. (2018). </a:t>
            </a:r>
            <a:r>
              <a:rPr lang="en-GB" i="1" dirty="0"/>
              <a:t>Mario Party 10</a:t>
            </a:r>
            <a:r>
              <a:rPr lang="en-GB" dirty="0"/>
              <a:t>. [online] Available at: https://www.nintendo.co.uk/Games/Wii-U/Mario-Party-10-892779.html [Accessed 6 Nov. 2018].</a:t>
            </a:r>
          </a:p>
          <a:p>
            <a:r>
              <a:rPr lang="en-GB" dirty="0" smtClean="0"/>
              <a:t>Nash</a:t>
            </a:r>
            <a:r>
              <a:rPr lang="en-GB" dirty="0"/>
              <a:t>, J. (1953). Two-Person Cooperative Games. </a:t>
            </a:r>
            <a:r>
              <a:rPr lang="en-GB" i="1" dirty="0" err="1"/>
              <a:t>Econometrica</a:t>
            </a:r>
            <a:r>
              <a:rPr lang="en-GB" dirty="0"/>
              <a:t>, 21(1), p.128</a:t>
            </a:r>
            <a:r>
              <a:rPr lang="en-GB" dirty="0" smtClean="0"/>
              <a:t>.</a:t>
            </a:r>
          </a:p>
          <a:p>
            <a:endParaRPr lang="en-GB" dirty="0"/>
          </a:p>
        </p:txBody>
      </p:sp>
    </p:spTree>
    <p:extLst>
      <p:ext uri="{BB962C8B-B14F-4D97-AF65-F5344CB8AC3E}">
        <p14:creationId xmlns:p14="http://schemas.microsoft.com/office/powerpoint/2010/main" val="3272484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62500" lnSpcReduction="20000"/>
          </a:bodyPr>
          <a:lstStyle/>
          <a:p>
            <a:r>
              <a:rPr lang="en-GB" dirty="0" err="1"/>
              <a:t>Przybylski</a:t>
            </a:r>
            <a:r>
              <a:rPr lang="en-GB" dirty="0"/>
              <a:t>, A. (2014). Electronic Gaming and Psychosocial Adjustment. </a:t>
            </a:r>
            <a:r>
              <a:rPr lang="en-GB" i="1" dirty="0"/>
              <a:t>PEDIATRICS</a:t>
            </a:r>
            <a:r>
              <a:rPr lang="en-GB" dirty="0"/>
              <a:t>, 134(3), pp.e716-e722.</a:t>
            </a:r>
          </a:p>
          <a:p>
            <a:r>
              <a:rPr lang="en-GB" dirty="0"/>
              <a:t>Store.steampowered.com. (2018). </a:t>
            </a:r>
            <a:r>
              <a:rPr lang="en-GB" i="1" dirty="0" err="1"/>
              <a:t>TowerFall</a:t>
            </a:r>
            <a:r>
              <a:rPr lang="en-GB" i="1" dirty="0"/>
              <a:t> Ascension on Steam</a:t>
            </a:r>
            <a:r>
              <a:rPr lang="en-GB" dirty="0"/>
              <a:t>. [online] Available at: https://store.steampowered.com/app/251470/TowerFall_Ascension/ [Accessed 6 Nov. 2018].</a:t>
            </a:r>
          </a:p>
          <a:p>
            <a:r>
              <a:rPr lang="en-GB" dirty="0"/>
              <a:t>The Entertainment Software Association. (2018). </a:t>
            </a:r>
            <a:r>
              <a:rPr lang="en-GB" i="1" dirty="0"/>
              <a:t>Essential Facts About the Computer and Video Game Industry - The Entertainment Software Association</a:t>
            </a:r>
            <a:r>
              <a:rPr lang="en-GB" dirty="0"/>
              <a:t>. [online] Available at: http://www.theesa.com/about-esa/essential-facts-computer-video-game-industry/ [Accessed 5 Nov. 2018].</a:t>
            </a:r>
          </a:p>
          <a:p>
            <a:r>
              <a:rPr lang="en-GB" dirty="0"/>
              <a:t>The Gamesmen. (2018). </a:t>
            </a:r>
            <a:r>
              <a:rPr lang="en-GB" i="1" dirty="0"/>
              <a:t>Nintendo Selects New Super Mario Bros. U + New Super Luigi U</a:t>
            </a:r>
            <a:r>
              <a:rPr lang="en-GB" dirty="0"/>
              <a:t>. [online] Available at: https://www.gamesmen.com.au/nintendo-selects-new-super-mario-bros-u-new-super-luigi-u [Accessed 6 Nov. 2018].</a:t>
            </a:r>
          </a:p>
          <a:p>
            <a:r>
              <a:rPr lang="en-GB" dirty="0"/>
              <a:t>Thorson, M. (2018). </a:t>
            </a:r>
            <a:r>
              <a:rPr lang="en-GB" i="1" dirty="0" err="1"/>
              <a:t>TowerFall</a:t>
            </a:r>
            <a:r>
              <a:rPr lang="en-GB" i="1" dirty="0"/>
              <a:t> is coming to Nintendo Switch on September 27th!</a:t>
            </a:r>
            <a:r>
              <a:rPr lang="en-GB" dirty="0"/>
              <a:t>. [online] Medium. Available at: https://medium.com/@MattThorson/towerfall-is-coming-to-nintendo-switch-on-september-27th-97e1a1ee99b1 [Accessed 6 Nov. 2018].</a:t>
            </a:r>
          </a:p>
          <a:p>
            <a:r>
              <a:rPr lang="en-GB" dirty="0"/>
              <a:t>Webber, J. (2018). </a:t>
            </a:r>
            <a:r>
              <a:rPr lang="en-GB" i="1" dirty="0"/>
              <a:t>The Many Social Benefits of Playing Video Games</a:t>
            </a:r>
            <a:r>
              <a:rPr lang="en-GB" dirty="0"/>
              <a:t>. [online] </a:t>
            </a:r>
            <a:r>
              <a:rPr lang="en-GB" dirty="0" err="1"/>
              <a:t>LevelSkip</a:t>
            </a:r>
            <a:r>
              <a:rPr lang="en-GB" dirty="0"/>
              <a:t>. Available at: https://levelskip.com/misc/The-Many-Social-Benefits-of-Playing-Video-Games [Accessed 5 Nov. 2018].</a:t>
            </a:r>
          </a:p>
          <a:p>
            <a:r>
              <a:rPr lang="en-GB" dirty="0"/>
              <a:t>YouTube. (2018). </a:t>
            </a:r>
            <a:r>
              <a:rPr lang="en-GB" i="1" dirty="0"/>
              <a:t>Mario Party 10 - Mushroom Park (Bowser Party)</a:t>
            </a:r>
            <a:r>
              <a:rPr lang="en-GB" dirty="0"/>
              <a:t>. [online] Available at: https://www.youtube.com/watch?v=ZoJGt824MW0 [Accessed 6 Nov. 2018].</a:t>
            </a:r>
          </a:p>
          <a:p>
            <a:r>
              <a:rPr lang="en-GB" dirty="0"/>
              <a:t>YouTube. (2018). </a:t>
            </a:r>
            <a:r>
              <a:rPr lang="en-GB" i="1" dirty="0"/>
              <a:t>New Super Mario Bros. U Worlds 1 - 9 Full Game (100%)</a:t>
            </a:r>
            <a:r>
              <a:rPr lang="en-GB" dirty="0"/>
              <a:t>. [online] Available at: https://www.youtube.com/watch?v=1uetntyZ5fA [Accessed 6 Nov. 2018].</a:t>
            </a:r>
          </a:p>
          <a:p>
            <a:endParaRPr lang="en-GB" dirty="0"/>
          </a:p>
        </p:txBody>
      </p:sp>
    </p:spTree>
    <p:extLst>
      <p:ext uri="{BB962C8B-B14F-4D97-AF65-F5344CB8AC3E}">
        <p14:creationId xmlns:p14="http://schemas.microsoft.com/office/powerpoint/2010/main" val="27540946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101</TotalTime>
  <Words>2021</Words>
  <Application>Microsoft Office PowerPoint</Application>
  <PresentationFormat>Widescreen</PresentationFormat>
  <Paragraphs>143</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Century Gothic</vt:lpstr>
      <vt:lpstr>Open Sans</vt:lpstr>
      <vt:lpstr>Wingdings 3</vt:lpstr>
      <vt:lpstr>Ion Boardroom</vt:lpstr>
      <vt:lpstr>Can Cooperative Video Games improve social situations and relationships</vt:lpstr>
      <vt:lpstr>Introduction</vt:lpstr>
      <vt:lpstr>What is the main goal of this research?</vt:lpstr>
      <vt:lpstr>What research has been done?</vt:lpstr>
      <vt:lpstr>What is the proposed test?</vt:lpstr>
      <vt:lpstr>What is the proposed test?</vt:lpstr>
      <vt:lpstr>Cooperative Game  New Super Mario Bros U (Nintendo, 2012)</vt:lpstr>
      <vt:lpstr>Cooperative versus player Mario Party 10 (Nintendo, 2015)</vt:lpstr>
      <vt:lpstr>Competitive game Towerfall (Matt Makes Games, 2013)</vt:lpstr>
      <vt:lpstr>Proposed outcomes</vt:lpstr>
      <vt:lpstr>Proposed outcomes</vt:lpstr>
      <vt:lpstr>Thank you for listening</vt:lpstr>
      <vt:lpstr>References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 Cooperative Video Games improve social situations and relationships</dc:title>
  <dc:creator>Ben</dc:creator>
  <cp:lastModifiedBy>Ben</cp:lastModifiedBy>
  <cp:revision>12</cp:revision>
  <dcterms:created xsi:type="dcterms:W3CDTF">2018-11-06T09:31:11Z</dcterms:created>
  <dcterms:modified xsi:type="dcterms:W3CDTF">2018-11-06T11:12:33Z</dcterms:modified>
</cp:coreProperties>
</file>