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4"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2520E61-B507-4C4D-88DF-456A1907252A}">
  <a:tblStyle styleId="{92520E61-B507-4C4D-88DF-456A1907252A}" styleName="Table_0">
    <a:wholeTbl>
      <a:tcTxStyle b="off" i="off">
        <a:font>
          <a:latin typeface="Trebuchet MS"/>
          <a:ea typeface="Trebuchet MS"/>
          <a:cs typeface="Trebuchet MS"/>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9F6FC"/>
          </a:solidFill>
        </a:fill>
      </a:tcStyle>
    </a:wholeTbl>
    <a:band1H>
      <a:tcTxStyle b="off" i="off"/>
      <a:tcStyle>
        <a:tcBdr/>
        <a:fill>
          <a:solidFill>
            <a:srgbClr val="D1ECF9"/>
          </a:solidFill>
        </a:fill>
      </a:tcStyle>
    </a:band1H>
    <a:band2H>
      <a:tcTxStyle b="off" i="off"/>
      <a:tcStyle>
        <a:tcBdr/>
      </a:tcStyle>
    </a:band2H>
    <a:band1V>
      <a:tcTxStyle b="off" i="off"/>
      <a:tcStyle>
        <a:tcBdr/>
        <a:fill>
          <a:solidFill>
            <a:srgbClr val="D1ECF9"/>
          </a:solidFill>
        </a:fill>
      </a:tcStyle>
    </a:band1V>
    <a:band2V>
      <a:tcTxStyle b="off" i="off"/>
      <a:tcStyle>
        <a:tcBdr/>
      </a:tcStyle>
    </a:band2V>
    <a:lastCol>
      <a:tcTxStyle b="on" i="off">
        <a:font>
          <a:latin typeface="Trebuchet MS"/>
          <a:ea typeface="Trebuchet MS"/>
          <a:cs typeface="Trebuchet MS"/>
        </a:font>
        <a:schemeClr val="lt1"/>
      </a:tcTxStyle>
      <a:tcStyle>
        <a:tcBdr/>
        <a:fill>
          <a:solidFill>
            <a:schemeClr val="accent1"/>
          </a:solidFill>
        </a:fill>
      </a:tcStyle>
    </a:lastCol>
    <a:firstCol>
      <a:tcTxStyle b="on" i="off">
        <a:font>
          <a:latin typeface="Trebuchet MS"/>
          <a:ea typeface="Trebuchet MS"/>
          <a:cs typeface="Trebuchet MS"/>
        </a:font>
        <a:schemeClr val="lt1"/>
      </a:tcTxStyle>
      <a:tcStyle>
        <a:tcBdr/>
        <a:fill>
          <a:solidFill>
            <a:schemeClr val="accent1"/>
          </a:solidFill>
        </a:fill>
      </a:tcStyle>
    </a:firstCol>
    <a:lastRow>
      <a:tcTxStyle b="on" i="off">
        <a:font>
          <a:latin typeface="Trebuchet MS"/>
          <a:ea typeface="Trebuchet MS"/>
          <a:cs typeface="Trebuchet MS"/>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b="off" i="off"/>
      <a:tcStyle>
        <a:tcBdr/>
      </a:tcStyle>
    </a:seCell>
    <a:swCell>
      <a:tcTxStyle b="off" i="off"/>
      <a:tcStyle>
        <a:tcBdr/>
      </a:tcStyle>
    </a:swCell>
    <a:firstRow>
      <a:tcTxStyle b="on" i="off">
        <a:font>
          <a:latin typeface="Trebuchet MS"/>
          <a:ea typeface="Trebuchet MS"/>
          <a:cs typeface="Trebuchet MS"/>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5" d="100"/>
          <a:sy n="55" d="100"/>
        </p:scale>
        <p:origin x="20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5" name="Google Shape;145;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6" name="Google Shape;146;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3" name="Google Shape;15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1" name="Google Shape;161;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g3a13306635b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8" name="Google Shape;168;g3a13306635b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9" name="Google Shape;169;g3a13306635b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g3a13306635b_0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6" name="Google Shape;176;g3a13306635b_0_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7" name="Google Shape;177;g3a13306635b_0_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g50e6e9d8449a7c32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5" name="Google Shape;185;g50e6e9d8449a7c32_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6" name="Google Shape;186;g50e6e9d8449a7c32_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3" name="Google Shape;193;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1" name="Google Shape;201;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35" name="Google Shape;235;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51" name="Google Shape;25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58" name="Google Shape;258;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64" name="Google Shape;264;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2" name="Google Shape;272;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9" name="Google Shape;279;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86" name="Google Shape;286;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92" name="Google Shape;292;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08" name="Google Shape;308;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4" name="Google Shape;314;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9" name="Google Shape;319;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26"/>
        <p:cNvGrpSpPr/>
        <p:nvPr/>
      </p:nvGrpSpPr>
      <p:grpSpPr>
        <a:xfrm>
          <a:off x="0" y="0"/>
          <a:ext cx="0" cy="0"/>
          <a:chOff x="0" y="0"/>
          <a:chExt cx="0" cy="0"/>
        </a:xfrm>
      </p:grpSpPr>
      <p:grpSp>
        <p:nvGrpSpPr>
          <p:cNvPr id="27" name="Google Shape;27;p2"/>
          <p:cNvGrpSpPr/>
          <p:nvPr/>
        </p:nvGrpSpPr>
        <p:grpSpPr>
          <a:xfrm>
            <a:off x="0" y="-8467"/>
            <a:ext cx="12192000" cy="6866467"/>
            <a:chOff x="0" y="-8467"/>
            <a:chExt cx="12192000" cy="6866467"/>
          </a:xfrm>
        </p:grpSpPr>
        <p:sp>
          <p:nvSpPr>
            <p:cNvPr id="28" name="Google Shape;28;p2"/>
            <p:cNvSpPr/>
            <p:nvPr/>
          </p:nvSpPr>
          <p:spPr>
            <a:xfrm>
              <a:off x="0" y="-7862"/>
              <a:ext cx="863600" cy="5698067"/>
            </a:xfrm>
            <a:custGeom>
              <a:avLst/>
              <a:gdLst/>
              <a:ahLst/>
              <a:cxnLst/>
              <a:rect l="l" t="t" r="r" b="b"/>
              <a:pathLst>
                <a:path w="863600" h="5698067" extrusionOk="0">
                  <a:moveTo>
                    <a:pt x="0" y="8467"/>
                  </a:moveTo>
                  <a:lnTo>
                    <a:pt x="863600" y="0"/>
                  </a:lnTo>
                  <a:lnTo>
                    <a:pt x="863600" y="16934"/>
                  </a:lnTo>
                  <a:lnTo>
                    <a:pt x="0" y="5698067"/>
                  </a:lnTo>
                  <a:lnTo>
                    <a:pt x="0" y="8467"/>
                  </a:lnTo>
                  <a:close/>
                </a:path>
              </a:pathLst>
            </a:custGeom>
            <a:solidFill>
              <a:schemeClr val="accent1">
                <a:alpha val="69411"/>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cxnSp>
          <p:nvCxnSpPr>
            <p:cNvPr id="29" name="Google Shape;29;p2"/>
            <p:cNvCxnSpPr/>
            <p:nvPr/>
          </p:nvCxnSpPr>
          <p:spPr>
            <a:xfrm>
              <a:off x="9371012" y="0"/>
              <a:ext cx="1219200" cy="6858000"/>
            </a:xfrm>
            <a:prstGeom prst="straightConnector1">
              <a:avLst/>
            </a:prstGeom>
            <a:noFill/>
            <a:ln w="9525" cap="flat" cmpd="sng">
              <a:solidFill>
                <a:schemeClr val="accent1">
                  <a:alpha val="69411"/>
                </a:schemeClr>
              </a:solidFill>
              <a:prstDash val="solid"/>
              <a:round/>
              <a:headEnd type="none" w="sm" len="sm"/>
              <a:tailEnd type="none" w="sm" len="sm"/>
            </a:ln>
            <a:effectLst>
              <a:outerShdw blurRad="40000" dist="20000" dir="5400000" rotWithShape="0">
                <a:srgbClr val="000000">
                  <a:alpha val="37254"/>
                </a:srgbClr>
              </a:outerShdw>
            </a:effectLst>
          </p:spPr>
        </p:cxnSp>
        <p:cxnSp>
          <p:nvCxnSpPr>
            <p:cNvPr id="30" name="Google Shape;30;p2"/>
            <p:cNvCxnSpPr/>
            <p:nvPr/>
          </p:nvCxnSpPr>
          <p:spPr>
            <a:xfrm flipH="1">
              <a:off x="7425267" y="3681413"/>
              <a:ext cx="4763558" cy="3176587"/>
            </a:xfrm>
            <a:prstGeom prst="straightConnector1">
              <a:avLst/>
            </a:prstGeom>
            <a:noFill/>
            <a:ln w="9525" cap="flat" cmpd="sng">
              <a:solidFill>
                <a:schemeClr val="accent1">
                  <a:alpha val="69411"/>
                </a:schemeClr>
              </a:solidFill>
              <a:prstDash val="solid"/>
              <a:round/>
              <a:headEnd type="none" w="sm" len="sm"/>
              <a:tailEnd type="none" w="sm" len="sm"/>
            </a:ln>
            <a:effectLst>
              <a:outerShdw blurRad="40000" dist="20000" dir="5400000" rotWithShape="0">
                <a:srgbClr val="000000">
                  <a:alpha val="37254"/>
                </a:srgbClr>
              </a:outerShdw>
            </a:effectLst>
          </p:spPr>
        </p:cxnSp>
        <p:sp>
          <p:nvSpPr>
            <p:cNvPr id="31" name="Google Shape;31;p2"/>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35294"/>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32" name="Google Shape;32;p2"/>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33" name="Google Shape;33;p2"/>
            <p:cNvSpPr/>
            <p:nvPr/>
          </p:nvSpPr>
          <p:spPr>
            <a:xfrm>
              <a:off x="8932333" y="3048000"/>
              <a:ext cx="3259667" cy="3810000"/>
            </a:xfrm>
            <a:prstGeom prst="triangle">
              <a:avLst>
                <a:gd name="adj" fmla="val 100000"/>
              </a:avLst>
            </a:prstGeom>
            <a:solidFill>
              <a:srgbClr val="16B0E3">
                <a:alpha val="65490"/>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34" name="Google Shape;34;p2"/>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16B0E3">
                <a:alpha val="49411"/>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35" name="Google Shape;35;p2"/>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chemeClr val="accent2">
                <a:alpha val="69411"/>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36" name="Google Shape;36;p2"/>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rgbClr val="226292">
                <a:alpha val="80000"/>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37" name="Google Shape;37;p2"/>
            <p:cNvSpPr/>
            <p:nvPr/>
          </p:nvSpPr>
          <p:spPr>
            <a:xfrm>
              <a:off x="10371666" y="3589867"/>
              <a:ext cx="1817159" cy="3268133"/>
            </a:xfrm>
            <a:prstGeom prst="triangle">
              <a:avLst>
                <a:gd name="adj" fmla="val 100000"/>
              </a:avLst>
            </a:prstGeom>
            <a:solidFill>
              <a:srgbClr val="16B0E3">
                <a:alpha val="65490"/>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grpSp>
      <p:sp>
        <p:nvSpPr>
          <p:cNvPr id="38" name="Google Shape;38;p2"/>
          <p:cNvSpPr txBox="1">
            <a:spLocks noGrp="1"/>
          </p:cNvSpPr>
          <p:nvPr>
            <p:ph type="ctrTitle"/>
          </p:nvPr>
        </p:nvSpPr>
        <p:spPr>
          <a:xfrm>
            <a:off x="1507067" y="2404534"/>
            <a:ext cx="7766936" cy="1646302"/>
          </a:xfrm>
          <a:prstGeom prst="rect">
            <a:avLst/>
          </a:prstGeom>
          <a:noFill/>
          <a:ln>
            <a:noFill/>
          </a:ln>
        </p:spPr>
        <p:txBody>
          <a:bodyPr spcFirstLastPara="1" wrap="square" lIns="91425" tIns="45700" rIns="91425" bIns="45700" anchor="b" anchorCtr="0">
            <a:noAutofit/>
          </a:bodyPr>
          <a:lstStyle>
            <a:lvl1pPr lvl="0" algn="r">
              <a:lnSpc>
                <a:spcPct val="100000"/>
              </a:lnSpc>
              <a:spcBef>
                <a:spcPts val="0"/>
              </a:spcBef>
              <a:spcAft>
                <a:spcPts val="0"/>
              </a:spcAft>
              <a:buClr>
                <a:schemeClr val="accent1"/>
              </a:buClr>
              <a:buSzPts val="5400"/>
              <a:buFont typeface="Trebuchet MS"/>
              <a:buNone/>
              <a:defRPr sz="5400">
                <a:solidFill>
                  <a:schemeClr val="accen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2"/>
          <p:cNvSpPr txBox="1">
            <a:spLocks noGrp="1"/>
          </p:cNvSpPr>
          <p:nvPr>
            <p:ph type="subTitle" idx="1"/>
          </p:nvPr>
        </p:nvSpPr>
        <p:spPr>
          <a:xfrm>
            <a:off x="1507067" y="4050833"/>
            <a:ext cx="7766936" cy="1096899"/>
          </a:xfrm>
          <a:prstGeom prst="rect">
            <a:avLst/>
          </a:prstGeom>
          <a:noFill/>
          <a:ln>
            <a:noFill/>
          </a:ln>
        </p:spPr>
        <p:txBody>
          <a:bodyPr spcFirstLastPara="1" wrap="square" lIns="91425" tIns="45700" rIns="91425" bIns="45700" anchor="t" anchorCtr="0">
            <a:normAutofit/>
          </a:bodyPr>
          <a:lstStyle>
            <a:lvl1pPr lvl="0" algn="r">
              <a:lnSpc>
                <a:spcPct val="100000"/>
              </a:lnSpc>
              <a:spcBef>
                <a:spcPts val="1000"/>
              </a:spcBef>
              <a:spcAft>
                <a:spcPts val="0"/>
              </a:spcAft>
              <a:buSzPts val="1440"/>
              <a:buNone/>
              <a:defRPr>
                <a:solidFill>
                  <a:srgbClr val="7F7F7F"/>
                </a:solidFill>
              </a:defRPr>
            </a:lvl1pPr>
            <a:lvl2pPr lvl="1" algn="ctr">
              <a:lnSpc>
                <a:spcPct val="100000"/>
              </a:lnSpc>
              <a:spcBef>
                <a:spcPts val="1000"/>
              </a:spcBef>
              <a:spcAft>
                <a:spcPts val="0"/>
              </a:spcAft>
              <a:buSzPts val="1280"/>
              <a:buNone/>
              <a:defRPr>
                <a:solidFill>
                  <a:srgbClr val="888888"/>
                </a:solidFill>
              </a:defRPr>
            </a:lvl2pPr>
            <a:lvl3pPr lvl="2" algn="ctr">
              <a:lnSpc>
                <a:spcPct val="100000"/>
              </a:lnSpc>
              <a:spcBef>
                <a:spcPts val="1000"/>
              </a:spcBef>
              <a:spcAft>
                <a:spcPts val="0"/>
              </a:spcAft>
              <a:buSzPts val="1120"/>
              <a:buNone/>
              <a:defRPr>
                <a:solidFill>
                  <a:srgbClr val="888888"/>
                </a:solidFill>
              </a:defRPr>
            </a:lvl3pPr>
            <a:lvl4pPr lvl="3" algn="ctr">
              <a:lnSpc>
                <a:spcPct val="100000"/>
              </a:lnSpc>
              <a:spcBef>
                <a:spcPts val="1000"/>
              </a:spcBef>
              <a:spcAft>
                <a:spcPts val="0"/>
              </a:spcAft>
              <a:buSzPts val="960"/>
              <a:buNone/>
              <a:defRPr>
                <a:solidFill>
                  <a:srgbClr val="888888"/>
                </a:solidFill>
              </a:defRPr>
            </a:lvl4pPr>
            <a:lvl5pPr lvl="4" algn="ctr">
              <a:lnSpc>
                <a:spcPct val="100000"/>
              </a:lnSpc>
              <a:spcBef>
                <a:spcPts val="1000"/>
              </a:spcBef>
              <a:spcAft>
                <a:spcPts val="0"/>
              </a:spcAft>
              <a:buSzPts val="960"/>
              <a:buNone/>
              <a:defRPr>
                <a:solidFill>
                  <a:srgbClr val="888888"/>
                </a:solidFill>
              </a:defRPr>
            </a:lvl5pPr>
            <a:lvl6pPr lvl="5" algn="ctr">
              <a:lnSpc>
                <a:spcPct val="100000"/>
              </a:lnSpc>
              <a:spcBef>
                <a:spcPts val="1000"/>
              </a:spcBef>
              <a:spcAft>
                <a:spcPts val="0"/>
              </a:spcAft>
              <a:buSzPts val="960"/>
              <a:buNone/>
              <a:defRPr>
                <a:solidFill>
                  <a:srgbClr val="888888"/>
                </a:solidFill>
              </a:defRPr>
            </a:lvl6pPr>
            <a:lvl7pPr lvl="6" algn="ctr">
              <a:lnSpc>
                <a:spcPct val="100000"/>
              </a:lnSpc>
              <a:spcBef>
                <a:spcPts val="1000"/>
              </a:spcBef>
              <a:spcAft>
                <a:spcPts val="0"/>
              </a:spcAft>
              <a:buSzPts val="960"/>
              <a:buNone/>
              <a:defRPr>
                <a:solidFill>
                  <a:srgbClr val="888888"/>
                </a:solidFill>
              </a:defRPr>
            </a:lvl7pPr>
            <a:lvl8pPr lvl="7" algn="ctr">
              <a:lnSpc>
                <a:spcPct val="100000"/>
              </a:lnSpc>
              <a:spcBef>
                <a:spcPts val="1000"/>
              </a:spcBef>
              <a:spcAft>
                <a:spcPts val="0"/>
              </a:spcAft>
              <a:buSzPts val="960"/>
              <a:buNone/>
              <a:defRPr>
                <a:solidFill>
                  <a:srgbClr val="888888"/>
                </a:solidFill>
              </a:defRPr>
            </a:lvl8pPr>
            <a:lvl9pPr lvl="8" algn="ctr">
              <a:lnSpc>
                <a:spcPct val="100000"/>
              </a:lnSpc>
              <a:spcBef>
                <a:spcPts val="1000"/>
              </a:spcBef>
              <a:spcAft>
                <a:spcPts val="0"/>
              </a:spcAft>
              <a:buSzPts val="960"/>
              <a:buNone/>
              <a:defRPr>
                <a:solidFill>
                  <a:srgbClr val="888888"/>
                </a:solidFill>
              </a:defRPr>
            </a:lvl9pPr>
          </a:lstStyle>
          <a:p>
            <a:endParaRPr/>
          </a:p>
        </p:txBody>
      </p:sp>
      <p:sp>
        <p:nvSpPr>
          <p:cNvPr id="40" name="Google Shape;40;p2"/>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2"/>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2"/>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43"/>
        <p:cNvGrpSpPr/>
        <p:nvPr/>
      </p:nvGrpSpPr>
      <p:grpSpPr>
        <a:xfrm>
          <a:off x="0" y="0"/>
          <a:ext cx="0" cy="0"/>
          <a:chOff x="0" y="0"/>
          <a:chExt cx="0" cy="0"/>
        </a:xfrm>
      </p:grpSpPr>
      <p:sp>
        <p:nvSpPr>
          <p:cNvPr id="44" name="Google Shape;44;p3"/>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3"/>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46" name="Google Shape;46;p3"/>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3"/>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3"/>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49"/>
        <p:cNvGrpSpPr/>
        <p:nvPr/>
      </p:nvGrpSpPr>
      <p:grpSpPr>
        <a:xfrm>
          <a:off x="0" y="0"/>
          <a:ext cx="0" cy="0"/>
          <a:chOff x="0" y="0"/>
          <a:chExt cx="0" cy="0"/>
        </a:xfrm>
      </p:grpSpPr>
      <p:sp>
        <p:nvSpPr>
          <p:cNvPr id="50" name="Google Shape;50;p4"/>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4"/>
          <p:cNvSpPr txBox="1">
            <a:spLocks noGrp="1"/>
          </p:cNvSpPr>
          <p:nvPr>
            <p:ph type="body" idx="1"/>
          </p:nvPr>
        </p:nvSpPr>
        <p:spPr>
          <a:xfrm rot="5400000">
            <a:off x="3035281" y="-197358"/>
            <a:ext cx="3880773" cy="8596668"/>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52" name="Google Shape;52;p4"/>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4"/>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4"/>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5"/>
        <p:cNvGrpSpPr/>
        <p:nvPr/>
      </p:nvGrpSpPr>
      <p:grpSpPr>
        <a:xfrm>
          <a:off x="0" y="0"/>
          <a:ext cx="0" cy="0"/>
          <a:chOff x="0" y="0"/>
          <a:chExt cx="0" cy="0"/>
        </a:xfrm>
      </p:grpSpPr>
      <p:sp>
        <p:nvSpPr>
          <p:cNvPr id="56" name="Google Shape;56;p5"/>
          <p:cNvSpPr txBox="1">
            <a:spLocks noGrp="1"/>
          </p:cNvSpPr>
          <p:nvPr>
            <p:ph type="title"/>
          </p:nvPr>
        </p:nvSpPr>
        <p:spPr>
          <a:xfrm>
            <a:off x="677335" y="2700867"/>
            <a:ext cx="8596668" cy="1826581"/>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accent1"/>
              </a:buClr>
              <a:buSzPts val="4000"/>
              <a:buFont typeface="Trebuchet MS"/>
              <a:buNone/>
              <a:defRPr sz="40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5"/>
          <p:cNvSpPr txBox="1">
            <a:spLocks noGrp="1"/>
          </p:cNvSpPr>
          <p:nvPr>
            <p:ph type="body" idx="1"/>
          </p:nvPr>
        </p:nvSpPr>
        <p:spPr>
          <a:xfrm>
            <a:off x="677335" y="4527448"/>
            <a:ext cx="8596668" cy="8604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600"/>
              <a:buNone/>
              <a:defRPr sz="2000">
                <a:solidFill>
                  <a:srgbClr val="7F7F7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58" name="Google Shape;58;p5"/>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5"/>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5"/>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1"/>
        <p:cNvGrpSpPr/>
        <p:nvPr/>
      </p:nvGrpSpPr>
      <p:grpSpPr>
        <a:xfrm>
          <a:off x="0" y="0"/>
          <a:ext cx="0" cy="0"/>
          <a:chOff x="0" y="0"/>
          <a:chExt cx="0" cy="0"/>
        </a:xfrm>
      </p:grpSpPr>
      <p:sp>
        <p:nvSpPr>
          <p:cNvPr id="62" name="Google Shape;62;p6"/>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6"/>
          <p:cNvSpPr txBox="1">
            <a:spLocks noGrp="1"/>
          </p:cNvSpPr>
          <p:nvPr>
            <p:ph type="body" idx="1"/>
          </p:nvPr>
        </p:nvSpPr>
        <p:spPr>
          <a:xfrm>
            <a:off x="677334" y="2160589"/>
            <a:ext cx="4184035" cy="3880772"/>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64" name="Google Shape;64;p6"/>
          <p:cNvSpPr txBox="1">
            <a:spLocks noGrp="1"/>
          </p:cNvSpPr>
          <p:nvPr>
            <p:ph type="body" idx="2"/>
          </p:nvPr>
        </p:nvSpPr>
        <p:spPr>
          <a:xfrm>
            <a:off x="5089970" y="2160589"/>
            <a:ext cx="4184034" cy="3880773"/>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65" name="Google Shape;65;p6"/>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6"/>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6"/>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68"/>
        <p:cNvGrpSpPr/>
        <p:nvPr/>
      </p:nvGrpSpPr>
      <p:grpSpPr>
        <a:xfrm>
          <a:off x="0" y="0"/>
          <a:ext cx="0" cy="0"/>
          <a:chOff x="0" y="0"/>
          <a:chExt cx="0" cy="0"/>
        </a:xfrm>
      </p:grpSpPr>
      <p:sp>
        <p:nvSpPr>
          <p:cNvPr id="69" name="Google Shape;69;p7"/>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3600"/>
              <a:buFont typeface="Trebuchet MS"/>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7"/>
          <p:cNvSpPr txBox="1">
            <a:spLocks noGrp="1"/>
          </p:cNvSpPr>
          <p:nvPr>
            <p:ph type="body" idx="1"/>
          </p:nvPr>
        </p:nvSpPr>
        <p:spPr>
          <a:xfrm>
            <a:off x="675745" y="2160983"/>
            <a:ext cx="4185623" cy="5762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1000"/>
              </a:spcBef>
              <a:spcAft>
                <a:spcPts val="0"/>
              </a:spcAft>
              <a:buSzPts val="1920"/>
              <a:buNone/>
              <a:defRPr sz="2400" b="0"/>
            </a:lvl1pPr>
            <a:lvl2pPr marL="914400" lvl="1" indent="-228600" algn="l">
              <a:lnSpc>
                <a:spcPct val="100000"/>
              </a:lnSpc>
              <a:spcBef>
                <a:spcPts val="1000"/>
              </a:spcBef>
              <a:spcAft>
                <a:spcPts val="0"/>
              </a:spcAft>
              <a:buSzPts val="1600"/>
              <a:buNone/>
              <a:defRPr sz="2000" b="1"/>
            </a:lvl2pPr>
            <a:lvl3pPr marL="1371600" lvl="2" indent="-228600" algn="l">
              <a:lnSpc>
                <a:spcPct val="100000"/>
              </a:lnSpc>
              <a:spcBef>
                <a:spcPts val="1000"/>
              </a:spcBef>
              <a:spcAft>
                <a:spcPts val="0"/>
              </a:spcAft>
              <a:buSzPts val="1440"/>
              <a:buNone/>
              <a:defRPr sz="1800" b="1"/>
            </a:lvl3pPr>
            <a:lvl4pPr marL="1828800" lvl="3" indent="-228600" algn="l">
              <a:lnSpc>
                <a:spcPct val="100000"/>
              </a:lnSpc>
              <a:spcBef>
                <a:spcPts val="1000"/>
              </a:spcBef>
              <a:spcAft>
                <a:spcPts val="0"/>
              </a:spcAft>
              <a:buSzPts val="1280"/>
              <a:buNone/>
              <a:defRPr sz="1600" b="1"/>
            </a:lvl4pPr>
            <a:lvl5pPr marL="2286000" lvl="4" indent="-228600" algn="l">
              <a:lnSpc>
                <a:spcPct val="100000"/>
              </a:lnSpc>
              <a:spcBef>
                <a:spcPts val="1000"/>
              </a:spcBef>
              <a:spcAft>
                <a:spcPts val="0"/>
              </a:spcAft>
              <a:buSzPts val="1280"/>
              <a:buNone/>
              <a:defRPr sz="1600" b="1"/>
            </a:lvl5pPr>
            <a:lvl6pPr marL="2743200" lvl="5" indent="-228600" algn="l">
              <a:lnSpc>
                <a:spcPct val="100000"/>
              </a:lnSpc>
              <a:spcBef>
                <a:spcPts val="1000"/>
              </a:spcBef>
              <a:spcAft>
                <a:spcPts val="0"/>
              </a:spcAft>
              <a:buSzPts val="1280"/>
              <a:buNone/>
              <a:defRPr sz="1600" b="1"/>
            </a:lvl6pPr>
            <a:lvl7pPr marL="3200400" lvl="6" indent="-228600" algn="l">
              <a:lnSpc>
                <a:spcPct val="100000"/>
              </a:lnSpc>
              <a:spcBef>
                <a:spcPts val="1000"/>
              </a:spcBef>
              <a:spcAft>
                <a:spcPts val="0"/>
              </a:spcAft>
              <a:buSzPts val="1280"/>
              <a:buNone/>
              <a:defRPr sz="1600" b="1"/>
            </a:lvl7pPr>
            <a:lvl8pPr marL="3657600" lvl="7" indent="-228600" algn="l">
              <a:lnSpc>
                <a:spcPct val="100000"/>
              </a:lnSpc>
              <a:spcBef>
                <a:spcPts val="1000"/>
              </a:spcBef>
              <a:spcAft>
                <a:spcPts val="0"/>
              </a:spcAft>
              <a:buSzPts val="1280"/>
              <a:buNone/>
              <a:defRPr sz="1600" b="1"/>
            </a:lvl8pPr>
            <a:lvl9pPr marL="4114800" lvl="8" indent="-228600" algn="l">
              <a:lnSpc>
                <a:spcPct val="100000"/>
              </a:lnSpc>
              <a:spcBef>
                <a:spcPts val="1000"/>
              </a:spcBef>
              <a:spcAft>
                <a:spcPts val="0"/>
              </a:spcAft>
              <a:buSzPts val="1280"/>
              <a:buNone/>
              <a:defRPr sz="1600" b="1"/>
            </a:lvl9pPr>
          </a:lstStyle>
          <a:p>
            <a:endParaRPr/>
          </a:p>
        </p:txBody>
      </p:sp>
      <p:sp>
        <p:nvSpPr>
          <p:cNvPr id="71" name="Google Shape;71;p7"/>
          <p:cNvSpPr txBox="1">
            <a:spLocks noGrp="1"/>
          </p:cNvSpPr>
          <p:nvPr>
            <p:ph type="body" idx="2"/>
          </p:nvPr>
        </p:nvSpPr>
        <p:spPr>
          <a:xfrm>
            <a:off x="675745" y="2737245"/>
            <a:ext cx="4185623" cy="3304117"/>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72" name="Google Shape;72;p7"/>
          <p:cNvSpPr txBox="1">
            <a:spLocks noGrp="1"/>
          </p:cNvSpPr>
          <p:nvPr>
            <p:ph type="body" idx="3"/>
          </p:nvPr>
        </p:nvSpPr>
        <p:spPr>
          <a:xfrm>
            <a:off x="5088383" y="2160983"/>
            <a:ext cx="4185618" cy="5762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1000"/>
              </a:spcBef>
              <a:spcAft>
                <a:spcPts val="0"/>
              </a:spcAft>
              <a:buSzPts val="1920"/>
              <a:buNone/>
              <a:defRPr sz="2400" b="0"/>
            </a:lvl1pPr>
            <a:lvl2pPr marL="914400" lvl="1" indent="-228600" algn="l">
              <a:lnSpc>
                <a:spcPct val="100000"/>
              </a:lnSpc>
              <a:spcBef>
                <a:spcPts val="1000"/>
              </a:spcBef>
              <a:spcAft>
                <a:spcPts val="0"/>
              </a:spcAft>
              <a:buSzPts val="1600"/>
              <a:buNone/>
              <a:defRPr sz="2000" b="1"/>
            </a:lvl2pPr>
            <a:lvl3pPr marL="1371600" lvl="2" indent="-228600" algn="l">
              <a:lnSpc>
                <a:spcPct val="100000"/>
              </a:lnSpc>
              <a:spcBef>
                <a:spcPts val="1000"/>
              </a:spcBef>
              <a:spcAft>
                <a:spcPts val="0"/>
              </a:spcAft>
              <a:buSzPts val="1440"/>
              <a:buNone/>
              <a:defRPr sz="1800" b="1"/>
            </a:lvl3pPr>
            <a:lvl4pPr marL="1828800" lvl="3" indent="-228600" algn="l">
              <a:lnSpc>
                <a:spcPct val="100000"/>
              </a:lnSpc>
              <a:spcBef>
                <a:spcPts val="1000"/>
              </a:spcBef>
              <a:spcAft>
                <a:spcPts val="0"/>
              </a:spcAft>
              <a:buSzPts val="1280"/>
              <a:buNone/>
              <a:defRPr sz="1600" b="1"/>
            </a:lvl4pPr>
            <a:lvl5pPr marL="2286000" lvl="4" indent="-228600" algn="l">
              <a:lnSpc>
                <a:spcPct val="100000"/>
              </a:lnSpc>
              <a:spcBef>
                <a:spcPts val="1000"/>
              </a:spcBef>
              <a:spcAft>
                <a:spcPts val="0"/>
              </a:spcAft>
              <a:buSzPts val="1280"/>
              <a:buNone/>
              <a:defRPr sz="1600" b="1"/>
            </a:lvl5pPr>
            <a:lvl6pPr marL="2743200" lvl="5" indent="-228600" algn="l">
              <a:lnSpc>
                <a:spcPct val="100000"/>
              </a:lnSpc>
              <a:spcBef>
                <a:spcPts val="1000"/>
              </a:spcBef>
              <a:spcAft>
                <a:spcPts val="0"/>
              </a:spcAft>
              <a:buSzPts val="1280"/>
              <a:buNone/>
              <a:defRPr sz="1600" b="1"/>
            </a:lvl6pPr>
            <a:lvl7pPr marL="3200400" lvl="6" indent="-228600" algn="l">
              <a:lnSpc>
                <a:spcPct val="100000"/>
              </a:lnSpc>
              <a:spcBef>
                <a:spcPts val="1000"/>
              </a:spcBef>
              <a:spcAft>
                <a:spcPts val="0"/>
              </a:spcAft>
              <a:buSzPts val="1280"/>
              <a:buNone/>
              <a:defRPr sz="1600" b="1"/>
            </a:lvl7pPr>
            <a:lvl8pPr marL="3657600" lvl="7" indent="-228600" algn="l">
              <a:lnSpc>
                <a:spcPct val="100000"/>
              </a:lnSpc>
              <a:spcBef>
                <a:spcPts val="1000"/>
              </a:spcBef>
              <a:spcAft>
                <a:spcPts val="0"/>
              </a:spcAft>
              <a:buSzPts val="1280"/>
              <a:buNone/>
              <a:defRPr sz="1600" b="1"/>
            </a:lvl8pPr>
            <a:lvl9pPr marL="4114800" lvl="8" indent="-228600" algn="l">
              <a:lnSpc>
                <a:spcPct val="100000"/>
              </a:lnSpc>
              <a:spcBef>
                <a:spcPts val="1000"/>
              </a:spcBef>
              <a:spcAft>
                <a:spcPts val="0"/>
              </a:spcAft>
              <a:buSzPts val="1280"/>
              <a:buNone/>
              <a:defRPr sz="1600" b="1"/>
            </a:lvl9pPr>
          </a:lstStyle>
          <a:p>
            <a:endParaRPr/>
          </a:p>
        </p:txBody>
      </p:sp>
      <p:sp>
        <p:nvSpPr>
          <p:cNvPr id="73" name="Google Shape;73;p7"/>
          <p:cNvSpPr txBox="1">
            <a:spLocks noGrp="1"/>
          </p:cNvSpPr>
          <p:nvPr>
            <p:ph type="body" idx="4"/>
          </p:nvPr>
        </p:nvSpPr>
        <p:spPr>
          <a:xfrm>
            <a:off x="5088384" y="2737245"/>
            <a:ext cx="4185617" cy="3304117"/>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74" name="Google Shape;74;p7"/>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 name="Google Shape;75;p7"/>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7"/>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7"/>
        <p:cNvGrpSpPr/>
        <p:nvPr/>
      </p:nvGrpSpPr>
      <p:grpSpPr>
        <a:xfrm>
          <a:off x="0" y="0"/>
          <a:ext cx="0" cy="0"/>
          <a:chOff x="0" y="0"/>
          <a:chExt cx="0" cy="0"/>
        </a:xfrm>
      </p:grpSpPr>
      <p:sp>
        <p:nvSpPr>
          <p:cNvPr id="78" name="Google Shape;78;p8"/>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8"/>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8"/>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8"/>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2"/>
        <p:cNvGrpSpPr/>
        <p:nvPr/>
      </p:nvGrpSpPr>
      <p:grpSpPr>
        <a:xfrm>
          <a:off x="0" y="0"/>
          <a:ext cx="0" cy="0"/>
          <a:chOff x="0" y="0"/>
          <a:chExt cx="0" cy="0"/>
        </a:xfrm>
      </p:grpSpPr>
      <p:sp>
        <p:nvSpPr>
          <p:cNvPr id="83" name="Google Shape;83;p9"/>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 name="Google Shape;84;p9"/>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9"/>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86"/>
        <p:cNvGrpSpPr/>
        <p:nvPr/>
      </p:nvGrpSpPr>
      <p:grpSpPr>
        <a:xfrm>
          <a:off x="0" y="0"/>
          <a:ext cx="0" cy="0"/>
          <a:chOff x="0" y="0"/>
          <a:chExt cx="0" cy="0"/>
        </a:xfrm>
      </p:grpSpPr>
      <p:sp>
        <p:nvSpPr>
          <p:cNvPr id="87" name="Google Shape;87;p10"/>
          <p:cNvSpPr txBox="1">
            <a:spLocks noGrp="1"/>
          </p:cNvSpPr>
          <p:nvPr>
            <p:ph type="title"/>
          </p:nvPr>
        </p:nvSpPr>
        <p:spPr>
          <a:xfrm>
            <a:off x="677334" y="1498604"/>
            <a:ext cx="3854528" cy="1278466"/>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accent1"/>
              </a:buClr>
              <a:buSzPts val="2000"/>
              <a:buFont typeface="Trebuchet MS"/>
              <a:buNone/>
              <a:defRPr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10"/>
          <p:cNvSpPr txBox="1">
            <a:spLocks noGrp="1"/>
          </p:cNvSpPr>
          <p:nvPr>
            <p:ph type="body" idx="1"/>
          </p:nvPr>
        </p:nvSpPr>
        <p:spPr>
          <a:xfrm>
            <a:off x="4760461" y="514924"/>
            <a:ext cx="4513541" cy="5526437"/>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89" name="Google Shape;89;p10"/>
          <p:cNvSpPr txBox="1">
            <a:spLocks noGrp="1"/>
          </p:cNvSpPr>
          <p:nvPr>
            <p:ph type="body" idx="2"/>
          </p:nvPr>
        </p:nvSpPr>
        <p:spPr>
          <a:xfrm>
            <a:off x="677334" y="2777069"/>
            <a:ext cx="3854528" cy="2584449"/>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120"/>
              <a:buNone/>
              <a:defRPr sz="1400"/>
            </a:lvl1pPr>
            <a:lvl2pPr marL="914400" lvl="1" indent="-228600" algn="l">
              <a:lnSpc>
                <a:spcPct val="100000"/>
              </a:lnSpc>
              <a:spcBef>
                <a:spcPts val="1000"/>
              </a:spcBef>
              <a:spcAft>
                <a:spcPts val="0"/>
              </a:spcAft>
              <a:buSzPts val="1120"/>
              <a:buNone/>
              <a:defRPr sz="1400"/>
            </a:lvl2pPr>
            <a:lvl3pPr marL="1371600" lvl="2" indent="-228600" algn="l">
              <a:lnSpc>
                <a:spcPct val="100000"/>
              </a:lnSpc>
              <a:spcBef>
                <a:spcPts val="1000"/>
              </a:spcBef>
              <a:spcAft>
                <a:spcPts val="0"/>
              </a:spcAft>
              <a:buSzPts val="960"/>
              <a:buNone/>
              <a:defRPr sz="1200"/>
            </a:lvl3pPr>
            <a:lvl4pPr marL="1828800" lvl="3" indent="-228600" algn="l">
              <a:lnSpc>
                <a:spcPct val="100000"/>
              </a:lnSpc>
              <a:spcBef>
                <a:spcPts val="1000"/>
              </a:spcBef>
              <a:spcAft>
                <a:spcPts val="0"/>
              </a:spcAft>
              <a:buSzPts val="800"/>
              <a:buNone/>
              <a:defRPr sz="1000"/>
            </a:lvl4pPr>
            <a:lvl5pPr marL="2286000" lvl="4" indent="-228600" algn="l">
              <a:lnSpc>
                <a:spcPct val="100000"/>
              </a:lnSpc>
              <a:spcBef>
                <a:spcPts val="1000"/>
              </a:spcBef>
              <a:spcAft>
                <a:spcPts val="0"/>
              </a:spcAft>
              <a:buSzPts val="800"/>
              <a:buNone/>
              <a:defRPr sz="1000"/>
            </a:lvl5pPr>
            <a:lvl6pPr marL="2743200" lvl="5" indent="-228600" algn="l">
              <a:lnSpc>
                <a:spcPct val="100000"/>
              </a:lnSpc>
              <a:spcBef>
                <a:spcPts val="1000"/>
              </a:spcBef>
              <a:spcAft>
                <a:spcPts val="0"/>
              </a:spcAft>
              <a:buSzPts val="800"/>
              <a:buNone/>
              <a:defRPr sz="1000"/>
            </a:lvl6pPr>
            <a:lvl7pPr marL="3200400" lvl="6" indent="-228600" algn="l">
              <a:lnSpc>
                <a:spcPct val="100000"/>
              </a:lnSpc>
              <a:spcBef>
                <a:spcPts val="1000"/>
              </a:spcBef>
              <a:spcAft>
                <a:spcPts val="0"/>
              </a:spcAft>
              <a:buSzPts val="800"/>
              <a:buNone/>
              <a:defRPr sz="1000"/>
            </a:lvl7pPr>
            <a:lvl8pPr marL="3657600" lvl="7" indent="-228600" algn="l">
              <a:lnSpc>
                <a:spcPct val="100000"/>
              </a:lnSpc>
              <a:spcBef>
                <a:spcPts val="1000"/>
              </a:spcBef>
              <a:spcAft>
                <a:spcPts val="0"/>
              </a:spcAft>
              <a:buSzPts val="800"/>
              <a:buNone/>
              <a:defRPr sz="1000"/>
            </a:lvl8pPr>
            <a:lvl9pPr marL="4114800" lvl="8" indent="-228600" algn="l">
              <a:lnSpc>
                <a:spcPct val="100000"/>
              </a:lnSpc>
              <a:spcBef>
                <a:spcPts val="1000"/>
              </a:spcBef>
              <a:spcAft>
                <a:spcPts val="0"/>
              </a:spcAft>
              <a:buSzPts val="800"/>
              <a:buNone/>
              <a:defRPr sz="1000"/>
            </a:lvl9pPr>
          </a:lstStyle>
          <a:p>
            <a:endParaRPr/>
          </a:p>
        </p:txBody>
      </p:sp>
      <p:sp>
        <p:nvSpPr>
          <p:cNvPr id="90" name="Google Shape;90;p10"/>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10"/>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10"/>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93"/>
        <p:cNvGrpSpPr/>
        <p:nvPr/>
      </p:nvGrpSpPr>
      <p:grpSpPr>
        <a:xfrm>
          <a:off x="0" y="0"/>
          <a:ext cx="0" cy="0"/>
          <a:chOff x="0" y="0"/>
          <a:chExt cx="0" cy="0"/>
        </a:xfrm>
      </p:grpSpPr>
      <p:sp>
        <p:nvSpPr>
          <p:cNvPr id="94" name="Google Shape;94;p11"/>
          <p:cNvSpPr txBox="1">
            <a:spLocks noGrp="1"/>
          </p:cNvSpPr>
          <p:nvPr>
            <p:ph type="title"/>
          </p:nvPr>
        </p:nvSpPr>
        <p:spPr>
          <a:xfrm>
            <a:off x="677334" y="4800600"/>
            <a:ext cx="8596667" cy="566738"/>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accent1"/>
              </a:buClr>
              <a:buSzPts val="2400"/>
              <a:buFont typeface="Trebuchet MS"/>
              <a:buNone/>
              <a:defRPr sz="2400"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 name="Google Shape;95;p11"/>
          <p:cNvSpPr>
            <a:spLocks noGrp="1"/>
          </p:cNvSpPr>
          <p:nvPr>
            <p:ph type="pic" idx="2"/>
          </p:nvPr>
        </p:nvSpPr>
        <p:spPr>
          <a:xfrm>
            <a:off x="677334" y="609600"/>
            <a:ext cx="8596668" cy="3845718"/>
          </a:xfrm>
          <a:prstGeom prst="rect">
            <a:avLst/>
          </a:prstGeom>
          <a:noFill/>
          <a:ln>
            <a:noFill/>
          </a:ln>
        </p:spPr>
      </p:sp>
      <p:sp>
        <p:nvSpPr>
          <p:cNvPr id="96" name="Google Shape;96;p11"/>
          <p:cNvSpPr txBox="1">
            <a:spLocks noGrp="1"/>
          </p:cNvSpPr>
          <p:nvPr>
            <p:ph type="body" idx="1"/>
          </p:nvPr>
        </p:nvSpPr>
        <p:spPr>
          <a:xfrm>
            <a:off x="677334" y="5367338"/>
            <a:ext cx="8596667" cy="674024"/>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960"/>
              <a:buNone/>
              <a:defRPr sz="1200"/>
            </a:lvl1pPr>
            <a:lvl2pPr marL="914400" lvl="1" indent="-228600" algn="l">
              <a:lnSpc>
                <a:spcPct val="100000"/>
              </a:lnSpc>
              <a:spcBef>
                <a:spcPts val="1000"/>
              </a:spcBef>
              <a:spcAft>
                <a:spcPts val="0"/>
              </a:spcAft>
              <a:buSzPts val="960"/>
              <a:buNone/>
              <a:defRPr sz="1200"/>
            </a:lvl2pPr>
            <a:lvl3pPr marL="1371600" lvl="2" indent="-228600" algn="l">
              <a:lnSpc>
                <a:spcPct val="100000"/>
              </a:lnSpc>
              <a:spcBef>
                <a:spcPts val="1000"/>
              </a:spcBef>
              <a:spcAft>
                <a:spcPts val="0"/>
              </a:spcAft>
              <a:buSzPts val="800"/>
              <a:buNone/>
              <a:defRPr sz="1000"/>
            </a:lvl3pPr>
            <a:lvl4pPr marL="1828800" lvl="3" indent="-228600" algn="l">
              <a:lnSpc>
                <a:spcPct val="100000"/>
              </a:lnSpc>
              <a:spcBef>
                <a:spcPts val="1000"/>
              </a:spcBef>
              <a:spcAft>
                <a:spcPts val="0"/>
              </a:spcAft>
              <a:buSzPts val="720"/>
              <a:buNone/>
              <a:defRPr sz="900"/>
            </a:lvl4pPr>
            <a:lvl5pPr marL="2286000" lvl="4" indent="-228600" algn="l">
              <a:lnSpc>
                <a:spcPct val="100000"/>
              </a:lnSpc>
              <a:spcBef>
                <a:spcPts val="1000"/>
              </a:spcBef>
              <a:spcAft>
                <a:spcPts val="0"/>
              </a:spcAft>
              <a:buSzPts val="720"/>
              <a:buNone/>
              <a:defRPr sz="900"/>
            </a:lvl5pPr>
            <a:lvl6pPr marL="2743200" lvl="5" indent="-228600" algn="l">
              <a:lnSpc>
                <a:spcPct val="100000"/>
              </a:lnSpc>
              <a:spcBef>
                <a:spcPts val="1000"/>
              </a:spcBef>
              <a:spcAft>
                <a:spcPts val="0"/>
              </a:spcAft>
              <a:buSzPts val="720"/>
              <a:buNone/>
              <a:defRPr sz="900"/>
            </a:lvl6pPr>
            <a:lvl7pPr marL="3200400" lvl="6" indent="-228600" algn="l">
              <a:lnSpc>
                <a:spcPct val="100000"/>
              </a:lnSpc>
              <a:spcBef>
                <a:spcPts val="1000"/>
              </a:spcBef>
              <a:spcAft>
                <a:spcPts val="0"/>
              </a:spcAft>
              <a:buSzPts val="720"/>
              <a:buNone/>
              <a:defRPr sz="900"/>
            </a:lvl7pPr>
            <a:lvl8pPr marL="3657600" lvl="7" indent="-228600" algn="l">
              <a:lnSpc>
                <a:spcPct val="100000"/>
              </a:lnSpc>
              <a:spcBef>
                <a:spcPts val="1000"/>
              </a:spcBef>
              <a:spcAft>
                <a:spcPts val="0"/>
              </a:spcAft>
              <a:buSzPts val="720"/>
              <a:buNone/>
              <a:defRPr sz="900"/>
            </a:lvl8pPr>
            <a:lvl9pPr marL="4114800" lvl="8" indent="-228600" algn="l">
              <a:lnSpc>
                <a:spcPct val="100000"/>
              </a:lnSpc>
              <a:spcBef>
                <a:spcPts val="1000"/>
              </a:spcBef>
              <a:spcAft>
                <a:spcPts val="0"/>
              </a:spcAft>
              <a:buSzPts val="720"/>
              <a:buNone/>
              <a:defRPr sz="900"/>
            </a:lvl9pPr>
          </a:lstStyle>
          <a:p>
            <a:endParaRPr/>
          </a:p>
        </p:txBody>
      </p:sp>
      <p:sp>
        <p:nvSpPr>
          <p:cNvPr id="97" name="Google Shape;97;p11"/>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8" name="Google Shape;98;p11"/>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
        <p:nvSpPr>
          <p:cNvPr id="99" name="Google Shape;99;p11"/>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Caption">
  <p:cSld name="Title and Caption">
    <p:spTree>
      <p:nvGrpSpPr>
        <p:cNvPr id="1" name="Shape 100"/>
        <p:cNvGrpSpPr/>
        <p:nvPr/>
      </p:nvGrpSpPr>
      <p:grpSpPr>
        <a:xfrm>
          <a:off x="0" y="0"/>
          <a:ext cx="0" cy="0"/>
          <a:chOff x="0" y="0"/>
          <a:chExt cx="0" cy="0"/>
        </a:xfrm>
      </p:grpSpPr>
      <p:sp>
        <p:nvSpPr>
          <p:cNvPr id="101" name="Google Shape;101;p12"/>
          <p:cNvSpPr txBox="1">
            <a:spLocks noGrp="1"/>
          </p:cNvSpPr>
          <p:nvPr>
            <p:ph type="title"/>
          </p:nvPr>
        </p:nvSpPr>
        <p:spPr>
          <a:xfrm>
            <a:off x="677335" y="609600"/>
            <a:ext cx="8596668" cy="3403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accent1"/>
              </a:buClr>
              <a:buSzPts val="4400"/>
              <a:buFont typeface="Trebuchet MS"/>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2" name="Google Shape;102;p12"/>
          <p:cNvSpPr txBox="1">
            <a:spLocks noGrp="1"/>
          </p:cNvSpPr>
          <p:nvPr>
            <p:ph type="body" idx="1"/>
          </p:nvPr>
        </p:nvSpPr>
        <p:spPr>
          <a:xfrm>
            <a:off x="677335" y="4470400"/>
            <a:ext cx="8596668" cy="1570962"/>
          </a:xfrm>
          <a:prstGeom prst="rect">
            <a:avLst/>
          </a:prstGeom>
          <a:noFill/>
          <a:ln>
            <a:noFill/>
          </a:ln>
        </p:spPr>
        <p:txBody>
          <a:bodyPr spcFirstLastPara="1" wrap="square" lIns="91425" tIns="45700" rIns="91425" bIns="45700" anchor="ctr" anchorCtr="0">
            <a:normAutofit/>
          </a:bodyPr>
          <a:lstStyle>
            <a:lvl1pPr marL="457200" lvl="0" indent="-228600" algn="l">
              <a:lnSpc>
                <a:spcPct val="100000"/>
              </a:lnSpc>
              <a:spcBef>
                <a:spcPts val="1000"/>
              </a:spcBef>
              <a:spcAft>
                <a:spcPts val="0"/>
              </a:spcAft>
              <a:buSzPts val="1440"/>
              <a:buNone/>
              <a:defRPr sz="1800">
                <a:solidFill>
                  <a:srgbClr val="3F3F3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103" name="Google Shape;103;p12"/>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 name="Google Shape;104;p12"/>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5" name="Google Shape;105;p12"/>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Quote with Caption">
  <p:cSld name="Quote with Caption">
    <p:spTree>
      <p:nvGrpSpPr>
        <p:cNvPr id="1" name="Shape 106"/>
        <p:cNvGrpSpPr/>
        <p:nvPr/>
      </p:nvGrpSpPr>
      <p:grpSpPr>
        <a:xfrm>
          <a:off x="0" y="0"/>
          <a:ext cx="0" cy="0"/>
          <a:chOff x="0" y="0"/>
          <a:chExt cx="0" cy="0"/>
        </a:xfrm>
      </p:grpSpPr>
      <p:sp>
        <p:nvSpPr>
          <p:cNvPr id="107" name="Google Shape;107;p13"/>
          <p:cNvSpPr txBox="1">
            <a:spLocks noGrp="1"/>
          </p:cNvSpPr>
          <p:nvPr>
            <p:ph type="title"/>
          </p:nvPr>
        </p:nvSpPr>
        <p:spPr>
          <a:xfrm>
            <a:off x="931334" y="609600"/>
            <a:ext cx="8094134" cy="3022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accent1"/>
              </a:buClr>
              <a:buSzPts val="4400"/>
              <a:buFont typeface="Trebuchet MS"/>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8" name="Google Shape;108;p13"/>
          <p:cNvSpPr txBox="1">
            <a:spLocks noGrp="1"/>
          </p:cNvSpPr>
          <p:nvPr>
            <p:ph type="body" idx="1"/>
          </p:nvPr>
        </p:nvSpPr>
        <p:spPr>
          <a:xfrm>
            <a:off x="1366139" y="3632200"/>
            <a:ext cx="7224524" cy="381000"/>
          </a:xfrm>
          <a:prstGeom prst="rect">
            <a:avLst/>
          </a:prstGeom>
          <a:noFill/>
          <a:ln>
            <a:noFill/>
          </a:ln>
        </p:spPr>
        <p:txBody>
          <a:bodyPr spcFirstLastPara="1" wrap="square" lIns="91425" tIns="45700" rIns="91425" bIns="45700" anchor="ctr" anchorCtr="0">
            <a:noAutofit/>
          </a:bodyPr>
          <a:lstStyle>
            <a:lvl1pPr marL="457200" lvl="0" indent="-228600" algn="l">
              <a:lnSpc>
                <a:spcPct val="100000"/>
              </a:lnSpc>
              <a:spcBef>
                <a:spcPts val="1000"/>
              </a:spcBef>
              <a:spcAft>
                <a:spcPts val="0"/>
              </a:spcAft>
              <a:buSzPts val="1280"/>
              <a:buFont typeface="Trebuchet MS"/>
              <a:buNone/>
              <a:defRPr sz="1600">
                <a:solidFill>
                  <a:srgbClr val="7F7F7F"/>
                </a:solidFill>
              </a:defRPr>
            </a:lvl1pPr>
            <a:lvl2pPr marL="914400" lvl="1" indent="-228600" algn="l">
              <a:lnSpc>
                <a:spcPct val="100000"/>
              </a:lnSpc>
              <a:spcBef>
                <a:spcPts val="1000"/>
              </a:spcBef>
              <a:spcAft>
                <a:spcPts val="0"/>
              </a:spcAft>
              <a:buSzPts val="1280"/>
              <a:buFont typeface="Trebuchet MS"/>
              <a:buNone/>
              <a:defRPr/>
            </a:lvl2pPr>
            <a:lvl3pPr marL="1371600" lvl="2" indent="-228600" algn="l">
              <a:lnSpc>
                <a:spcPct val="100000"/>
              </a:lnSpc>
              <a:spcBef>
                <a:spcPts val="1000"/>
              </a:spcBef>
              <a:spcAft>
                <a:spcPts val="0"/>
              </a:spcAft>
              <a:buSzPts val="1120"/>
              <a:buFont typeface="Trebuchet MS"/>
              <a:buNone/>
              <a:defRPr/>
            </a:lvl3pPr>
            <a:lvl4pPr marL="1828800" lvl="3" indent="-228600" algn="l">
              <a:lnSpc>
                <a:spcPct val="100000"/>
              </a:lnSpc>
              <a:spcBef>
                <a:spcPts val="1000"/>
              </a:spcBef>
              <a:spcAft>
                <a:spcPts val="0"/>
              </a:spcAft>
              <a:buSzPts val="960"/>
              <a:buFont typeface="Trebuchet MS"/>
              <a:buNone/>
              <a:defRPr/>
            </a:lvl4pPr>
            <a:lvl5pPr marL="2286000" lvl="4" indent="-228600" algn="l">
              <a:lnSpc>
                <a:spcPct val="100000"/>
              </a:lnSpc>
              <a:spcBef>
                <a:spcPts val="1000"/>
              </a:spcBef>
              <a:spcAft>
                <a:spcPts val="0"/>
              </a:spcAft>
              <a:buSzPts val="960"/>
              <a:buFont typeface="Trebuchet MS"/>
              <a:buNone/>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109" name="Google Shape;109;p13"/>
          <p:cNvSpPr txBox="1">
            <a:spLocks noGrp="1"/>
          </p:cNvSpPr>
          <p:nvPr>
            <p:ph type="body" idx="2"/>
          </p:nvPr>
        </p:nvSpPr>
        <p:spPr>
          <a:xfrm>
            <a:off x="677335" y="4470400"/>
            <a:ext cx="8596668" cy="1570962"/>
          </a:xfrm>
          <a:prstGeom prst="rect">
            <a:avLst/>
          </a:prstGeom>
          <a:noFill/>
          <a:ln>
            <a:noFill/>
          </a:ln>
        </p:spPr>
        <p:txBody>
          <a:bodyPr spcFirstLastPara="1" wrap="square" lIns="91425" tIns="45700" rIns="91425" bIns="45700" anchor="ctr" anchorCtr="0">
            <a:normAutofit/>
          </a:bodyPr>
          <a:lstStyle>
            <a:lvl1pPr marL="457200" lvl="0" indent="-228600" algn="l">
              <a:lnSpc>
                <a:spcPct val="100000"/>
              </a:lnSpc>
              <a:spcBef>
                <a:spcPts val="1000"/>
              </a:spcBef>
              <a:spcAft>
                <a:spcPts val="0"/>
              </a:spcAft>
              <a:buSzPts val="1440"/>
              <a:buNone/>
              <a:defRPr sz="1800">
                <a:solidFill>
                  <a:srgbClr val="3F3F3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110" name="Google Shape;110;p13"/>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1" name="Google Shape;111;p13"/>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2" name="Google Shape;112;p13"/>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
        <p:nvSpPr>
          <p:cNvPr id="113" name="Google Shape;113;p13"/>
          <p:cNvSpPr txBox="1"/>
          <p:nvPr/>
        </p:nvSpPr>
        <p:spPr>
          <a:xfrm>
            <a:off x="541870" y="790378"/>
            <a:ext cx="609600" cy="584776"/>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8000"/>
              <a:buFont typeface="Arial"/>
              <a:buNone/>
            </a:pPr>
            <a:r>
              <a:rPr lang="en-GB" sz="8000" b="0" i="0" u="none" strike="noStrike" cap="none">
                <a:solidFill>
                  <a:srgbClr val="9EDFF5"/>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p:txBody>
      </p:sp>
      <p:sp>
        <p:nvSpPr>
          <p:cNvPr id="114" name="Google Shape;114;p13"/>
          <p:cNvSpPr txBox="1"/>
          <p:nvPr/>
        </p:nvSpPr>
        <p:spPr>
          <a:xfrm>
            <a:off x="8893011" y="2886556"/>
            <a:ext cx="609600" cy="584776"/>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8000"/>
              <a:buFont typeface="Arial"/>
              <a:buNone/>
            </a:pPr>
            <a:r>
              <a:rPr lang="en-GB" sz="8000" b="0" i="0" u="none" strike="noStrike" cap="none">
                <a:solidFill>
                  <a:srgbClr val="9EDFF5"/>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Name Card">
  <p:cSld name="Name Card">
    <p:spTree>
      <p:nvGrpSpPr>
        <p:cNvPr id="1" name="Shape 115"/>
        <p:cNvGrpSpPr/>
        <p:nvPr/>
      </p:nvGrpSpPr>
      <p:grpSpPr>
        <a:xfrm>
          <a:off x="0" y="0"/>
          <a:ext cx="0" cy="0"/>
          <a:chOff x="0" y="0"/>
          <a:chExt cx="0" cy="0"/>
        </a:xfrm>
      </p:grpSpPr>
      <p:sp>
        <p:nvSpPr>
          <p:cNvPr id="116" name="Google Shape;116;p14"/>
          <p:cNvSpPr txBox="1">
            <a:spLocks noGrp="1"/>
          </p:cNvSpPr>
          <p:nvPr>
            <p:ph type="title"/>
          </p:nvPr>
        </p:nvSpPr>
        <p:spPr>
          <a:xfrm>
            <a:off x="677335" y="1931988"/>
            <a:ext cx="8596668" cy="259546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accent1"/>
              </a:buClr>
              <a:buSzPts val="4400"/>
              <a:buFont typeface="Trebuchet MS"/>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7" name="Google Shape;117;p14"/>
          <p:cNvSpPr txBox="1">
            <a:spLocks noGrp="1"/>
          </p:cNvSpPr>
          <p:nvPr>
            <p:ph type="body" idx="1"/>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440"/>
              <a:buNone/>
              <a:defRPr sz="1800">
                <a:solidFill>
                  <a:srgbClr val="3F3F3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118" name="Google Shape;118;p14"/>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9" name="Google Shape;119;p14"/>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0" name="Google Shape;120;p14"/>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Quote Name Card">
  <p:cSld name="Quote Name Card">
    <p:spTree>
      <p:nvGrpSpPr>
        <p:cNvPr id="1" name="Shape 121"/>
        <p:cNvGrpSpPr/>
        <p:nvPr/>
      </p:nvGrpSpPr>
      <p:grpSpPr>
        <a:xfrm>
          <a:off x="0" y="0"/>
          <a:ext cx="0" cy="0"/>
          <a:chOff x="0" y="0"/>
          <a:chExt cx="0" cy="0"/>
        </a:xfrm>
      </p:grpSpPr>
      <p:sp>
        <p:nvSpPr>
          <p:cNvPr id="122" name="Google Shape;122;p15"/>
          <p:cNvSpPr txBox="1">
            <a:spLocks noGrp="1"/>
          </p:cNvSpPr>
          <p:nvPr>
            <p:ph type="title"/>
          </p:nvPr>
        </p:nvSpPr>
        <p:spPr>
          <a:xfrm>
            <a:off x="931334" y="609600"/>
            <a:ext cx="8094134" cy="3022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accent1"/>
              </a:buClr>
              <a:buSzPts val="4400"/>
              <a:buFont typeface="Trebuchet MS"/>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3" name="Google Shape;123;p15"/>
          <p:cNvSpPr txBox="1">
            <a:spLocks noGrp="1"/>
          </p:cNvSpPr>
          <p:nvPr>
            <p:ph type="body" idx="1"/>
          </p:nvPr>
        </p:nvSpPr>
        <p:spPr>
          <a:xfrm>
            <a:off x="677332" y="4013200"/>
            <a:ext cx="8596669" cy="514248"/>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1000"/>
              </a:spcBef>
              <a:spcAft>
                <a:spcPts val="0"/>
              </a:spcAft>
              <a:buSzPts val="1920"/>
              <a:buFont typeface="Trebuchet MS"/>
              <a:buNone/>
              <a:defRPr sz="2400">
                <a:solidFill>
                  <a:srgbClr val="3F3F3F"/>
                </a:solidFill>
              </a:defRPr>
            </a:lvl1pPr>
            <a:lvl2pPr marL="914400" lvl="1" indent="-228600" algn="l">
              <a:lnSpc>
                <a:spcPct val="100000"/>
              </a:lnSpc>
              <a:spcBef>
                <a:spcPts val="1000"/>
              </a:spcBef>
              <a:spcAft>
                <a:spcPts val="0"/>
              </a:spcAft>
              <a:buSzPts val="1280"/>
              <a:buFont typeface="Trebuchet MS"/>
              <a:buNone/>
              <a:defRPr/>
            </a:lvl2pPr>
            <a:lvl3pPr marL="1371600" lvl="2" indent="-228600" algn="l">
              <a:lnSpc>
                <a:spcPct val="100000"/>
              </a:lnSpc>
              <a:spcBef>
                <a:spcPts val="1000"/>
              </a:spcBef>
              <a:spcAft>
                <a:spcPts val="0"/>
              </a:spcAft>
              <a:buSzPts val="1120"/>
              <a:buFont typeface="Trebuchet MS"/>
              <a:buNone/>
              <a:defRPr/>
            </a:lvl3pPr>
            <a:lvl4pPr marL="1828800" lvl="3" indent="-228600" algn="l">
              <a:lnSpc>
                <a:spcPct val="100000"/>
              </a:lnSpc>
              <a:spcBef>
                <a:spcPts val="1000"/>
              </a:spcBef>
              <a:spcAft>
                <a:spcPts val="0"/>
              </a:spcAft>
              <a:buSzPts val="960"/>
              <a:buFont typeface="Trebuchet MS"/>
              <a:buNone/>
              <a:defRPr/>
            </a:lvl4pPr>
            <a:lvl5pPr marL="2286000" lvl="4" indent="-228600" algn="l">
              <a:lnSpc>
                <a:spcPct val="100000"/>
              </a:lnSpc>
              <a:spcBef>
                <a:spcPts val="1000"/>
              </a:spcBef>
              <a:spcAft>
                <a:spcPts val="0"/>
              </a:spcAft>
              <a:buSzPts val="960"/>
              <a:buFont typeface="Trebuchet MS"/>
              <a:buNone/>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124" name="Google Shape;124;p15"/>
          <p:cNvSpPr txBox="1">
            <a:spLocks noGrp="1"/>
          </p:cNvSpPr>
          <p:nvPr>
            <p:ph type="body" idx="2"/>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440"/>
              <a:buNone/>
              <a:defRPr sz="1800">
                <a:solidFill>
                  <a:srgbClr val="7F7F7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125" name="Google Shape;125;p15"/>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6" name="Google Shape;126;p15"/>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7" name="Google Shape;127;p15"/>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
        <p:nvSpPr>
          <p:cNvPr id="128" name="Google Shape;128;p15"/>
          <p:cNvSpPr txBox="1"/>
          <p:nvPr/>
        </p:nvSpPr>
        <p:spPr>
          <a:xfrm>
            <a:off x="541870" y="790378"/>
            <a:ext cx="609600" cy="584776"/>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8000"/>
              <a:buFont typeface="Arial"/>
              <a:buNone/>
            </a:pPr>
            <a:r>
              <a:rPr lang="en-GB" sz="8000" b="0" i="0" u="none" strike="noStrike" cap="none">
                <a:solidFill>
                  <a:srgbClr val="9EDFF5"/>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p:txBody>
      </p:sp>
      <p:sp>
        <p:nvSpPr>
          <p:cNvPr id="129" name="Google Shape;129;p15"/>
          <p:cNvSpPr txBox="1"/>
          <p:nvPr/>
        </p:nvSpPr>
        <p:spPr>
          <a:xfrm>
            <a:off x="8893011" y="2886556"/>
            <a:ext cx="609600" cy="584776"/>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8000"/>
              <a:buFont typeface="Arial"/>
              <a:buNone/>
            </a:pPr>
            <a:r>
              <a:rPr lang="en-GB" sz="8000" b="0" i="0" u="none" strike="noStrike" cap="none">
                <a:solidFill>
                  <a:srgbClr val="9EDFF5"/>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rue or False">
  <p:cSld name="True or False">
    <p:spTree>
      <p:nvGrpSpPr>
        <p:cNvPr id="1" name="Shape 130"/>
        <p:cNvGrpSpPr/>
        <p:nvPr/>
      </p:nvGrpSpPr>
      <p:grpSpPr>
        <a:xfrm>
          <a:off x="0" y="0"/>
          <a:ext cx="0" cy="0"/>
          <a:chOff x="0" y="0"/>
          <a:chExt cx="0" cy="0"/>
        </a:xfrm>
      </p:grpSpPr>
      <p:sp>
        <p:nvSpPr>
          <p:cNvPr id="131" name="Google Shape;131;p16"/>
          <p:cNvSpPr txBox="1">
            <a:spLocks noGrp="1"/>
          </p:cNvSpPr>
          <p:nvPr>
            <p:ph type="title"/>
          </p:nvPr>
        </p:nvSpPr>
        <p:spPr>
          <a:xfrm>
            <a:off x="685799" y="609600"/>
            <a:ext cx="8588203" cy="3022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accent1"/>
              </a:buClr>
              <a:buSzPts val="4400"/>
              <a:buFont typeface="Trebuchet MS"/>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2" name="Google Shape;132;p16"/>
          <p:cNvSpPr txBox="1">
            <a:spLocks noGrp="1"/>
          </p:cNvSpPr>
          <p:nvPr>
            <p:ph type="body" idx="1"/>
          </p:nvPr>
        </p:nvSpPr>
        <p:spPr>
          <a:xfrm>
            <a:off x="677332" y="4013200"/>
            <a:ext cx="8596669" cy="514248"/>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1000"/>
              </a:spcBef>
              <a:spcAft>
                <a:spcPts val="0"/>
              </a:spcAft>
              <a:buSzPts val="1920"/>
              <a:buFont typeface="Trebuchet MS"/>
              <a:buNone/>
              <a:defRPr sz="2400">
                <a:solidFill>
                  <a:schemeClr val="accent1"/>
                </a:solidFill>
              </a:defRPr>
            </a:lvl1pPr>
            <a:lvl2pPr marL="914400" lvl="1" indent="-228600" algn="l">
              <a:lnSpc>
                <a:spcPct val="100000"/>
              </a:lnSpc>
              <a:spcBef>
                <a:spcPts val="1000"/>
              </a:spcBef>
              <a:spcAft>
                <a:spcPts val="0"/>
              </a:spcAft>
              <a:buSzPts val="1280"/>
              <a:buFont typeface="Trebuchet MS"/>
              <a:buNone/>
              <a:defRPr/>
            </a:lvl2pPr>
            <a:lvl3pPr marL="1371600" lvl="2" indent="-228600" algn="l">
              <a:lnSpc>
                <a:spcPct val="100000"/>
              </a:lnSpc>
              <a:spcBef>
                <a:spcPts val="1000"/>
              </a:spcBef>
              <a:spcAft>
                <a:spcPts val="0"/>
              </a:spcAft>
              <a:buSzPts val="1120"/>
              <a:buFont typeface="Trebuchet MS"/>
              <a:buNone/>
              <a:defRPr/>
            </a:lvl3pPr>
            <a:lvl4pPr marL="1828800" lvl="3" indent="-228600" algn="l">
              <a:lnSpc>
                <a:spcPct val="100000"/>
              </a:lnSpc>
              <a:spcBef>
                <a:spcPts val="1000"/>
              </a:spcBef>
              <a:spcAft>
                <a:spcPts val="0"/>
              </a:spcAft>
              <a:buSzPts val="960"/>
              <a:buFont typeface="Trebuchet MS"/>
              <a:buNone/>
              <a:defRPr/>
            </a:lvl4pPr>
            <a:lvl5pPr marL="2286000" lvl="4" indent="-228600" algn="l">
              <a:lnSpc>
                <a:spcPct val="100000"/>
              </a:lnSpc>
              <a:spcBef>
                <a:spcPts val="1000"/>
              </a:spcBef>
              <a:spcAft>
                <a:spcPts val="0"/>
              </a:spcAft>
              <a:buSzPts val="960"/>
              <a:buFont typeface="Trebuchet MS"/>
              <a:buNone/>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133" name="Google Shape;133;p16"/>
          <p:cNvSpPr txBox="1">
            <a:spLocks noGrp="1"/>
          </p:cNvSpPr>
          <p:nvPr>
            <p:ph type="body" idx="2"/>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440"/>
              <a:buNone/>
              <a:defRPr sz="1800">
                <a:solidFill>
                  <a:srgbClr val="7F7F7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134" name="Google Shape;134;p16"/>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5" name="Google Shape;135;p16"/>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6" name="Google Shape;136;p16"/>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37"/>
        <p:cNvGrpSpPr/>
        <p:nvPr/>
      </p:nvGrpSpPr>
      <p:grpSpPr>
        <a:xfrm>
          <a:off x="0" y="0"/>
          <a:ext cx="0" cy="0"/>
          <a:chOff x="0" y="0"/>
          <a:chExt cx="0" cy="0"/>
        </a:xfrm>
      </p:grpSpPr>
      <p:sp>
        <p:nvSpPr>
          <p:cNvPr id="138" name="Google Shape;138;p17"/>
          <p:cNvSpPr txBox="1">
            <a:spLocks noGrp="1"/>
          </p:cNvSpPr>
          <p:nvPr>
            <p:ph type="title"/>
          </p:nvPr>
        </p:nvSpPr>
        <p:spPr>
          <a:xfrm rot="5400000">
            <a:off x="5994319" y="2582953"/>
            <a:ext cx="5251451" cy="1304743"/>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9" name="Google Shape;139;p17"/>
          <p:cNvSpPr txBox="1">
            <a:spLocks noGrp="1"/>
          </p:cNvSpPr>
          <p:nvPr>
            <p:ph type="body" idx="1"/>
          </p:nvPr>
        </p:nvSpPr>
        <p:spPr>
          <a:xfrm rot="5400000">
            <a:off x="1581685" y="-294750"/>
            <a:ext cx="5251450" cy="7060150"/>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140" name="Google Shape;140;p17"/>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1" name="Google Shape;141;p17"/>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2" name="Google Shape;142;p17"/>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FFFFF"/>
            </a:gs>
            <a:gs pos="100000">
              <a:srgbClr val="DADADA"/>
            </a:gs>
          </a:gsLst>
          <a:path path="circle">
            <a:fillToRect r="100000" b="100000"/>
          </a:path>
          <a:tileRect l="-100000" t="-100000"/>
        </a:gradFill>
        <a:effectLst/>
      </p:bgPr>
    </p:bg>
    <p:spTree>
      <p:nvGrpSpPr>
        <p:cNvPr id="1" name="Shape 9"/>
        <p:cNvGrpSpPr/>
        <p:nvPr/>
      </p:nvGrpSpPr>
      <p:grpSpPr>
        <a:xfrm>
          <a:off x="0" y="0"/>
          <a:ext cx="0" cy="0"/>
          <a:chOff x="0" y="0"/>
          <a:chExt cx="0" cy="0"/>
        </a:xfrm>
      </p:grpSpPr>
      <p:grpSp>
        <p:nvGrpSpPr>
          <p:cNvPr id="10" name="Google Shape;10;p1"/>
          <p:cNvGrpSpPr/>
          <p:nvPr/>
        </p:nvGrpSpPr>
        <p:grpSpPr>
          <a:xfrm>
            <a:off x="0" y="-8467"/>
            <a:ext cx="12192000" cy="6866467"/>
            <a:chOff x="0" y="-8467"/>
            <a:chExt cx="12192000" cy="6866467"/>
          </a:xfrm>
        </p:grpSpPr>
        <p:cxnSp>
          <p:nvCxnSpPr>
            <p:cNvPr id="11" name="Google Shape;11;p1"/>
            <p:cNvCxnSpPr/>
            <p:nvPr/>
          </p:nvCxnSpPr>
          <p:spPr>
            <a:xfrm>
              <a:off x="9371012" y="0"/>
              <a:ext cx="1219200" cy="6858000"/>
            </a:xfrm>
            <a:prstGeom prst="straightConnector1">
              <a:avLst/>
            </a:prstGeom>
            <a:noFill/>
            <a:ln w="9525" cap="flat" cmpd="sng">
              <a:solidFill>
                <a:schemeClr val="accent1">
                  <a:alpha val="69411"/>
                </a:schemeClr>
              </a:solidFill>
              <a:prstDash val="solid"/>
              <a:round/>
              <a:headEnd type="none" w="sm" len="sm"/>
              <a:tailEnd type="none" w="sm" len="sm"/>
            </a:ln>
            <a:effectLst>
              <a:outerShdw blurRad="40000" dist="20000" dir="5400000" rotWithShape="0">
                <a:srgbClr val="000000">
                  <a:alpha val="37254"/>
                </a:srgbClr>
              </a:outerShdw>
            </a:effectLst>
          </p:spPr>
        </p:cxnSp>
        <p:cxnSp>
          <p:nvCxnSpPr>
            <p:cNvPr id="12" name="Google Shape;12;p1"/>
            <p:cNvCxnSpPr/>
            <p:nvPr/>
          </p:nvCxnSpPr>
          <p:spPr>
            <a:xfrm flipH="1">
              <a:off x="7425267" y="3681413"/>
              <a:ext cx="4763558" cy="3176587"/>
            </a:xfrm>
            <a:prstGeom prst="straightConnector1">
              <a:avLst/>
            </a:prstGeom>
            <a:noFill/>
            <a:ln w="9525" cap="flat" cmpd="sng">
              <a:solidFill>
                <a:schemeClr val="accent1">
                  <a:alpha val="69411"/>
                </a:schemeClr>
              </a:solidFill>
              <a:prstDash val="solid"/>
              <a:round/>
              <a:headEnd type="none" w="sm" len="sm"/>
              <a:tailEnd type="none" w="sm" len="sm"/>
            </a:ln>
            <a:effectLst>
              <a:outerShdw blurRad="40000" dist="20000" dir="5400000" rotWithShape="0">
                <a:srgbClr val="000000">
                  <a:alpha val="37254"/>
                </a:srgbClr>
              </a:outerShdw>
            </a:effectLst>
          </p:spPr>
        </p:cxnSp>
        <p:sp>
          <p:nvSpPr>
            <p:cNvPr id="13" name="Google Shape;13;p1"/>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35294"/>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14" name="Google Shape;14;p1"/>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15" name="Google Shape;15;p1"/>
            <p:cNvSpPr/>
            <p:nvPr/>
          </p:nvSpPr>
          <p:spPr>
            <a:xfrm>
              <a:off x="8932333" y="3048000"/>
              <a:ext cx="3259667" cy="3810000"/>
            </a:xfrm>
            <a:prstGeom prst="triangle">
              <a:avLst>
                <a:gd name="adj" fmla="val 100000"/>
              </a:avLst>
            </a:prstGeom>
            <a:solidFill>
              <a:srgbClr val="16B0E3">
                <a:alpha val="65490"/>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16" name="Google Shape;16;p1"/>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16B0E3">
                <a:alpha val="49411"/>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17" name="Google Shape;17;p1"/>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chemeClr val="accent2">
                <a:alpha val="69411"/>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18" name="Google Shape;18;p1"/>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rgbClr val="226292">
                <a:alpha val="80000"/>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19" name="Google Shape;19;p1"/>
            <p:cNvSpPr/>
            <p:nvPr/>
          </p:nvSpPr>
          <p:spPr>
            <a:xfrm>
              <a:off x="10371666" y="3589867"/>
              <a:ext cx="1817159" cy="3268133"/>
            </a:xfrm>
            <a:prstGeom prst="triangle">
              <a:avLst>
                <a:gd name="adj" fmla="val 100000"/>
              </a:avLst>
            </a:prstGeom>
            <a:solidFill>
              <a:srgbClr val="16B0E3">
                <a:alpha val="65490"/>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20" name="Google Shape;20;p1"/>
            <p:cNvSpPr/>
            <p:nvPr/>
          </p:nvSpPr>
          <p:spPr>
            <a:xfrm>
              <a:off x="0" y="4013200"/>
              <a:ext cx="448733" cy="2844800"/>
            </a:xfrm>
            <a:prstGeom prst="triangle">
              <a:avLst>
                <a:gd name="adj" fmla="val 0"/>
              </a:avLst>
            </a:prstGeom>
            <a:solidFill>
              <a:schemeClr val="accent1">
                <a:alpha val="69411"/>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grpSp>
      <p:sp>
        <p:nvSpPr>
          <p:cNvPr id="21" name="Google Shape;21;p1"/>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chemeClr val="accent1"/>
              </a:buClr>
              <a:buSzPts val="3600"/>
              <a:buFont typeface="Trebuchet MS"/>
              <a:buNone/>
              <a:defRPr sz="3600" b="0" i="0" u="none" strike="noStrike" cap="none">
                <a:solidFill>
                  <a:schemeClr val="accent1"/>
                </a:solidFill>
                <a:latin typeface="Trebuchet MS"/>
                <a:ea typeface="Trebuchet MS"/>
                <a:cs typeface="Trebuchet MS"/>
                <a:sym typeface="Trebuchet M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9pPr>
          </a:lstStyle>
          <a:p>
            <a:endParaRPr/>
          </a:p>
        </p:txBody>
      </p:sp>
      <p:sp>
        <p:nvSpPr>
          <p:cNvPr id="22" name="Google Shape;22;p1"/>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marR="0" lvl="0" indent="-320040" algn="l" rtl="0">
              <a:lnSpc>
                <a:spcPct val="100000"/>
              </a:lnSpc>
              <a:spcBef>
                <a:spcPts val="1000"/>
              </a:spcBef>
              <a:spcAft>
                <a:spcPts val="0"/>
              </a:spcAft>
              <a:buClr>
                <a:schemeClr val="accent1"/>
              </a:buClr>
              <a:buSzPts val="1440"/>
              <a:buFont typeface="Noto Sans Symbols"/>
              <a:buChar char="►"/>
              <a:defRPr sz="1800" b="0" i="0" u="none" strike="noStrike" cap="none">
                <a:solidFill>
                  <a:srgbClr val="3F3F3F"/>
                </a:solidFill>
                <a:latin typeface="Trebuchet MS"/>
                <a:ea typeface="Trebuchet MS"/>
                <a:cs typeface="Trebuchet MS"/>
                <a:sym typeface="Trebuchet MS"/>
              </a:defRPr>
            </a:lvl1pPr>
            <a:lvl2pPr marL="914400" marR="0" lvl="1" indent="-309880" algn="l" rtl="0">
              <a:lnSpc>
                <a:spcPct val="100000"/>
              </a:lnSpc>
              <a:spcBef>
                <a:spcPts val="1000"/>
              </a:spcBef>
              <a:spcAft>
                <a:spcPts val="0"/>
              </a:spcAft>
              <a:buClr>
                <a:schemeClr val="accent1"/>
              </a:buClr>
              <a:buSzPts val="1280"/>
              <a:buFont typeface="Noto Sans Symbols"/>
              <a:buChar char="►"/>
              <a:defRPr sz="1600" b="0" i="0" u="none" strike="noStrike" cap="none">
                <a:solidFill>
                  <a:srgbClr val="3F3F3F"/>
                </a:solidFill>
                <a:latin typeface="Trebuchet MS"/>
                <a:ea typeface="Trebuchet MS"/>
                <a:cs typeface="Trebuchet MS"/>
                <a:sym typeface="Trebuchet MS"/>
              </a:defRPr>
            </a:lvl2pPr>
            <a:lvl3pPr marL="1371600" marR="0" lvl="2" indent="-299719" algn="l" rtl="0">
              <a:lnSpc>
                <a:spcPct val="100000"/>
              </a:lnSpc>
              <a:spcBef>
                <a:spcPts val="1000"/>
              </a:spcBef>
              <a:spcAft>
                <a:spcPts val="0"/>
              </a:spcAft>
              <a:buClr>
                <a:schemeClr val="accent1"/>
              </a:buClr>
              <a:buSzPts val="1120"/>
              <a:buFont typeface="Noto Sans Symbols"/>
              <a:buChar char="►"/>
              <a:defRPr sz="1400" b="0" i="0" u="none" strike="noStrike" cap="none">
                <a:solidFill>
                  <a:srgbClr val="3F3F3F"/>
                </a:solidFill>
                <a:latin typeface="Trebuchet MS"/>
                <a:ea typeface="Trebuchet MS"/>
                <a:cs typeface="Trebuchet MS"/>
                <a:sym typeface="Trebuchet MS"/>
              </a:defRPr>
            </a:lvl3pPr>
            <a:lvl4pPr marL="1828800" marR="0" lvl="3" indent="-289560"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4pPr>
            <a:lvl5pPr marL="2286000" marR="0" lvl="4" indent="-289560"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5pPr>
            <a:lvl6pPr marL="2743200" marR="0" lvl="5" indent="-289560"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6pPr>
            <a:lvl7pPr marL="3200400" marR="0" lvl="6" indent="-289560"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7pPr>
            <a:lvl8pPr marL="3657600" marR="0" lvl="7" indent="-289559"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8pPr>
            <a:lvl9pPr marL="4114800" marR="0" lvl="8" indent="-289559"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9pPr>
          </a:lstStyle>
          <a:p>
            <a:endParaRPr/>
          </a:p>
        </p:txBody>
      </p:sp>
      <p:sp>
        <p:nvSpPr>
          <p:cNvPr id="23" name="Google Shape;23;p1"/>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marR="0" lvl="0" algn="r" rtl="0">
              <a:lnSpc>
                <a:spcPct val="100000"/>
              </a:lnSpc>
              <a:spcBef>
                <a:spcPts val="0"/>
              </a:spcBef>
              <a:spcAft>
                <a:spcPts val="0"/>
              </a:spcAft>
              <a:buClr>
                <a:srgbClr val="000000"/>
              </a:buClr>
              <a:buSzPts val="1400"/>
              <a:buFont typeface="Arial"/>
              <a:buNone/>
              <a:defRPr sz="900" b="0" i="0" u="none" strike="noStrike" cap="none">
                <a:solidFill>
                  <a:srgbClr val="888888"/>
                </a:solidFill>
                <a:latin typeface="Trebuchet MS"/>
                <a:ea typeface="Trebuchet MS"/>
                <a:cs typeface="Trebuchet MS"/>
                <a:sym typeface="Trebuchet M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24" name="Google Shape;24;p1"/>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900" b="0" i="0" u="none" strike="noStrike" cap="none">
                <a:solidFill>
                  <a:srgbClr val="888888"/>
                </a:solidFill>
                <a:latin typeface="Trebuchet MS"/>
                <a:ea typeface="Trebuchet MS"/>
                <a:cs typeface="Trebuchet MS"/>
                <a:sym typeface="Trebuchet M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25" name="Google Shape;25;p1"/>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csirjournal.com/index.php/csir/article/download/5/2"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hyperlink" Target="https://www.edoxi.com/studyhub-detail/why-improving-your-microsoft-office-skills-are-important-in-the-workplace"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jurnal.stkipahsingaraja.ac.id/index.php/jpmi/article/view/525"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england.nhs.uk/long-read/microsoft-teams-and-remote-working/"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hyperlink" Target="https://ico.org.uk/for-organisations/advice-for-small-organisations/information-security/data-security-advice/practical-ways-to-keep-your-it-systems-safe-and-secure/" TargetMode="External"/><Relationship Id="rId4" Type="http://schemas.openxmlformats.org/officeDocument/2006/relationships/hyperlink" Target="https://telblog.hee.nhs.uk/wp-content/uploads/2019/10/6.-Digital-Literacy-Existing-Educational-Resources.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47"/>
        <p:cNvGrpSpPr/>
        <p:nvPr/>
      </p:nvGrpSpPr>
      <p:grpSpPr>
        <a:xfrm>
          <a:off x="0" y="0"/>
          <a:ext cx="0" cy="0"/>
          <a:chOff x="0" y="0"/>
          <a:chExt cx="0" cy="0"/>
        </a:xfrm>
      </p:grpSpPr>
      <p:sp>
        <p:nvSpPr>
          <p:cNvPr id="148" name="Google Shape;148;p18"/>
          <p:cNvSpPr txBox="1"/>
          <p:nvPr/>
        </p:nvSpPr>
        <p:spPr>
          <a:xfrm>
            <a:off x="872865" y="1103860"/>
            <a:ext cx="9330023" cy="1022684"/>
          </a:xfrm>
          <a:prstGeom prst="rect">
            <a:avLst/>
          </a:prstGeom>
          <a:noFill/>
          <a:ln>
            <a:noFill/>
          </a:ln>
        </p:spPr>
        <p:txBody>
          <a:bodyPr spcFirstLastPara="1" wrap="square" lIns="91425" tIns="45700" rIns="91425" bIns="45700" anchor="b" anchorCtr="0">
            <a:normAutofit fontScale="92500" lnSpcReduction="20000"/>
          </a:bodyPr>
          <a:lstStyle/>
          <a:p>
            <a:pPr marL="0" marR="0" lvl="0" indent="0" algn="ctr" rtl="0">
              <a:lnSpc>
                <a:spcPct val="90000"/>
              </a:lnSpc>
              <a:spcBef>
                <a:spcPts val="0"/>
              </a:spcBef>
              <a:spcAft>
                <a:spcPts val="0"/>
              </a:spcAft>
              <a:buClr>
                <a:srgbClr val="000000"/>
              </a:buClr>
              <a:buSzPts val="4000"/>
              <a:buFont typeface="Arial"/>
              <a:buNone/>
            </a:pPr>
            <a:r>
              <a:rPr lang="en-GB" sz="4000" b="1" i="0" u="none" strike="noStrike" cap="none" dirty="0">
                <a:solidFill>
                  <a:schemeClr val="dk1"/>
                </a:solidFill>
                <a:latin typeface="Trebuchet MS"/>
                <a:ea typeface="Trebuchet MS"/>
                <a:cs typeface="Trebuchet MS"/>
                <a:sym typeface="Trebuchet MS"/>
              </a:rPr>
              <a:t>Digital  Skills and Research Methods</a:t>
            </a:r>
            <a:endParaRPr sz="1400" b="0" i="0" u="none" strike="noStrike" cap="none" dirty="0">
              <a:solidFill>
                <a:srgbClr val="000000"/>
              </a:solidFill>
              <a:latin typeface="Arial"/>
              <a:ea typeface="Arial"/>
              <a:cs typeface="Arial"/>
              <a:sym typeface="Arial"/>
            </a:endParaRPr>
          </a:p>
          <a:p>
            <a:pPr marL="0" marR="0" lvl="0" indent="0" algn="ctr" rtl="0">
              <a:lnSpc>
                <a:spcPct val="90000"/>
              </a:lnSpc>
              <a:spcBef>
                <a:spcPts val="600"/>
              </a:spcBef>
              <a:spcAft>
                <a:spcPts val="0"/>
              </a:spcAft>
              <a:buClr>
                <a:srgbClr val="000000"/>
              </a:buClr>
              <a:buSzPts val="4000"/>
              <a:buFont typeface="Arial"/>
              <a:buNone/>
            </a:pPr>
            <a:r>
              <a:rPr lang="en-GB" sz="4000" b="1" i="0" u="none" strike="noStrike" cap="none" dirty="0">
                <a:solidFill>
                  <a:schemeClr val="dk1"/>
                </a:solidFill>
                <a:latin typeface="Trebuchet MS"/>
                <a:ea typeface="Trebuchet MS"/>
                <a:cs typeface="Trebuchet MS"/>
                <a:sym typeface="Trebuchet MS"/>
              </a:rPr>
              <a:t> </a:t>
            </a:r>
            <a:r>
              <a:rPr lang="en-GB" sz="4000" b="1" i="0" u="none" strike="noStrike" cap="none" dirty="0">
                <a:solidFill>
                  <a:schemeClr val="dk1"/>
                </a:solidFill>
                <a:latin typeface="Arial"/>
                <a:ea typeface="Arial"/>
                <a:cs typeface="Arial"/>
                <a:sym typeface="Arial"/>
              </a:rPr>
              <a:t>LCHS4007</a:t>
            </a:r>
            <a:endParaRPr sz="1400" b="0" i="0" u="none" strike="noStrike" cap="none" dirty="0">
              <a:solidFill>
                <a:srgbClr val="000000"/>
              </a:solidFill>
              <a:latin typeface="Arial"/>
              <a:ea typeface="Arial"/>
              <a:cs typeface="Arial"/>
              <a:sym typeface="Arial"/>
            </a:endParaRPr>
          </a:p>
        </p:txBody>
      </p:sp>
      <p:sp>
        <p:nvSpPr>
          <p:cNvPr id="149" name="Google Shape;149;p18"/>
          <p:cNvSpPr txBox="1"/>
          <p:nvPr/>
        </p:nvSpPr>
        <p:spPr>
          <a:xfrm>
            <a:off x="439838" y="2358190"/>
            <a:ext cx="10196078" cy="4499809"/>
          </a:xfrm>
          <a:prstGeom prst="rect">
            <a:avLst/>
          </a:prstGeom>
          <a:noFill/>
          <a:ln>
            <a:noFill/>
          </a:ln>
        </p:spPr>
        <p:txBody>
          <a:bodyPr spcFirstLastPara="1" wrap="square" lIns="91425" tIns="45700" rIns="91425" bIns="45700" anchor="t" anchorCtr="0">
            <a:normAutofit fontScale="92500" lnSpcReduction="20000"/>
          </a:bodyPr>
          <a:lstStyle/>
          <a:p>
            <a:pPr marL="0" marR="0" lvl="0" indent="0" algn="just" rtl="0">
              <a:lnSpc>
                <a:spcPct val="100000"/>
              </a:lnSpc>
              <a:spcBef>
                <a:spcPts val="0"/>
              </a:spcBef>
              <a:spcAft>
                <a:spcPts val="0"/>
              </a:spcAft>
              <a:buClr>
                <a:srgbClr val="000000"/>
              </a:buClr>
              <a:buSzPct val="100000"/>
              <a:buFont typeface="Arial"/>
              <a:buNone/>
            </a:pPr>
            <a:r>
              <a:rPr lang="en-GB" sz="2400" b="1" i="0" u="none" strike="noStrike" cap="none" dirty="0">
                <a:solidFill>
                  <a:schemeClr val="dk1"/>
                </a:solidFill>
                <a:latin typeface="+mn-lt"/>
                <a:ea typeface="Arial"/>
                <a:cs typeface="Arial"/>
                <a:sym typeface="Arial"/>
              </a:rPr>
              <a:t>Assessment 1: Group  Presentation</a:t>
            </a:r>
            <a:endParaRPr sz="1400" b="0" i="0" u="none" strike="noStrike" cap="none" dirty="0">
              <a:solidFill>
                <a:srgbClr val="000000"/>
              </a:solidFill>
              <a:latin typeface="+mn-lt"/>
              <a:ea typeface="Arial"/>
              <a:cs typeface="Arial"/>
              <a:sym typeface="Arial"/>
            </a:endParaRPr>
          </a:p>
          <a:p>
            <a:pPr marL="0" marR="0" lvl="0" indent="0" algn="just" rtl="0">
              <a:lnSpc>
                <a:spcPct val="100000"/>
              </a:lnSpc>
              <a:spcBef>
                <a:spcPts val="1000"/>
              </a:spcBef>
              <a:spcAft>
                <a:spcPts val="0"/>
              </a:spcAft>
              <a:buClr>
                <a:srgbClr val="000000"/>
              </a:buClr>
              <a:buSzPct val="100000"/>
              <a:buFont typeface="Arial"/>
              <a:buNone/>
            </a:pPr>
            <a:r>
              <a:rPr lang="en-GB" sz="2400" b="1" i="0" u="none" strike="noStrike" cap="none" dirty="0">
                <a:solidFill>
                  <a:schemeClr val="dk1"/>
                </a:solidFill>
                <a:latin typeface="+mn-lt"/>
                <a:ea typeface="Arial"/>
                <a:cs typeface="Arial"/>
                <a:sym typeface="Arial"/>
              </a:rPr>
              <a:t> </a:t>
            </a:r>
            <a:endParaRPr sz="2400" b="0" i="0" u="none" strike="noStrike" cap="none" dirty="0">
              <a:solidFill>
                <a:schemeClr val="dk1"/>
              </a:solidFill>
              <a:latin typeface="+mn-lt"/>
              <a:ea typeface="Trebuchet MS"/>
              <a:cs typeface="Trebuchet MS"/>
              <a:sym typeface="Trebuchet MS"/>
            </a:endParaRPr>
          </a:p>
          <a:p>
            <a:pPr marL="0" marR="0" lvl="0" indent="0" algn="just" rtl="0">
              <a:lnSpc>
                <a:spcPct val="100000"/>
              </a:lnSpc>
              <a:spcBef>
                <a:spcPts val="1000"/>
              </a:spcBef>
              <a:spcAft>
                <a:spcPts val="0"/>
              </a:spcAft>
              <a:buClr>
                <a:srgbClr val="000000"/>
              </a:buClr>
              <a:buSzPct val="100000"/>
              <a:buFont typeface="Arial"/>
              <a:buNone/>
            </a:pPr>
            <a:r>
              <a:rPr lang="en-GB" sz="2400" b="1" i="0" u="none" strike="noStrike" cap="none" dirty="0">
                <a:solidFill>
                  <a:schemeClr val="dk1"/>
                </a:solidFill>
                <a:latin typeface="+mn-lt"/>
                <a:ea typeface="Trebuchet MS"/>
                <a:cs typeface="Trebuchet MS"/>
                <a:sym typeface="Trebuchet MS"/>
              </a:rPr>
              <a:t>Programme</a:t>
            </a:r>
            <a:r>
              <a:rPr lang="en-GB" sz="2400" b="0" i="0" u="none" strike="noStrike" cap="none" dirty="0">
                <a:solidFill>
                  <a:schemeClr val="dk1"/>
                </a:solidFill>
                <a:latin typeface="+mn-lt"/>
                <a:ea typeface="Trebuchet MS"/>
                <a:cs typeface="Trebuchet MS"/>
                <a:sym typeface="Trebuchet MS"/>
              </a:rPr>
              <a:t>: Certificate of Higher Education in Health and Social Care</a:t>
            </a:r>
            <a:endParaRPr sz="1400" b="0" i="0" u="none" strike="noStrike" cap="none" dirty="0">
              <a:solidFill>
                <a:srgbClr val="000000"/>
              </a:solidFill>
              <a:latin typeface="+mn-lt"/>
              <a:ea typeface="Arial"/>
              <a:cs typeface="Arial"/>
              <a:sym typeface="Arial"/>
            </a:endParaRPr>
          </a:p>
          <a:p>
            <a:pPr marL="0" marR="0" lvl="0" indent="0" algn="just" rtl="0">
              <a:lnSpc>
                <a:spcPct val="100000"/>
              </a:lnSpc>
              <a:spcBef>
                <a:spcPts val="1000"/>
              </a:spcBef>
              <a:spcAft>
                <a:spcPts val="0"/>
              </a:spcAft>
              <a:buClr>
                <a:srgbClr val="000000"/>
              </a:buClr>
              <a:buSzPct val="100000"/>
              <a:buFont typeface="Arial"/>
              <a:buNone/>
            </a:pPr>
            <a:endParaRPr sz="2400" b="0" i="0" u="none" strike="noStrike" cap="none" dirty="0">
              <a:solidFill>
                <a:schemeClr val="dk1"/>
              </a:solidFill>
              <a:latin typeface="+mn-lt"/>
              <a:ea typeface="Trebuchet MS"/>
              <a:cs typeface="Trebuchet MS"/>
              <a:sym typeface="Trebuchet MS"/>
            </a:endParaRPr>
          </a:p>
          <a:p>
            <a:pPr marL="0" marR="0" lvl="0" indent="0" algn="just" rtl="0">
              <a:lnSpc>
                <a:spcPct val="100000"/>
              </a:lnSpc>
              <a:spcBef>
                <a:spcPts val="1000"/>
              </a:spcBef>
              <a:spcAft>
                <a:spcPts val="0"/>
              </a:spcAft>
              <a:buClr>
                <a:srgbClr val="000000"/>
              </a:buClr>
              <a:buSzPct val="100000"/>
              <a:buFont typeface="Arial"/>
              <a:buNone/>
            </a:pPr>
            <a:r>
              <a:rPr lang="en-GB" sz="2400" b="0" i="0" u="none" strike="noStrike" cap="none" dirty="0">
                <a:solidFill>
                  <a:schemeClr val="dk1"/>
                </a:solidFill>
                <a:latin typeface="+mn-lt"/>
                <a:ea typeface="Trebuchet MS"/>
                <a:cs typeface="Trebuchet MS"/>
                <a:sym typeface="Trebuchet MS"/>
              </a:rPr>
              <a:t> </a:t>
            </a:r>
            <a:r>
              <a:rPr lang="en-GB" sz="2400" b="1" i="0" u="none" strike="noStrike" cap="none" dirty="0">
                <a:solidFill>
                  <a:schemeClr val="dk1"/>
                </a:solidFill>
                <a:latin typeface="+mn-lt"/>
                <a:ea typeface="Trebuchet MS"/>
                <a:cs typeface="Trebuchet MS"/>
                <a:sym typeface="Trebuchet MS"/>
              </a:rPr>
              <a:t>Lecturer name: Muhammad Khan</a:t>
            </a:r>
            <a:endParaRPr sz="1400" b="0" i="0" u="none" strike="noStrike" cap="none" dirty="0">
              <a:solidFill>
                <a:srgbClr val="000000"/>
              </a:solidFill>
              <a:latin typeface="+mn-lt"/>
              <a:ea typeface="Arial"/>
              <a:cs typeface="Arial"/>
              <a:sym typeface="Arial"/>
            </a:endParaRPr>
          </a:p>
          <a:p>
            <a:pPr marL="0" marR="0" lvl="0" indent="0" algn="just" rtl="0">
              <a:lnSpc>
                <a:spcPct val="100000"/>
              </a:lnSpc>
              <a:spcBef>
                <a:spcPts val="1000"/>
              </a:spcBef>
              <a:spcAft>
                <a:spcPts val="0"/>
              </a:spcAft>
              <a:buClr>
                <a:srgbClr val="000000"/>
              </a:buClr>
              <a:buSzPct val="100000"/>
              <a:buFont typeface="Arial"/>
              <a:buNone/>
            </a:pPr>
            <a:endParaRPr sz="2400" b="1" i="0" u="none" strike="noStrike" cap="none" dirty="0">
              <a:solidFill>
                <a:schemeClr val="dk1"/>
              </a:solidFill>
              <a:latin typeface="+mn-lt"/>
              <a:ea typeface="Trebuchet MS"/>
              <a:cs typeface="Trebuchet MS"/>
              <a:sym typeface="Trebuchet MS"/>
            </a:endParaRPr>
          </a:p>
          <a:p>
            <a:pPr marL="0" marR="0" lvl="0" indent="0" algn="just" rtl="0">
              <a:lnSpc>
                <a:spcPct val="100000"/>
              </a:lnSpc>
              <a:spcBef>
                <a:spcPts val="1000"/>
              </a:spcBef>
              <a:spcAft>
                <a:spcPts val="0"/>
              </a:spcAft>
              <a:buClr>
                <a:srgbClr val="000000"/>
              </a:buClr>
              <a:buSzPct val="100000"/>
              <a:buFont typeface="Arial"/>
              <a:buNone/>
            </a:pPr>
            <a:r>
              <a:rPr lang="en-GB" sz="2400" b="0" i="0" u="none" strike="noStrike" cap="none" dirty="0">
                <a:solidFill>
                  <a:schemeClr val="dk1"/>
                </a:solidFill>
                <a:latin typeface="+mn-lt"/>
                <a:ea typeface="Trebuchet MS"/>
                <a:cs typeface="Trebuchet MS"/>
                <a:sym typeface="Trebuchet MS"/>
              </a:rPr>
              <a:t>Group Member: </a:t>
            </a:r>
            <a:endParaRPr sz="1400" b="0" i="0" u="none" strike="noStrike" cap="none" dirty="0">
              <a:solidFill>
                <a:srgbClr val="000000"/>
              </a:solidFill>
              <a:latin typeface="+mn-lt"/>
              <a:ea typeface="Arial"/>
              <a:cs typeface="Arial"/>
              <a:sym typeface="Arial"/>
            </a:endParaRPr>
          </a:p>
          <a:p>
            <a:pPr marL="0" marR="0" lvl="0" indent="0" algn="just" rtl="0">
              <a:lnSpc>
                <a:spcPct val="100000"/>
              </a:lnSpc>
              <a:spcBef>
                <a:spcPts val="0"/>
              </a:spcBef>
              <a:spcAft>
                <a:spcPts val="0"/>
              </a:spcAft>
              <a:buClr>
                <a:srgbClr val="000000"/>
              </a:buClr>
              <a:buSzPct val="100000"/>
              <a:buFont typeface="Arial"/>
              <a:buNone/>
            </a:pPr>
            <a:r>
              <a:rPr lang="en-GB" sz="2400" b="0" i="0" u="none" strike="noStrike" cap="none" dirty="0">
                <a:solidFill>
                  <a:schemeClr val="dk1"/>
                </a:solidFill>
                <a:latin typeface="+mn-lt"/>
                <a:ea typeface="Trebuchet MS"/>
                <a:cs typeface="Trebuchet MS"/>
                <a:sym typeface="Trebuchet MS"/>
              </a:rPr>
              <a:t>Muhammad Zubair </a:t>
            </a:r>
            <a:r>
              <a:rPr lang="en-GB" sz="2400" b="0" i="0" u="none" strike="noStrike" cap="none" dirty="0" err="1">
                <a:solidFill>
                  <a:schemeClr val="dk1"/>
                </a:solidFill>
                <a:latin typeface="+mn-lt"/>
                <a:ea typeface="Trebuchet MS"/>
                <a:cs typeface="Trebuchet MS"/>
                <a:sym typeface="Trebuchet MS"/>
              </a:rPr>
              <a:t>Hamayo</a:t>
            </a:r>
            <a:r>
              <a:rPr lang="en-GB" sz="2400" b="0" i="0" u="none" strike="noStrike" cap="none" dirty="0">
                <a:solidFill>
                  <a:schemeClr val="dk1"/>
                </a:solidFill>
                <a:latin typeface="+mn-lt"/>
                <a:ea typeface="Trebuchet MS"/>
                <a:cs typeface="Trebuchet MS"/>
                <a:sym typeface="Trebuchet MS"/>
              </a:rPr>
              <a:t> : 2514993</a:t>
            </a:r>
            <a:endParaRPr sz="1400" b="0" i="0" u="none" strike="noStrike" cap="none" dirty="0">
              <a:solidFill>
                <a:srgbClr val="000000"/>
              </a:solidFill>
              <a:latin typeface="+mn-lt"/>
              <a:ea typeface="Arial"/>
              <a:cs typeface="Arial"/>
              <a:sym typeface="Arial"/>
            </a:endParaRPr>
          </a:p>
          <a:p>
            <a:pPr marL="0" marR="0" lvl="0" indent="0" algn="just" rtl="0">
              <a:lnSpc>
                <a:spcPct val="100000"/>
              </a:lnSpc>
              <a:spcBef>
                <a:spcPts val="0"/>
              </a:spcBef>
              <a:spcAft>
                <a:spcPts val="0"/>
              </a:spcAft>
              <a:buClr>
                <a:srgbClr val="000000"/>
              </a:buClr>
              <a:buSzPct val="100000"/>
              <a:buFont typeface="Arial"/>
              <a:buNone/>
            </a:pPr>
            <a:r>
              <a:rPr lang="en-GB" sz="2400" b="0" i="0" u="none" strike="noStrike" cap="none" dirty="0">
                <a:solidFill>
                  <a:schemeClr val="dk1"/>
                </a:solidFill>
                <a:latin typeface="+mn-lt"/>
                <a:ea typeface="Trebuchet MS"/>
                <a:cs typeface="Trebuchet MS"/>
                <a:sym typeface="Trebuchet MS"/>
              </a:rPr>
              <a:t>Katherine Montero Coello    : 2512506</a:t>
            </a:r>
            <a:endParaRPr sz="1400" b="0" i="0" u="none" strike="noStrike" cap="none" dirty="0">
              <a:solidFill>
                <a:srgbClr val="000000"/>
              </a:solidFill>
              <a:latin typeface="+mn-lt"/>
              <a:ea typeface="Arial"/>
              <a:cs typeface="Arial"/>
              <a:sym typeface="Arial"/>
            </a:endParaRPr>
          </a:p>
          <a:p>
            <a:pPr marL="0" marR="0" lvl="0" indent="0" algn="just" rtl="0">
              <a:lnSpc>
                <a:spcPct val="100000"/>
              </a:lnSpc>
              <a:spcBef>
                <a:spcPts val="0"/>
              </a:spcBef>
              <a:spcAft>
                <a:spcPts val="0"/>
              </a:spcAft>
              <a:buClr>
                <a:srgbClr val="000000"/>
              </a:buClr>
              <a:buSzPct val="100000"/>
              <a:buFont typeface="Arial"/>
              <a:buNone/>
            </a:pPr>
            <a:r>
              <a:rPr lang="en-GB" sz="2400" b="0" i="0" u="none" strike="noStrike" cap="none" dirty="0">
                <a:solidFill>
                  <a:schemeClr val="dk1"/>
                </a:solidFill>
                <a:latin typeface="+mn-lt"/>
                <a:ea typeface="Trebuchet MS"/>
                <a:cs typeface="Trebuchet MS"/>
                <a:sym typeface="Trebuchet MS"/>
              </a:rPr>
              <a:t>Nelva Rosa Garrido Soleto  : 2515874</a:t>
            </a:r>
            <a:endParaRPr sz="1400" b="0" i="0" u="none" strike="noStrike" cap="none" dirty="0">
              <a:solidFill>
                <a:srgbClr val="000000"/>
              </a:solidFill>
              <a:latin typeface="+mn-lt"/>
              <a:ea typeface="Arial"/>
              <a:cs typeface="Arial"/>
              <a:sym typeface="Arial"/>
            </a:endParaRPr>
          </a:p>
          <a:p>
            <a:pPr marL="0" marR="0" lvl="0" indent="0" algn="just" rtl="0">
              <a:lnSpc>
                <a:spcPct val="100000"/>
              </a:lnSpc>
              <a:spcBef>
                <a:spcPts val="0"/>
              </a:spcBef>
              <a:spcAft>
                <a:spcPts val="0"/>
              </a:spcAft>
              <a:buClr>
                <a:srgbClr val="000000"/>
              </a:buClr>
              <a:buSzPct val="100000"/>
              <a:buFont typeface="Arial"/>
              <a:buNone/>
            </a:pPr>
            <a:r>
              <a:rPr lang="en-GB" sz="2400" b="0" i="0" u="none" strike="noStrike" cap="none" dirty="0">
                <a:solidFill>
                  <a:schemeClr val="dk1"/>
                </a:solidFill>
                <a:latin typeface="+mn-lt"/>
                <a:ea typeface="Trebuchet MS"/>
                <a:cs typeface="Trebuchet MS"/>
                <a:sym typeface="Trebuchet MS"/>
              </a:rPr>
              <a:t>Kemisola </a:t>
            </a:r>
            <a:r>
              <a:rPr lang="en-GB" sz="2400" b="0" i="0" u="none" strike="noStrike" cap="none" dirty="0" err="1">
                <a:solidFill>
                  <a:schemeClr val="dk1"/>
                </a:solidFill>
                <a:latin typeface="+mn-lt"/>
                <a:ea typeface="Trebuchet MS"/>
                <a:cs typeface="Trebuchet MS"/>
                <a:sym typeface="Trebuchet MS"/>
              </a:rPr>
              <a:t>Shadelco</a:t>
            </a:r>
            <a:r>
              <a:rPr lang="en-GB" sz="2400" b="0" i="0" u="none" strike="noStrike" cap="none" dirty="0">
                <a:solidFill>
                  <a:schemeClr val="dk1"/>
                </a:solidFill>
                <a:latin typeface="+mn-lt"/>
                <a:ea typeface="Trebuchet MS"/>
                <a:cs typeface="Trebuchet MS"/>
                <a:sym typeface="Trebuchet MS"/>
              </a:rPr>
              <a:t>              : 2508022</a:t>
            </a:r>
            <a:endParaRPr sz="1400" b="0" i="0" u="none" strike="noStrike" cap="none" dirty="0">
              <a:solidFill>
                <a:srgbClr val="000000"/>
              </a:solidFill>
              <a:latin typeface="+mn-lt"/>
              <a:ea typeface="Arial"/>
              <a:cs typeface="Arial"/>
              <a:sym typeface="Arial"/>
            </a:endParaRPr>
          </a:p>
          <a:p>
            <a:pPr marL="0" marR="0" lvl="0" indent="0" algn="just" rtl="0">
              <a:lnSpc>
                <a:spcPct val="100000"/>
              </a:lnSpc>
              <a:spcBef>
                <a:spcPts val="1000"/>
              </a:spcBef>
              <a:spcAft>
                <a:spcPts val="0"/>
              </a:spcAft>
              <a:buClr>
                <a:srgbClr val="000000"/>
              </a:buClr>
              <a:buSzPct val="100000"/>
              <a:buFont typeface="Arial"/>
              <a:buNone/>
            </a:pPr>
            <a:r>
              <a:rPr lang="en-GB" sz="2400" b="0" i="0" u="none" strike="noStrike" cap="none" dirty="0">
                <a:solidFill>
                  <a:schemeClr val="dk1"/>
                </a:solidFill>
                <a:latin typeface="+mn-lt"/>
                <a:ea typeface="Trebuchet MS"/>
                <a:cs typeface="Trebuchet MS"/>
                <a:sym typeface="Trebuchet MS"/>
              </a:rPr>
              <a:t>Kiran Saba                           : 2511429</a:t>
            </a:r>
            <a:endParaRPr sz="1400" b="0" i="0" u="none" strike="noStrike" cap="none" dirty="0">
              <a:solidFill>
                <a:srgbClr val="000000"/>
              </a:solidFill>
              <a:latin typeface="+mn-lt"/>
              <a:ea typeface="Arial"/>
              <a:cs typeface="Arial"/>
              <a:sym typeface="Arial"/>
            </a:endParaRPr>
          </a:p>
        </p:txBody>
      </p:sp>
      <p:pic>
        <p:nvPicPr>
          <p:cNvPr id="150" name="Google Shape;150;p18" descr="University of Wales, Trinity Saint David, London"/>
          <p:cNvPicPr preferRelativeResize="0"/>
          <p:nvPr/>
        </p:nvPicPr>
        <p:blipFill rotWithShape="1">
          <a:blip r:embed="rId3">
            <a:alphaModFix/>
          </a:blip>
          <a:srcRect/>
          <a:stretch/>
        </p:blipFill>
        <p:spPr>
          <a:xfrm>
            <a:off x="0" y="2"/>
            <a:ext cx="3275635" cy="102268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4"/>
        <p:cNvGrpSpPr/>
        <p:nvPr/>
      </p:nvGrpSpPr>
      <p:grpSpPr>
        <a:xfrm>
          <a:off x="0" y="0"/>
          <a:ext cx="0" cy="0"/>
          <a:chOff x="0" y="0"/>
          <a:chExt cx="0" cy="0"/>
        </a:xfrm>
      </p:grpSpPr>
      <p:sp>
        <p:nvSpPr>
          <p:cNvPr id="155" name="Google Shape;155;p19"/>
          <p:cNvSpPr txBox="1">
            <a:spLocks noGrp="1"/>
          </p:cNvSpPr>
          <p:nvPr>
            <p:ph type="body" idx="1"/>
          </p:nvPr>
        </p:nvSpPr>
        <p:spPr>
          <a:xfrm>
            <a:off x="230460" y="1180449"/>
            <a:ext cx="7043400" cy="5456100"/>
          </a:xfrm>
          <a:prstGeom prst="rect">
            <a:avLst/>
          </a:prstGeom>
          <a:noFill/>
          <a:ln>
            <a:noFill/>
          </a:ln>
        </p:spPr>
        <p:txBody>
          <a:bodyPr spcFirstLastPara="1" wrap="square" lIns="91425" tIns="45700" rIns="91425" bIns="45700" anchor="t" anchorCtr="0">
            <a:noAutofit/>
          </a:bodyPr>
          <a:lstStyle/>
          <a:p>
            <a:pPr marL="457200" lvl="0" indent="-349250" algn="just" rtl="0">
              <a:lnSpc>
                <a:spcPct val="90000"/>
              </a:lnSpc>
              <a:spcBef>
                <a:spcPts val="0"/>
              </a:spcBef>
              <a:spcAft>
                <a:spcPts val="0"/>
              </a:spcAft>
              <a:buSzPts val="1900"/>
              <a:buChar char="►"/>
            </a:pPr>
            <a:r>
              <a:rPr lang="en-GB" sz="1900" dirty="0">
                <a:latin typeface="+mn-lt"/>
              </a:rPr>
              <a:t>Sunrise Residential Care Home is a facility where older adults with complex problems are accommodated.</a:t>
            </a:r>
            <a:endParaRPr sz="1900" dirty="0">
              <a:latin typeface="+mn-lt"/>
            </a:endParaRPr>
          </a:p>
          <a:p>
            <a:pPr marL="457200" lvl="0" indent="0" algn="just" rtl="0">
              <a:lnSpc>
                <a:spcPct val="90000"/>
              </a:lnSpc>
              <a:spcBef>
                <a:spcPts val="0"/>
              </a:spcBef>
              <a:spcAft>
                <a:spcPts val="0"/>
              </a:spcAft>
              <a:buClr>
                <a:schemeClr val="dk1"/>
              </a:buClr>
              <a:buSzPts val="1100"/>
              <a:buFont typeface="Arial"/>
              <a:buNone/>
            </a:pPr>
            <a:endParaRPr sz="1900" dirty="0">
              <a:latin typeface="+mn-lt"/>
            </a:endParaRPr>
          </a:p>
          <a:p>
            <a:pPr marL="457200" lvl="0" indent="-349250" algn="just" rtl="0">
              <a:lnSpc>
                <a:spcPct val="90000"/>
              </a:lnSpc>
              <a:spcBef>
                <a:spcPts val="1000"/>
              </a:spcBef>
              <a:spcAft>
                <a:spcPts val="0"/>
              </a:spcAft>
              <a:buSzPts val="1900"/>
              <a:buChar char="►"/>
            </a:pPr>
            <a:r>
              <a:rPr lang="en-GB" sz="1900" dirty="0">
                <a:latin typeface="+mn-lt"/>
              </a:rPr>
              <a:t> Recently, Sunrise Home Care has started to adopt digital tools and the MS 365 platform to enhance the level of efficiency, accuracy, communication and quality of care.</a:t>
            </a:r>
            <a:endParaRPr sz="1900" dirty="0">
              <a:latin typeface="+mn-lt"/>
            </a:endParaRPr>
          </a:p>
          <a:p>
            <a:pPr marL="457200" lvl="0" indent="0" algn="just" rtl="0">
              <a:lnSpc>
                <a:spcPct val="90000"/>
              </a:lnSpc>
              <a:spcBef>
                <a:spcPts val="1000"/>
              </a:spcBef>
              <a:spcAft>
                <a:spcPts val="0"/>
              </a:spcAft>
              <a:buClr>
                <a:schemeClr val="dk1"/>
              </a:buClr>
              <a:buSzPts val="1100"/>
              <a:buFont typeface="Arial"/>
              <a:buNone/>
            </a:pPr>
            <a:endParaRPr sz="1900" dirty="0">
              <a:latin typeface="+mn-lt"/>
            </a:endParaRPr>
          </a:p>
          <a:p>
            <a:pPr marL="457200" lvl="0" indent="-349250" algn="just" rtl="0">
              <a:lnSpc>
                <a:spcPct val="90000"/>
              </a:lnSpc>
              <a:spcBef>
                <a:spcPts val="1000"/>
              </a:spcBef>
              <a:spcAft>
                <a:spcPts val="0"/>
              </a:spcAft>
              <a:buSzPts val="1900"/>
              <a:buChar char="►"/>
            </a:pPr>
            <a:r>
              <a:rPr lang="en-GB" sz="1900" dirty="0">
                <a:latin typeface="+mn-lt"/>
              </a:rPr>
              <a:t>MS 365 </a:t>
            </a:r>
            <a:r>
              <a:rPr lang="en-GB" dirty="0">
                <a:latin typeface="+mn-lt"/>
              </a:rPr>
              <a:t>is cloud based platform designed by Microsoft that offers a suite of productivity tools, including popular applications such as Word, Excel, and PowerPoint, allowing users to work and share information from anywhere, on any device</a:t>
            </a:r>
            <a:endParaRPr dirty="0">
              <a:latin typeface="+mn-lt"/>
            </a:endParaRPr>
          </a:p>
          <a:p>
            <a:pPr marL="457200" lvl="0" indent="-349250" algn="just" rtl="0">
              <a:lnSpc>
                <a:spcPct val="90000"/>
              </a:lnSpc>
              <a:spcBef>
                <a:spcPts val="0"/>
              </a:spcBef>
              <a:spcAft>
                <a:spcPts val="0"/>
              </a:spcAft>
              <a:buSzPts val="1900"/>
              <a:buChar char="►"/>
            </a:pPr>
            <a:r>
              <a:rPr lang="en-GB" dirty="0">
                <a:latin typeface="+mn-lt"/>
              </a:rPr>
              <a:t> ( Microsoft, 2024).   </a:t>
            </a:r>
            <a:endParaRPr sz="1900" dirty="0">
              <a:latin typeface="+mn-lt"/>
            </a:endParaRPr>
          </a:p>
          <a:p>
            <a:pPr marL="457200" lvl="0" indent="0" algn="just" rtl="0">
              <a:lnSpc>
                <a:spcPct val="90000"/>
              </a:lnSpc>
              <a:spcBef>
                <a:spcPts val="1000"/>
              </a:spcBef>
              <a:spcAft>
                <a:spcPts val="0"/>
              </a:spcAft>
              <a:buClr>
                <a:schemeClr val="dk1"/>
              </a:buClr>
              <a:buSzPts val="1100"/>
              <a:buFont typeface="Arial"/>
              <a:buNone/>
            </a:pPr>
            <a:endParaRPr sz="1900" dirty="0">
              <a:latin typeface="+mn-lt"/>
            </a:endParaRPr>
          </a:p>
          <a:p>
            <a:pPr marL="457200" lvl="0" indent="-349250" algn="just" rtl="0">
              <a:lnSpc>
                <a:spcPct val="90000"/>
              </a:lnSpc>
              <a:spcBef>
                <a:spcPts val="1000"/>
              </a:spcBef>
              <a:spcAft>
                <a:spcPts val="0"/>
              </a:spcAft>
              <a:buSzPts val="1900"/>
              <a:buChar char="►"/>
            </a:pPr>
            <a:r>
              <a:rPr lang="en-GB" sz="1900" dirty="0">
                <a:solidFill>
                  <a:schemeClr val="dk1"/>
                </a:solidFill>
                <a:latin typeface="+mn-lt"/>
              </a:rPr>
              <a:t>The documentation, care planning, and teamwork have been enhanced with the help of MS 365 tools. These tools increase efficiency, coordination, and workflow organisation (</a:t>
            </a:r>
            <a:r>
              <a:rPr lang="en-GB" sz="1900" dirty="0" err="1">
                <a:solidFill>
                  <a:schemeClr val="dk1"/>
                </a:solidFill>
                <a:latin typeface="+mn-lt"/>
              </a:rPr>
              <a:t>Cheresharov</a:t>
            </a:r>
            <a:r>
              <a:rPr lang="en-GB" sz="1900" dirty="0">
                <a:solidFill>
                  <a:schemeClr val="dk1"/>
                </a:solidFill>
                <a:latin typeface="+mn-lt"/>
              </a:rPr>
              <a:t> </a:t>
            </a:r>
            <a:r>
              <a:rPr lang="en-GB" sz="1900" i="1" dirty="0">
                <a:solidFill>
                  <a:schemeClr val="dk1"/>
                </a:solidFill>
                <a:latin typeface="+mn-lt"/>
              </a:rPr>
              <a:t>et al</a:t>
            </a:r>
            <a:r>
              <a:rPr lang="en-GB" sz="1900" dirty="0">
                <a:solidFill>
                  <a:schemeClr val="dk1"/>
                </a:solidFill>
                <a:latin typeface="+mn-lt"/>
              </a:rPr>
              <a:t>., 2024).  </a:t>
            </a:r>
            <a:endParaRPr sz="1900" dirty="0">
              <a:solidFill>
                <a:schemeClr val="dk1"/>
              </a:solidFill>
              <a:latin typeface="+mn-lt"/>
            </a:endParaRPr>
          </a:p>
          <a:p>
            <a:pPr marL="457200" lvl="0" indent="0" algn="l" rtl="0">
              <a:lnSpc>
                <a:spcPct val="100000"/>
              </a:lnSpc>
              <a:spcBef>
                <a:spcPts val="1000"/>
              </a:spcBef>
              <a:spcAft>
                <a:spcPts val="0"/>
              </a:spcAft>
              <a:buClr>
                <a:schemeClr val="dk1"/>
              </a:buClr>
              <a:buSzPts val="1100"/>
              <a:buFont typeface="Arial"/>
              <a:buNone/>
            </a:pPr>
            <a:r>
              <a:rPr lang="en-GB" sz="1900" dirty="0"/>
              <a:t> </a:t>
            </a:r>
            <a:endParaRPr sz="2000" dirty="0"/>
          </a:p>
        </p:txBody>
      </p:sp>
      <p:sp>
        <p:nvSpPr>
          <p:cNvPr id="156" name="Google Shape;156;p19"/>
          <p:cNvSpPr txBox="1">
            <a:spLocks noGrp="1"/>
          </p:cNvSpPr>
          <p:nvPr>
            <p:ph type="title"/>
          </p:nvPr>
        </p:nvSpPr>
        <p:spPr>
          <a:xfrm>
            <a:off x="691825" y="365504"/>
            <a:ext cx="8596800" cy="783300"/>
          </a:xfrm>
          <a:prstGeom prst="rect">
            <a:avLst/>
          </a:prstGeom>
          <a:noFill/>
          <a:ln>
            <a:noFill/>
          </a:ln>
        </p:spPr>
        <p:txBody>
          <a:bodyPr spcFirstLastPara="1" wrap="square" lIns="91425" tIns="45700" rIns="91425" bIns="45700" anchor="t" anchorCtr="0">
            <a:normAutofit/>
          </a:bodyPr>
          <a:lstStyle/>
          <a:p>
            <a:pPr marL="0" lvl="0" indent="0" algn="just" rtl="0">
              <a:lnSpc>
                <a:spcPct val="100000"/>
              </a:lnSpc>
              <a:spcBef>
                <a:spcPts val="0"/>
              </a:spcBef>
              <a:spcAft>
                <a:spcPts val="0"/>
              </a:spcAft>
              <a:buClr>
                <a:schemeClr val="dk1"/>
              </a:buClr>
              <a:buSzPts val="3600"/>
              <a:buFont typeface="Trebuchet MS"/>
              <a:buNone/>
            </a:pPr>
            <a:r>
              <a:rPr lang="en-GB" b="1" dirty="0">
                <a:solidFill>
                  <a:schemeClr val="dk1"/>
                </a:solidFill>
                <a:latin typeface="+mn-lt"/>
              </a:rPr>
              <a:t>Introduction</a:t>
            </a:r>
            <a:endParaRPr dirty="0">
              <a:latin typeface="+mn-lt"/>
            </a:endParaRPr>
          </a:p>
        </p:txBody>
      </p:sp>
      <p:pic>
        <p:nvPicPr>
          <p:cNvPr id="157" name="Google Shape;157;p19"/>
          <p:cNvPicPr preferRelativeResize="0"/>
          <p:nvPr/>
        </p:nvPicPr>
        <p:blipFill rotWithShape="1">
          <a:blip r:embed="rId3">
            <a:alphaModFix/>
          </a:blip>
          <a:srcRect/>
          <a:stretch/>
        </p:blipFill>
        <p:spPr>
          <a:xfrm>
            <a:off x="7652313" y="1383632"/>
            <a:ext cx="4078705" cy="4018547"/>
          </a:xfrm>
          <a:prstGeom prst="rect">
            <a:avLst/>
          </a:prstGeom>
          <a:noFill/>
          <a:ln>
            <a:noFill/>
          </a:ln>
        </p:spPr>
      </p:pic>
      <p:sp>
        <p:nvSpPr>
          <p:cNvPr id="158" name="Google Shape;158;p19"/>
          <p:cNvSpPr txBox="1">
            <a:spLocks noGrp="1"/>
          </p:cNvSpPr>
          <p:nvPr>
            <p:ph type="title"/>
          </p:nvPr>
        </p:nvSpPr>
        <p:spPr>
          <a:xfrm>
            <a:off x="6798555" y="5955975"/>
            <a:ext cx="5212500" cy="783300"/>
          </a:xfrm>
          <a:prstGeom prst="rect">
            <a:avLst/>
          </a:prstGeom>
          <a:noFill/>
          <a:ln>
            <a:noFill/>
          </a:ln>
        </p:spPr>
        <p:txBody>
          <a:bodyPr spcFirstLastPara="1" wrap="square" lIns="91425" tIns="45700" rIns="91425" bIns="45700" anchor="t" anchorCtr="0">
            <a:normAutofit fontScale="90000"/>
          </a:bodyPr>
          <a:lstStyle/>
          <a:p>
            <a:pPr marL="0" lvl="0" indent="0" algn="l" rtl="0">
              <a:lnSpc>
                <a:spcPct val="100000"/>
              </a:lnSpc>
              <a:spcBef>
                <a:spcPts val="0"/>
              </a:spcBef>
              <a:spcAft>
                <a:spcPts val="0"/>
              </a:spcAft>
              <a:buClr>
                <a:schemeClr val="dk1"/>
              </a:buClr>
              <a:buSzPct val="176086"/>
              <a:buFont typeface="Trebuchet MS"/>
              <a:buNone/>
            </a:pPr>
            <a:endParaRPr sz="1840">
              <a:solidFill>
                <a:schemeClr val="dk1"/>
              </a:solidFill>
            </a:endParaRPr>
          </a:p>
          <a:p>
            <a:pPr marL="0" lvl="0" indent="0" algn="l" rtl="0">
              <a:lnSpc>
                <a:spcPct val="100000"/>
              </a:lnSpc>
              <a:spcBef>
                <a:spcPts val="0"/>
              </a:spcBef>
              <a:spcAft>
                <a:spcPts val="0"/>
              </a:spcAft>
              <a:buClr>
                <a:schemeClr val="dk1"/>
              </a:buClr>
              <a:buSzPct val="190588"/>
              <a:buFont typeface="Trebuchet MS"/>
              <a:buNone/>
            </a:pPr>
            <a:r>
              <a:rPr lang="en-GB" sz="1700">
                <a:solidFill>
                  <a:schemeClr val="dk1"/>
                </a:solidFill>
              </a:rPr>
              <a:t>        </a:t>
            </a:r>
            <a:endParaRPr sz="1700">
              <a:solidFill>
                <a:schemeClr val="dk1"/>
              </a:solidFill>
            </a:endParaRPr>
          </a:p>
          <a:p>
            <a:pPr marL="0" lvl="0" indent="0" algn="l" rtl="0">
              <a:lnSpc>
                <a:spcPct val="100000"/>
              </a:lnSpc>
              <a:spcBef>
                <a:spcPts val="0"/>
              </a:spcBef>
              <a:spcAft>
                <a:spcPts val="0"/>
              </a:spcAft>
              <a:buClr>
                <a:schemeClr val="dk1"/>
              </a:buClr>
              <a:buSzPct val="190588"/>
              <a:buFont typeface="Trebuchet MS"/>
              <a:buNone/>
            </a:pPr>
            <a:r>
              <a:rPr lang="en-GB" sz="1700">
                <a:solidFill>
                  <a:schemeClr val="dk1"/>
                </a:solidFill>
              </a:rPr>
              <a:t>                           Muhammad Zubair Hamayo - 2514993   </a:t>
            </a:r>
            <a:endParaRPr sz="1700">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7"/>
                                        </p:tgtEl>
                                        <p:attrNameLst>
                                          <p:attrName>style.visibility</p:attrName>
                                        </p:attrNameLst>
                                      </p:cBhvr>
                                      <p:to>
                                        <p:strVal val="visible"/>
                                      </p:to>
                                    </p:set>
                                    <p:animEffect transition="in" filter="fade">
                                      <p:cBhvr>
                                        <p:cTn id="7" dur="500"/>
                                        <p:tgtEl>
                                          <p:spTgt spid="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20"/>
          <p:cNvSpPr txBox="1">
            <a:spLocks noGrp="1"/>
          </p:cNvSpPr>
          <p:nvPr>
            <p:ph type="body" idx="1"/>
          </p:nvPr>
        </p:nvSpPr>
        <p:spPr>
          <a:xfrm>
            <a:off x="1402141" y="1419725"/>
            <a:ext cx="4693859" cy="4920900"/>
          </a:xfrm>
          <a:prstGeom prst="rect">
            <a:avLst/>
          </a:prstGeom>
          <a:noFill/>
          <a:ln>
            <a:noFill/>
          </a:ln>
        </p:spPr>
        <p:txBody>
          <a:bodyPr spcFirstLastPara="1" wrap="square" lIns="91425" tIns="45700" rIns="91425" bIns="45700" anchor="t" anchorCtr="0">
            <a:normAutofit/>
          </a:bodyPr>
          <a:lstStyle/>
          <a:p>
            <a:pPr marL="91440" lvl="0" indent="0" algn="just">
              <a:spcBef>
                <a:spcPts val="0"/>
              </a:spcBef>
              <a:buNone/>
            </a:pPr>
            <a:r>
              <a:rPr lang="en-GB" dirty="0">
                <a:latin typeface="+mn-lt"/>
              </a:rPr>
              <a:t> </a:t>
            </a:r>
            <a:r>
              <a:rPr lang="en-GB" sz="2200" dirty="0">
                <a:latin typeface="+mn-lt"/>
              </a:rPr>
              <a:t>Microsoft Excel is a spreadsheet application introduced by Microsoft Corporation in 1985. MS Excel helps users record, organise, and calculate data by using rows and columns to arrange information. Excel includes tools such as formulas, charts, graphs, and tables to help with data analysis and decision-making.</a:t>
            </a:r>
            <a:endParaRPr sz="2200" dirty="0">
              <a:latin typeface="+mn-lt"/>
            </a:endParaRPr>
          </a:p>
          <a:p>
            <a:pPr marL="91440" lvl="0" indent="0" algn="just" rtl="0">
              <a:lnSpc>
                <a:spcPct val="100000"/>
              </a:lnSpc>
              <a:spcBef>
                <a:spcPts val="0"/>
              </a:spcBef>
              <a:spcAft>
                <a:spcPts val="0"/>
              </a:spcAft>
              <a:buSzPts val="1440"/>
              <a:buNone/>
            </a:pPr>
            <a:endParaRPr dirty="0">
              <a:latin typeface="+mn-lt"/>
            </a:endParaRPr>
          </a:p>
          <a:p>
            <a:pPr marL="0" lvl="0" indent="0" algn="l" rtl="0">
              <a:lnSpc>
                <a:spcPct val="100000"/>
              </a:lnSpc>
              <a:spcBef>
                <a:spcPts val="0"/>
              </a:spcBef>
              <a:spcAft>
                <a:spcPts val="0"/>
              </a:spcAft>
              <a:buClr>
                <a:schemeClr val="dk1"/>
              </a:buClr>
              <a:buSzPts val="3600"/>
              <a:buFont typeface="Trebuchet MS"/>
              <a:buNone/>
            </a:pPr>
            <a:r>
              <a:rPr lang="en-GB" sz="1400" b="1" dirty="0">
                <a:solidFill>
                  <a:schemeClr val="dk1"/>
                </a:solidFill>
                <a:latin typeface="Arial"/>
                <a:ea typeface="Arial"/>
                <a:cs typeface="Arial"/>
                <a:sym typeface="Arial"/>
              </a:rPr>
              <a:t>       </a:t>
            </a:r>
            <a:endParaRPr sz="1400" dirty="0">
              <a:solidFill>
                <a:srgbClr val="000000"/>
              </a:solidFill>
              <a:latin typeface="Arial"/>
              <a:ea typeface="Arial"/>
              <a:cs typeface="Arial"/>
              <a:sym typeface="Arial"/>
            </a:endParaRPr>
          </a:p>
          <a:p>
            <a:pPr marL="342900" lvl="0" indent="-251459" algn="l" rtl="0">
              <a:lnSpc>
                <a:spcPct val="100000"/>
              </a:lnSpc>
              <a:spcBef>
                <a:spcPts val="0"/>
              </a:spcBef>
              <a:spcAft>
                <a:spcPts val="0"/>
              </a:spcAft>
              <a:buSzPts val="1440"/>
              <a:buNone/>
            </a:pPr>
            <a:endParaRPr dirty="0"/>
          </a:p>
        </p:txBody>
      </p:sp>
      <p:sp>
        <p:nvSpPr>
          <p:cNvPr id="164" name="Google Shape;164;p20"/>
          <p:cNvSpPr txBox="1">
            <a:spLocks noGrp="1"/>
          </p:cNvSpPr>
          <p:nvPr>
            <p:ph type="title"/>
          </p:nvPr>
        </p:nvSpPr>
        <p:spPr>
          <a:xfrm>
            <a:off x="677334" y="156412"/>
            <a:ext cx="8596668" cy="1058778"/>
          </a:xfrm>
          <a:prstGeom prst="rect">
            <a:avLst/>
          </a:prstGeom>
          <a:noFill/>
          <a:ln>
            <a:noFill/>
          </a:ln>
        </p:spPr>
        <p:txBody>
          <a:bodyPr spcFirstLastPara="1" wrap="square" lIns="91425" tIns="45700" rIns="91425" bIns="45700" anchor="t" anchorCtr="0">
            <a:normAutofit/>
          </a:bodyPr>
          <a:lstStyle/>
          <a:p>
            <a:pPr marL="0" lvl="0" indent="0" algn="just" rtl="0">
              <a:lnSpc>
                <a:spcPct val="100000"/>
              </a:lnSpc>
              <a:spcBef>
                <a:spcPts val="0"/>
              </a:spcBef>
              <a:spcAft>
                <a:spcPts val="0"/>
              </a:spcAft>
              <a:buClr>
                <a:schemeClr val="dk1"/>
              </a:buClr>
              <a:buSzPts val="3600"/>
              <a:buFont typeface="Trebuchet MS"/>
              <a:buNone/>
            </a:pPr>
            <a:r>
              <a:rPr lang="en-GB" b="1" dirty="0">
                <a:solidFill>
                  <a:schemeClr val="dk1"/>
                </a:solidFill>
                <a:effectLst>
                  <a:outerShdw blurRad="38100" dist="38100" dir="2700000" algn="tl">
                    <a:srgbClr val="000000">
                      <a:alpha val="43137"/>
                    </a:srgbClr>
                  </a:outerShdw>
                </a:effectLst>
              </a:rPr>
              <a:t>       </a:t>
            </a:r>
            <a:r>
              <a:rPr lang="en-GB" b="1" dirty="0">
                <a:solidFill>
                  <a:schemeClr val="dk1"/>
                </a:solidFill>
                <a:effectLst>
                  <a:outerShdw blurRad="38100" dist="38100" dir="2700000" algn="tl">
                    <a:srgbClr val="000000">
                      <a:alpha val="43137"/>
                    </a:srgbClr>
                  </a:outerShdw>
                </a:effectLst>
                <a:latin typeface="+mn-lt"/>
              </a:rPr>
              <a:t>Microsoft Excel </a:t>
            </a:r>
            <a:endParaRPr dirty="0">
              <a:effectLst>
                <a:outerShdw blurRad="38100" dist="38100" dir="2700000" algn="tl">
                  <a:srgbClr val="000000">
                    <a:alpha val="43137"/>
                  </a:srgbClr>
                </a:outerShdw>
              </a:effectLst>
              <a:latin typeface="+mn-lt"/>
            </a:endParaRPr>
          </a:p>
        </p:txBody>
      </p:sp>
      <p:sp>
        <p:nvSpPr>
          <p:cNvPr id="165" name="Google Shape;165;p20"/>
          <p:cNvSpPr txBox="1">
            <a:spLocks noGrp="1"/>
          </p:cNvSpPr>
          <p:nvPr>
            <p:ph type="title"/>
          </p:nvPr>
        </p:nvSpPr>
        <p:spPr>
          <a:xfrm>
            <a:off x="829725" y="5698934"/>
            <a:ext cx="11261700" cy="13263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1"/>
              </a:buClr>
              <a:buSzPts val="3600"/>
              <a:buFont typeface="Trebuchet MS"/>
              <a:buNone/>
            </a:pPr>
            <a:r>
              <a:rPr lang="en-GB" sz="1600" b="1">
                <a:solidFill>
                  <a:schemeClr val="dk1"/>
                </a:solidFill>
              </a:rPr>
              <a:t>                                                                                                              Muhammad Zubair Hamayo   2514993</a:t>
            </a:r>
            <a:endParaRPr sz="1600" b="1">
              <a:solidFill>
                <a:schemeClr val="dk1"/>
              </a:solidFill>
            </a:endParaRPr>
          </a:p>
        </p:txBody>
      </p:sp>
      <p:pic>
        <p:nvPicPr>
          <p:cNvPr id="2" name="Picture 1">
            <a:extLst>
              <a:ext uri="{FF2B5EF4-FFF2-40B4-BE49-F238E27FC236}">
                <a16:creationId xmlns:a16="http://schemas.microsoft.com/office/drawing/2014/main" id="{F24B3E1C-8EDD-265B-C693-E1872D611F4C}"/>
              </a:ext>
            </a:extLst>
          </p:cNvPr>
          <p:cNvPicPr>
            <a:picLocks noChangeAspect="1"/>
          </p:cNvPicPr>
          <p:nvPr/>
        </p:nvPicPr>
        <p:blipFill>
          <a:blip r:embed="rId3"/>
          <a:stretch>
            <a:fillRect/>
          </a:stretch>
        </p:blipFill>
        <p:spPr>
          <a:xfrm>
            <a:off x="6238755" y="1539433"/>
            <a:ext cx="3495416" cy="327563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21"/>
          <p:cNvSpPr txBox="1">
            <a:spLocks noGrp="1"/>
          </p:cNvSpPr>
          <p:nvPr>
            <p:ph type="body" idx="1"/>
          </p:nvPr>
        </p:nvSpPr>
        <p:spPr>
          <a:xfrm>
            <a:off x="466368" y="1284475"/>
            <a:ext cx="9435000" cy="5139474"/>
          </a:xfrm>
          <a:prstGeom prst="rect">
            <a:avLst/>
          </a:prstGeom>
          <a:noFill/>
          <a:ln>
            <a:noFill/>
          </a:ln>
        </p:spPr>
        <p:txBody>
          <a:bodyPr spcFirstLastPara="1" wrap="square" lIns="91425" tIns="45700" rIns="91425" bIns="45700" anchor="t" anchorCtr="0">
            <a:noAutofit/>
          </a:bodyPr>
          <a:lstStyle/>
          <a:p>
            <a:pPr lvl="0" indent="-361362" algn="just">
              <a:lnSpc>
                <a:spcPct val="90000"/>
              </a:lnSpc>
              <a:spcBef>
                <a:spcPts val="0"/>
              </a:spcBef>
              <a:buSzPts val="2091"/>
              <a:buFont typeface="Avenir"/>
              <a:buChar char="►"/>
            </a:pPr>
            <a:r>
              <a:rPr lang="en-GB" sz="2090" dirty="0">
                <a:solidFill>
                  <a:srgbClr val="262626"/>
                </a:solidFill>
                <a:latin typeface="+mn-lt"/>
                <a:ea typeface="Avenir"/>
                <a:cs typeface="Avenir"/>
                <a:sym typeface="Avenir"/>
              </a:rPr>
              <a:t>At Sunrise Residential Care home, MS Excel plays a valuable and practical role in elderly health and care. It helps care professionals and managers maintain and update records for every resident, including medication details, allergies, and mobility support needs. This allows staff to access accurate data quickly.</a:t>
            </a:r>
            <a:endParaRPr sz="2090" dirty="0">
              <a:solidFill>
                <a:srgbClr val="262626"/>
              </a:solidFill>
              <a:latin typeface="+mn-lt"/>
              <a:ea typeface="Avenir"/>
              <a:cs typeface="Avenir"/>
              <a:sym typeface="Avenir"/>
            </a:endParaRPr>
          </a:p>
          <a:p>
            <a:pPr marL="457200" lvl="0" indent="0" algn="just" rtl="0">
              <a:lnSpc>
                <a:spcPct val="90000"/>
              </a:lnSpc>
              <a:spcBef>
                <a:spcPts val="0"/>
              </a:spcBef>
              <a:spcAft>
                <a:spcPts val="0"/>
              </a:spcAft>
              <a:buSzPts val="1440"/>
              <a:buNone/>
            </a:pPr>
            <a:endParaRPr sz="2090" dirty="0">
              <a:solidFill>
                <a:srgbClr val="262626"/>
              </a:solidFill>
              <a:latin typeface="+mn-lt"/>
              <a:ea typeface="Avenir"/>
              <a:cs typeface="Avenir"/>
              <a:sym typeface="Avenir"/>
            </a:endParaRPr>
          </a:p>
          <a:p>
            <a:pPr marL="457200" lvl="0" indent="-361362" algn="just" rtl="0">
              <a:lnSpc>
                <a:spcPct val="90000"/>
              </a:lnSpc>
              <a:spcBef>
                <a:spcPts val="1000"/>
              </a:spcBef>
              <a:spcAft>
                <a:spcPts val="0"/>
              </a:spcAft>
              <a:buSzPts val="2091"/>
              <a:buFont typeface="Avenir"/>
              <a:buChar char="►"/>
            </a:pPr>
            <a:r>
              <a:rPr lang="en-GB" sz="2090" dirty="0">
                <a:solidFill>
                  <a:srgbClr val="262626"/>
                </a:solidFill>
                <a:latin typeface="+mn-lt"/>
                <a:ea typeface="Avenir"/>
                <a:cs typeface="Avenir"/>
                <a:sym typeface="Avenir"/>
              </a:rPr>
              <a:t>Excel also helps with staff scheduling, creating rotas that ensure enough staff members are on each shift. On top of that, it is handy for monitoring medication schedules and keeping track of stock, so nothing runs out.</a:t>
            </a:r>
            <a:endParaRPr sz="2090" dirty="0">
              <a:solidFill>
                <a:srgbClr val="262626"/>
              </a:solidFill>
              <a:latin typeface="+mn-lt"/>
              <a:ea typeface="Avenir"/>
              <a:cs typeface="Avenir"/>
              <a:sym typeface="Avenir"/>
            </a:endParaRPr>
          </a:p>
          <a:p>
            <a:pPr marL="457200" lvl="0" indent="0" algn="just" rtl="0">
              <a:lnSpc>
                <a:spcPct val="90000"/>
              </a:lnSpc>
              <a:spcBef>
                <a:spcPts val="1000"/>
              </a:spcBef>
              <a:spcAft>
                <a:spcPts val="0"/>
              </a:spcAft>
              <a:buSzPts val="1440"/>
              <a:buNone/>
            </a:pPr>
            <a:endParaRPr sz="2090" dirty="0">
              <a:solidFill>
                <a:srgbClr val="262626"/>
              </a:solidFill>
              <a:latin typeface="+mn-lt"/>
              <a:ea typeface="Avenir"/>
              <a:cs typeface="Avenir"/>
              <a:sym typeface="Avenir"/>
            </a:endParaRPr>
          </a:p>
          <a:p>
            <a:pPr lvl="0" indent="-361362" algn="just">
              <a:lnSpc>
                <a:spcPct val="90000"/>
              </a:lnSpc>
              <a:buSzPts val="2091"/>
              <a:buFont typeface="Avenir"/>
              <a:buChar char="►"/>
            </a:pPr>
            <a:r>
              <a:rPr lang="en-GB" sz="2090" dirty="0">
                <a:solidFill>
                  <a:srgbClr val="262626"/>
                </a:solidFill>
                <a:latin typeface="+mn-lt"/>
                <a:ea typeface="Avenir"/>
                <a:cs typeface="Avenir"/>
                <a:sym typeface="Avenir"/>
              </a:rPr>
              <a:t>From an administrative point of view, Excel is used for budgeting and tracking expenses, whether that’s food supplies, maintenance or medical equipment. Finally, the stored data can be analysed to identify patterns, such as the number of falls per month or the distribution of staff hours. This helps management make informed decisions to improve care efficiency.  </a:t>
            </a:r>
            <a:endParaRPr sz="2090" dirty="0">
              <a:solidFill>
                <a:srgbClr val="262626"/>
              </a:solidFill>
              <a:latin typeface="+mn-lt"/>
              <a:ea typeface="Avenir"/>
              <a:cs typeface="Avenir"/>
              <a:sym typeface="Avenir"/>
            </a:endParaRPr>
          </a:p>
          <a:p>
            <a:pPr marL="457200" lvl="0" indent="0" algn="l" rtl="0">
              <a:lnSpc>
                <a:spcPct val="90000"/>
              </a:lnSpc>
              <a:spcBef>
                <a:spcPts val="1000"/>
              </a:spcBef>
              <a:spcAft>
                <a:spcPts val="0"/>
              </a:spcAft>
              <a:buSzPts val="1440"/>
              <a:buNone/>
            </a:pPr>
            <a:endParaRPr sz="2090" dirty="0">
              <a:solidFill>
                <a:srgbClr val="262626"/>
              </a:solidFill>
              <a:latin typeface="Avenir"/>
              <a:ea typeface="Avenir"/>
              <a:cs typeface="Avenir"/>
              <a:sym typeface="Avenir"/>
            </a:endParaRPr>
          </a:p>
          <a:p>
            <a:pPr marL="457200" lvl="0" indent="0" algn="l" rtl="0">
              <a:lnSpc>
                <a:spcPct val="90000"/>
              </a:lnSpc>
              <a:spcBef>
                <a:spcPts val="1000"/>
              </a:spcBef>
              <a:spcAft>
                <a:spcPts val="0"/>
              </a:spcAft>
              <a:buSzPts val="1440"/>
              <a:buNone/>
            </a:pPr>
            <a:r>
              <a:rPr lang="en-GB" sz="2090" dirty="0">
                <a:solidFill>
                  <a:srgbClr val="262626"/>
                </a:solidFill>
                <a:latin typeface="Avenir"/>
                <a:ea typeface="Avenir"/>
                <a:cs typeface="Avenir"/>
                <a:sym typeface="Avenir"/>
              </a:rPr>
              <a:t>     </a:t>
            </a:r>
            <a:r>
              <a:rPr lang="en-GB" sz="1700" dirty="0">
                <a:solidFill>
                  <a:schemeClr val="dk1"/>
                </a:solidFill>
              </a:rPr>
              <a:t>   </a:t>
            </a:r>
            <a:endParaRPr sz="1700" dirty="0">
              <a:solidFill>
                <a:schemeClr val="dk1"/>
              </a:solidFill>
            </a:endParaRPr>
          </a:p>
          <a:p>
            <a:pPr marL="457200" lvl="0" indent="0" algn="l" rtl="0">
              <a:lnSpc>
                <a:spcPct val="90000"/>
              </a:lnSpc>
              <a:spcBef>
                <a:spcPts val="1000"/>
              </a:spcBef>
              <a:spcAft>
                <a:spcPts val="0"/>
              </a:spcAft>
              <a:buSzPts val="1440"/>
              <a:buNone/>
            </a:pPr>
            <a:endParaRPr sz="2090" dirty="0">
              <a:solidFill>
                <a:srgbClr val="262626"/>
              </a:solidFill>
              <a:latin typeface="Avenir"/>
              <a:ea typeface="Avenir"/>
              <a:cs typeface="Avenir"/>
              <a:sym typeface="Avenir"/>
            </a:endParaRPr>
          </a:p>
          <a:p>
            <a:pPr marL="0" lvl="0" indent="0" algn="l" rtl="0">
              <a:lnSpc>
                <a:spcPct val="80000"/>
              </a:lnSpc>
              <a:spcBef>
                <a:spcPts val="1000"/>
              </a:spcBef>
              <a:spcAft>
                <a:spcPts val="0"/>
              </a:spcAft>
              <a:buSzPts val="275"/>
              <a:buNone/>
            </a:pPr>
            <a:r>
              <a:rPr lang="en-GB" sz="450" dirty="0"/>
              <a:t>          </a:t>
            </a:r>
            <a:endParaRPr sz="450" dirty="0"/>
          </a:p>
        </p:txBody>
      </p:sp>
      <p:sp>
        <p:nvSpPr>
          <p:cNvPr id="172" name="Google Shape;172;p21"/>
          <p:cNvSpPr txBox="1">
            <a:spLocks noGrp="1"/>
          </p:cNvSpPr>
          <p:nvPr>
            <p:ph type="title"/>
          </p:nvPr>
        </p:nvSpPr>
        <p:spPr>
          <a:xfrm>
            <a:off x="0" y="271250"/>
            <a:ext cx="12191999" cy="738600"/>
          </a:xfrm>
          <a:prstGeom prst="rect">
            <a:avLst/>
          </a:prstGeom>
          <a:noFill/>
          <a:ln>
            <a:noFill/>
          </a:ln>
        </p:spPr>
        <p:txBody>
          <a:bodyPr spcFirstLastPara="1" wrap="square" lIns="91425" tIns="45700" rIns="91425" bIns="45700" anchor="t" anchorCtr="0">
            <a:normAutofit/>
          </a:bodyPr>
          <a:lstStyle/>
          <a:p>
            <a:pPr marL="0" lvl="0" indent="0" algn="just" rtl="0">
              <a:lnSpc>
                <a:spcPct val="100000"/>
              </a:lnSpc>
              <a:spcBef>
                <a:spcPts val="0"/>
              </a:spcBef>
              <a:spcAft>
                <a:spcPts val="0"/>
              </a:spcAft>
              <a:buClr>
                <a:schemeClr val="dk1"/>
              </a:buClr>
              <a:buSzPts val="4000"/>
              <a:buFont typeface="Trebuchet MS"/>
              <a:buNone/>
            </a:pPr>
            <a:r>
              <a:rPr lang="en-GB" b="1" dirty="0">
                <a:solidFill>
                  <a:schemeClr val="dk1"/>
                </a:solidFill>
                <a:effectLst>
                  <a:outerShdw blurRad="38100" dist="38100" dir="2700000" algn="tl">
                    <a:srgbClr val="000000">
                      <a:alpha val="43137"/>
                    </a:srgbClr>
                  </a:outerShdw>
                </a:effectLst>
                <a:latin typeface="+mn-lt"/>
              </a:rPr>
              <a:t>   Uses of MS Excel in Sunrise Residential Care Home</a:t>
            </a:r>
            <a:endParaRPr dirty="0">
              <a:effectLst>
                <a:outerShdw blurRad="38100" dist="38100" dir="2700000" algn="tl">
                  <a:srgbClr val="000000">
                    <a:alpha val="43137"/>
                  </a:srgbClr>
                </a:outerShdw>
              </a:effectLst>
              <a:latin typeface="+mn-lt"/>
            </a:endParaRPr>
          </a:p>
        </p:txBody>
      </p:sp>
      <p:sp>
        <p:nvSpPr>
          <p:cNvPr id="173" name="Google Shape;173;p21"/>
          <p:cNvSpPr txBox="1"/>
          <p:nvPr/>
        </p:nvSpPr>
        <p:spPr>
          <a:xfrm>
            <a:off x="3431462" y="5881225"/>
            <a:ext cx="8604000" cy="1470900"/>
          </a:xfrm>
          <a:prstGeom prst="rect">
            <a:avLst/>
          </a:prstGeom>
          <a:noFill/>
          <a:ln>
            <a:noFill/>
          </a:ln>
        </p:spPr>
        <p:txBody>
          <a:bodyPr spcFirstLastPara="1" wrap="square" lIns="91425" tIns="45700" rIns="91425" bIns="45700" anchor="t" anchorCtr="0">
            <a:normAutofit/>
          </a:bodyPr>
          <a:lstStyle/>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5FCBE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5FCBE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rgbClr val="5FCBEF"/>
                </a:solidFill>
                <a:latin typeface="Trebuchet MS"/>
                <a:ea typeface="Trebuchet MS"/>
                <a:cs typeface="Trebuchet MS"/>
                <a:sym typeface="Trebuchet MS"/>
              </a:rPr>
              <a:t>                                                                             </a:t>
            </a:r>
            <a:r>
              <a:rPr lang="en-GB" sz="1600" b="0" i="0" u="none" strike="noStrike" cap="none">
                <a:solidFill>
                  <a:schemeClr val="dk1"/>
                </a:solidFill>
                <a:latin typeface="Trebuchet MS"/>
                <a:ea typeface="Trebuchet MS"/>
                <a:cs typeface="Trebuchet MS"/>
                <a:sym typeface="Trebuchet MS"/>
              </a:rPr>
              <a:t>Muhammad Zubair Hamayo  2514993</a:t>
            </a:r>
            <a:endParaRPr sz="1600" b="0" i="0" u="none" strike="noStrike" cap="none">
              <a:solidFill>
                <a:schemeClr val="dk1"/>
              </a:solidFill>
              <a:latin typeface="Trebuchet MS"/>
              <a:ea typeface="Trebuchet MS"/>
              <a:cs typeface="Trebuchet MS"/>
              <a:sym typeface="Trebuchet M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22"/>
          <p:cNvSpPr txBox="1">
            <a:spLocks noGrp="1"/>
          </p:cNvSpPr>
          <p:nvPr>
            <p:ph type="title"/>
          </p:nvPr>
        </p:nvSpPr>
        <p:spPr>
          <a:xfrm>
            <a:off x="266218" y="100367"/>
            <a:ext cx="11379682" cy="895056"/>
          </a:xfrm>
          <a:prstGeom prst="rect">
            <a:avLst/>
          </a:prstGeom>
          <a:noFill/>
          <a:ln>
            <a:noFill/>
          </a:ln>
        </p:spPr>
        <p:txBody>
          <a:bodyPr spcFirstLastPara="1" wrap="square" lIns="91425" tIns="45700" rIns="91425" bIns="45700" anchor="t" anchorCtr="0">
            <a:normAutofit/>
          </a:bodyPr>
          <a:lstStyle/>
          <a:p>
            <a:pPr marL="0" lvl="0" indent="0" algn="just" rtl="0">
              <a:lnSpc>
                <a:spcPct val="100000"/>
              </a:lnSpc>
              <a:spcBef>
                <a:spcPts val="0"/>
              </a:spcBef>
              <a:spcAft>
                <a:spcPts val="0"/>
              </a:spcAft>
              <a:buSzPct val="54555"/>
              <a:buNone/>
            </a:pPr>
            <a:r>
              <a:rPr lang="en-GB" sz="3200" b="1" dirty="0">
                <a:solidFill>
                  <a:schemeClr val="dk1"/>
                </a:solidFill>
                <a:effectLst>
                  <a:outerShdw blurRad="38100" dist="38100" dir="2700000" algn="tl">
                    <a:srgbClr val="000000">
                      <a:alpha val="43137"/>
                    </a:srgbClr>
                  </a:outerShdw>
                </a:effectLst>
                <a:latin typeface="+mn-lt"/>
              </a:rPr>
              <a:t>Benefits of MS Excel in Sunrise Residential Care Home</a:t>
            </a:r>
            <a:endParaRPr sz="3200" b="1" dirty="0">
              <a:effectLst>
                <a:outerShdw blurRad="38100" dist="38100" dir="2700000" algn="tl">
                  <a:srgbClr val="000000">
                    <a:alpha val="43137"/>
                  </a:srgbClr>
                </a:outerShdw>
              </a:effectLst>
              <a:latin typeface="+mn-lt"/>
            </a:endParaRPr>
          </a:p>
          <a:p>
            <a:pPr marL="0" lvl="0" indent="0" algn="l" rtl="0">
              <a:lnSpc>
                <a:spcPct val="100000"/>
              </a:lnSpc>
              <a:spcBef>
                <a:spcPts val="0"/>
              </a:spcBef>
              <a:spcAft>
                <a:spcPts val="0"/>
              </a:spcAft>
              <a:buSzPct val="55555"/>
              <a:buNone/>
            </a:pPr>
            <a:endParaRPr dirty="0"/>
          </a:p>
        </p:txBody>
      </p:sp>
      <p:sp>
        <p:nvSpPr>
          <p:cNvPr id="180" name="Google Shape;180;p22"/>
          <p:cNvSpPr txBox="1">
            <a:spLocks noGrp="1"/>
          </p:cNvSpPr>
          <p:nvPr>
            <p:ph type="body" idx="1"/>
          </p:nvPr>
        </p:nvSpPr>
        <p:spPr>
          <a:xfrm flipH="1">
            <a:off x="135825" y="995423"/>
            <a:ext cx="9772104" cy="4710896"/>
          </a:xfrm>
          <a:prstGeom prst="rect">
            <a:avLst/>
          </a:prstGeom>
          <a:noFill/>
          <a:ln>
            <a:noFill/>
          </a:ln>
        </p:spPr>
        <p:txBody>
          <a:bodyPr spcFirstLastPara="1" wrap="square" lIns="91425" tIns="45700" rIns="91425" bIns="45700" anchor="t" anchorCtr="0">
            <a:normAutofit fontScale="25000" lnSpcReduction="20000"/>
          </a:bodyPr>
          <a:lstStyle/>
          <a:p>
            <a:pPr marL="0" lvl="0" indent="0" algn="l" rtl="0">
              <a:lnSpc>
                <a:spcPct val="100000"/>
              </a:lnSpc>
              <a:spcBef>
                <a:spcPts val="1000"/>
              </a:spcBef>
              <a:spcAft>
                <a:spcPts val="0"/>
              </a:spcAft>
              <a:buSzPct val="319999"/>
              <a:buNone/>
            </a:pPr>
            <a:endParaRPr dirty="0"/>
          </a:p>
          <a:p>
            <a:pPr marL="0" lvl="0" indent="0" algn="l" rtl="0">
              <a:lnSpc>
                <a:spcPct val="100000"/>
              </a:lnSpc>
              <a:spcBef>
                <a:spcPts val="1000"/>
              </a:spcBef>
              <a:spcAft>
                <a:spcPts val="0"/>
              </a:spcAft>
              <a:buSzPct val="319999"/>
              <a:buNone/>
            </a:pPr>
            <a:endParaRPr dirty="0"/>
          </a:p>
          <a:p>
            <a:pPr marL="457200" lvl="0" indent="-355600" algn="just" rtl="0">
              <a:lnSpc>
                <a:spcPct val="110000"/>
              </a:lnSpc>
              <a:spcBef>
                <a:spcPts val="0"/>
              </a:spcBef>
              <a:spcAft>
                <a:spcPts val="0"/>
              </a:spcAft>
              <a:buSzPct val="100000"/>
              <a:buFont typeface="Avenir"/>
              <a:buChar char="►"/>
            </a:pPr>
            <a:r>
              <a:rPr lang="en-GB" sz="8000" dirty="0">
                <a:solidFill>
                  <a:srgbClr val="262626"/>
                </a:solidFill>
                <a:latin typeface="+mn-lt"/>
                <a:ea typeface="Avenir"/>
                <a:cs typeface="Avenir"/>
                <a:sym typeface="Avenir"/>
              </a:rPr>
              <a:t>One of the most significant advantages of Excel is how much time it saves. Instead of doing everything manually, staff can use formulas and templates that automatically calculate totals or generate patient reports.</a:t>
            </a:r>
            <a:endParaRPr sz="8000" dirty="0">
              <a:solidFill>
                <a:srgbClr val="262626"/>
              </a:solidFill>
              <a:latin typeface="+mn-lt"/>
              <a:ea typeface="Avenir"/>
              <a:cs typeface="Avenir"/>
              <a:sym typeface="Avenir"/>
            </a:endParaRPr>
          </a:p>
          <a:p>
            <a:pPr marL="457200" lvl="0" indent="0" algn="just" rtl="0">
              <a:lnSpc>
                <a:spcPct val="110000"/>
              </a:lnSpc>
              <a:spcBef>
                <a:spcPts val="0"/>
              </a:spcBef>
              <a:spcAft>
                <a:spcPts val="0"/>
              </a:spcAft>
              <a:buSzPct val="72000"/>
              <a:buNone/>
            </a:pPr>
            <a:endParaRPr sz="8000" dirty="0">
              <a:solidFill>
                <a:srgbClr val="262626"/>
              </a:solidFill>
              <a:latin typeface="+mn-lt"/>
              <a:ea typeface="Avenir"/>
              <a:cs typeface="Avenir"/>
              <a:sym typeface="Avenir"/>
            </a:endParaRPr>
          </a:p>
          <a:p>
            <a:pPr marL="457200" lvl="0" indent="-355600" algn="just" rtl="0">
              <a:lnSpc>
                <a:spcPct val="110000"/>
              </a:lnSpc>
              <a:spcBef>
                <a:spcPts val="1000"/>
              </a:spcBef>
              <a:spcAft>
                <a:spcPts val="0"/>
              </a:spcAft>
              <a:buSzPct val="100000"/>
              <a:buFont typeface="Avenir"/>
              <a:buChar char="►"/>
            </a:pPr>
            <a:r>
              <a:rPr lang="en-GB" sz="8000" dirty="0">
                <a:solidFill>
                  <a:srgbClr val="262626"/>
                </a:solidFill>
                <a:latin typeface="+mn-lt"/>
                <a:ea typeface="Avenir"/>
                <a:cs typeface="Avenir"/>
                <a:sym typeface="Avenir"/>
              </a:rPr>
              <a:t>It also helps with organisation,  all the vital information about residents, finances and staff can be kept in one secure spreadsheet.</a:t>
            </a:r>
            <a:endParaRPr sz="8000" dirty="0">
              <a:solidFill>
                <a:srgbClr val="262626"/>
              </a:solidFill>
              <a:latin typeface="+mn-lt"/>
              <a:ea typeface="Avenir"/>
              <a:cs typeface="Avenir"/>
              <a:sym typeface="Avenir"/>
            </a:endParaRPr>
          </a:p>
          <a:p>
            <a:pPr marL="914400" lvl="0" indent="0" algn="just" rtl="0">
              <a:lnSpc>
                <a:spcPct val="110000"/>
              </a:lnSpc>
              <a:spcBef>
                <a:spcPts val="1000"/>
              </a:spcBef>
              <a:spcAft>
                <a:spcPts val="0"/>
              </a:spcAft>
              <a:buSzPct val="72000"/>
              <a:buNone/>
            </a:pPr>
            <a:endParaRPr sz="8000" dirty="0">
              <a:solidFill>
                <a:srgbClr val="262626"/>
              </a:solidFill>
              <a:latin typeface="+mn-lt"/>
              <a:ea typeface="Avenir"/>
              <a:cs typeface="Avenir"/>
              <a:sym typeface="Avenir"/>
            </a:endParaRPr>
          </a:p>
          <a:p>
            <a:pPr lvl="0" indent="-355600" algn="just">
              <a:lnSpc>
                <a:spcPct val="110000"/>
              </a:lnSpc>
              <a:buSzPct val="100000"/>
              <a:buFont typeface="Avenir"/>
              <a:buChar char="►"/>
            </a:pPr>
            <a:r>
              <a:rPr lang="en-GB" sz="8000" dirty="0">
                <a:solidFill>
                  <a:srgbClr val="262626"/>
                </a:solidFill>
                <a:latin typeface="+mn-lt"/>
                <a:ea typeface="Avenir"/>
                <a:cs typeface="Avenir"/>
                <a:sym typeface="Avenir"/>
              </a:rPr>
              <a:t>Another benefit is how visual Excel can be. Charts and graphs make it easy to spot trends, such as whether incidents are increasing or whether staff hours need adjustment. </a:t>
            </a:r>
            <a:endParaRPr sz="8000" dirty="0">
              <a:solidFill>
                <a:srgbClr val="262626"/>
              </a:solidFill>
              <a:latin typeface="+mn-lt"/>
              <a:ea typeface="Avenir"/>
              <a:cs typeface="Avenir"/>
              <a:sym typeface="Avenir"/>
            </a:endParaRPr>
          </a:p>
          <a:p>
            <a:pPr marL="457200" lvl="0" indent="0" algn="just" rtl="0">
              <a:lnSpc>
                <a:spcPct val="110000"/>
              </a:lnSpc>
              <a:spcBef>
                <a:spcPts val="1000"/>
              </a:spcBef>
              <a:spcAft>
                <a:spcPts val="0"/>
              </a:spcAft>
              <a:buSzPct val="72000"/>
              <a:buNone/>
            </a:pPr>
            <a:endParaRPr sz="8000" dirty="0">
              <a:solidFill>
                <a:srgbClr val="262626"/>
              </a:solidFill>
              <a:latin typeface="+mn-lt"/>
              <a:ea typeface="Avenir"/>
              <a:cs typeface="Avenir"/>
              <a:sym typeface="Avenir"/>
            </a:endParaRPr>
          </a:p>
          <a:p>
            <a:pPr marL="457200" lvl="0" indent="-355600" algn="just" rtl="0">
              <a:lnSpc>
                <a:spcPct val="100000"/>
              </a:lnSpc>
              <a:spcBef>
                <a:spcPts val="0"/>
              </a:spcBef>
              <a:spcAft>
                <a:spcPts val="0"/>
              </a:spcAft>
              <a:buSzPct val="100000"/>
              <a:buFont typeface="Avenir"/>
              <a:buChar char="►"/>
            </a:pPr>
            <a:r>
              <a:rPr lang="en-GB" sz="8000" dirty="0">
                <a:solidFill>
                  <a:srgbClr val="262626"/>
                </a:solidFill>
                <a:latin typeface="+mn-lt"/>
                <a:ea typeface="Avenir"/>
                <a:cs typeface="Avenir"/>
                <a:sym typeface="Avenir"/>
              </a:rPr>
              <a:t>You can also build spreadsheets that perfectly match the care homes’ routines and requirements rather than trying to adapt to a one-size-fits-all system. </a:t>
            </a:r>
            <a:endParaRPr sz="8000" dirty="0">
              <a:solidFill>
                <a:srgbClr val="262626"/>
              </a:solidFill>
              <a:latin typeface="+mn-lt"/>
              <a:ea typeface="Avenir"/>
              <a:cs typeface="Avenir"/>
              <a:sym typeface="Avenir"/>
            </a:endParaRPr>
          </a:p>
          <a:p>
            <a:pPr marL="0" lvl="0" indent="0" algn="just" rtl="0">
              <a:lnSpc>
                <a:spcPct val="100000"/>
              </a:lnSpc>
              <a:spcBef>
                <a:spcPts val="0"/>
              </a:spcBef>
              <a:spcAft>
                <a:spcPts val="0"/>
              </a:spcAft>
              <a:buSzPct val="72000"/>
              <a:buNone/>
            </a:pPr>
            <a:endParaRPr sz="8000" dirty="0">
              <a:solidFill>
                <a:srgbClr val="262626"/>
              </a:solidFill>
              <a:latin typeface="+mn-lt"/>
              <a:ea typeface="Avenir"/>
              <a:cs typeface="Avenir"/>
              <a:sym typeface="Avenir"/>
            </a:endParaRPr>
          </a:p>
          <a:p>
            <a:pPr lvl="0" indent="-355600" algn="just">
              <a:spcBef>
                <a:spcPts val="0"/>
              </a:spcBef>
              <a:buSzPct val="100000"/>
              <a:buFont typeface="Avenir"/>
              <a:buChar char="►"/>
            </a:pPr>
            <a:r>
              <a:rPr lang="en-GB" sz="8000" dirty="0">
                <a:solidFill>
                  <a:srgbClr val="262626"/>
                </a:solidFill>
                <a:latin typeface="+mn-lt"/>
                <a:ea typeface="Avenir"/>
                <a:cs typeface="Avenir"/>
                <a:sym typeface="Avenir"/>
              </a:rPr>
              <a:t> MS Excel reduces errors in records and reports in care homes.</a:t>
            </a:r>
            <a:endParaRPr sz="8000" dirty="0">
              <a:solidFill>
                <a:srgbClr val="262626"/>
              </a:solidFill>
              <a:latin typeface="+mn-lt"/>
              <a:ea typeface="Avenir"/>
              <a:cs typeface="Avenir"/>
              <a:sym typeface="Avenir"/>
            </a:endParaRPr>
          </a:p>
          <a:p>
            <a:pPr marL="457200" lvl="0" indent="0" algn="l" rtl="0">
              <a:lnSpc>
                <a:spcPct val="100000"/>
              </a:lnSpc>
              <a:spcBef>
                <a:spcPts val="0"/>
              </a:spcBef>
              <a:spcAft>
                <a:spcPts val="0"/>
              </a:spcAft>
              <a:buSzPct val="72000"/>
              <a:buNone/>
            </a:pPr>
            <a:endParaRPr sz="8000" dirty="0">
              <a:solidFill>
                <a:srgbClr val="262626"/>
              </a:solidFill>
              <a:latin typeface="Avenir"/>
              <a:ea typeface="Avenir"/>
              <a:cs typeface="Avenir"/>
              <a:sym typeface="Avenir"/>
            </a:endParaRPr>
          </a:p>
          <a:p>
            <a:pPr marL="0" lvl="0" indent="0" algn="l" rtl="0">
              <a:lnSpc>
                <a:spcPct val="100000"/>
              </a:lnSpc>
              <a:spcBef>
                <a:spcPts val="1000"/>
              </a:spcBef>
              <a:spcAft>
                <a:spcPts val="0"/>
              </a:spcAft>
              <a:buSzPct val="319999"/>
              <a:buNone/>
            </a:pPr>
            <a:endParaRPr dirty="0"/>
          </a:p>
          <a:p>
            <a:pPr marL="0" lvl="0" indent="0" algn="l" rtl="0">
              <a:lnSpc>
                <a:spcPct val="100000"/>
              </a:lnSpc>
              <a:spcBef>
                <a:spcPts val="1000"/>
              </a:spcBef>
              <a:spcAft>
                <a:spcPts val="0"/>
              </a:spcAft>
              <a:buSzPct val="319999"/>
              <a:buNone/>
            </a:pPr>
            <a:endParaRPr dirty="0"/>
          </a:p>
          <a:p>
            <a:pPr marL="0" lvl="0" indent="0" algn="l" rtl="0">
              <a:lnSpc>
                <a:spcPct val="100000"/>
              </a:lnSpc>
              <a:spcBef>
                <a:spcPts val="1000"/>
              </a:spcBef>
              <a:spcAft>
                <a:spcPts val="0"/>
              </a:spcAft>
              <a:buSzPct val="319999"/>
              <a:buNone/>
            </a:pPr>
            <a:endParaRPr dirty="0"/>
          </a:p>
          <a:p>
            <a:pPr marL="0" lvl="0" indent="0" algn="l" rtl="0">
              <a:lnSpc>
                <a:spcPct val="100000"/>
              </a:lnSpc>
              <a:spcBef>
                <a:spcPts val="1000"/>
              </a:spcBef>
              <a:spcAft>
                <a:spcPts val="0"/>
              </a:spcAft>
              <a:buSzPct val="319999"/>
              <a:buNone/>
            </a:pPr>
            <a:endParaRPr dirty="0"/>
          </a:p>
          <a:p>
            <a:pPr marL="0" lvl="0" indent="0" algn="l" rtl="0">
              <a:lnSpc>
                <a:spcPct val="100000"/>
              </a:lnSpc>
              <a:spcBef>
                <a:spcPts val="1000"/>
              </a:spcBef>
              <a:spcAft>
                <a:spcPts val="0"/>
              </a:spcAft>
              <a:buSzPct val="319999"/>
              <a:buNone/>
            </a:pPr>
            <a:endParaRPr dirty="0"/>
          </a:p>
          <a:p>
            <a:pPr marL="0" lvl="0" indent="0" algn="l" rtl="0">
              <a:lnSpc>
                <a:spcPct val="100000"/>
              </a:lnSpc>
              <a:spcBef>
                <a:spcPts val="1000"/>
              </a:spcBef>
              <a:spcAft>
                <a:spcPts val="0"/>
              </a:spcAft>
              <a:buSzPct val="319999"/>
              <a:buNone/>
            </a:pPr>
            <a:endParaRPr dirty="0"/>
          </a:p>
          <a:p>
            <a:pPr marL="0" lvl="0" indent="0" algn="l" rtl="0">
              <a:lnSpc>
                <a:spcPct val="100000"/>
              </a:lnSpc>
              <a:spcBef>
                <a:spcPts val="1000"/>
              </a:spcBef>
              <a:spcAft>
                <a:spcPts val="0"/>
              </a:spcAft>
              <a:buSzPct val="319999"/>
              <a:buNone/>
            </a:pPr>
            <a:endParaRPr dirty="0"/>
          </a:p>
          <a:p>
            <a:pPr marL="0" lvl="0" indent="0" algn="l" rtl="0">
              <a:lnSpc>
                <a:spcPct val="100000"/>
              </a:lnSpc>
              <a:spcBef>
                <a:spcPts val="1000"/>
              </a:spcBef>
              <a:spcAft>
                <a:spcPts val="0"/>
              </a:spcAft>
              <a:buSzPct val="319999"/>
              <a:buNone/>
            </a:pPr>
            <a:endParaRPr dirty="0"/>
          </a:p>
          <a:p>
            <a:pPr marL="0" lvl="0" indent="0" algn="l" rtl="0">
              <a:lnSpc>
                <a:spcPct val="100000"/>
              </a:lnSpc>
              <a:spcBef>
                <a:spcPts val="1000"/>
              </a:spcBef>
              <a:spcAft>
                <a:spcPts val="0"/>
              </a:spcAft>
              <a:buSzPct val="319999"/>
              <a:buNone/>
            </a:pPr>
            <a:endParaRPr dirty="0"/>
          </a:p>
          <a:p>
            <a:pPr marL="0" lvl="0" indent="0" algn="l" rtl="0">
              <a:lnSpc>
                <a:spcPct val="100000"/>
              </a:lnSpc>
              <a:spcBef>
                <a:spcPts val="1000"/>
              </a:spcBef>
              <a:spcAft>
                <a:spcPts val="0"/>
              </a:spcAft>
              <a:buSzPct val="319999"/>
              <a:buNone/>
            </a:pPr>
            <a:endParaRPr dirty="0"/>
          </a:p>
          <a:p>
            <a:pPr marL="0" lvl="0" indent="0" algn="l" rtl="0">
              <a:lnSpc>
                <a:spcPct val="100000"/>
              </a:lnSpc>
              <a:spcBef>
                <a:spcPts val="1000"/>
              </a:spcBef>
              <a:spcAft>
                <a:spcPts val="0"/>
              </a:spcAft>
              <a:buSzPct val="319999"/>
              <a:buNone/>
            </a:pPr>
            <a:endParaRPr dirty="0"/>
          </a:p>
          <a:p>
            <a:pPr marL="0" lvl="0" indent="0" algn="l" rtl="0">
              <a:lnSpc>
                <a:spcPct val="100000"/>
              </a:lnSpc>
              <a:spcBef>
                <a:spcPts val="1000"/>
              </a:spcBef>
              <a:spcAft>
                <a:spcPts val="0"/>
              </a:spcAft>
              <a:buSzPct val="319999"/>
              <a:buNone/>
            </a:pPr>
            <a:endParaRPr dirty="0"/>
          </a:p>
          <a:p>
            <a:pPr marL="0" lvl="0" indent="0" algn="l" rtl="0">
              <a:lnSpc>
                <a:spcPct val="100000"/>
              </a:lnSpc>
              <a:spcBef>
                <a:spcPts val="1000"/>
              </a:spcBef>
              <a:spcAft>
                <a:spcPts val="0"/>
              </a:spcAft>
              <a:buSzPct val="319999"/>
              <a:buNone/>
            </a:pPr>
            <a:endParaRPr dirty="0"/>
          </a:p>
          <a:p>
            <a:pPr marL="0" lvl="0" indent="0" algn="l" rtl="0">
              <a:lnSpc>
                <a:spcPct val="100000"/>
              </a:lnSpc>
              <a:spcBef>
                <a:spcPts val="1000"/>
              </a:spcBef>
              <a:spcAft>
                <a:spcPts val="0"/>
              </a:spcAft>
              <a:buSzPct val="319999"/>
              <a:buNone/>
            </a:pPr>
            <a:endParaRPr dirty="0"/>
          </a:p>
          <a:p>
            <a:pPr marL="0" lvl="0" indent="0" algn="l" rtl="0">
              <a:lnSpc>
                <a:spcPct val="100000"/>
              </a:lnSpc>
              <a:spcBef>
                <a:spcPts val="1000"/>
              </a:spcBef>
              <a:spcAft>
                <a:spcPts val="0"/>
              </a:spcAft>
              <a:buSzPct val="319999"/>
              <a:buNone/>
            </a:pPr>
            <a:endParaRPr dirty="0"/>
          </a:p>
          <a:p>
            <a:pPr marL="0" lvl="0" indent="0" algn="l" rtl="0">
              <a:lnSpc>
                <a:spcPct val="100000"/>
              </a:lnSpc>
              <a:spcBef>
                <a:spcPts val="1000"/>
              </a:spcBef>
              <a:spcAft>
                <a:spcPts val="0"/>
              </a:spcAft>
              <a:buSzPct val="319999"/>
              <a:buNone/>
            </a:pPr>
            <a:endParaRPr dirty="0"/>
          </a:p>
          <a:p>
            <a:pPr marL="0" lvl="0" indent="0" algn="l" rtl="0">
              <a:lnSpc>
                <a:spcPct val="100000"/>
              </a:lnSpc>
              <a:spcBef>
                <a:spcPts val="1000"/>
              </a:spcBef>
              <a:spcAft>
                <a:spcPts val="0"/>
              </a:spcAft>
              <a:buSzPct val="319999"/>
              <a:buNone/>
            </a:pPr>
            <a:endParaRPr dirty="0"/>
          </a:p>
          <a:p>
            <a:pPr marL="0" lvl="0" indent="0" algn="l" rtl="0">
              <a:lnSpc>
                <a:spcPct val="100000"/>
              </a:lnSpc>
              <a:spcBef>
                <a:spcPts val="1000"/>
              </a:spcBef>
              <a:spcAft>
                <a:spcPts val="0"/>
              </a:spcAft>
              <a:buSzPct val="319999"/>
              <a:buNone/>
            </a:pPr>
            <a:endParaRPr dirty="0"/>
          </a:p>
          <a:p>
            <a:pPr marL="0" lvl="0" indent="0" algn="l" rtl="0">
              <a:lnSpc>
                <a:spcPct val="100000"/>
              </a:lnSpc>
              <a:spcBef>
                <a:spcPts val="1000"/>
              </a:spcBef>
              <a:spcAft>
                <a:spcPts val="0"/>
              </a:spcAft>
              <a:buSzPct val="319999"/>
              <a:buNone/>
            </a:pPr>
            <a:endParaRPr dirty="0"/>
          </a:p>
          <a:p>
            <a:pPr marL="0" lvl="0" indent="0" algn="l" rtl="0">
              <a:lnSpc>
                <a:spcPct val="100000"/>
              </a:lnSpc>
              <a:spcBef>
                <a:spcPts val="1000"/>
              </a:spcBef>
              <a:spcAft>
                <a:spcPts val="0"/>
              </a:spcAft>
              <a:buSzPct val="319999"/>
              <a:buNone/>
            </a:pPr>
            <a:r>
              <a:rPr lang="en-GB" dirty="0"/>
              <a:t> </a:t>
            </a:r>
            <a:endParaRPr dirty="0"/>
          </a:p>
        </p:txBody>
      </p:sp>
      <p:sp>
        <p:nvSpPr>
          <p:cNvPr id="181" name="Google Shape;181;p22"/>
          <p:cNvSpPr txBox="1"/>
          <p:nvPr/>
        </p:nvSpPr>
        <p:spPr>
          <a:xfrm>
            <a:off x="3036755" y="5394500"/>
            <a:ext cx="8532000" cy="1557300"/>
          </a:xfrm>
          <a:prstGeom prst="rect">
            <a:avLst/>
          </a:prstGeom>
          <a:noFill/>
          <a:ln>
            <a:noFill/>
          </a:ln>
        </p:spPr>
        <p:txBody>
          <a:bodyPr spcFirstLastPara="1" wrap="square" lIns="91425" tIns="45700" rIns="91425" bIns="45700" anchor="t" anchorCtr="0">
            <a:normAutofit/>
          </a:bodyPr>
          <a:lstStyle/>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5FCBE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5FCBE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5FCBE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rgbClr val="5FCBEF"/>
                </a:solidFill>
                <a:latin typeface="Trebuchet MS"/>
                <a:ea typeface="Trebuchet MS"/>
                <a:cs typeface="Trebuchet MS"/>
                <a:sym typeface="Trebuchet MS"/>
              </a:rPr>
              <a:t>                                                                 </a:t>
            </a:r>
            <a:r>
              <a:rPr lang="en-GB" sz="1600" b="0" i="0" u="none" strike="noStrike" cap="none">
                <a:solidFill>
                  <a:schemeClr val="dk1"/>
                </a:solidFill>
                <a:latin typeface="Trebuchet MS"/>
                <a:ea typeface="Trebuchet MS"/>
                <a:cs typeface="Trebuchet MS"/>
                <a:sym typeface="Trebuchet MS"/>
              </a:rPr>
              <a:t>Muhammad Zubair Hamayo 2514993</a:t>
            </a:r>
            <a:endParaRPr sz="1600" b="0" i="0" u="none" strike="noStrike" cap="none">
              <a:solidFill>
                <a:schemeClr val="dk1"/>
              </a:solidFill>
              <a:latin typeface="Trebuchet MS"/>
              <a:ea typeface="Trebuchet MS"/>
              <a:cs typeface="Trebuchet MS"/>
              <a:sym typeface="Trebuchet M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23"/>
          <p:cNvSpPr txBox="1">
            <a:spLocks noGrp="1"/>
          </p:cNvSpPr>
          <p:nvPr>
            <p:ph type="body" idx="1"/>
          </p:nvPr>
        </p:nvSpPr>
        <p:spPr>
          <a:xfrm>
            <a:off x="400775" y="1093572"/>
            <a:ext cx="9569400" cy="6289500"/>
          </a:xfrm>
          <a:prstGeom prst="rect">
            <a:avLst/>
          </a:prstGeom>
          <a:noFill/>
          <a:ln>
            <a:noFill/>
          </a:ln>
        </p:spPr>
        <p:txBody>
          <a:bodyPr spcFirstLastPara="1" wrap="square" lIns="91425" tIns="45700" rIns="91425" bIns="45700" anchor="t" anchorCtr="0">
            <a:noAutofit/>
          </a:bodyPr>
          <a:lstStyle/>
          <a:p>
            <a:pPr marL="342900" lvl="0" indent="-342900" algn="just">
              <a:spcBef>
                <a:spcPts val="0"/>
              </a:spcBef>
              <a:buClr>
                <a:schemeClr val="dk1"/>
              </a:buClr>
              <a:buSzPts val="2000"/>
              <a:buFont typeface="Arial"/>
              <a:buChar char="•"/>
            </a:pPr>
            <a:r>
              <a:rPr lang="en-GB" sz="2000" dirty="0">
                <a:solidFill>
                  <a:srgbClr val="262626"/>
                </a:solidFill>
                <a:latin typeface="Avenir"/>
                <a:ea typeface="Avenir"/>
                <a:cs typeface="Avenir"/>
                <a:sym typeface="Avenir"/>
              </a:rPr>
              <a:t> </a:t>
            </a:r>
            <a:r>
              <a:rPr lang="en-GB" sz="2000" dirty="0">
                <a:solidFill>
                  <a:srgbClr val="262626"/>
                </a:solidFill>
                <a:latin typeface="+mn-lt"/>
                <a:ea typeface="Avenir"/>
                <a:cs typeface="Avenir"/>
                <a:sym typeface="Avenir"/>
              </a:rPr>
              <a:t>Excel does have some limitations; a lot of the data entry is manual, so there is always a risk of human error, for example, entering the wrong date or dosage.</a:t>
            </a:r>
            <a:endParaRPr sz="2000" dirty="0">
              <a:solidFill>
                <a:srgbClr val="262626"/>
              </a:solidFill>
              <a:latin typeface="+mn-lt"/>
              <a:ea typeface="Avenir"/>
              <a:cs typeface="Avenir"/>
              <a:sym typeface="Avenir"/>
            </a:endParaRPr>
          </a:p>
          <a:p>
            <a:pPr marL="342900" lvl="0" indent="-342900" algn="just">
              <a:buClr>
                <a:schemeClr val="dk1"/>
              </a:buClr>
              <a:buSzPts val="2000"/>
              <a:buFont typeface="Arial"/>
              <a:buChar char="•"/>
            </a:pPr>
            <a:r>
              <a:rPr lang="en-GB" sz="2000" dirty="0">
                <a:solidFill>
                  <a:srgbClr val="262626"/>
                </a:solidFill>
                <a:latin typeface="+mn-lt"/>
                <a:ea typeface="Avenir"/>
                <a:cs typeface="Avenir"/>
                <a:sym typeface="Avenir"/>
              </a:rPr>
              <a:t>It's also not ideal for collaboration; if several people are trying to edit the same spreadsheet, it can cause version conflicts or even data loss.</a:t>
            </a:r>
            <a:endParaRPr sz="2000" dirty="0">
              <a:solidFill>
                <a:srgbClr val="262626"/>
              </a:solidFill>
              <a:latin typeface="+mn-lt"/>
              <a:ea typeface="Avenir"/>
              <a:cs typeface="Avenir"/>
              <a:sym typeface="Avenir"/>
            </a:endParaRPr>
          </a:p>
          <a:p>
            <a:pPr marL="342900" lvl="0" indent="-342900" algn="just">
              <a:buClr>
                <a:schemeClr val="dk1"/>
              </a:buClr>
              <a:buSzPts val="2000"/>
              <a:buFont typeface="Arial"/>
              <a:buChar char="•"/>
            </a:pPr>
            <a:r>
              <a:rPr lang="en-GB" sz="2000" dirty="0">
                <a:solidFill>
                  <a:srgbClr val="262626"/>
                </a:solidFill>
                <a:latin typeface="+mn-lt"/>
                <a:ea typeface="Avenir"/>
                <a:cs typeface="Avenir"/>
                <a:sym typeface="Avenir"/>
              </a:rPr>
              <a:t>Another issue is data security; if spreadsheets are not properly password-protected or stored securely, there’s potential privacy risk.</a:t>
            </a:r>
            <a:endParaRPr sz="2000" dirty="0">
              <a:solidFill>
                <a:srgbClr val="262626"/>
              </a:solidFill>
              <a:latin typeface="+mn-lt"/>
              <a:ea typeface="Avenir"/>
              <a:cs typeface="Avenir"/>
              <a:sym typeface="Avenir"/>
            </a:endParaRPr>
          </a:p>
          <a:p>
            <a:pPr marL="342900" lvl="0" indent="-342900" algn="just">
              <a:buClr>
                <a:schemeClr val="dk1"/>
              </a:buClr>
              <a:buSzPts val="2000"/>
              <a:buFont typeface="Arial"/>
              <a:buChar char="•"/>
            </a:pPr>
            <a:r>
              <a:rPr lang="en-GB" sz="2000" dirty="0">
                <a:solidFill>
                  <a:srgbClr val="262626"/>
                </a:solidFill>
                <a:latin typeface="+mn-lt"/>
                <a:ea typeface="Avenir"/>
                <a:cs typeface="Avenir"/>
                <a:sym typeface="Avenir"/>
              </a:rPr>
              <a:t> Sometimes Excel large files may slow down or become difficult to keep organised.</a:t>
            </a:r>
            <a:endParaRPr sz="2000" dirty="0">
              <a:solidFill>
                <a:srgbClr val="262626"/>
              </a:solidFill>
              <a:latin typeface="+mn-lt"/>
              <a:ea typeface="Avenir"/>
              <a:cs typeface="Avenir"/>
              <a:sym typeface="Avenir"/>
            </a:endParaRPr>
          </a:p>
          <a:p>
            <a:pPr marL="342900" lvl="0" indent="-342900" algn="just">
              <a:buClr>
                <a:schemeClr val="dk1"/>
              </a:buClr>
              <a:buSzPts val="2000"/>
              <a:buFont typeface="Arial"/>
              <a:buChar char="•"/>
            </a:pPr>
            <a:r>
              <a:rPr lang="en-GB" sz="2000" dirty="0">
                <a:solidFill>
                  <a:srgbClr val="262626"/>
                </a:solidFill>
                <a:latin typeface="+mn-lt"/>
                <a:ea typeface="Avenir"/>
                <a:cs typeface="Avenir"/>
                <a:sym typeface="Avenir"/>
              </a:rPr>
              <a:t>Excel does not automatically link to other systems like electronic health record software, meaning data might need to be entered twice, which again increases the chance of errors.</a:t>
            </a:r>
            <a:endParaRPr sz="2000" dirty="0">
              <a:solidFill>
                <a:srgbClr val="262626"/>
              </a:solidFill>
              <a:latin typeface="+mn-lt"/>
              <a:ea typeface="Avenir"/>
              <a:cs typeface="Avenir"/>
              <a:sym typeface="Avenir"/>
            </a:endParaRPr>
          </a:p>
          <a:p>
            <a:pPr marL="342900" lvl="0" indent="-342900" algn="just">
              <a:buClr>
                <a:schemeClr val="dk1"/>
              </a:buClr>
              <a:buSzPts val="2000"/>
              <a:buFont typeface="Avenir"/>
              <a:buChar char="•"/>
            </a:pPr>
            <a:r>
              <a:rPr lang="en-GB" sz="2000" dirty="0">
                <a:solidFill>
                  <a:srgbClr val="262626"/>
                </a:solidFill>
                <a:latin typeface="+mn-lt"/>
                <a:ea typeface="Avenir"/>
                <a:cs typeface="Avenir"/>
                <a:sym typeface="Avenir"/>
              </a:rPr>
              <a:t>MS Excel cannot complete analyses with blank cells;  they must be selected manually for analysis. In addition, it required multiple steps of data transformation and formulas for survival analysis. (</a:t>
            </a:r>
            <a:r>
              <a:rPr lang="en-GB" sz="2000" i="1" dirty="0">
                <a:solidFill>
                  <a:srgbClr val="262626"/>
                </a:solidFill>
                <a:latin typeface="+mn-lt"/>
                <a:ea typeface="Avenir"/>
                <a:cs typeface="Avenir"/>
                <a:sym typeface="Avenir"/>
              </a:rPr>
              <a:t>Clinical Spine Surgery</a:t>
            </a:r>
            <a:r>
              <a:rPr lang="en-GB" sz="2000" dirty="0">
                <a:solidFill>
                  <a:srgbClr val="262626"/>
                </a:solidFill>
                <a:latin typeface="+mn-lt"/>
                <a:ea typeface="Avenir"/>
                <a:cs typeface="Avenir"/>
                <a:sym typeface="Avenir"/>
              </a:rPr>
              <a:t> 29(5):p 203-204, June 2016).</a:t>
            </a:r>
            <a:endParaRPr sz="2000" dirty="0">
              <a:solidFill>
                <a:srgbClr val="262626"/>
              </a:solidFill>
              <a:latin typeface="+mn-lt"/>
              <a:ea typeface="Avenir"/>
              <a:cs typeface="Avenir"/>
              <a:sym typeface="Avenir"/>
            </a:endParaRPr>
          </a:p>
          <a:p>
            <a:pPr marL="0" lvl="0" indent="0" algn="just" rtl="0">
              <a:lnSpc>
                <a:spcPct val="100000"/>
              </a:lnSpc>
              <a:spcBef>
                <a:spcPts val="1000"/>
              </a:spcBef>
              <a:spcAft>
                <a:spcPts val="0"/>
              </a:spcAft>
              <a:buSzPts val="1440"/>
              <a:buNone/>
            </a:pPr>
            <a:r>
              <a:rPr lang="en-GB" sz="2000" dirty="0">
                <a:latin typeface="+mn-lt"/>
              </a:rPr>
              <a:t>   </a:t>
            </a:r>
            <a:endParaRPr sz="2000" dirty="0">
              <a:latin typeface="+mn-lt"/>
            </a:endParaRPr>
          </a:p>
        </p:txBody>
      </p:sp>
      <p:sp>
        <p:nvSpPr>
          <p:cNvPr id="189" name="Google Shape;189;p23"/>
          <p:cNvSpPr txBox="1">
            <a:spLocks noGrp="1"/>
          </p:cNvSpPr>
          <p:nvPr>
            <p:ph type="title"/>
          </p:nvPr>
        </p:nvSpPr>
        <p:spPr>
          <a:xfrm>
            <a:off x="0" y="249025"/>
            <a:ext cx="11968223" cy="978900"/>
          </a:xfrm>
          <a:prstGeom prst="rect">
            <a:avLst/>
          </a:prstGeom>
          <a:noFill/>
          <a:ln>
            <a:noFill/>
          </a:ln>
        </p:spPr>
        <p:txBody>
          <a:bodyPr spcFirstLastPara="1" wrap="square" lIns="91425" tIns="45700" rIns="91425" bIns="45700" anchor="t" anchorCtr="0">
            <a:normAutofit fontScale="90000"/>
          </a:bodyPr>
          <a:lstStyle/>
          <a:p>
            <a:pPr marL="0" lvl="0" indent="0" algn="just" rtl="0">
              <a:lnSpc>
                <a:spcPct val="100000"/>
              </a:lnSpc>
              <a:spcBef>
                <a:spcPts val="0"/>
              </a:spcBef>
              <a:spcAft>
                <a:spcPts val="0"/>
              </a:spcAft>
              <a:buSzPct val="50000"/>
              <a:buNone/>
            </a:pPr>
            <a:r>
              <a:rPr lang="en-GB" sz="4000" b="1" dirty="0">
                <a:solidFill>
                  <a:schemeClr val="dk1"/>
                </a:solidFill>
                <a:effectLst>
                  <a:outerShdw blurRad="38100" dist="38100" dir="2700000" algn="tl">
                    <a:srgbClr val="000000">
                      <a:alpha val="43137"/>
                    </a:srgbClr>
                  </a:outerShdw>
                </a:effectLst>
                <a:latin typeface="+mn-lt"/>
              </a:rPr>
              <a:t>Limitations of MS Excel in Sunrise Residential Care </a:t>
            </a:r>
            <a:endParaRPr dirty="0">
              <a:effectLst>
                <a:outerShdw blurRad="38100" dist="38100" dir="2700000" algn="tl">
                  <a:srgbClr val="000000">
                    <a:alpha val="43137"/>
                  </a:srgbClr>
                </a:outerShdw>
              </a:effectLst>
              <a:latin typeface="+mn-lt"/>
            </a:endParaRPr>
          </a:p>
        </p:txBody>
      </p:sp>
      <p:sp>
        <p:nvSpPr>
          <p:cNvPr id="190" name="Google Shape;190;p23"/>
          <p:cNvSpPr txBox="1"/>
          <p:nvPr/>
        </p:nvSpPr>
        <p:spPr>
          <a:xfrm>
            <a:off x="3595617" y="6284250"/>
            <a:ext cx="8595600" cy="1548900"/>
          </a:xfrm>
          <a:prstGeom prst="rect">
            <a:avLst/>
          </a:prstGeom>
          <a:noFill/>
          <a:ln>
            <a:noFill/>
          </a:ln>
        </p:spPr>
        <p:txBody>
          <a:bodyPr spcFirstLastPara="1" wrap="square" lIns="91425" tIns="45700" rIns="91425" bIns="45700" anchor="t" anchorCtr="0">
            <a:normAutofit/>
          </a:bodyPr>
          <a:lstStyle/>
          <a:p>
            <a:pPr marL="0" marR="0" lvl="0" indent="0" algn="l" rtl="0">
              <a:lnSpc>
                <a:spcPct val="100000"/>
              </a:lnSpc>
              <a:spcBef>
                <a:spcPts val="0"/>
              </a:spcBef>
              <a:spcAft>
                <a:spcPts val="0"/>
              </a:spcAft>
              <a:buClr>
                <a:srgbClr val="000000"/>
              </a:buClr>
              <a:buSzPts val="1500"/>
              <a:buFont typeface="Arial"/>
              <a:buNone/>
            </a:pPr>
            <a:r>
              <a:rPr lang="en-GB" sz="1500" b="0" i="0" u="none" strike="noStrike" cap="none">
                <a:solidFill>
                  <a:srgbClr val="5FCBEF"/>
                </a:solidFill>
                <a:latin typeface="Trebuchet MS"/>
                <a:ea typeface="Trebuchet MS"/>
                <a:cs typeface="Trebuchet MS"/>
                <a:sym typeface="Trebuchet MS"/>
              </a:rPr>
              <a:t>              </a:t>
            </a:r>
            <a:endParaRPr sz="1500" b="0" i="0" u="none" strike="noStrike" cap="none">
              <a:solidFill>
                <a:srgbClr val="5FCBE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000000"/>
              </a:buClr>
              <a:buSzPts val="1500"/>
              <a:buFont typeface="Arial"/>
              <a:buNone/>
            </a:pPr>
            <a:r>
              <a:rPr lang="en-GB" sz="1500" b="0" i="0" u="none" strike="noStrike" cap="none">
                <a:solidFill>
                  <a:srgbClr val="5FCBEF"/>
                </a:solidFill>
                <a:latin typeface="Trebuchet MS"/>
                <a:ea typeface="Trebuchet MS"/>
                <a:cs typeface="Trebuchet MS"/>
                <a:sym typeface="Trebuchet MS"/>
              </a:rPr>
              <a:t>                                                                                         </a:t>
            </a:r>
            <a:r>
              <a:rPr lang="en-GB" sz="1500" b="0" i="0" u="none" strike="noStrike" cap="none">
                <a:solidFill>
                  <a:schemeClr val="dk1"/>
                </a:solidFill>
                <a:latin typeface="Trebuchet MS"/>
                <a:ea typeface="Trebuchet MS"/>
                <a:cs typeface="Trebuchet MS"/>
                <a:sym typeface="Trebuchet MS"/>
              </a:rPr>
              <a:t>Muhammad Zubair Hamayo 2514993</a:t>
            </a:r>
            <a:endParaRPr sz="1500" b="0" i="0" u="none" strike="noStrike" cap="none">
              <a:solidFill>
                <a:schemeClr val="dk1"/>
              </a:solidFill>
              <a:latin typeface="Trebuchet MS"/>
              <a:ea typeface="Trebuchet MS"/>
              <a:cs typeface="Trebuchet MS"/>
              <a:sym typeface="Trebuchet M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4"/>
        <p:cNvGrpSpPr/>
        <p:nvPr/>
      </p:nvGrpSpPr>
      <p:grpSpPr>
        <a:xfrm>
          <a:off x="0" y="0"/>
          <a:ext cx="0" cy="0"/>
          <a:chOff x="0" y="0"/>
          <a:chExt cx="0" cy="0"/>
        </a:xfrm>
      </p:grpSpPr>
      <p:sp>
        <p:nvSpPr>
          <p:cNvPr id="195" name="Google Shape;195;p24"/>
          <p:cNvSpPr txBox="1">
            <a:spLocks noGrp="1"/>
          </p:cNvSpPr>
          <p:nvPr>
            <p:ph type="title"/>
          </p:nvPr>
        </p:nvSpPr>
        <p:spPr>
          <a:xfrm>
            <a:off x="4467828" y="120317"/>
            <a:ext cx="6377649" cy="1392797"/>
          </a:xfrm>
          <a:prstGeom prst="rect">
            <a:avLst/>
          </a:prstGeom>
          <a:noFill/>
          <a:ln>
            <a:noFill/>
          </a:ln>
        </p:spPr>
        <p:txBody>
          <a:bodyPr spcFirstLastPara="1" wrap="square" lIns="91425" tIns="45700" rIns="91425" bIns="45700" anchor="t" anchorCtr="0">
            <a:normAutofit/>
          </a:bodyPr>
          <a:lstStyle/>
          <a:p>
            <a:pPr marL="0" lvl="0" indent="0" algn="ctr" rtl="0">
              <a:lnSpc>
                <a:spcPct val="100000"/>
              </a:lnSpc>
              <a:spcBef>
                <a:spcPts val="0"/>
              </a:spcBef>
              <a:spcAft>
                <a:spcPts val="0"/>
              </a:spcAft>
              <a:buClr>
                <a:schemeClr val="dk1"/>
              </a:buClr>
              <a:buSzPts val="4000"/>
              <a:buFont typeface="Arial"/>
              <a:buNone/>
            </a:pPr>
            <a:r>
              <a:rPr lang="en-GB" sz="4000" b="1" dirty="0">
                <a:solidFill>
                  <a:schemeClr val="dk1"/>
                </a:solidFill>
                <a:effectLst>
                  <a:outerShdw blurRad="38100" dist="38100" dir="2700000" algn="tl">
                    <a:srgbClr val="000000">
                      <a:alpha val="43137"/>
                    </a:srgbClr>
                  </a:outerShdw>
                </a:effectLst>
                <a:latin typeface="Arial"/>
                <a:ea typeface="Arial"/>
                <a:cs typeface="Arial"/>
                <a:sym typeface="Arial"/>
              </a:rPr>
              <a:t>Microsoft Word </a:t>
            </a:r>
            <a:endParaRPr dirty="0">
              <a:effectLst>
                <a:outerShdw blurRad="38100" dist="38100" dir="2700000" algn="tl">
                  <a:srgbClr val="000000">
                    <a:alpha val="43137"/>
                  </a:srgbClr>
                </a:outerShdw>
              </a:effectLst>
            </a:endParaRPr>
          </a:p>
        </p:txBody>
      </p:sp>
      <p:sp>
        <p:nvSpPr>
          <p:cNvPr id="196" name="Google Shape;196;p24"/>
          <p:cNvSpPr txBox="1">
            <a:spLocks noGrp="1"/>
          </p:cNvSpPr>
          <p:nvPr>
            <p:ph type="body" idx="1"/>
          </p:nvPr>
        </p:nvSpPr>
        <p:spPr>
          <a:xfrm>
            <a:off x="3878317" y="1071530"/>
            <a:ext cx="7238862" cy="5666154"/>
          </a:xfrm>
          <a:prstGeom prst="rect">
            <a:avLst/>
          </a:prstGeom>
          <a:noFill/>
          <a:ln>
            <a:noFill/>
          </a:ln>
        </p:spPr>
        <p:txBody>
          <a:bodyPr spcFirstLastPara="1" wrap="square" lIns="91425" tIns="45700" rIns="91425" bIns="45700" anchor="t" anchorCtr="0">
            <a:normAutofit fontScale="92500" lnSpcReduction="10000"/>
          </a:bodyPr>
          <a:lstStyle/>
          <a:p>
            <a:pPr marL="0" lvl="0" indent="0" algn="just" rtl="0">
              <a:lnSpc>
                <a:spcPct val="90000"/>
              </a:lnSpc>
              <a:spcBef>
                <a:spcPts val="0"/>
              </a:spcBef>
              <a:spcAft>
                <a:spcPts val="0"/>
              </a:spcAft>
              <a:buSzPct val="80000"/>
              <a:buNone/>
            </a:pPr>
            <a:r>
              <a:rPr lang="en-GB" sz="2000" dirty="0">
                <a:latin typeface="Arial"/>
                <a:ea typeface="Arial"/>
                <a:cs typeface="Arial"/>
                <a:sym typeface="Arial"/>
              </a:rPr>
              <a:t>The software was invented on 25 October 1983, but it was not available to the public until 1989.</a:t>
            </a:r>
            <a:endParaRPr dirty="0"/>
          </a:p>
          <a:p>
            <a:pPr marL="0" lvl="0" indent="0" algn="just" rtl="0">
              <a:lnSpc>
                <a:spcPct val="90000"/>
              </a:lnSpc>
              <a:spcBef>
                <a:spcPts val="1000"/>
              </a:spcBef>
              <a:spcAft>
                <a:spcPts val="0"/>
              </a:spcAft>
              <a:buSzPct val="80000"/>
              <a:buNone/>
            </a:pPr>
            <a:endParaRPr sz="2000" dirty="0">
              <a:latin typeface="Arial"/>
              <a:ea typeface="Arial"/>
              <a:cs typeface="Arial"/>
              <a:sym typeface="Arial"/>
            </a:endParaRPr>
          </a:p>
          <a:p>
            <a:pPr marL="0" lvl="0" indent="0" algn="just">
              <a:lnSpc>
                <a:spcPct val="90000"/>
              </a:lnSpc>
              <a:buSzPct val="80000"/>
              <a:buNone/>
            </a:pPr>
            <a:r>
              <a:rPr lang="en-GB" sz="2000" dirty="0">
                <a:latin typeface="Arial"/>
                <a:ea typeface="Arial"/>
                <a:cs typeface="Arial"/>
                <a:sym typeface="Arial"/>
              </a:rPr>
              <a:t>The purpose of this software was to create, edit, add photos, tables, and charts, share documents, and provide facilities for spell and grammar checking. It has improved significantly over the years.</a:t>
            </a:r>
            <a:endParaRPr dirty="0"/>
          </a:p>
          <a:p>
            <a:pPr marL="0" lvl="0" indent="0" algn="just" rtl="0">
              <a:lnSpc>
                <a:spcPct val="90000"/>
              </a:lnSpc>
              <a:spcBef>
                <a:spcPts val="1000"/>
              </a:spcBef>
              <a:spcAft>
                <a:spcPts val="0"/>
              </a:spcAft>
              <a:buSzPct val="80000"/>
              <a:buNone/>
            </a:pPr>
            <a:endParaRPr sz="2000" dirty="0">
              <a:latin typeface="Arial"/>
              <a:ea typeface="Arial"/>
              <a:cs typeface="Arial"/>
              <a:sym typeface="Arial"/>
            </a:endParaRPr>
          </a:p>
          <a:p>
            <a:pPr marL="0" lvl="0" indent="0" algn="just" rtl="0">
              <a:lnSpc>
                <a:spcPct val="90000"/>
              </a:lnSpc>
              <a:spcBef>
                <a:spcPts val="1000"/>
              </a:spcBef>
              <a:spcAft>
                <a:spcPts val="0"/>
              </a:spcAft>
              <a:buSzPct val="80000"/>
              <a:buNone/>
            </a:pPr>
            <a:r>
              <a:rPr lang="en-GB" sz="2000" dirty="0">
                <a:latin typeface="Arial"/>
                <a:ea typeface="Arial"/>
                <a:cs typeface="Arial"/>
                <a:sym typeface="Arial"/>
              </a:rPr>
              <a:t>In 2014, introduced the option to collaborate and edit documents in real time.</a:t>
            </a:r>
            <a:endParaRPr sz="2000" dirty="0">
              <a:latin typeface="Arial"/>
              <a:ea typeface="Arial"/>
              <a:cs typeface="Arial"/>
              <a:sym typeface="Arial"/>
            </a:endParaRPr>
          </a:p>
          <a:p>
            <a:pPr marL="0" lvl="0" indent="0" algn="just" rtl="0">
              <a:lnSpc>
                <a:spcPct val="90000"/>
              </a:lnSpc>
              <a:spcBef>
                <a:spcPts val="1000"/>
              </a:spcBef>
              <a:spcAft>
                <a:spcPts val="0"/>
              </a:spcAft>
              <a:buSzPct val="80000"/>
              <a:buNone/>
            </a:pPr>
            <a:endParaRPr sz="2000" dirty="0">
              <a:latin typeface="Arial"/>
              <a:ea typeface="Arial"/>
              <a:cs typeface="Arial"/>
              <a:sym typeface="Arial"/>
            </a:endParaRPr>
          </a:p>
          <a:p>
            <a:pPr marL="0" lvl="0" indent="0" algn="just" rtl="0">
              <a:lnSpc>
                <a:spcPct val="90000"/>
              </a:lnSpc>
              <a:spcBef>
                <a:spcPts val="1000"/>
              </a:spcBef>
              <a:spcAft>
                <a:spcPts val="0"/>
              </a:spcAft>
              <a:buSzPct val="80000"/>
              <a:buNone/>
            </a:pPr>
            <a:r>
              <a:rPr lang="en-GB" sz="2000" dirty="0">
                <a:latin typeface="Arial"/>
                <a:ea typeface="Arial"/>
                <a:cs typeface="Arial"/>
                <a:sym typeface="Arial"/>
              </a:rPr>
              <a:t>In 2017, the read-aloud feature was introduced, allowing you to listen to your documents read aloud on your device.</a:t>
            </a:r>
            <a:endParaRPr dirty="0"/>
          </a:p>
          <a:p>
            <a:pPr marL="0" lvl="0" indent="0" algn="just" rtl="0">
              <a:lnSpc>
                <a:spcPct val="90000"/>
              </a:lnSpc>
              <a:spcBef>
                <a:spcPts val="1000"/>
              </a:spcBef>
              <a:spcAft>
                <a:spcPts val="0"/>
              </a:spcAft>
              <a:buSzPct val="80000"/>
              <a:buNone/>
            </a:pPr>
            <a:endParaRPr sz="2000" dirty="0">
              <a:latin typeface="Arial"/>
              <a:ea typeface="Arial"/>
              <a:cs typeface="Arial"/>
              <a:sym typeface="Arial"/>
            </a:endParaRPr>
          </a:p>
          <a:p>
            <a:pPr marL="0" lvl="0" indent="0" algn="just" rtl="0">
              <a:lnSpc>
                <a:spcPct val="90000"/>
              </a:lnSpc>
              <a:spcBef>
                <a:spcPts val="1000"/>
              </a:spcBef>
              <a:spcAft>
                <a:spcPts val="0"/>
              </a:spcAft>
              <a:buSzPct val="80000"/>
              <a:buNone/>
            </a:pPr>
            <a:r>
              <a:rPr lang="en-GB" sz="2000" dirty="0">
                <a:latin typeface="Arial"/>
                <a:ea typeface="Arial"/>
                <a:cs typeface="Arial"/>
                <a:sym typeface="Arial"/>
              </a:rPr>
              <a:t>In 2022, it improved its security and privacy by adding multifactor authentication to prevent any cyberattack. </a:t>
            </a:r>
            <a:r>
              <a:rPr lang="en-GB" dirty="0"/>
              <a:t> (Microsoft 365, 2024)</a:t>
            </a:r>
            <a:endParaRPr dirty="0"/>
          </a:p>
          <a:p>
            <a:pPr marL="0" lvl="0" indent="0" algn="just" rtl="0">
              <a:lnSpc>
                <a:spcPct val="90000"/>
              </a:lnSpc>
              <a:spcBef>
                <a:spcPts val="1000"/>
              </a:spcBef>
              <a:spcAft>
                <a:spcPts val="0"/>
              </a:spcAft>
              <a:buSzPct val="79999"/>
              <a:buNone/>
            </a:pPr>
            <a:endParaRPr dirty="0"/>
          </a:p>
          <a:p>
            <a:pPr marL="0" lvl="0" indent="0" algn="r" rtl="0">
              <a:lnSpc>
                <a:spcPct val="90000"/>
              </a:lnSpc>
              <a:spcBef>
                <a:spcPts val="1000"/>
              </a:spcBef>
              <a:spcAft>
                <a:spcPts val="0"/>
              </a:spcAft>
              <a:buSzPct val="80000"/>
              <a:buNone/>
            </a:pPr>
            <a:r>
              <a:rPr lang="en-GB" sz="2000" b="1" dirty="0">
                <a:latin typeface="Arial"/>
                <a:ea typeface="Arial"/>
                <a:cs typeface="Arial"/>
                <a:sym typeface="Arial"/>
              </a:rPr>
              <a:t>Katherine Montero Coello 2512506</a:t>
            </a:r>
            <a:endParaRPr dirty="0"/>
          </a:p>
          <a:p>
            <a:pPr marL="0" lvl="0" indent="0" algn="l" rtl="0">
              <a:lnSpc>
                <a:spcPct val="90000"/>
              </a:lnSpc>
              <a:spcBef>
                <a:spcPts val="1000"/>
              </a:spcBef>
              <a:spcAft>
                <a:spcPts val="0"/>
              </a:spcAft>
              <a:buSzPct val="79999"/>
              <a:buNone/>
            </a:pPr>
            <a:endParaRPr dirty="0">
              <a:latin typeface="Arial"/>
              <a:ea typeface="Arial"/>
              <a:cs typeface="Arial"/>
              <a:sym typeface="Arial"/>
            </a:endParaRPr>
          </a:p>
        </p:txBody>
      </p:sp>
      <p:pic>
        <p:nvPicPr>
          <p:cNvPr id="197" name="Google Shape;197;p24" descr="How to Block Collaborators From Editing Parts of a Word Document"/>
          <p:cNvPicPr preferRelativeResize="0"/>
          <p:nvPr/>
        </p:nvPicPr>
        <p:blipFill rotWithShape="1">
          <a:blip r:embed="rId3">
            <a:alphaModFix/>
          </a:blip>
          <a:srcRect l="28808" r="26943"/>
          <a:stretch/>
        </p:blipFill>
        <p:spPr>
          <a:xfrm>
            <a:off x="22" y="-1"/>
            <a:ext cx="3878295" cy="6858001"/>
          </a:xfrm>
          <a:custGeom>
            <a:avLst/>
            <a:gdLst/>
            <a:ahLst/>
            <a:cxnLst/>
            <a:rect l="l" t="t" r="r" b="b"/>
            <a:pathLst>
              <a:path w="5394960" h="6858000" extrusionOk="0">
                <a:moveTo>
                  <a:pt x="842596" y="0"/>
                </a:moveTo>
                <a:lnTo>
                  <a:pt x="5394960" y="0"/>
                </a:lnTo>
                <a:lnTo>
                  <a:pt x="5394960" y="21851"/>
                </a:lnTo>
                <a:lnTo>
                  <a:pt x="4365943" y="6858000"/>
                </a:lnTo>
                <a:lnTo>
                  <a:pt x="0" y="6858000"/>
                </a:lnTo>
                <a:lnTo>
                  <a:pt x="0" y="5666154"/>
                </a:lnTo>
                <a:close/>
              </a:path>
            </a:pathLst>
          </a:custGeom>
          <a:noFill/>
          <a:ln>
            <a:noFill/>
          </a:ln>
        </p:spPr>
      </p:pic>
      <p:sp>
        <p:nvSpPr>
          <p:cNvPr id="198" name="Google Shape;198;p24"/>
          <p:cNvSpPr/>
          <p:nvPr/>
        </p:nvSpPr>
        <p:spPr>
          <a:xfrm rot="10800000">
            <a:off x="0" y="0"/>
            <a:ext cx="842596" cy="5666154"/>
          </a:xfrm>
          <a:prstGeom prst="triangle">
            <a:avLst>
              <a:gd name="adj" fmla="val 100000"/>
            </a:avLst>
          </a:prstGeom>
          <a:solidFill>
            <a:schemeClr val="accen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02"/>
        <p:cNvGrpSpPr/>
        <p:nvPr/>
      </p:nvGrpSpPr>
      <p:grpSpPr>
        <a:xfrm>
          <a:off x="0" y="0"/>
          <a:ext cx="0" cy="0"/>
          <a:chOff x="0" y="0"/>
          <a:chExt cx="0" cy="0"/>
        </a:xfrm>
      </p:grpSpPr>
      <p:sp>
        <p:nvSpPr>
          <p:cNvPr id="203" name="Google Shape;203;p25"/>
          <p:cNvSpPr txBox="1">
            <a:spLocks noGrp="1"/>
          </p:cNvSpPr>
          <p:nvPr>
            <p:ph type="title"/>
          </p:nvPr>
        </p:nvSpPr>
        <p:spPr>
          <a:xfrm>
            <a:off x="677332" y="157656"/>
            <a:ext cx="7751966" cy="1254456"/>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000"/>
              <a:buFont typeface="Trebuchet MS"/>
              <a:buNone/>
            </a:pPr>
            <a:r>
              <a:rPr lang="en-GB" b="1" dirty="0">
                <a:solidFill>
                  <a:schemeClr val="dk1"/>
                </a:solidFill>
                <a:effectLst>
                  <a:outerShdw blurRad="38100" dist="38100" dir="2700000" algn="tl">
                    <a:srgbClr val="000000">
                      <a:alpha val="43137"/>
                    </a:srgbClr>
                  </a:outerShdw>
                </a:effectLst>
                <a:latin typeface="+mn-lt"/>
              </a:rPr>
              <a:t>Uses of Microsoft Word in </a:t>
            </a:r>
            <a:br>
              <a:rPr lang="en-GB" b="1" dirty="0">
                <a:solidFill>
                  <a:schemeClr val="dk1"/>
                </a:solidFill>
                <a:effectLst>
                  <a:outerShdw blurRad="38100" dist="38100" dir="2700000" algn="tl">
                    <a:srgbClr val="000000">
                      <a:alpha val="43137"/>
                    </a:srgbClr>
                  </a:outerShdw>
                </a:effectLst>
                <a:latin typeface="+mn-lt"/>
              </a:rPr>
            </a:br>
            <a:r>
              <a:rPr lang="en-GB" b="1" dirty="0">
                <a:solidFill>
                  <a:schemeClr val="dk1"/>
                </a:solidFill>
                <a:effectLst>
                  <a:outerShdw blurRad="38100" dist="38100" dir="2700000" algn="tl">
                    <a:srgbClr val="000000">
                      <a:alpha val="43137"/>
                    </a:srgbClr>
                  </a:outerShdw>
                </a:effectLst>
                <a:latin typeface="+mn-lt"/>
              </a:rPr>
              <a:t>Sunrise Residential Care Home </a:t>
            </a:r>
            <a:endParaRPr dirty="0">
              <a:effectLst>
                <a:outerShdw blurRad="38100" dist="38100" dir="2700000" algn="tl">
                  <a:srgbClr val="000000">
                    <a:alpha val="43137"/>
                  </a:srgbClr>
                </a:outerShdw>
              </a:effectLst>
              <a:latin typeface="+mn-lt"/>
            </a:endParaRPr>
          </a:p>
        </p:txBody>
      </p:sp>
      <p:pic>
        <p:nvPicPr>
          <p:cNvPr id="204" name="Google Shape;204;p25" descr="A group of people in white coats&#10;&#10;AI-generated content may be incorrect."/>
          <p:cNvPicPr preferRelativeResize="0"/>
          <p:nvPr/>
        </p:nvPicPr>
        <p:blipFill rotWithShape="1">
          <a:blip r:embed="rId3">
            <a:alphaModFix/>
          </a:blip>
          <a:srcRect l="8453"/>
          <a:stretch/>
        </p:blipFill>
        <p:spPr>
          <a:xfrm>
            <a:off x="7844588" y="18350"/>
            <a:ext cx="4347411" cy="6839649"/>
          </a:xfrm>
          <a:custGeom>
            <a:avLst/>
            <a:gdLst/>
            <a:ahLst/>
            <a:cxnLst/>
            <a:rect l="l" t="t" r="r" b="b"/>
            <a:pathLst>
              <a:path w="7922146" h="6858001" extrusionOk="0">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a:noFill/>
          <a:ln>
            <a:noFill/>
          </a:ln>
        </p:spPr>
      </p:pic>
      <p:sp>
        <p:nvSpPr>
          <p:cNvPr id="205" name="Google Shape;205;p25"/>
          <p:cNvSpPr txBox="1">
            <a:spLocks noGrp="1"/>
          </p:cNvSpPr>
          <p:nvPr>
            <p:ph type="body" idx="1"/>
          </p:nvPr>
        </p:nvSpPr>
        <p:spPr>
          <a:xfrm>
            <a:off x="173620" y="1689904"/>
            <a:ext cx="7751966" cy="5149745"/>
          </a:xfrm>
          <a:prstGeom prst="rect">
            <a:avLst/>
          </a:prstGeom>
          <a:noFill/>
          <a:ln>
            <a:noFill/>
          </a:ln>
        </p:spPr>
        <p:txBody>
          <a:bodyPr spcFirstLastPara="1" wrap="square" lIns="91425" tIns="45700" rIns="91425" bIns="45700" anchor="t" anchorCtr="0">
            <a:normAutofit fontScale="77500" lnSpcReduction="20000"/>
          </a:bodyPr>
          <a:lstStyle/>
          <a:p>
            <a:pPr marL="342900" lvl="0" indent="-342900" algn="just">
              <a:spcBef>
                <a:spcPts val="0"/>
              </a:spcBef>
              <a:buSzPct val="80000"/>
            </a:pPr>
            <a:r>
              <a:rPr lang="en-GB" sz="2300" dirty="0">
                <a:latin typeface="+mn-lt"/>
              </a:rPr>
              <a:t>It will be used to generate and save documents that can be encrypted in the cloud. Sunrise residential care home will be able to share these documents with other entities and create permissions for downloading or accessing certain documents. (Team, 2018)</a:t>
            </a:r>
            <a:endParaRPr sz="2300" dirty="0">
              <a:latin typeface="+mn-lt"/>
            </a:endParaRPr>
          </a:p>
          <a:p>
            <a:pPr marL="342900" lvl="0" indent="-239522" algn="just" rtl="0">
              <a:lnSpc>
                <a:spcPct val="100000"/>
              </a:lnSpc>
              <a:spcBef>
                <a:spcPts val="1000"/>
              </a:spcBef>
              <a:spcAft>
                <a:spcPts val="0"/>
              </a:spcAft>
              <a:buSzPct val="80000"/>
              <a:buNone/>
            </a:pPr>
            <a:endParaRPr sz="2300" dirty="0">
              <a:latin typeface="+mn-lt"/>
            </a:endParaRPr>
          </a:p>
          <a:p>
            <a:pPr marL="342900" lvl="0" indent="-342900" algn="just" rtl="0">
              <a:lnSpc>
                <a:spcPct val="100000"/>
              </a:lnSpc>
              <a:spcBef>
                <a:spcPts val="1000"/>
              </a:spcBef>
              <a:spcAft>
                <a:spcPts val="0"/>
              </a:spcAft>
              <a:buSzPct val="80000"/>
              <a:buChar char="►"/>
            </a:pPr>
            <a:r>
              <a:rPr lang="en-GB" sz="2300" dirty="0">
                <a:latin typeface="+mn-lt"/>
              </a:rPr>
              <a:t> Clinical reports will be simplified, and the template tool will be used to optimise the reports.</a:t>
            </a:r>
            <a:endParaRPr sz="2300" dirty="0">
              <a:latin typeface="+mn-lt"/>
            </a:endParaRPr>
          </a:p>
          <a:p>
            <a:pPr marL="0" lvl="0" indent="0" algn="just" rtl="0">
              <a:lnSpc>
                <a:spcPct val="100000"/>
              </a:lnSpc>
              <a:spcBef>
                <a:spcPts val="1000"/>
              </a:spcBef>
              <a:spcAft>
                <a:spcPts val="0"/>
              </a:spcAft>
              <a:buSzPct val="80000"/>
              <a:buNone/>
            </a:pPr>
            <a:endParaRPr sz="2300" dirty="0">
              <a:latin typeface="+mn-lt"/>
            </a:endParaRPr>
          </a:p>
          <a:p>
            <a:pPr marL="342900" lvl="0" indent="-342900" algn="just" rtl="0">
              <a:lnSpc>
                <a:spcPct val="100000"/>
              </a:lnSpc>
              <a:spcBef>
                <a:spcPts val="1000"/>
              </a:spcBef>
              <a:spcAft>
                <a:spcPts val="0"/>
              </a:spcAft>
              <a:buSzPct val="80000"/>
              <a:buChar char="►"/>
            </a:pPr>
            <a:r>
              <a:rPr lang="en-GB" sz="2300" dirty="0">
                <a:latin typeface="+mn-lt"/>
              </a:rPr>
              <a:t> Patient records will be kept organised and will be easily accessible to any professional who needs them. (</a:t>
            </a:r>
            <a:r>
              <a:rPr lang="en-GB" sz="2300" dirty="0" err="1">
                <a:latin typeface="+mn-lt"/>
              </a:rPr>
              <a:t>iFour</a:t>
            </a:r>
            <a:r>
              <a:rPr lang="en-GB" sz="2300" dirty="0">
                <a:latin typeface="+mn-lt"/>
              </a:rPr>
              <a:t> team, 2024)</a:t>
            </a:r>
            <a:endParaRPr sz="2300" dirty="0">
              <a:latin typeface="+mn-lt"/>
            </a:endParaRPr>
          </a:p>
          <a:p>
            <a:pPr marL="0" lvl="0" indent="0" algn="just" rtl="0">
              <a:lnSpc>
                <a:spcPct val="100000"/>
              </a:lnSpc>
              <a:spcBef>
                <a:spcPts val="1000"/>
              </a:spcBef>
              <a:spcAft>
                <a:spcPts val="0"/>
              </a:spcAft>
              <a:buSzPct val="80000"/>
              <a:buNone/>
            </a:pPr>
            <a:endParaRPr sz="2300" dirty="0">
              <a:latin typeface="+mn-lt"/>
            </a:endParaRPr>
          </a:p>
          <a:p>
            <a:pPr marL="342900" lvl="0" indent="-342900" algn="just" rtl="0">
              <a:lnSpc>
                <a:spcPct val="100000"/>
              </a:lnSpc>
              <a:spcBef>
                <a:spcPts val="1000"/>
              </a:spcBef>
              <a:spcAft>
                <a:spcPts val="0"/>
              </a:spcAft>
              <a:buSzPct val="80000"/>
              <a:buChar char="►"/>
            </a:pPr>
            <a:r>
              <a:rPr lang="en-GB" sz="2300" dirty="0">
                <a:latin typeface="+mn-lt"/>
              </a:rPr>
              <a:t>The demand for knowledge of Microsoft Word has increased from 12% to 20%. This knowledge will help workers develop their skills by enabling them to collaborate and contribute ideas in real time on projects. (Kumar, 2022)</a:t>
            </a:r>
            <a:endParaRPr sz="2300" dirty="0">
              <a:latin typeface="+mn-lt"/>
            </a:endParaRPr>
          </a:p>
          <a:p>
            <a:pPr marL="0" lvl="0" indent="0" algn="l" rtl="0">
              <a:lnSpc>
                <a:spcPct val="100000"/>
              </a:lnSpc>
              <a:spcBef>
                <a:spcPts val="1000"/>
              </a:spcBef>
              <a:spcAft>
                <a:spcPts val="0"/>
              </a:spcAft>
              <a:buSzPct val="80000"/>
              <a:buNone/>
            </a:pPr>
            <a:endParaRPr lang="en-GB" sz="2000" dirty="0"/>
          </a:p>
          <a:p>
            <a:pPr marL="0" lvl="0" indent="0" algn="l" rtl="0">
              <a:lnSpc>
                <a:spcPct val="100000"/>
              </a:lnSpc>
              <a:spcBef>
                <a:spcPts val="1000"/>
              </a:spcBef>
              <a:spcAft>
                <a:spcPts val="0"/>
              </a:spcAft>
              <a:buSzPct val="80000"/>
              <a:buNone/>
            </a:pPr>
            <a:endParaRPr sz="2000" dirty="0"/>
          </a:p>
          <a:p>
            <a:pPr marL="0" lvl="0" indent="0" algn="r" rtl="0">
              <a:lnSpc>
                <a:spcPct val="100000"/>
              </a:lnSpc>
              <a:spcBef>
                <a:spcPts val="1000"/>
              </a:spcBef>
              <a:spcAft>
                <a:spcPts val="0"/>
              </a:spcAft>
              <a:buSzPct val="80000"/>
              <a:buNone/>
            </a:pPr>
            <a:r>
              <a:rPr lang="en-GB" sz="2000" b="1" dirty="0"/>
              <a:t>Katherine Montero Coello 2512506</a:t>
            </a:r>
            <a:endParaRPr dirty="0"/>
          </a:p>
          <a:p>
            <a:pPr marL="0" lvl="0" indent="0" algn="r" rtl="0">
              <a:lnSpc>
                <a:spcPct val="100000"/>
              </a:lnSpc>
              <a:spcBef>
                <a:spcPts val="1000"/>
              </a:spcBef>
              <a:spcAft>
                <a:spcPts val="0"/>
              </a:spcAft>
              <a:buSzPct val="80000"/>
              <a:buNone/>
            </a:pPr>
            <a:endParaRPr sz="2000" dirty="0"/>
          </a:p>
          <a:p>
            <a:pPr marL="342900" lvl="0" indent="-258318" algn="l" rtl="0">
              <a:lnSpc>
                <a:spcPct val="100000"/>
              </a:lnSpc>
              <a:spcBef>
                <a:spcPts val="1000"/>
              </a:spcBef>
              <a:spcAft>
                <a:spcPts val="0"/>
              </a:spcAft>
              <a:buSzPct val="79999"/>
              <a:buNone/>
            </a:pPr>
            <a:endParaRPr dirty="0"/>
          </a:p>
          <a:p>
            <a:pPr marL="0" lvl="0" indent="0" algn="l" rtl="0">
              <a:lnSpc>
                <a:spcPct val="100000"/>
              </a:lnSpc>
              <a:spcBef>
                <a:spcPts val="1000"/>
              </a:spcBef>
              <a:spcAft>
                <a:spcPts val="0"/>
              </a:spcAft>
              <a:buSzPct val="79999"/>
              <a:buNone/>
            </a:pPr>
            <a:endParaRPr dirty="0"/>
          </a:p>
          <a:p>
            <a:pPr marL="342900" lvl="0" indent="-258318" algn="l" rtl="0">
              <a:lnSpc>
                <a:spcPct val="100000"/>
              </a:lnSpc>
              <a:spcBef>
                <a:spcPts val="1000"/>
              </a:spcBef>
              <a:spcAft>
                <a:spcPts val="0"/>
              </a:spcAft>
              <a:buSzPct val="79999"/>
              <a:buNone/>
            </a:pPr>
            <a:endParaRPr dirty="0"/>
          </a:p>
          <a:p>
            <a:pPr marL="0" lvl="0" indent="0" algn="l" rtl="0">
              <a:lnSpc>
                <a:spcPct val="100000"/>
              </a:lnSpc>
              <a:spcBef>
                <a:spcPts val="1000"/>
              </a:spcBef>
              <a:spcAft>
                <a:spcPts val="0"/>
              </a:spcAft>
              <a:buSzPct val="79999"/>
              <a:buNone/>
            </a:pPr>
            <a:endParaRPr dirty="0"/>
          </a:p>
          <a:p>
            <a:pPr marL="0" lvl="0" indent="0" algn="l" rtl="0">
              <a:lnSpc>
                <a:spcPct val="100000"/>
              </a:lnSpc>
              <a:spcBef>
                <a:spcPts val="1000"/>
              </a:spcBef>
              <a:spcAft>
                <a:spcPts val="0"/>
              </a:spcAft>
              <a:buSzPct val="79999"/>
              <a:buNone/>
            </a:pPr>
            <a:endParaRPr dirty="0"/>
          </a:p>
        </p:txBody>
      </p:sp>
      <p:cxnSp>
        <p:nvCxnSpPr>
          <p:cNvPr id="206" name="Google Shape;206;p25"/>
          <p:cNvCxnSpPr/>
          <p:nvPr/>
        </p:nvCxnSpPr>
        <p:spPr>
          <a:xfrm>
            <a:off x="9371012" y="0"/>
            <a:ext cx="1219200" cy="6858000"/>
          </a:xfrm>
          <a:prstGeom prst="straightConnector1">
            <a:avLst/>
          </a:prstGeom>
          <a:noFill/>
          <a:ln w="9525" cap="flat" cmpd="sng">
            <a:solidFill>
              <a:srgbClr val="BFBFBF"/>
            </a:solidFill>
            <a:prstDash val="solid"/>
            <a:round/>
            <a:headEnd type="none" w="sm" len="sm"/>
            <a:tailEnd type="none" w="sm" len="sm"/>
          </a:ln>
          <a:effectLst>
            <a:outerShdw blurRad="40000" dist="20000" dir="5400000" rotWithShape="0">
              <a:srgbClr val="000000">
                <a:alpha val="37254"/>
              </a:srgbClr>
            </a:outerShdw>
          </a:effectLst>
        </p:spPr>
      </p:cxnSp>
      <p:cxnSp>
        <p:nvCxnSpPr>
          <p:cNvPr id="207" name="Google Shape;207;p25"/>
          <p:cNvCxnSpPr/>
          <p:nvPr/>
        </p:nvCxnSpPr>
        <p:spPr>
          <a:xfrm flipH="1">
            <a:off x="7425267" y="3681413"/>
            <a:ext cx="4763558" cy="3176587"/>
          </a:xfrm>
          <a:prstGeom prst="straightConnector1">
            <a:avLst/>
          </a:prstGeom>
          <a:noFill/>
          <a:ln w="9525" cap="flat" cmpd="sng">
            <a:solidFill>
              <a:srgbClr val="D8D8D8"/>
            </a:solidFill>
            <a:prstDash val="solid"/>
            <a:round/>
            <a:headEnd type="none" w="sm" len="sm"/>
            <a:tailEnd type="none" w="sm" len="sm"/>
          </a:ln>
          <a:effectLst>
            <a:outerShdw blurRad="40000" dist="20000" dir="5400000" rotWithShape="0">
              <a:srgbClr val="000000">
                <a:alpha val="37254"/>
              </a:srgbClr>
            </a:outerShdw>
          </a:effectLst>
        </p:spPr>
      </p:cxnSp>
      <p:sp>
        <p:nvSpPr>
          <p:cNvPr id="208" name="Google Shape;208;p25"/>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29411"/>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209" name="Google Shape;209;p25"/>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210" name="Google Shape;210;p25"/>
          <p:cNvSpPr/>
          <p:nvPr/>
        </p:nvSpPr>
        <p:spPr>
          <a:xfrm>
            <a:off x="8932333" y="3048000"/>
            <a:ext cx="3259667" cy="3810000"/>
          </a:xfrm>
          <a:prstGeom prst="triangle">
            <a:avLst>
              <a:gd name="adj" fmla="val 100000"/>
            </a:avLst>
          </a:prstGeom>
          <a:solidFill>
            <a:schemeClr val="accent2">
              <a:alpha val="71372"/>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211" name="Google Shape;211;p25"/>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226292">
              <a:alpha val="46274"/>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212" name="Google Shape;212;p25"/>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rgbClr val="9EDFF5">
              <a:alpha val="69411"/>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213" name="Google Shape;213;p25"/>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chemeClr val="accent1">
              <a:alpha val="64313"/>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214" name="Google Shape;214;p25"/>
          <p:cNvSpPr/>
          <p:nvPr/>
        </p:nvSpPr>
        <p:spPr>
          <a:xfrm>
            <a:off x="10371666" y="3589867"/>
            <a:ext cx="1817159" cy="3268133"/>
          </a:xfrm>
          <a:prstGeom prst="triangle">
            <a:avLst>
              <a:gd name="adj" fmla="val 100000"/>
            </a:avLst>
          </a:prstGeom>
          <a:solidFill>
            <a:schemeClr val="accent1">
              <a:alpha val="80000"/>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18"/>
        <p:cNvGrpSpPr/>
        <p:nvPr/>
      </p:nvGrpSpPr>
      <p:grpSpPr>
        <a:xfrm>
          <a:off x="0" y="0"/>
          <a:ext cx="0" cy="0"/>
          <a:chOff x="0" y="0"/>
          <a:chExt cx="0" cy="0"/>
        </a:xfrm>
      </p:grpSpPr>
      <p:grpSp>
        <p:nvGrpSpPr>
          <p:cNvPr id="219" name="Google Shape;219;p26"/>
          <p:cNvGrpSpPr/>
          <p:nvPr/>
        </p:nvGrpSpPr>
        <p:grpSpPr>
          <a:xfrm>
            <a:off x="0" y="-8467"/>
            <a:ext cx="12192000" cy="6866467"/>
            <a:chOff x="0" y="-8467"/>
            <a:chExt cx="12192000" cy="6866467"/>
          </a:xfrm>
        </p:grpSpPr>
        <p:sp>
          <p:nvSpPr>
            <p:cNvPr id="220" name="Google Shape;220;p26"/>
            <p:cNvSpPr/>
            <p:nvPr/>
          </p:nvSpPr>
          <p:spPr>
            <a:xfrm>
              <a:off x="0" y="-7862"/>
              <a:ext cx="863600" cy="5698067"/>
            </a:xfrm>
            <a:custGeom>
              <a:avLst/>
              <a:gdLst/>
              <a:ahLst/>
              <a:cxnLst/>
              <a:rect l="l" t="t" r="r" b="b"/>
              <a:pathLst>
                <a:path w="863600" h="5698067" extrusionOk="0">
                  <a:moveTo>
                    <a:pt x="0" y="8467"/>
                  </a:moveTo>
                  <a:lnTo>
                    <a:pt x="863600" y="0"/>
                  </a:lnTo>
                  <a:lnTo>
                    <a:pt x="863600" y="16934"/>
                  </a:lnTo>
                  <a:lnTo>
                    <a:pt x="0" y="5698067"/>
                  </a:lnTo>
                  <a:lnTo>
                    <a:pt x="0" y="8467"/>
                  </a:lnTo>
                  <a:close/>
                </a:path>
              </a:pathLst>
            </a:custGeom>
            <a:solidFill>
              <a:schemeClr val="accent1">
                <a:alpha val="69411"/>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cxnSp>
          <p:nvCxnSpPr>
            <p:cNvPr id="221" name="Google Shape;221;p26"/>
            <p:cNvCxnSpPr/>
            <p:nvPr/>
          </p:nvCxnSpPr>
          <p:spPr>
            <a:xfrm>
              <a:off x="9371012" y="0"/>
              <a:ext cx="1219200" cy="6858000"/>
            </a:xfrm>
            <a:prstGeom prst="straightConnector1">
              <a:avLst/>
            </a:prstGeom>
            <a:noFill/>
            <a:ln w="9525" cap="flat" cmpd="sng">
              <a:solidFill>
                <a:schemeClr val="accent1">
                  <a:alpha val="69411"/>
                </a:schemeClr>
              </a:solidFill>
              <a:prstDash val="solid"/>
              <a:round/>
              <a:headEnd type="none" w="sm" len="sm"/>
              <a:tailEnd type="none" w="sm" len="sm"/>
            </a:ln>
            <a:effectLst>
              <a:outerShdw blurRad="40000" dist="20000" dir="5400000" rotWithShape="0">
                <a:srgbClr val="000000">
                  <a:alpha val="37254"/>
                </a:srgbClr>
              </a:outerShdw>
            </a:effectLst>
          </p:spPr>
        </p:cxnSp>
        <p:cxnSp>
          <p:nvCxnSpPr>
            <p:cNvPr id="222" name="Google Shape;222;p26"/>
            <p:cNvCxnSpPr/>
            <p:nvPr/>
          </p:nvCxnSpPr>
          <p:spPr>
            <a:xfrm flipH="1">
              <a:off x="7425267" y="3681413"/>
              <a:ext cx="4763558" cy="3176587"/>
            </a:xfrm>
            <a:prstGeom prst="straightConnector1">
              <a:avLst/>
            </a:prstGeom>
            <a:noFill/>
            <a:ln w="9525" cap="flat" cmpd="sng">
              <a:solidFill>
                <a:schemeClr val="accent1">
                  <a:alpha val="69411"/>
                </a:schemeClr>
              </a:solidFill>
              <a:prstDash val="solid"/>
              <a:round/>
              <a:headEnd type="none" w="sm" len="sm"/>
              <a:tailEnd type="none" w="sm" len="sm"/>
            </a:ln>
            <a:effectLst>
              <a:outerShdw blurRad="40000" dist="20000" dir="5400000" rotWithShape="0">
                <a:srgbClr val="000000">
                  <a:alpha val="37254"/>
                </a:srgbClr>
              </a:outerShdw>
            </a:effectLst>
          </p:spPr>
        </p:cxnSp>
        <p:sp>
          <p:nvSpPr>
            <p:cNvPr id="223" name="Google Shape;223;p26"/>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35294"/>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224" name="Google Shape;224;p26"/>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225" name="Google Shape;225;p26"/>
            <p:cNvSpPr/>
            <p:nvPr/>
          </p:nvSpPr>
          <p:spPr>
            <a:xfrm>
              <a:off x="8932333" y="3048000"/>
              <a:ext cx="3259667" cy="3810000"/>
            </a:xfrm>
            <a:prstGeom prst="triangle">
              <a:avLst>
                <a:gd name="adj" fmla="val 100000"/>
              </a:avLst>
            </a:prstGeom>
            <a:solidFill>
              <a:srgbClr val="16B0E3">
                <a:alpha val="65490"/>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226" name="Google Shape;226;p26"/>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16B0E3">
                <a:alpha val="49411"/>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227" name="Google Shape;227;p26"/>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chemeClr val="accent2">
                <a:alpha val="69411"/>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228" name="Google Shape;228;p26"/>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rgbClr val="226292">
                <a:alpha val="80000"/>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229" name="Google Shape;229;p26"/>
            <p:cNvSpPr/>
            <p:nvPr/>
          </p:nvSpPr>
          <p:spPr>
            <a:xfrm>
              <a:off x="10371666" y="3589867"/>
              <a:ext cx="1817159" cy="3268133"/>
            </a:xfrm>
            <a:prstGeom prst="triangle">
              <a:avLst>
                <a:gd name="adj" fmla="val 100000"/>
              </a:avLst>
            </a:prstGeom>
            <a:solidFill>
              <a:srgbClr val="16B0E3">
                <a:alpha val="65490"/>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grpSp>
      <p:sp>
        <p:nvSpPr>
          <p:cNvPr id="230" name="Google Shape;230;p26"/>
          <p:cNvSpPr/>
          <p:nvPr/>
        </p:nvSpPr>
        <p:spPr>
          <a:xfrm rot="10800000">
            <a:off x="3174" y="12700"/>
            <a:ext cx="842596" cy="5666154"/>
          </a:xfrm>
          <a:prstGeom prst="triangle">
            <a:avLst>
              <a:gd name="adj" fmla="val 100000"/>
            </a:avLst>
          </a:prstGeom>
          <a:solidFill>
            <a:schemeClr val="accent1">
              <a:alpha val="84313"/>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graphicFrame>
        <p:nvGraphicFramePr>
          <p:cNvPr id="231" name="Google Shape;231;p26"/>
          <p:cNvGraphicFramePr/>
          <p:nvPr>
            <p:extLst>
              <p:ext uri="{D42A27DB-BD31-4B8C-83A1-F6EECF244321}">
                <p14:modId xmlns:p14="http://schemas.microsoft.com/office/powerpoint/2010/main" val="2768791822"/>
              </p:ext>
            </p:extLst>
          </p:nvPr>
        </p:nvGraphicFramePr>
        <p:xfrm>
          <a:off x="0" y="-43180"/>
          <a:ext cx="12188825" cy="6888520"/>
        </p:xfrm>
        <a:graphic>
          <a:graphicData uri="http://schemas.openxmlformats.org/drawingml/2006/table">
            <a:tbl>
              <a:tblPr firstRow="1" bandRow="1">
                <a:noFill/>
                <a:tableStyleId>{92520E61-B507-4C4D-88DF-456A1907252A}</a:tableStyleId>
              </a:tblPr>
              <a:tblGrid>
                <a:gridCol w="6110375">
                  <a:extLst>
                    <a:ext uri="{9D8B030D-6E8A-4147-A177-3AD203B41FA5}">
                      <a16:colId xmlns:a16="http://schemas.microsoft.com/office/drawing/2014/main" val="20000"/>
                    </a:ext>
                  </a:extLst>
                </a:gridCol>
                <a:gridCol w="6078450">
                  <a:extLst>
                    <a:ext uri="{9D8B030D-6E8A-4147-A177-3AD203B41FA5}">
                      <a16:colId xmlns:a16="http://schemas.microsoft.com/office/drawing/2014/main" val="20001"/>
                    </a:ext>
                  </a:extLst>
                </a:gridCol>
              </a:tblGrid>
              <a:tr h="1774025">
                <a:tc>
                  <a:txBody>
                    <a:bodyPr/>
                    <a:lstStyle/>
                    <a:p>
                      <a:pPr marL="0" marR="0" lvl="0" indent="0" algn="ctr" rtl="0">
                        <a:lnSpc>
                          <a:spcPct val="100000"/>
                        </a:lnSpc>
                        <a:spcBef>
                          <a:spcPts val="0"/>
                        </a:spcBef>
                        <a:spcAft>
                          <a:spcPts val="0"/>
                        </a:spcAft>
                        <a:buClr>
                          <a:srgbClr val="000000"/>
                        </a:buClr>
                        <a:buSzPts val="4000"/>
                        <a:buFont typeface="Arial"/>
                        <a:buNone/>
                      </a:pPr>
                      <a:r>
                        <a:rPr lang="en-GB" sz="4000" u="sng" strike="noStrike" cap="none" dirty="0">
                          <a:solidFill>
                            <a:schemeClr val="dk1"/>
                          </a:solidFill>
                          <a:effectLst>
                            <a:outerShdw blurRad="38100" dist="38100" dir="2700000" algn="tl">
                              <a:srgbClr val="000000">
                                <a:alpha val="43137"/>
                              </a:srgbClr>
                            </a:outerShdw>
                          </a:effectLst>
                          <a:latin typeface="+mn-lt"/>
                        </a:rPr>
                        <a:t>Benefits</a:t>
                      </a:r>
                      <a:r>
                        <a:rPr lang="en-GB" sz="3600" u="sng" strike="noStrike" cap="none" dirty="0">
                          <a:solidFill>
                            <a:schemeClr val="dk1"/>
                          </a:solidFill>
                          <a:effectLst>
                            <a:outerShdw blurRad="38100" dist="38100" dir="2700000" algn="tl">
                              <a:srgbClr val="000000">
                                <a:alpha val="43137"/>
                              </a:srgbClr>
                            </a:outerShdw>
                          </a:effectLst>
                          <a:latin typeface="+mn-lt"/>
                        </a:rPr>
                        <a:t> </a:t>
                      </a:r>
                      <a:endParaRPr sz="1400" u="none" strike="noStrike" cap="none" dirty="0">
                        <a:effectLst>
                          <a:outerShdw blurRad="38100" dist="38100" dir="2700000" algn="tl">
                            <a:srgbClr val="000000">
                              <a:alpha val="43137"/>
                            </a:srgbClr>
                          </a:outerShdw>
                        </a:effectLst>
                        <a:latin typeface="+mn-lt"/>
                      </a:endParaRPr>
                    </a:p>
                    <a:p>
                      <a:pPr marL="0" marR="0" lvl="0" indent="0" algn="l" rtl="0">
                        <a:lnSpc>
                          <a:spcPct val="100000"/>
                        </a:lnSpc>
                        <a:spcBef>
                          <a:spcPts val="0"/>
                        </a:spcBef>
                        <a:spcAft>
                          <a:spcPts val="0"/>
                        </a:spcAft>
                        <a:buClr>
                          <a:srgbClr val="000000"/>
                        </a:buClr>
                        <a:buSzPts val="2400"/>
                        <a:buFont typeface="Arial"/>
                        <a:buNone/>
                      </a:pPr>
                      <a:endParaRPr sz="2400" u="none" strike="noStrike" cap="none" dirty="0"/>
                    </a:p>
                    <a:p>
                      <a:pPr marL="0" marR="0" lvl="0" indent="0" algn="l" rtl="0">
                        <a:lnSpc>
                          <a:spcPct val="100000"/>
                        </a:lnSpc>
                        <a:spcBef>
                          <a:spcPts val="0"/>
                        </a:spcBef>
                        <a:spcAft>
                          <a:spcPts val="0"/>
                        </a:spcAft>
                        <a:buClr>
                          <a:srgbClr val="000000"/>
                        </a:buClr>
                        <a:buSzPts val="2400"/>
                        <a:buFont typeface="Arial"/>
                        <a:buNone/>
                      </a:pPr>
                      <a:endParaRPr sz="2400" u="none" strike="noStrike" cap="none" dirty="0"/>
                    </a:p>
                    <a:p>
                      <a:pPr marL="0" marR="0" lvl="0" indent="0" algn="l" rtl="0">
                        <a:lnSpc>
                          <a:spcPct val="100000"/>
                        </a:lnSpc>
                        <a:spcBef>
                          <a:spcPts val="0"/>
                        </a:spcBef>
                        <a:spcAft>
                          <a:spcPts val="0"/>
                        </a:spcAft>
                        <a:buClr>
                          <a:srgbClr val="000000"/>
                        </a:buClr>
                        <a:buSzPts val="2400"/>
                        <a:buFont typeface="Arial"/>
                        <a:buNone/>
                      </a:pPr>
                      <a:endParaRPr sz="2400" u="none" strike="noStrike" cap="none" dirty="0"/>
                    </a:p>
                  </a:txBody>
                  <a:tcPr marL="91450" marR="91450" marT="45725" marB="45725"/>
                </a:tc>
                <a:tc>
                  <a:txBody>
                    <a:bodyPr/>
                    <a:lstStyle/>
                    <a:p>
                      <a:pPr marL="0" marR="0" lvl="0" indent="0" algn="ctr" rtl="0">
                        <a:lnSpc>
                          <a:spcPct val="100000"/>
                        </a:lnSpc>
                        <a:spcBef>
                          <a:spcPts val="0"/>
                        </a:spcBef>
                        <a:spcAft>
                          <a:spcPts val="0"/>
                        </a:spcAft>
                        <a:buClr>
                          <a:srgbClr val="000000"/>
                        </a:buClr>
                        <a:buSzPts val="4000"/>
                        <a:buFont typeface="Arial"/>
                        <a:buNone/>
                      </a:pPr>
                      <a:r>
                        <a:rPr lang="en-GB" sz="4000" u="sng" strike="noStrike" cap="none" dirty="0">
                          <a:solidFill>
                            <a:schemeClr val="dk1"/>
                          </a:solidFill>
                          <a:effectLst>
                            <a:outerShdw blurRad="38100" dist="38100" dir="2700000" algn="tl">
                              <a:srgbClr val="000000">
                                <a:alpha val="43137"/>
                              </a:srgbClr>
                            </a:outerShdw>
                          </a:effectLst>
                          <a:latin typeface="+mn-lt"/>
                        </a:rPr>
                        <a:t>  Limitations</a:t>
                      </a:r>
                      <a:endParaRPr sz="1400" u="none" strike="noStrike" cap="none" dirty="0">
                        <a:effectLst>
                          <a:outerShdw blurRad="38100" dist="38100" dir="2700000" algn="tl">
                            <a:srgbClr val="000000">
                              <a:alpha val="43137"/>
                            </a:srgbClr>
                          </a:outerShdw>
                        </a:effectLst>
                        <a:latin typeface="+mn-lt"/>
                      </a:endParaRPr>
                    </a:p>
                  </a:txBody>
                  <a:tcPr marL="91450" marR="91450" marT="45725" marB="45725"/>
                </a:tc>
                <a:extLst>
                  <a:ext uri="{0D108BD9-81ED-4DB2-BD59-A6C34878D82A}">
                    <a16:rowId xmlns:a16="http://schemas.microsoft.com/office/drawing/2014/main" val="10000"/>
                  </a:ext>
                </a:extLst>
              </a:tr>
              <a:tr h="1309600">
                <a:tc>
                  <a:txBody>
                    <a:bodyPr/>
                    <a:lstStyle/>
                    <a:p>
                      <a:pPr marL="0" marR="0" lvl="0" indent="0" algn="l" rtl="0">
                        <a:lnSpc>
                          <a:spcPct val="100000"/>
                        </a:lnSpc>
                        <a:spcBef>
                          <a:spcPts val="0"/>
                        </a:spcBef>
                        <a:spcAft>
                          <a:spcPts val="0"/>
                        </a:spcAft>
                        <a:buClr>
                          <a:schemeClr val="dk1"/>
                        </a:buClr>
                        <a:buSzPts val="2000"/>
                        <a:buFont typeface="Trebuchet MS"/>
                        <a:buNone/>
                      </a:pPr>
                      <a:r>
                        <a:rPr lang="en-GB" sz="2000" u="none" strike="noStrike" cap="none" dirty="0"/>
                        <a:t> </a:t>
                      </a:r>
                      <a:endParaRPr sz="1400" u="none" strike="noStrike" cap="none" dirty="0"/>
                    </a:p>
                    <a:p>
                      <a:pPr marL="0" marR="0" lvl="0" indent="0" algn="just" rtl="0">
                        <a:lnSpc>
                          <a:spcPct val="100000"/>
                        </a:lnSpc>
                        <a:spcBef>
                          <a:spcPts val="0"/>
                        </a:spcBef>
                        <a:spcAft>
                          <a:spcPts val="0"/>
                        </a:spcAft>
                        <a:buClr>
                          <a:schemeClr val="dk1"/>
                        </a:buClr>
                        <a:buSzPts val="2000"/>
                        <a:buFont typeface="Trebuchet MS"/>
                        <a:buNone/>
                      </a:pPr>
                      <a:r>
                        <a:rPr lang="en-GB" sz="2000" u="none" strike="noStrike" cap="none" dirty="0">
                          <a:latin typeface="+mn-lt"/>
                        </a:rPr>
                        <a:t>Helps improve employees' grammatical writing and Vocabulary. </a:t>
                      </a:r>
                      <a:endParaRPr sz="1400" u="none" strike="noStrike" cap="none" dirty="0">
                        <a:latin typeface="+mn-lt"/>
                      </a:endParaRPr>
                    </a:p>
                  </a:txBody>
                  <a:tcPr marL="91450" marR="91450" marT="45725" marB="45725"/>
                </a:tc>
                <a:tc>
                  <a:txBody>
                    <a:bodyPr/>
                    <a:lstStyle/>
                    <a:p>
                      <a:pPr marL="0" marR="0" lvl="0" indent="0" algn="l" rtl="0">
                        <a:lnSpc>
                          <a:spcPct val="100000"/>
                        </a:lnSpc>
                        <a:spcBef>
                          <a:spcPts val="0"/>
                        </a:spcBef>
                        <a:spcAft>
                          <a:spcPts val="0"/>
                        </a:spcAft>
                        <a:buClr>
                          <a:schemeClr val="dk1"/>
                        </a:buClr>
                        <a:buSzPts val="2000"/>
                        <a:buFont typeface="Trebuchet MS"/>
                        <a:buNone/>
                      </a:pPr>
                      <a:endParaRPr sz="2000" u="none" strike="noStrike" cap="none" dirty="0"/>
                    </a:p>
                    <a:p>
                      <a:pPr marL="0" marR="0" lvl="0" indent="0" algn="just" rtl="0">
                        <a:lnSpc>
                          <a:spcPct val="100000"/>
                        </a:lnSpc>
                        <a:spcBef>
                          <a:spcPts val="0"/>
                        </a:spcBef>
                        <a:spcAft>
                          <a:spcPts val="0"/>
                        </a:spcAft>
                        <a:buClr>
                          <a:schemeClr val="dk1"/>
                        </a:buClr>
                        <a:buSzPts val="2000"/>
                        <a:buFont typeface="Trebuchet MS"/>
                        <a:buNone/>
                      </a:pPr>
                      <a:r>
                        <a:rPr lang="en-GB" sz="2000" u="none" strike="noStrike" cap="none" dirty="0">
                          <a:latin typeface="+mn-lt"/>
                        </a:rPr>
                        <a:t>Spelling corrections are sometimes not clear regarding the original meaning.</a:t>
                      </a:r>
                      <a:endParaRPr sz="1400" u="none" strike="noStrike" cap="none" dirty="0">
                        <a:latin typeface="+mn-lt"/>
                      </a:endParaRPr>
                    </a:p>
                    <a:p>
                      <a:pPr marL="0" marR="0" lvl="0" indent="0" algn="just" rtl="0">
                        <a:lnSpc>
                          <a:spcPct val="100000"/>
                        </a:lnSpc>
                        <a:spcBef>
                          <a:spcPts val="0"/>
                        </a:spcBef>
                        <a:spcAft>
                          <a:spcPts val="0"/>
                        </a:spcAft>
                        <a:buClr>
                          <a:srgbClr val="000000"/>
                        </a:buClr>
                        <a:buSzPts val="2000"/>
                        <a:buFont typeface="Arial"/>
                        <a:buNone/>
                      </a:pPr>
                      <a:r>
                        <a:rPr lang="en-GB" sz="2000" u="none" strike="noStrike" cap="none" dirty="0">
                          <a:latin typeface="+mn-lt"/>
                        </a:rPr>
                        <a:t>(Yulanda, 2023)</a:t>
                      </a:r>
                      <a:endParaRPr sz="1400" u="none" strike="noStrike" cap="none" dirty="0">
                        <a:latin typeface="+mn-lt"/>
                      </a:endParaRPr>
                    </a:p>
                  </a:txBody>
                  <a:tcPr marL="91450" marR="91450" marT="45725" marB="45725"/>
                </a:tc>
                <a:extLst>
                  <a:ext uri="{0D108BD9-81ED-4DB2-BD59-A6C34878D82A}">
                    <a16:rowId xmlns:a16="http://schemas.microsoft.com/office/drawing/2014/main" val="10001"/>
                  </a:ext>
                </a:extLst>
              </a:tr>
              <a:tr h="1614150">
                <a:tc>
                  <a:txBody>
                    <a:bodyPr/>
                    <a:lstStyle/>
                    <a:p>
                      <a:pPr marL="0" marR="0" lvl="0" indent="0" algn="just" rtl="0">
                        <a:lnSpc>
                          <a:spcPct val="100000"/>
                        </a:lnSpc>
                        <a:spcBef>
                          <a:spcPts val="0"/>
                        </a:spcBef>
                        <a:spcAft>
                          <a:spcPts val="0"/>
                        </a:spcAft>
                        <a:buClr>
                          <a:schemeClr val="dk1"/>
                        </a:buClr>
                        <a:buSzPts val="2000"/>
                        <a:buFont typeface="Trebuchet MS"/>
                        <a:buNone/>
                      </a:pPr>
                      <a:r>
                        <a:rPr lang="en-GB" sz="2000" u="none" strike="noStrike" cap="none" dirty="0">
                          <a:latin typeface="+mn-lt"/>
                        </a:rPr>
                        <a:t>Documents can be modified, deleted, retrieved, or printed to facilitate efficient communication between employees or departments. (Han et al., 2015).</a:t>
                      </a:r>
                      <a:endParaRPr sz="1400" u="none" strike="noStrike" cap="none" dirty="0">
                        <a:latin typeface="+mn-lt"/>
                      </a:endParaRPr>
                    </a:p>
                  </a:txBody>
                  <a:tcPr marL="91450" marR="91450" marT="45725" marB="45725"/>
                </a:tc>
                <a:tc>
                  <a:txBody>
                    <a:bodyPr/>
                    <a:lstStyle/>
                    <a:p>
                      <a:pPr marL="0" marR="0" lvl="0" indent="0" algn="just" rtl="0">
                        <a:lnSpc>
                          <a:spcPct val="100000"/>
                        </a:lnSpc>
                        <a:spcBef>
                          <a:spcPts val="0"/>
                        </a:spcBef>
                        <a:spcAft>
                          <a:spcPts val="0"/>
                        </a:spcAft>
                        <a:buClr>
                          <a:schemeClr val="dk1"/>
                        </a:buClr>
                        <a:buSzPts val="2000"/>
                        <a:buFont typeface="Trebuchet MS"/>
                        <a:buNone/>
                      </a:pPr>
                      <a:r>
                        <a:rPr lang="en-GB" sz="2000" u="none" strike="noStrike" cap="none" dirty="0">
                          <a:latin typeface="+mn-lt"/>
                        </a:rPr>
                        <a:t>Insufficient access control; although Word offers password and encryption options, documents can still be printed or copied without leaving any trace of this.</a:t>
                      </a:r>
                      <a:endParaRPr sz="1400" u="none" strike="noStrike" cap="none" dirty="0">
                        <a:latin typeface="+mn-lt"/>
                      </a:endParaRPr>
                    </a:p>
                    <a:p>
                      <a:pPr marL="0" marR="0" lvl="0" indent="0" algn="l" rtl="0">
                        <a:lnSpc>
                          <a:spcPct val="100000"/>
                        </a:lnSpc>
                        <a:spcBef>
                          <a:spcPts val="0"/>
                        </a:spcBef>
                        <a:spcAft>
                          <a:spcPts val="0"/>
                        </a:spcAft>
                        <a:buClr>
                          <a:srgbClr val="000000"/>
                        </a:buClr>
                        <a:buSzPts val="2000"/>
                        <a:buFont typeface="Arial"/>
                        <a:buNone/>
                      </a:pPr>
                      <a:r>
                        <a:rPr lang="en-GB" sz="2000" u="none" strike="noStrike" cap="none" dirty="0"/>
                        <a:t>(Bromwich and Bromwich, 2016)</a:t>
                      </a:r>
                      <a:endParaRPr sz="1400" u="none" strike="noStrike" cap="none" dirty="0"/>
                    </a:p>
                  </a:txBody>
                  <a:tcPr marL="91450" marR="91450" marT="45725" marB="45725"/>
                </a:tc>
                <a:extLst>
                  <a:ext uri="{0D108BD9-81ED-4DB2-BD59-A6C34878D82A}">
                    <a16:rowId xmlns:a16="http://schemas.microsoft.com/office/drawing/2014/main" val="10002"/>
                  </a:ext>
                </a:extLst>
              </a:tr>
              <a:tr h="2134850">
                <a:tc>
                  <a:txBody>
                    <a:bodyPr/>
                    <a:lstStyle/>
                    <a:p>
                      <a:pPr marL="0" marR="0" lvl="0" indent="0" algn="just" rtl="0">
                        <a:lnSpc>
                          <a:spcPct val="90000"/>
                        </a:lnSpc>
                        <a:spcBef>
                          <a:spcPts val="0"/>
                        </a:spcBef>
                        <a:spcAft>
                          <a:spcPts val="0"/>
                        </a:spcAft>
                        <a:buClr>
                          <a:srgbClr val="000000"/>
                        </a:buClr>
                        <a:buSzPts val="2000"/>
                        <a:buFont typeface="Arial"/>
                        <a:buNone/>
                      </a:pPr>
                      <a:r>
                        <a:rPr lang="en-GB" sz="2000" u="none" strike="noStrike" cap="none" dirty="0">
                          <a:latin typeface="+mn-lt"/>
                        </a:rPr>
                        <a:t>Helps reduce costs and paper use when communicating test results, patients' medical appointments, and health records. </a:t>
                      </a:r>
                      <a:endParaRPr sz="1400" u="none" strike="noStrike" cap="none" dirty="0">
                        <a:latin typeface="+mn-lt"/>
                      </a:endParaRPr>
                    </a:p>
                    <a:p>
                      <a:pPr marL="0" marR="0" lvl="0" indent="0" algn="l" rtl="0">
                        <a:lnSpc>
                          <a:spcPct val="90000"/>
                        </a:lnSpc>
                        <a:spcBef>
                          <a:spcPts val="0"/>
                        </a:spcBef>
                        <a:spcAft>
                          <a:spcPts val="0"/>
                        </a:spcAft>
                        <a:buClr>
                          <a:srgbClr val="000000"/>
                        </a:buClr>
                        <a:buSzPts val="2000"/>
                        <a:buFont typeface="Arial"/>
                        <a:buNone/>
                      </a:pPr>
                      <a:endParaRPr sz="2000" u="none" strike="noStrike" cap="none" dirty="0"/>
                    </a:p>
                    <a:p>
                      <a:pPr marL="0" marR="0" lvl="0" indent="0" algn="l" rtl="0">
                        <a:lnSpc>
                          <a:spcPct val="100000"/>
                        </a:lnSpc>
                        <a:spcBef>
                          <a:spcPts val="0"/>
                        </a:spcBef>
                        <a:spcAft>
                          <a:spcPts val="0"/>
                        </a:spcAft>
                        <a:buClr>
                          <a:schemeClr val="dk1"/>
                        </a:buClr>
                        <a:buSzPts val="2000"/>
                        <a:buFont typeface="Trebuchet MS"/>
                        <a:buNone/>
                      </a:pPr>
                      <a:endParaRPr sz="2000" u="none" strike="noStrike" cap="none" dirty="0"/>
                    </a:p>
                    <a:p>
                      <a:pPr marL="0" marR="0" lvl="0" indent="0" algn="l" rtl="0">
                        <a:lnSpc>
                          <a:spcPct val="100000"/>
                        </a:lnSpc>
                        <a:spcBef>
                          <a:spcPts val="0"/>
                        </a:spcBef>
                        <a:spcAft>
                          <a:spcPts val="0"/>
                        </a:spcAft>
                        <a:buClr>
                          <a:schemeClr val="dk1"/>
                        </a:buClr>
                        <a:buSzPts val="2000"/>
                        <a:buFont typeface="Trebuchet MS"/>
                        <a:buNone/>
                      </a:pPr>
                      <a:endParaRPr sz="2000" u="none" strike="noStrike" cap="none" dirty="0"/>
                    </a:p>
                    <a:p>
                      <a:pPr marL="0" marR="0" lvl="0" indent="0" algn="l" rtl="0">
                        <a:lnSpc>
                          <a:spcPct val="100000"/>
                        </a:lnSpc>
                        <a:spcBef>
                          <a:spcPts val="0"/>
                        </a:spcBef>
                        <a:spcAft>
                          <a:spcPts val="0"/>
                        </a:spcAft>
                        <a:buClr>
                          <a:srgbClr val="000000"/>
                        </a:buClr>
                        <a:buSzPts val="2000"/>
                        <a:buFont typeface="Arial"/>
                        <a:buNone/>
                      </a:pPr>
                      <a:r>
                        <a:rPr lang="en-GB" sz="2000" u="none" strike="noStrike" cap="none" dirty="0"/>
                        <a:t>(Yulanda, 2023)</a:t>
                      </a:r>
                      <a:endParaRPr sz="1400" u="none" strike="noStrike" cap="none" dirty="0"/>
                    </a:p>
                  </a:txBody>
                  <a:tcPr marL="91450" marR="91450" marT="45725" marB="45725"/>
                </a:tc>
                <a:tc>
                  <a:txBody>
                    <a:bodyPr/>
                    <a:lstStyle/>
                    <a:p>
                      <a:pPr marL="0" marR="0" lvl="0" indent="0" algn="just" rtl="0">
                        <a:lnSpc>
                          <a:spcPct val="100000"/>
                        </a:lnSpc>
                        <a:spcBef>
                          <a:spcPts val="0"/>
                        </a:spcBef>
                        <a:spcAft>
                          <a:spcPts val="0"/>
                        </a:spcAft>
                        <a:buClr>
                          <a:schemeClr val="dk1"/>
                        </a:buClr>
                        <a:buSzPts val="2000"/>
                        <a:buFont typeface="Trebuchet MS"/>
                        <a:buNone/>
                      </a:pPr>
                      <a:r>
                        <a:rPr lang="en-GB" sz="2000" u="none" strike="noStrike" cap="none" dirty="0">
                          <a:latin typeface="+mn-lt"/>
                        </a:rPr>
                        <a:t>Microsoft Word was not created for medical purposes; therefore, it is not compatible with medical writers. The complexity of some documents and scientific data causes Microsoft Word to fail, so writers ultimately have to use other tools, such as EndNote. (Tilly, 2024)</a:t>
                      </a:r>
                      <a:endParaRPr sz="1400" u="none" strike="noStrike" cap="none" dirty="0">
                        <a:latin typeface="+mn-lt"/>
                      </a:endParaRPr>
                    </a:p>
                    <a:p>
                      <a:pPr marL="0" marR="0" lvl="0" indent="0" algn="r" rtl="0">
                        <a:lnSpc>
                          <a:spcPct val="100000"/>
                        </a:lnSpc>
                        <a:spcBef>
                          <a:spcPts val="0"/>
                        </a:spcBef>
                        <a:spcAft>
                          <a:spcPts val="0"/>
                        </a:spcAft>
                        <a:buClr>
                          <a:schemeClr val="dk1"/>
                        </a:buClr>
                        <a:buSzPts val="1600"/>
                        <a:buFont typeface="Trebuchet MS"/>
                        <a:buNone/>
                      </a:pPr>
                      <a:r>
                        <a:rPr lang="en-GB" sz="1600" b="1" u="none" strike="noStrike" cap="none" dirty="0"/>
                        <a:t>Katherine Montero Coello 2512506</a:t>
                      </a:r>
                      <a:endParaRPr sz="1400" u="none" strike="noStrike" cap="none" dirty="0"/>
                    </a:p>
                  </a:txBody>
                  <a:tcPr marL="91450" marR="91450" marT="45725" marB="45725"/>
                </a:tc>
                <a:extLst>
                  <a:ext uri="{0D108BD9-81ED-4DB2-BD59-A6C34878D82A}">
                    <a16:rowId xmlns:a16="http://schemas.microsoft.com/office/drawing/2014/main" val="10003"/>
                  </a:ext>
                </a:extLst>
              </a:tr>
            </a:tbl>
          </a:graphicData>
        </a:graphic>
      </p:graphicFrame>
      <p:pic>
        <p:nvPicPr>
          <p:cNvPr id="232" name="Google Shape;232;p26"/>
          <p:cNvPicPr preferRelativeResize="0"/>
          <p:nvPr/>
        </p:nvPicPr>
        <p:blipFill rotWithShape="1">
          <a:blip r:embed="rId3">
            <a:alphaModFix/>
          </a:blip>
          <a:srcRect/>
          <a:stretch/>
        </p:blipFill>
        <p:spPr>
          <a:xfrm>
            <a:off x="4584032" y="12698"/>
            <a:ext cx="2719135" cy="1731882"/>
          </a:xfrm>
          <a:prstGeom prst="ellipse">
            <a:avLst/>
          </a:prstGeom>
          <a:solidFill>
            <a:schemeClr val="accent1"/>
          </a:solidFill>
          <a:ln w="53975" cap="rnd" cmpd="sng">
            <a:solidFill>
              <a:srgbClr val="333333"/>
            </a:solidFill>
            <a:prstDash val="solid"/>
            <a:round/>
            <a:headEnd type="none" w="sm" len="sm"/>
            <a:tailEnd type="none" w="sm" len="sm"/>
          </a:ln>
          <a:effectLst>
            <a:outerShdw blurRad="381000" dist="292100" dir="5400000" sx="-80000" sy="-18000" rotWithShape="0">
              <a:srgbClr val="000000">
                <a:alpha val="21568"/>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32"/>
                                        </p:tgtEl>
                                        <p:attrNameLst>
                                          <p:attrName>style.visibility</p:attrName>
                                        </p:attrNameLst>
                                      </p:cBhvr>
                                      <p:to>
                                        <p:strVal val="visible"/>
                                      </p:to>
                                    </p:set>
                                    <p:anim calcmode="lin" valueType="num">
                                      <p:cBhvr additive="base">
                                        <p:cTn id="7" dur="500"/>
                                        <p:tgtEl>
                                          <p:spTgt spid="2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36"/>
        <p:cNvGrpSpPr/>
        <p:nvPr/>
      </p:nvGrpSpPr>
      <p:grpSpPr>
        <a:xfrm>
          <a:off x="0" y="0"/>
          <a:ext cx="0" cy="0"/>
          <a:chOff x="0" y="0"/>
          <a:chExt cx="0" cy="0"/>
        </a:xfrm>
      </p:grpSpPr>
      <p:pic>
        <p:nvPicPr>
          <p:cNvPr id="237" name="Google Shape;237;p27" descr="A logo of a medical service"/>
          <p:cNvPicPr preferRelativeResize="0"/>
          <p:nvPr/>
        </p:nvPicPr>
        <p:blipFill rotWithShape="1">
          <a:blip r:embed="rId3">
            <a:alphaModFix/>
          </a:blip>
          <a:srcRect l="9674" r="13217" b="-2"/>
          <a:stretch/>
        </p:blipFill>
        <p:spPr>
          <a:xfrm>
            <a:off x="6523539" y="-1"/>
            <a:ext cx="5694946" cy="6858001"/>
          </a:xfrm>
          <a:custGeom>
            <a:avLst/>
            <a:gdLst/>
            <a:ahLst/>
            <a:cxnLst/>
            <a:rect l="l" t="t" r="r" b="b"/>
            <a:pathLst>
              <a:path w="7922146" h="6858001" extrusionOk="0">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a:noFill/>
          <a:ln>
            <a:noFill/>
          </a:ln>
        </p:spPr>
      </p:pic>
      <p:sp>
        <p:nvSpPr>
          <p:cNvPr id="238" name="Google Shape;238;p27"/>
          <p:cNvSpPr txBox="1">
            <a:spLocks noGrp="1"/>
          </p:cNvSpPr>
          <p:nvPr>
            <p:ph type="title"/>
          </p:nvPr>
        </p:nvSpPr>
        <p:spPr>
          <a:xfrm>
            <a:off x="277792" y="0"/>
            <a:ext cx="5184545" cy="770021"/>
          </a:xfrm>
          <a:prstGeom prst="rect">
            <a:avLst/>
          </a:prstGeom>
          <a:noFill/>
          <a:ln>
            <a:noFill/>
          </a:ln>
        </p:spPr>
        <p:txBody>
          <a:bodyPr spcFirstLastPara="1" wrap="square" lIns="91425" tIns="45700" rIns="91425" bIns="45700" anchor="t" anchorCtr="0">
            <a:normAutofit/>
          </a:bodyPr>
          <a:lstStyle/>
          <a:p>
            <a:pPr marL="0" lvl="0" indent="0" algn="ctr" rtl="0">
              <a:lnSpc>
                <a:spcPct val="100000"/>
              </a:lnSpc>
              <a:spcBef>
                <a:spcPts val="0"/>
              </a:spcBef>
              <a:spcAft>
                <a:spcPts val="0"/>
              </a:spcAft>
              <a:buClr>
                <a:schemeClr val="dk1"/>
              </a:buClr>
              <a:buSzPts val="4000"/>
              <a:buFont typeface="Trebuchet MS"/>
              <a:buNone/>
            </a:pPr>
            <a:r>
              <a:rPr lang="en-GB" sz="4000" b="1" dirty="0">
                <a:solidFill>
                  <a:schemeClr val="dk1"/>
                </a:solidFill>
                <a:effectLst>
                  <a:outerShdw blurRad="38100" dist="38100" dir="2700000" algn="tl">
                    <a:srgbClr val="000000">
                      <a:alpha val="43137"/>
                    </a:srgbClr>
                  </a:outerShdw>
                </a:effectLst>
              </a:rPr>
              <a:t>Microsoft Teams </a:t>
            </a:r>
            <a:endParaRPr dirty="0">
              <a:effectLst>
                <a:outerShdw blurRad="38100" dist="38100" dir="2700000" algn="tl">
                  <a:srgbClr val="000000">
                    <a:alpha val="43137"/>
                  </a:srgbClr>
                </a:outerShdw>
              </a:effectLst>
            </a:endParaRPr>
          </a:p>
        </p:txBody>
      </p:sp>
      <p:sp>
        <p:nvSpPr>
          <p:cNvPr id="239" name="Google Shape;239;p27"/>
          <p:cNvSpPr txBox="1">
            <a:spLocks noGrp="1"/>
          </p:cNvSpPr>
          <p:nvPr>
            <p:ph type="body" idx="1"/>
          </p:nvPr>
        </p:nvSpPr>
        <p:spPr>
          <a:xfrm>
            <a:off x="127322" y="770021"/>
            <a:ext cx="6802867" cy="6214979"/>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SzPts val="2240"/>
              <a:buNone/>
            </a:pPr>
            <a:r>
              <a:rPr lang="en-GB" sz="2800" b="1" u="sng" dirty="0">
                <a:solidFill>
                  <a:schemeClr val="dk1"/>
                </a:solidFill>
                <a:latin typeface="+mn-lt"/>
              </a:rPr>
              <a:t>Microsoft Teams definition</a:t>
            </a:r>
            <a:endParaRPr dirty="0">
              <a:latin typeface="+mn-lt"/>
            </a:endParaRPr>
          </a:p>
          <a:p>
            <a:pPr marL="342900" lvl="0" indent="-342900" algn="l" rtl="0">
              <a:lnSpc>
                <a:spcPct val="100000"/>
              </a:lnSpc>
              <a:spcBef>
                <a:spcPts val="1000"/>
              </a:spcBef>
              <a:spcAft>
                <a:spcPts val="0"/>
              </a:spcAft>
              <a:buSzPts val="1600"/>
              <a:buChar char="►"/>
            </a:pPr>
            <a:r>
              <a:rPr lang="en-GB" sz="2000" b="1" dirty="0">
                <a:latin typeface="+mn-lt"/>
              </a:rPr>
              <a:t>M</a:t>
            </a:r>
            <a:r>
              <a:rPr lang="en-GB" sz="2000" dirty="0">
                <a:latin typeface="+mn-lt"/>
              </a:rPr>
              <a:t>icrosoft Teams in NHS, communication, secure NHS network</a:t>
            </a:r>
            <a:endParaRPr dirty="0">
              <a:latin typeface="+mn-lt"/>
            </a:endParaRPr>
          </a:p>
          <a:p>
            <a:pPr marL="342900" lvl="0" indent="-342900" algn="l" rtl="0">
              <a:lnSpc>
                <a:spcPct val="100000"/>
              </a:lnSpc>
              <a:spcBef>
                <a:spcPts val="1000"/>
              </a:spcBef>
              <a:spcAft>
                <a:spcPts val="0"/>
              </a:spcAft>
              <a:buSzPts val="1600"/>
              <a:buChar char="►"/>
            </a:pPr>
            <a:r>
              <a:rPr lang="en-GB" sz="2000" dirty="0">
                <a:latin typeface="+mn-lt"/>
              </a:rPr>
              <a:t>Collaboration, providing the technology, and working together. Information easily</a:t>
            </a:r>
            <a:endParaRPr dirty="0">
              <a:latin typeface="+mn-lt"/>
            </a:endParaRPr>
          </a:p>
          <a:p>
            <a:pPr marL="342900" lvl="0" indent="-342900" algn="l" rtl="0">
              <a:lnSpc>
                <a:spcPct val="100000"/>
              </a:lnSpc>
              <a:spcBef>
                <a:spcPts val="1000"/>
              </a:spcBef>
              <a:spcAft>
                <a:spcPts val="0"/>
              </a:spcAft>
              <a:buSzPts val="1600"/>
              <a:buChar char="►"/>
            </a:pPr>
            <a:r>
              <a:rPr lang="en-GB" sz="2000" dirty="0">
                <a:latin typeface="+mn-lt"/>
              </a:rPr>
              <a:t>Virtual hub for teamwork </a:t>
            </a:r>
            <a:endParaRPr dirty="0">
              <a:latin typeface="+mn-lt"/>
            </a:endParaRPr>
          </a:p>
          <a:p>
            <a:pPr marL="0" lvl="0" indent="0" algn="l" rtl="0">
              <a:lnSpc>
                <a:spcPct val="100000"/>
              </a:lnSpc>
              <a:spcBef>
                <a:spcPts val="1000"/>
              </a:spcBef>
              <a:spcAft>
                <a:spcPts val="0"/>
              </a:spcAft>
              <a:buSzPts val="1920"/>
              <a:buNone/>
            </a:pPr>
            <a:r>
              <a:rPr lang="en-GB" sz="2400" b="1" dirty="0">
                <a:solidFill>
                  <a:schemeClr val="dk1"/>
                </a:solidFill>
                <a:latin typeface="+mn-lt"/>
              </a:rPr>
              <a:t>With MS Teams you can:</a:t>
            </a:r>
            <a:endParaRPr dirty="0">
              <a:latin typeface="+mn-lt"/>
            </a:endParaRPr>
          </a:p>
          <a:p>
            <a:pPr marL="342900" lvl="0" indent="-342900" algn="l" rtl="0">
              <a:lnSpc>
                <a:spcPct val="100000"/>
              </a:lnSpc>
              <a:spcBef>
                <a:spcPts val="1000"/>
              </a:spcBef>
              <a:spcAft>
                <a:spcPts val="0"/>
              </a:spcAft>
              <a:buSzPts val="1600"/>
              <a:buChar char="►"/>
            </a:pPr>
            <a:r>
              <a:rPr lang="en-GB" sz="2000" b="1" dirty="0">
                <a:latin typeface="+mn-lt"/>
              </a:rPr>
              <a:t>Invite NHS mail</a:t>
            </a:r>
            <a:endParaRPr dirty="0">
              <a:latin typeface="+mn-lt"/>
            </a:endParaRPr>
          </a:p>
          <a:p>
            <a:pPr marL="342900" lvl="0" indent="-342900" algn="l" rtl="0">
              <a:lnSpc>
                <a:spcPct val="100000"/>
              </a:lnSpc>
              <a:spcBef>
                <a:spcPts val="1000"/>
              </a:spcBef>
              <a:spcAft>
                <a:spcPts val="0"/>
              </a:spcAft>
              <a:buSzPts val="1600"/>
              <a:buChar char="►"/>
            </a:pPr>
            <a:r>
              <a:rPr lang="en-GB" sz="2000" dirty="0">
                <a:latin typeface="+mn-lt"/>
              </a:rPr>
              <a:t>NHS mail users to meetings</a:t>
            </a:r>
            <a:endParaRPr dirty="0">
              <a:latin typeface="+mn-lt"/>
            </a:endParaRPr>
          </a:p>
          <a:p>
            <a:pPr marL="342900" lvl="0" indent="-342900" algn="l" rtl="0">
              <a:lnSpc>
                <a:spcPct val="100000"/>
              </a:lnSpc>
              <a:spcBef>
                <a:spcPts val="1000"/>
              </a:spcBef>
              <a:spcAft>
                <a:spcPts val="0"/>
              </a:spcAft>
              <a:buSzPts val="1600"/>
              <a:buChar char="►"/>
            </a:pPr>
            <a:r>
              <a:rPr lang="en-GB" sz="2000" dirty="0">
                <a:latin typeface="+mn-lt"/>
              </a:rPr>
              <a:t>Organise meetings with up to 250 attendees</a:t>
            </a:r>
            <a:endParaRPr dirty="0">
              <a:latin typeface="+mn-lt"/>
            </a:endParaRPr>
          </a:p>
          <a:p>
            <a:pPr marL="342900" lvl="0" indent="-342900" algn="l" rtl="0">
              <a:lnSpc>
                <a:spcPct val="100000"/>
              </a:lnSpc>
              <a:spcBef>
                <a:spcPts val="1000"/>
              </a:spcBef>
              <a:spcAft>
                <a:spcPts val="0"/>
              </a:spcAft>
              <a:buSzPts val="1600"/>
              <a:buChar char="►"/>
            </a:pPr>
            <a:r>
              <a:rPr lang="en-GB" sz="2000" dirty="0">
                <a:latin typeface="+mn-lt"/>
              </a:rPr>
              <a:t>Collaborate with multi- disciplinary teams </a:t>
            </a:r>
            <a:endParaRPr dirty="0">
              <a:latin typeface="+mn-lt"/>
            </a:endParaRPr>
          </a:p>
          <a:p>
            <a:pPr marL="342900" lvl="0" indent="-342900" algn="l" rtl="0">
              <a:lnSpc>
                <a:spcPct val="100000"/>
              </a:lnSpc>
              <a:spcBef>
                <a:spcPts val="1000"/>
              </a:spcBef>
              <a:spcAft>
                <a:spcPts val="0"/>
              </a:spcAft>
              <a:buSzPts val="1600"/>
              <a:buChar char="►"/>
            </a:pPr>
            <a:r>
              <a:rPr lang="en-GB" sz="2000" dirty="0">
                <a:latin typeface="+mn-lt"/>
              </a:rPr>
              <a:t>Used for training sessions,  recording live events, and virtual conferences </a:t>
            </a:r>
            <a:endParaRPr dirty="0">
              <a:latin typeface="+mn-lt"/>
            </a:endParaRPr>
          </a:p>
          <a:p>
            <a:pPr marL="0" lvl="0" indent="0" algn="r" rtl="0">
              <a:lnSpc>
                <a:spcPct val="100000"/>
              </a:lnSpc>
              <a:spcBef>
                <a:spcPts val="1000"/>
              </a:spcBef>
              <a:spcAft>
                <a:spcPts val="0"/>
              </a:spcAft>
              <a:buSzPts val="1440"/>
              <a:buNone/>
            </a:pPr>
            <a:r>
              <a:rPr lang="en-GB" b="1" dirty="0"/>
              <a:t>Nelva Rosa Garrido Soleto 2515874    </a:t>
            </a:r>
            <a:endParaRPr dirty="0"/>
          </a:p>
          <a:p>
            <a:pPr marL="342900" lvl="0" indent="-251459" algn="l" rtl="0">
              <a:lnSpc>
                <a:spcPct val="100000"/>
              </a:lnSpc>
              <a:spcBef>
                <a:spcPts val="1000"/>
              </a:spcBef>
              <a:spcAft>
                <a:spcPts val="0"/>
              </a:spcAft>
              <a:buSzPts val="1440"/>
              <a:buNone/>
            </a:pPr>
            <a:endParaRPr b="1" dirty="0"/>
          </a:p>
          <a:p>
            <a:pPr marL="342900" lvl="0" indent="-251459" algn="l" rtl="0">
              <a:lnSpc>
                <a:spcPct val="100000"/>
              </a:lnSpc>
              <a:spcBef>
                <a:spcPts val="1000"/>
              </a:spcBef>
              <a:spcAft>
                <a:spcPts val="0"/>
              </a:spcAft>
              <a:buSzPts val="1440"/>
              <a:buNone/>
            </a:pPr>
            <a:endParaRPr b="1" dirty="0"/>
          </a:p>
        </p:txBody>
      </p:sp>
      <p:cxnSp>
        <p:nvCxnSpPr>
          <p:cNvPr id="240" name="Google Shape;240;p27"/>
          <p:cNvCxnSpPr/>
          <p:nvPr/>
        </p:nvCxnSpPr>
        <p:spPr>
          <a:xfrm>
            <a:off x="9371012" y="0"/>
            <a:ext cx="1219200" cy="6858000"/>
          </a:xfrm>
          <a:prstGeom prst="straightConnector1">
            <a:avLst/>
          </a:prstGeom>
          <a:noFill/>
          <a:ln w="9525" cap="flat" cmpd="sng">
            <a:solidFill>
              <a:srgbClr val="BFBFBF"/>
            </a:solidFill>
            <a:prstDash val="solid"/>
            <a:round/>
            <a:headEnd type="none" w="sm" len="sm"/>
            <a:tailEnd type="none" w="sm" len="sm"/>
          </a:ln>
          <a:effectLst>
            <a:outerShdw blurRad="40000" dist="20000" dir="5400000" rotWithShape="0">
              <a:srgbClr val="000000">
                <a:alpha val="37254"/>
              </a:srgbClr>
            </a:outerShdw>
          </a:effectLst>
        </p:spPr>
      </p:cxnSp>
      <p:cxnSp>
        <p:nvCxnSpPr>
          <p:cNvPr id="241" name="Google Shape;241;p27"/>
          <p:cNvCxnSpPr/>
          <p:nvPr/>
        </p:nvCxnSpPr>
        <p:spPr>
          <a:xfrm flipH="1">
            <a:off x="7425267" y="3681413"/>
            <a:ext cx="4763558" cy="3176587"/>
          </a:xfrm>
          <a:prstGeom prst="straightConnector1">
            <a:avLst/>
          </a:prstGeom>
          <a:noFill/>
          <a:ln w="9525" cap="flat" cmpd="sng">
            <a:solidFill>
              <a:srgbClr val="D8D8D8"/>
            </a:solidFill>
            <a:prstDash val="solid"/>
            <a:round/>
            <a:headEnd type="none" w="sm" len="sm"/>
            <a:tailEnd type="none" w="sm" len="sm"/>
          </a:ln>
          <a:effectLst>
            <a:outerShdw blurRad="40000" dist="20000" dir="5400000" rotWithShape="0">
              <a:srgbClr val="000000">
                <a:alpha val="37254"/>
              </a:srgbClr>
            </a:outerShdw>
          </a:effectLst>
        </p:spPr>
      </p:cxnSp>
      <p:sp>
        <p:nvSpPr>
          <p:cNvPr id="242" name="Google Shape;242;p27"/>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29411"/>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243" name="Google Shape;243;p27"/>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244" name="Google Shape;244;p27"/>
          <p:cNvSpPr/>
          <p:nvPr/>
        </p:nvSpPr>
        <p:spPr>
          <a:xfrm>
            <a:off x="8932333" y="3048000"/>
            <a:ext cx="3259667" cy="3810000"/>
          </a:xfrm>
          <a:prstGeom prst="triangle">
            <a:avLst>
              <a:gd name="adj" fmla="val 100000"/>
            </a:avLst>
          </a:prstGeom>
          <a:solidFill>
            <a:schemeClr val="accent2">
              <a:alpha val="71372"/>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245" name="Google Shape;245;p27"/>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226292">
              <a:alpha val="46274"/>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246" name="Google Shape;246;p27"/>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rgbClr val="9EDFF5">
              <a:alpha val="69411"/>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247" name="Google Shape;247;p27"/>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chemeClr val="accent1">
              <a:alpha val="64313"/>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248" name="Google Shape;248;p27"/>
          <p:cNvSpPr/>
          <p:nvPr/>
        </p:nvSpPr>
        <p:spPr>
          <a:xfrm>
            <a:off x="10371666" y="3589867"/>
            <a:ext cx="1817159" cy="3268133"/>
          </a:xfrm>
          <a:prstGeom prst="triangle">
            <a:avLst>
              <a:gd name="adj" fmla="val 100000"/>
            </a:avLst>
          </a:prstGeom>
          <a:solidFill>
            <a:schemeClr val="accent1">
              <a:alpha val="80000"/>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52"/>
        <p:cNvGrpSpPr/>
        <p:nvPr/>
      </p:nvGrpSpPr>
      <p:grpSpPr>
        <a:xfrm>
          <a:off x="0" y="0"/>
          <a:ext cx="0" cy="0"/>
          <a:chOff x="0" y="0"/>
          <a:chExt cx="0" cy="0"/>
        </a:xfrm>
      </p:grpSpPr>
      <p:sp>
        <p:nvSpPr>
          <p:cNvPr id="253" name="Google Shape;253;p28"/>
          <p:cNvSpPr txBox="1">
            <a:spLocks noGrp="1"/>
          </p:cNvSpPr>
          <p:nvPr>
            <p:ph type="title"/>
          </p:nvPr>
        </p:nvSpPr>
        <p:spPr>
          <a:xfrm>
            <a:off x="677334" y="0"/>
            <a:ext cx="8596668" cy="1130968"/>
          </a:xfrm>
          <a:prstGeom prst="rect">
            <a:avLst/>
          </a:prstGeom>
          <a:noFill/>
          <a:ln>
            <a:noFill/>
          </a:ln>
        </p:spPr>
        <p:txBody>
          <a:bodyPr spcFirstLastPara="1" wrap="square" lIns="91425" tIns="45700" rIns="91425" bIns="45700" anchor="t" anchorCtr="0">
            <a:normAutofit fontScale="90000"/>
          </a:bodyPr>
          <a:lstStyle/>
          <a:p>
            <a:pPr marL="0" lvl="0" indent="0" algn="ctr" rtl="0">
              <a:lnSpc>
                <a:spcPct val="100000"/>
              </a:lnSpc>
              <a:spcBef>
                <a:spcPts val="0"/>
              </a:spcBef>
              <a:spcAft>
                <a:spcPts val="0"/>
              </a:spcAft>
              <a:buClr>
                <a:schemeClr val="dk1"/>
              </a:buClr>
              <a:buSzPct val="100000"/>
              <a:buFont typeface="Trebuchet MS"/>
              <a:buNone/>
            </a:pPr>
            <a:r>
              <a:rPr lang="en-GB" b="1" dirty="0">
                <a:solidFill>
                  <a:schemeClr val="dk1"/>
                </a:solidFill>
                <a:effectLst>
                  <a:outerShdw blurRad="38100" dist="38100" dir="2700000" algn="tl">
                    <a:srgbClr val="000000">
                      <a:alpha val="43137"/>
                    </a:srgbClr>
                  </a:outerShdw>
                </a:effectLst>
              </a:rPr>
              <a:t>SUNRISE RESIDENTIAL CARE HOME</a:t>
            </a:r>
            <a:br>
              <a:rPr lang="en-GB" b="1" dirty="0">
                <a:solidFill>
                  <a:schemeClr val="dk1"/>
                </a:solidFill>
                <a:effectLst>
                  <a:outerShdw blurRad="38100" dist="38100" dir="2700000" algn="tl">
                    <a:srgbClr val="000000">
                      <a:alpha val="43137"/>
                    </a:srgbClr>
                  </a:outerShdw>
                </a:effectLst>
              </a:rPr>
            </a:br>
            <a:r>
              <a:rPr lang="en-GB" b="1" dirty="0">
                <a:solidFill>
                  <a:schemeClr val="dk1"/>
                </a:solidFill>
                <a:effectLst>
                  <a:outerShdw blurRad="38100" dist="38100" dir="2700000" algn="tl">
                    <a:srgbClr val="000000">
                      <a:alpha val="43137"/>
                    </a:srgbClr>
                  </a:outerShdw>
                </a:effectLst>
              </a:rPr>
              <a:t>  MS Teams Offers</a:t>
            </a:r>
            <a:endParaRPr dirty="0">
              <a:effectLst>
                <a:outerShdw blurRad="38100" dist="38100" dir="2700000" algn="tl">
                  <a:srgbClr val="000000">
                    <a:alpha val="43137"/>
                  </a:srgbClr>
                </a:outerShdw>
              </a:effectLst>
            </a:endParaRPr>
          </a:p>
        </p:txBody>
      </p:sp>
      <p:pic>
        <p:nvPicPr>
          <p:cNvPr id="254" name="Google Shape;254;p28"/>
          <p:cNvPicPr preferRelativeResize="0"/>
          <p:nvPr/>
        </p:nvPicPr>
        <p:blipFill rotWithShape="1">
          <a:blip r:embed="rId3">
            <a:alphaModFix/>
          </a:blip>
          <a:srcRect l="20929" r="21020" b="-1"/>
          <a:stretch/>
        </p:blipFill>
        <p:spPr>
          <a:xfrm>
            <a:off x="835720" y="2045031"/>
            <a:ext cx="4484797" cy="3882362"/>
          </a:xfrm>
          <a:prstGeom prst="rect">
            <a:avLst/>
          </a:prstGeom>
          <a:noFill/>
          <a:ln>
            <a:noFill/>
          </a:ln>
        </p:spPr>
      </p:pic>
      <p:sp>
        <p:nvSpPr>
          <p:cNvPr id="255" name="Google Shape;255;p28"/>
          <p:cNvSpPr txBox="1">
            <a:spLocks noGrp="1"/>
          </p:cNvSpPr>
          <p:nvPr>
            <p:ph type="body" idx="1"/>
          </p:nvPr>
        </p:nvSpPr>
        <p:spPr>
          <a:xfrm>
            <a:off x="5562599" y="1227222"/>
            <a:ext cx="5037222" cy="5630778"/>
          </a:xfrm>
          <a:prstGeom prst="rect">
            <a:avLst/>
          </a:prstGeom>
          <a:noFill/>
          <a:ln>
            <a:noFill/>
          </a:ln>
        </p:spPr>
        <p:txBody>
          <a:bodyPr spcFirstLastPara="1" wrap="square" lIns="91425" tIns="45700" rIns="91425" bIns="45700" anchor="t" anchorCtr="0">
            <a:normAutofit fontScale="92500"/>
          </a:bodyPr>
          <a:lstStyle/>
          <a:p>
            <a:pPr marL="342900" lvl="0" indent="-342900" algn="just" rtl="0">
              <a:lnSpc>
                <a:spcPct val="90000"/>
              </a:lnSpc>
              <a:spcBef>
                <a:spcPts val="0"/>
              </a:spcBef>
              <a:spcAft>
                <a:spcPts val="0"/>
              </a:spcAft>
              <a:buSzPts val="1600"/>
              <a:buChar char="►"/>
            </a:pPr>
            <a:r>
              <a:rPr lang="en-GB" sz="2000" dirty="0">
                <a:latin typeface="+mn-lt"/>
              </a:rPr>
              <a:t>Microsoft Teams’ ability to host chats, calls, and meetings, the digital healthcare </a:t>
            </a:r>
            <a:endParaRPr dirty="0">
              <a:latin typeface="+mn-lt"/>
            </a:endParaRPr>
          </a:p>
          <a:p>
            <a:pPr marL="342900" lvl="0" indent="-342900" algn="just" rtl="0">
              <a:lnSpc>
                <a:spcPct val="90000"/>
              </a:lnSpc>
              <a:spcBef>
                <a:spcPts val="1000"/>
              </a:spcBef>
              <a:spcAft>
                <a:spcPts val="0"/>
              </a:spcAft>
              <a:buSzPts val="1600"/>
              <a:buChar char="►"/>
            </a:pPr>
            <a:r>
              <a:rPr lang="en-GB" sz="2000" dirty="0">
                <a:latin typeface="+mn-lt"/>
              </a:rPr>
              <a:t>Efficient, collaborative, streamlined working</a:t>
            </a:r>
            <a:endParaRPr dirty="0">
              <a:latin typeface="+mn-lt"/>
            </a:endParaRPr>
          </a:p>
          <a:p>
            <a:pPr marL="342900" lvl="0" indent="-342900" algn="just" rtl="0">
              <a:lnSpc>
                <a:spcPct val="90000"/>
              </a:lnSpc>
              <a:spcBef>
                <a:spcPts val="1000"/>
              </a:spcBef>
              <a:spcAft>
                <a:spcPts val="0"/>
              </a:spcAft>
              <a:buSzPts val="1600"/>
              <a:buChar char="►"/>
            </a:pPr>
            <a:r>
              <a:rPr lang="en-GB" sz="2000" dirty="0">
                <a:latin typeface="+mn-lt"/>
              </a:rPr>
              <a:t>The diagram provides the ability to share Information seamlessly but securely</a:t>
            </a:r>
            <a:endParaRPr dirty="0">
              <a:latin typeface="+mn-lt"/>
            </a:endParaRPr>
          </a:p>
          <a:p>
            <a:pPr marL="342900" lvl="0" indent="-342900" algn="just" rtl="0">
              <a:lnSpc>
                <a:spcPct val="90000"/>
              </a:lnSpc>
              <a:spcBef>
                <a:spcPts val="1000"/>
              </a:spcBef>
              <a:spcAft>
                <a:spcPts val="0"/>
              </a:spcAft>
              <a:buSzPts val="1600"/>
              <a:buChar char="►"/>
            </a:pPr>
            <a:r>
              <a:rPr lang="en-GB" sz="2000" dirty="0">
                <a:latin typeface="+mn-lt"/>
              </a:rPr>
              <a:t>Increase virtual appointment</a:t>
            </a:r>
            <a:endParaRPr dirty="0">
              <a:latin typeface="+mn-lt"/>
            </a:endParaRPr>
          </a:p>
          <a:p>
            <a:pPr marL="342900" lvl="0" indent="-342900" algn="just" rtl="0">
              <a:lnSpc>
                <a:spcPct val="90000"/>
              </a:lnSpc>
              <a:spcBef>
                <a:spcPts val="1000"/>
              </a:spcBef>
              <a:spcAft>
                <a:spcPts val="0"/>
              </a:spcAft>
              <a:buSzPts val="1600"/>
              <a:buChar char="►"/>
            </a:pPr>
            <a:r>
              <a:rPr lang="en-GB" sz="2000" dirty="0">
                <a:latin typeface="+mn-lt"/>
              </a:rPr>
              <a:t>And the hub can be customised to work with third-party apps, processes and devices</a:t>
            </a:r>
            <a:endParaRPr dirty="0">
              <a:latin typeface="+mn-lt"/>
            </a:endParaRPr>
          </a:p>
          <a:p>
            <a:pPr marL="0" lvl="0" indent="0" algn="just" rtl="0">
              <a:lnSpc>
                <a:spcPct val="90000"/>
              </a:lnSpc>
              <a:spcBef>
                <a:spcPts val="1000"/>
              </a:spcBef>
              <a:spcAft>
                <a:spcPts val="0"/>
              </a:spcAft>
              <a:buSzPts val="1600"/>
              <a:buNone/>
            </a:pPr>
            <a:endParaRPr sz="2000" dirty="0">
              <a:latin typeface="+mn-lt"/>
            </a:endParaRPr>
          </a:p>
          <a:p>
            <a:pPr marL="0" lvl="0" indent="0" algn="just" rtl="0">
              <a:lnSpc>
                <a:spcPct val="90000"/>
              </a:lnSpc>
              <a:spcBef>
                <a:spcPts val="1000"/>
              </a:spcBef>
              <a:spcAft>
                <a:spcPts val="0"/>
              </a:spcAft>
              <a:buSzPts val="1600"/>
              <a:buNone/>
            </a:pPr>
            <a:r>
              <a:rPr lang="en-GB" sz="2000" b="1" u="sng" dirty="0">
                <a:latin typeface="+mn-lt"/>
              </a:rPr>
              <a:t>Offer our clients;</a:t>
            </a:r>
            <a:endParaRPr dirty="0">
              <a:latin typeface="+mn-lt"/>
            </a:endParaRPr>
          </a:p>
          <a:p>
            <a:pPr marL="0" lvl="0" indent="0" algn="just" rtl="0">
              <a:lnSpc>
                <a:spcPct val="90000"/>
              </a:lnSpc>
              <a:spcBef>
                <a:spcPts val="1000"/>
              </a:spcBef>
              <a:spcAft>
                <a:spcPts val="0"/>
              </a:spcAft>
              <a:buSzPts val="1600"/>
              <a:buNone/>
            </a:pPr>
            <a:r>
              <a:rPr lang="en-GB" sz="2000" b="1" dirty="0">
                <a:latin typeface="+mn-lt"/>
              </a:rPr>
              <a:t> </a:t>
            </a:r>
            <a:r>
              <a:rPr lang="en-GB" sz="2000" dirty="0">
                <a:latin typeface="+mn-lt"/>
              </a:rPr>
              <a:t>flexibility</a:t>
            </a:r>
            <a:endParaRPr dirty="0">
              <a:latin typeface="+mn-lt"/>
            </a:endParaRPr>
          </a:p>
          <a:p>
            <a:pPr marL="0" lvl="0" indent="0" algn="just" rtl="0">
              <a:lnSpc>
                <a:spcPct val="90000"/>
              </a:lnSpc>
              <a:spcBef>
                <a:spcPts val="1000"/>
              </a:spcBef>
              <a:spcAft>
                <a:spcPts val="0"/>
              </a:spcAft>
              <a:buSzPts val="1600"/>
              <a:buNone/>
            </a:pPr>
            <a:r>
              <a:rPr lang="en-GB" sz="2000" dirty="0">
                <a:latin typeface="+mn-lt"/>
              </a:rPr>
              <a:t> Security and peace of mind</a:t>
            </a:r>
            <a:endParaRPr dirty="0">
              <a:latin typeface="+mn-lt"/>
            </a:endParaRPr>
          </a:p>
          <a:p>
            <a:pPr marL="0" lvl="0" indent="0" algn="just" rtl="0">
              <a:lnSpc>
                <a:spcPct val="90000"/>
              </a:lnSpc>
              <a:spcBef>
                <a:spcPts val="1000"/>
              </a:spcBef>
              <a:spcAft>
                <a:spcPts val="0"/>
              </a:spcAft>
              <a:buSzPts val="1600"/>
              <a:buNone/>
            </a:pPr>
            <a:r>
              <a:rPr lang="en-GB" sz="2000" dirty="0">
                <a:latin typeface="+mn-lt"/>
              </a:rPr>
              <a:t> Highest possible standards.</a:t>
            </a:r>
            <a:endParaRPr dirty="0">
              <a:latin typeface="+mn-lt"/>
            </a:endParaRPr>
          </a:p>
          <a:p>
            <a:pPr marL="0" lvl="0" indent="0" algn="r" rtl="0">
              <a:lnSpc>
                <a:spcPct val="100000"/>
              </a:lnSpc>
              <a:spcBef>
                <a:spcPts val="1000"/>
              </a:spcBef>
              <a:spcAft>
                <a:spcPts val="0"/>
              </a:spcAft>
              <a:buSzPts val="1600"/>
              <a:buNone/>
            </a:pPr>
            <a:r>
              <a:rPr lang="en-GB" sz="2000" b="1" dirty="0"/>
              <a:t>Nelva Rosa Garrido Soleto 2515874    </a:t>
            </a:r>
            <a:endParaRPr dirty="0"/>
          </a:p>
          <a:p>
            <a:pPr marL="342900" lvl="0" indent="-241300" algn="l" rtl="0">
              <a:lnSpc>
                <a:spcPct val="100000"/>
              </a:lnSpc>
              <a:spcBef>
                <a:spcPts val="1000"/>
              </a:spcBef>
              <a:spcAft>
                <a:spcPts val="0"/>
              </a:spcAft>
              <a:buSzPts val="1600"/>
              <a:buNone/>
            </a:pPr>
            <a:endParaRPr sz="2000" b="1" dirty="0"/>
          </a:p>
          <a:p>
            <a:pPr marL="0" lvl="0" indent="0" algn="just" rtl="0">
              <a:lnSpc>
                <a:spcPct val="90000"/>
              </a:lnSpc>
              <a:spcBef>
                <a:spcPts val="1000"/>
              </a:spcBef>
              <a:spcAft>
                <a:spcPts val="0"/>
              </a:spcAft>
              <a:buSzPts val="1600"/>
              <a:buNone/>
            </a:pPr>
            <a:endParaRPr sz="2000" dirty="0"/>
          </a:p>
          <a:p>
            <a:pPr marL="0" lvl="0" indent="0" algn="l" rtl="0">
              <a:lnSpc>
                <a:spcPct val="90000"/>
              </a:lnSpc>
              <a:spcBef>
                <a:spcPts val="1000"/>
              </a:spcBef>
              <a:spcAft>
                <a:spcPts val="0"/>
              </a:spcAft>
              <a:buSzPts val="960"/>
              <a:buNone/>
            </a:pPr>
            <a:endParaRPr sz="1200" dirty="0"/>
          </a:p>
          <a:p>
            <a:pPr marL="342900" lvl="0" indent="-281940" algn="l" rtl="0">
              <a:lnSpc>
                <a:spcPct val="90000"/>
              </a:lnSpc>
              <a:spcBef>
                <a:spcPts val="1000"/>
              </a:spcBef>
              <a:spcAft>
                <a:spcPts val="0"/>
              </a:spcAft>
              <a:buSzPts val="960"/>
              <a:buNone/>
            </a:pPr>
            <a:endParaRPr sz="1200" dirty="0"/>
          </a:p>
          <a:p>
            <a:pPr marL="342900" lvl="0" indent="-281940" algn="l" rtl="0">
              <a:lnSpc>
                <a:spcPct val="90000"/>
              </a:lnSpc>
              <a:spcBef>
                <a:spcPts val="1000"/>
              </a:spcBef>
              <a:spcAft>
                <a:spcPts val="0"/>
              </a:spcAft>
              <a:buSzPts val="960"/>
              <a:buNone/>
            </a:pPr>
            <a:endParaRPr sz="1200" dirty="0"/>
          </a:p>
          <a:p>
            <a:pPr marL="342900" lvl="0" indent="-281940" algn="l" rtl="0">
              <a:lnSpc>
                <a:spcPct val="90000"/>
              </a:lnSpc>
              <a:spcBef>
                <a:spcPts val="1000"/>
              </a:spcBef>
              <a:spcAft>
                <a:spcPts val="0"/>
              </a:spcAft>
              <a:buSzPts val="960"/>
              <a:buNone/>
            </a:pPr>
            <a:endParaRPr sz="1200" dirty="0"/>
          </a:p>
          <a:p>
            <a:pPr marL="342900" lvl="0" indent="-281940" algn="l" rtl="0">
              <a:lnSpc>
                <a:spcPct val="90000"/>
              </a:lnSpc>
              <a:spcBef>
                <a:spcPts val="1000"/>
              </a:spcBef>
              <a:spcAft>
                <a:spcPts val="0"/>
              </a:spcAft>
              <a:buSzPts val="960"/>
              <a:buNone/>
            </a:pPr>
            <a:endParaRPr sz="12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29"/>
          <p:cNvSpPr txBox="1">
            <a:spLocks noGrp="1"/>
          </p:cNvSpPr>
          <p:nvPr>
            <p:ph type="title"/>
          </p:nvPr>
        </p:nvSpPr>
        <p:spPr>
          <a:xfrm>
            <a:off x="677334" y="92598"/>
            <a:ext cx="8596668" cy="439838"/>
          </a:xfrm>
          <a:prstGeom prst="rect">
            <a:avLst/>
          </a:prstGeom>
          <a:noFill/>
          <a:ln>
            <a:noFill/>
          </a:ln>
        </p:spPr>
        <p:txBody>
          <a:bodyPr spcFirstLastPara="1" wrap="square" lIns="91425" tIns="45700" rIns="91425" bIns="45700" anchor="t" anchorCtr="0">
            <a:normAutofit fontScale="90000"/>
          </a:bodyPr>
          <a:lstStyle/>
          <a:p>
            <a:pPr marL="0" lvl="0" indent="0" algn="l" rtl="0">
              <a:lnSpc>
                <a:spcPct val="100000"/>
              </a:lnSpc>
              <a:spcBef>
                <a:spcPts val="0"/>
              </a:spcBef>
              <a:spcAft>
                <a:spcPts val="0"/>
              </a:spcAft>
              <a:buClr>
                <a:schemeClr val="accent1"/>
              </a:buClr>
              <a:buSzPts val="2400"/>
              <a:buFont typeface="Trebuchet MS"/>
              <a:buNone/>
            </a:pPr>
            <a:r>
              <a:rPr lang="en-GB" sz="2400" dirty="0">
                <a:latin typeface="+mn-lt"/>
              </a:rPr>
              <a:t>  </a:t>
            </a:r>
            <a:r>
              <a:rPr lang="en-GB" sz="2400" b="1" dirty="0">
                <a:solidFill>
                  <a:schemeClr val="dk1"/>
                </a:solidFill>
                <a:effectLst>
                  <a:outerShdw blurRad="38100" dist="38100" dir="2700000" algn="tl">
                    <a:srgbClr val="000000">
                      <a:alpha val="43137"/>
                    </a:srgbClr>
                  </a:outerShdw>
                </a:effectLst>
                <a:latin typeface="+mn-lt"/>
              </a:rPr>
              <a:t>Remote Working</a:t>
            </a:r>
            <a:endParaRPr dirty="0">
              <a:effectLst>
                <a:outerShdw blurRad="38100" dist="38100" dir="2700000" algn="tl">
                  <a:srgbClr val="000000">
                    <a:alpha val="43137"/>
                  </a:srgbClr>
                </a:outerShdw>
              </a:effectLst>
              <a:latin typeface="+mn-lt"/>
            </a:endParaRPr>
          </a:p>
        </p:txBody>
      </p:sp>
      <p:sp>
        <p:nvSpPr>
          <p:cNvPr id="261" name="Google Shape;261;p29"/>
          <p:cNvSpPr txBox="1">
            <a:spLocks noGrp="1"/>
          </p:cNvSpPr>
          <p:nvPr>
            <p:ph type="body" idx="1"/>
          </p:nvPr>
        </p:nvSpPr>
        <p:spPr>
          <a:xfrm>
            <a:off x="677333" y="532436"/>
            <a:ext cx="10187183" cy="6325564"/>
          </a:xfrm>
          <a:prstGeom prst="rect">
            <a:avLst/>
          </a:prstGeom>
          <a:noFill/>
          <a:ln>
            <a:noFill/>
          </a:ln>
        </p:spPr>
        <p:txBody>
          <a:bodyPr spcFirstLastPara="1" wrap="square" lIns="91425" tIns="45700" rIns="91425" bIns="45700" anchor="t" anchorCtr="0">
            <a:normAutofit fontScale="85000" lnSpcReduction="20000"/>
          </a:bodyPr>
          <a:lstStyle/>
          <a:p>
            <a:pPr marL="342900" lvl="0" indent="-342900" algn="just" rtl="0">
              <a:lnSpc>
                <a:spcPct val="100000"/>
              </a:lnSpc>
              <a:spcBef>
                <a:spcPts val="0"/>
              </a:spcBef>
              <a:spcAft>
                <a:spcPts val="0"/>
              </a:spcAft>
              <a:buSzPct val="80000"/>
              <a:buFont typeface="Noto Sans Symbols"/>
              <a:buChar char="⮚"/>
            </a:pPr>
            <a:r>
              <a:rPr lang="en-GB" sz="2100" dirty="0">
                <a:latin typeface="+mn-lt"/>
              </a:rPr>
              <a:t>NHS work from home or from remote location </a:t>
            </a:r>
            <a:endParaRPr sz="2100" dirty="0">
              <a:latin typeface="+mn-lt"/>
            </a:endParaRPr>
          </a:p>
          <a:p>
            <a:pPr marL="342900" lvl="0" indent="-342900" algn="just" rtl="0">
              <a:lnSpc>
                <a:spcPct val="100000"/>
              </a:lnSpc>
              <a:spcBef>
                <a:spcPts val="1000"/>
              </a:spcBef>
              <a:spcAft>
                <a:spcPts val="0"/>
              </a:spcAft>
              <a:buSzPct val="80000"/>
              <a:buFont typeface="Noto Sans Symbols"/>
              <a:buChar char="⮚"/>
            </a:pPr>
            <a:r>
              <a:rPr lang="en-GB" sz="2100" dirty="0">
                <a:latin typeface="+mn-lt"/>
              </a:rPr>
              <a:t>The introduction of PCN role</a:t>
            </a:r>
            <a:endParaRPr sz="2100" dirty="0">
              <a:latin typeface="+mn-lt"/>
            </a:endParaRPr>
          </a:p>
          <a:p>
            <a:pPr marL="342900" lvl="0" indent="-342900" algn="just" rtl="0">
              <a:lnSpc>
                <a:spcPct val="100000"/>
              </a:lnSpc>
              <a:spcBef>
                <a:spcPts val="1000"/>
              </a:spcBef>
              <a:spcAft>
                <a:spcPts val="0"/>
              </a:spcAft>
              <a:buSzPct val="80000"/>
              <a:buFont typeface="Noto Sans Symbols"/>
              <a:buChar char="⮚"/>
            </a:pPr>
            <a:r>
              <a:rPr lang="en-GB" sz="2100" dirty="0">
                <a:latin typeface="+mn-lt"/>
              </a:rPr>
              <a:t>Digital technology</a:t>
            </a:r>
            <a:endParaRPr sz="2100" dirty="0">
              <a:latin typeface="+mn-lt"/>
            </a:endParaRPr>
          </a:p>
          <a:p>
            <a:pPr marL="342900" lvl="0" indent="-342900" algn="just" rtl="0">
              <a:lnSpc>
                <a:spcPct val="100000"/>
              </a:lnSpc>
              <a:spcBef>
                <a:spcPts val="1000"/>
              </a:spcBef>
              <a:spcAft>
                <a:spcPts val="0"/>
              </a:spcAft>
              <a:buSzPct val="80000"/>
              <a:buFont typeface="Noto Sans Symbols"/>
              <a:buChar char="⮚"/>
            </a:pPr>
            <a:r>
              <a:rPr lang="en-GB" sz="2100" dirty="0">
                <a:latin typeface="+mn-lt"/>
              </a:rPr>
              <a:t>Home working</a:t>
            </a:r>
            <a:endParaRPr sz="2100" dirty="0">
              <a:latin typeface="+mn-lt"/>
            </a:endParaRPr>
          </a:p>
          <a:p>
            <a:pPr marL="342900" lvl="0" indent="-342900" algn="just" rtl="0">
              <a:lnSpc>
                <a:spcPct val="100000"/>
              </a:lnSpc>
              <a:spcBef>
                <a:spcPts val="1000"/>
              </a:spcBef>
              <a:spcAft>
                <a:spcPts val="0"/>
              </a:spcAft>
              <a:buSzPct val="80000"/>
              <a:buFont typeface="Noto Sans Symbols"/>
              <a:buChar char="⮚"/>
            </a:pPr>
            <a:r>
              <a:rPr lang="en-GB" sz="2100" dirty="0">
                <a:latin typeface="+mn-lt"/>
              </a:rPr>
              <a:t>Employers meet with staff for they are supported</a:t>
            </a:r>
            <a:endParaRPr sz="2100" dirty="0">
              <a:latin typeface="+mn-lt"/>
            </a:endParaRPr>
          </a:p>
          <a:p>
            <a:pPr marL="342900" lvl="0" indent="-342900" algn="just" rtl="0">
              <a:lnSpc>
                <a:spcPct val="100000"/>
              </a:lnSpc>
              <a:spcBef>
                <a:spcPts val="1000"/>
              </a:spcBef>
              <a:spcAft>
                <a:spcPts val="0"/>
              </a:spcAft>
              <a:buSzPct val="80000"/>
              <a:buFont typeface="Noto Sans Symbols"/>
              <a:buChar char="⮚"/>
            </a:pPr>
            <a:r>
              <a:rPr lang="en-GB" sz="2100" dirty="0">
                <a:latin typeface="+mn-lt"/>
              </a:rPr>
              <a:t>Increase the pool of  Specialist or clinical capacity</a:t>
            </a:r>
          </a:p>
          <a:p>
            <a:pPr marL="0" lvl="0" indent="0" algn="just" rtl="0">
              <a:lnSpc>
                <a:spcPct val="100000"/>
              </a:lnSpc>
              <a:spcBef>
                <a:spcPts val="1000"/>
              </a:spcBef>
              <a:spcAft>
                <a:spcPts val="0"/>
              </a:spcAft>
              <a:buSzPct val="80000"/>
              <a:buNone/>
            </a:pPr>
            <a:endParaRPr sz="2100" dirty="0">
              <a:latin typeface="+mn-lt"/>
            </a:endParaRPr>
          </a:p>
          <a:p>
            <a:pPr marL="0" lvl="0" indent="0" algn="just" rtl="0">
              <a:lnSpc>
                <a:spcPct val="100000"/>
              </a:lnSpc>
              <a:spcBef>
                <a:spcPts val="1000"/>
              </a:spcBef>
              <a:spcAft>
                <a:spcPts val="0"/>
              </a:spcAft>
              <a:buSzPct val="80000"/>
              <a:buNone/>
            </a:pPr>
            <a:r>
              <a:rPr lang="en-GB" sz="2100" b="1" dirty="0">
                <a:solidFill>
                  <a:schemeClr val="dk1"/>
                </a:solidFill>
                <a:effectLst>
                  <a:outerShdw blurRad="38100" dist="38100" dir="2700000" algn="tl">
                    <a:srgbClr val="000000">
                      <a:alpha val="43137"/>
                    </a:srgbClr>
                  </a:outerShdw>
                </a:effectLst>
                <a:latin typeface="+mn-lt"/>
              </a:rPr>
              <a:t>EQUIPMENT AND SERVICE REQUIRED TO SUPPORT REMOTE WORKING</a:t>
            </a:r>
            <a:endParaRPr sz="2100" dirty="0">
              <a:effectLst>
                <a:outerShdw blurRad="38100" dist="38100" dir="2700000" algn="tl">
                  <a:srgbClr val="000000">
                    <a:alpha val="43137"/>
                  </a:srgbClr>
                </a:outerShdw>
              </a:effectLst>
              <a:latin typeface="+mn-lt"/>
            </a:endParaRPr>
          </a:p>
          <a:p>
            <a:pPr marL="342900" lvl="0" indent="-342900" algn="just" rtl="0">
              <a:lnSpc>
                <a:spcPct val="100000"/>
              </a:lnSpc>
              <a:spcBef>
                <a:spcPts val="1000"/>
              </a:spcBef>
              <a:spcAft>
                <a:spcPts val="0"/>
              </a:spcAft>
              <a:buSzPct val="80000"/>
              <a:buFont typeface="Noto Sans Symbols"/>
              <a:buChar char="⮚"/>
            </a:pPr>
            <a:r>
              <a:rPr lang="en-GB" sz="2100" dirty="0">
                <a:solidFill>
                  <a:schemeClr val="dk2"/>
                </a:solidFill>
                <a:latin typeface="+mn-lt"/>
              </a:rPr>
              <a:t>GP practice</a:t>
            </a:r>
            <a:endParaRPr sz="2100" dirty="0">
              <a:latin typeface="+mn-lt"/>
            </a:endParaRPr>
          </a:p>
          <a:p>
            <a:pPr marL="342900" lvl="0" indent="-342900" algn="just" rtl="0">
              <a:lnSpc>
                <a:spcPct val="100000"/>
              </a:lnSpc>
              <a:spcBef>
                <a:spcPts val="1000"/>
              </a:spcBef>
              <a:spcAft>
                <a:spcPts val="0"/>
              </a:spcAft>
              <a:buSzPct val="80000"/>
              <a:buFont typeface="Noto Sans Symbols"/>
              <a:buChar char="⮚"/>
            </a:pPr>
            <a:r>
              <a:rPr lang="en-GB" sz="2100" dirty="0">
                <a:solidFill>
                  <a:schemeClr val="dk2"/>
                </a:solidFill>
                <a:latin typeface="+mn-lt"/>
              </a:rPr>
              <a:t>Equipment options are;</a:t>
            </a:r>
            <a:endParaRPr sz="2100" dirty="0">
              <a:latin typeface="+mn-lt"/>
            </a:endParaRPr>
          </a:p>
          <a:p>
            <a:pPr marL="342900" lvl="0" indent="-342900" algn="just" rtl="0">
              <a:lnSpc>
                <a:spcPct val="100000"/>
              </a:lnSpc>
              <a:spcBef>
                <a:spcPts val="1000"/>
              </a:spcBef>
              <a:spcAft>
                <a:spcPts val="0"/>
              </a:spcAft>
              <a:buSzPct val="80000"/>
              <a:buFont typeface="Noto Sans Symbols"/>
              <a:buChar char="⮚"/>
            </a:pPr>
            <a:r>
              <a:rPr lang="en-GB" sz="2100" dirty="0">
                <a:solidFill>
                  <a:schemeClr val="dk2"/>
                </a:solidFill>
                <a:latin typeface="+mn-lt"/>
              </a:rPr>
              <a:t>Provided laptop, software </a:t>
            </a:r>
            <a:endParaRPr sz="2100" dirty="0">
              <a:latin typeface="+mn-lt"/>
            </a:endParaRPr>
          </a:p>
          <a:p>
            <a:pPr marL="342900" lvl="0" indent="-342900" algn="just" rtl="0">
              <a:lnSpc>
                <a:spcPct val="100000"/>
              </a:lnSpc>
              <a:spcBef>
                <a:spcPts val="1000"/>
              </a:spcBef>
              <a:spcAft>
                <a:spcPts val="0"/>
              </a:spcAft>
              <a:buSzPct val="80000"/>
              <a:buFont typeface="Noto Sans Symbols"/>
              <a:buChar char="⮚"/>
            </a:pPr>
            <a:r>
              <a:rPr lang="en-GB" sz="2100" dirty="0">
                <a:solidFill>
                  <a:schemeClr val="dk2"/>
                </a:solidFill>
                <a:latin typeface="+mn-lt"/>
              </a:rPr>
              <a:t>Smartcard reader</a:t>
            </a:r>
            <a:endParaRPr sz="2100" dirty="0">
              <a:latin typeface="+mn-lt"/>
            </a:endParaRPr>
          </a:p>
          <a:p>
            <a:pPr marL="342900" lvl="0" indent="-342900" algn="just" rtl="0">
              <a:lnSpc>
                <a:spcPct val="100000"/>
              </a:lnSpc>
              <a:spcBef>
                <a:spcPts val="1000"/>
              </a:spcBef>
              <a:spcAft>
                <a:spcPts val="0"/>
              </a:spcAft>
              <a:buSzPct val="80000"/>
              <a:buFont typeface="Noto Sans Symbols"/>
              <a:buChar char="⮚"/>
            </a:pPr>
            <a:r>
              <a:rPr lang="en-GB" sz="2100" dirty="0">
                <a:solidFill>
                  <a:schemeClr val="dk2"/>
                </a:solidFill>
                <a:latin typeface="+mn-lt"/>
              </a:rPr>
              <a:t>Virtual desktop </a:t>
            </a:r>
          </a:p>
          <a:p>
            <a:pPr marL="0" lvl="0" indent="0" algn="just" rtl="0">
              <a:lnSpc>
                <a:spcPct val="100000"/>
              </a:lnSpc>
              <a:spcBef>
                <a:spcPts val="1000"/>
              </a:spcBef>
              <a:spcAft>
                <a:spcPts val="0"/>
              </a:spcAft>
              <a:buSzPct val="80000"/>
              <a:buNone/>
            </a:pPr>
            <a:endParaRPr sz="2100" dirty="0">
              <a:latin typeface="+mn-lt"/>
            </a:endParaRPr>
          </a:p>
          <a:p>
            <a:pPr marL="0" lvl="0" indent="0" algn="just" rtl="0">
              <a:lnSpc>
                <a:spcPct val="100000"/>
              </a:lnSpc>
              <a:spcBef>
                <a:spcPts val="1000"/>
              </a:spcBef>
              <a:spcAft>
                <a:spcPts val="0"/>
              </a:spcAft>
              <a:buSzPct val="80000"/>
              <a:buNone/>
            </a:pPr>
            <a:r>
              <a:rPr lang="en-GB" sz="2100" b="1" dirty="0">
                <a:solidFill>
                  <a:schemeClr val="dk1"/>
                </a:solidFill>
                <a:latin typeface="+mn-lt"/>
              </a:rPr>
              <a:t>Security and confidentiality</a:t>
            </a:r>
            <a:endParaRPr sz="2100" dirty="0">
              <a:latin typeface="+mn-lt"/>
            </a:endParaRPr>
          </a:p>
          <a:p>
            <a:pPr marL="342900" lvl="0" indent="-342900" algn="just" rtl="0">
              <a:lnSpc>
                <a:spcPct val="100000"/>
              </a:lnSpc>
              <a:spcBef>
                <a:spcPts val="1000"/>
              </a:spcBef>
              <a:spcAft>
                <a:spcPts val="0"/>
              </a:spcAft>
              <a:buSzPct val="80000"/>
              <a:buFont typeface="Noto Sans Symbols"/>
              <a:buChar char="⮚"/>
            </a:pPr>
            <a:r>
              <a:rPr lang="en-GB" sz="2100" dirty="0">
                <a:solidFill>
                  <a:schemeClr val="dk1"/>
                </a:solidFill>
                <a:latin typeface="+mn-lt"/>
              </a:rPr>
              <a:t>Information safe</a:t>
            </a:r>
            <a:endParaRPr sz="2100" dirty="0">
              <a:latin typeface="+mn-lt"/>
            </a:endParaRPr>
          </a:p>
          <a:p>
            <a:pPr marL="342900" lvl="0" indent="-342900" algn="just" rtl="0">
              <a:lnSpc>
                <a:spcPct val="100000"/>
              </a:lnSpc>
              <a:spcBef>
                <a:spcPts val="1000"/>
              </a:spcBef>
              <a:spcAft>
                <a:spcPts val="0"/>
              </a:spcAft>
              <a:buSzPct val="80000"/>
              <a:buFont typeface="Noto Sans Symbols"/>
              <a:buChar char="⮚"/>
            </a:pPr>
            <a:r>
              <a:rPr lang="en-GB" sz="2100" dirty="0">
                <a:solidFill>
                  <a:schemeClr val="dk1"/>
                </a:solidFill>
                <a:latin typeface="+mn-lt"/>
              </a:rPr>
              <a:t>Internet access is secure</a:t>
            </a:r>
            <a:endParaRPr sz="2100" dirty="0">
              <a:latin typeface="+mn-lt"/>
            </a:endParaRPr>
          </a:p>
          <a:p>
            <a:pPr marL="0" lvl="0" indent="0" algn="r" rtl="0">
              <a:lnSpc>
                <a:spcPct val="100000"/>
              </a:lnSpc>
              <a:spcBef>
                <a:spcPts val="1000"/>
              </a:spcBef>
              <a:spcAft>
                <a:spcPts val="0"/>
              </a:spcAft>
              <a:buSzPct val="80000"/>
              <a:buNone/>
            </a:pPr>
            <a:r>
              <a:rPr lang="en-GB" sz="2400" b="1" dirty="0"/>
              <a:t>Nelva Rosa Garrido Soleto 2515874    </a:t>
            </a:r>
            <a:endParaRPr dirty="0"/>
          </a:p>
          <a:p>
            <a:pPr marL="342900" lvl="0" indent="-230123" algn="l" rtl="0">
              <a:lnSpc>
                <a:spcPct val="100000"/>
              </a:lnSpc>
              <a:spcBef>
                <a:spcPts val="1000"/>
              </a:spcBef>
              <a:spcAft>
                <a:spcPts val="0"/>
              </a:spcAft>
              <a:buSzPct val="80000"/>
              <a:buNone/>
            </a:pPr>
            <a:endParaRPr sz="2400" b="1" dirty="0"/>
          </a:p>
          <a:p>
            <a:pPr marL="0" lvl="0" indent="0" algn="l" rtl="0">
              <a:lnSpc>
                <a:spcPct val="100000"/>
              </a:lnSpc>
              <a:spcBef>
                <a:spcPts val="1000"/>
              </a:spcBef>
              <a:spcAft>
                <a:spcPts val="0"/>
              </a:spcAft>
              <a:buSzPct val="80000"/>
              <a:buNone/>
            </a:pPr>
            <a:endParaRPr sz="2200" dirty="0">
              <a:solidFill>
                <a:schemeClr val="dk1"/>
              </a:solidFill>
            </a:endParaRPr>
          </a:p>
          <a:p>
            <a:pPr marL="0" lvl="0" indent="0" algn="l" rtl="0">
              <a:lnSpc>
                <a:spcPct val="100000"/>
              </a:lnSpc>
              <a:spcBef>
                <a:spcPts val="1000"/>
              </a:spcBef>
              <a:spcAft>
                <a:spcPts val="0"/>
              </a:spcAft>
              <a:buSzPct val="80000"/>
              <a:buNone/>
            </a:pPr>
            <a:endParaRPr sz="2200" dirty="0">
              <a:solidFill>
                <a:schemeClr val="dk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65"/>
        <p:cNvGrpSpPr/>
        <p:nvPr/>
      </p:nvGrpSpPr>
      <p:grpSpPr>
        <a:xfrm>
          <a:off x="0" y="0"/>
          <a:ext cx="0" cy="0"/>
          <a:chOff x="0" y="0"/>
          <a:chExt cx="0" cy="0"/>
        </a:xfrm>
      </p:grpSpPr>
      <p:sp>
        <p:nvSpPr>
          <p:cNvPr id="266" name="Google Shape;266;p30"/>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571500" lvl="0" indent="-571500" algn="l" rtl="0">
              <a:lnSpc>
                <a:spcPct val="90000"/>
              </a:lnSpc>
              <a:spcBef>
                <a:spcPts val="0"/>
              </a:spcBef>
              <a:spcAft>
                <a:spcPts val="0"/>
              </a:spcAft>
              <a:buClr>
                <a:schemeClr val="accent1"/>
              </a:buClr>
              <a:buSzPts val="2800"/>
              <a:buFont typeface="Arial"/>
              <a:buChar char="•"/>
            </a:pPr>
            <a:br>
              <a:rPr lang="en-GB" sz="2800"/>
            </a:br>
            <a:br>
              <a:rPr lang="en-GB" sz="2800"/>
            </a:br>
            <a:endParaRPr sz="2800"/>
          </a:p>
        </p:txBody>
      </p:sp>
      <p:sp>
        <p:nvSpPr>
          <p:cNvPr id="267" name="Google Shape;267;p30"/>
          <p:cNvSpPr txBox="1">
            <a:spLocks noGrp="1"/>
          </p:cNvSpPr>
          <p:nvPr>
            <p:ph type="body" idx="1"/>
          </p:nvPr>
        </p:nvSpPr>
        <p:spPr>
          <a:xfrm>
            <a:off x="530430" y="232346"/>
            <a:ext cx="3957349" cy="6625653"/>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0"/>
              </a:spcBef>
              <a:spcAft>
                <a:spcPts val="0"/>
              </a:spcAft>
              <a:buSzPts val="1920"/>
              <a:buNone/>
            </a:pPr>
            <a:r>
              <a:rPr lang="en-GB" sz="2400" b="1" dirty="0">
                <a:latin typeface="+mn-lt"/>
              </a:rPr>
              <a:t>BENEFITS OF MS TEAMS</a:t>
            </a:r>
            <a:endParaRPr dirty="0">
              <a:latin typeface="+mn-lt"/>
            </a:endParaRPr>
          </a:p>
          <a:p>
            <a:pPr marL="0" lvl="0" indent="0" algn="l" rtl="0">
              <a:lnSpc>
                <a:spcPct val="90000"/>
              </a:lnSpc>
              <a:spcBef>
                <a:spcPts val="1000"/>
              </a:spcBef>
              <a:spcAft>
                <a:spcPts val="0"/>
              </a:spcAft>
              <a:buSzPts val="1920"/>
              <a:buNone/>
            </a:pPr>
            <a:endParaRPr sz="2400" b="1" dirty="0">
              <a:latin typeface="+mn-lt"/>
            </a:endParaRPr>
          </a:p>
          <a:p>
            <a:pPr marL="342900" lvl="0" indent="-342900" algn="l" rtl="0">
              <a:lnSpc>
                <a:spcPct val="90000"/>
              </a:lnSpc>
              <a:spcBef>
                <a:spcPts val="1000"/>
              </a:spcBef>
              <a:spcAft>
                <a:spcPts val="0"/>
              </a:spcAft>
              <a:buSzPts val="1600"/>
              <a:buChar char="►"/>
            </a:pPr>
            <a:r>
              <a:rPr lang="en-GB" sz="2000" dirty="0">
                <a:latin typeface="+mn-lt"/>
              </a:rPr>
              <a:t>Less time travelling to attend a meeting</a:t>
            </a:r>
            <a:endParaRPr dirty="0">
              <a:latin typeface="+mn-lt"/>
            </a:endParaRPr>
          </a:p>
          <a:p>
            <a:pPr marL="0" lvl="0" indent="0" algn="l" rtl="0">
              <a:lnSpc>
                <a:spcPct val="90000"/>
              </a:lnSpc>
              <a:spcBef>
                <a:spcPts val="1000"/>
              </a:spcBef>
              <a:spcAft>
                <a:spcPts val="0"/>
              </a:spcAft>
              <a:buSzPts val="1600"/>
              <a:buNone/>
            </a:pPr>
            <a:endParaRPr sz="2000" dirty="0">
              <a:latin typeface="+mn-lt"/>
            </a:endParaRPr>
          </a:p>
          <a:p>
            <a:pPr marL="342900" lvl="0" indent="-342900" algn="l" rtl="0">
              <a:lnSpc>
                <a:spcPct val="90000"/>
              </a:lnSpc>
              <a:spcBef>
                <a:spcPts val="1000"/>
              </a:spcBef>
              <a:spcAft>
                <a:spcPts val="0"/>
              </a:spcAft>
              <a:buSzPts val="1600"/>
              <a:buChar char="►"/>
            </a:pPr>
            <a:r>
              <a:rPr lang="en-GB" sz="2000" dirty="0">
                <a:latin typeface="+mn-lt"/>
              </a:rPr>
              <a:t>Online meeting </a:t>
            </a:r>
            <a:endParaRPr dirty="0">
              <a:latin typeface="+mn-lt"/>
            </a:endParaRPr>
          </a:p>
          <a:p>
            <a:pPr marL="0" lvl="0" indent="0" algn="l" rtl="0">
              <a:lnSpc>
                <a:spcPct val="90000"/>
              </a:lnSpc>
              <a:spcBef>
                <a:spcPts val="1000"/>
              </a:spcBef>
              <a:spcAft>
                <a:spcPts val="0"/>
              </a:spcAft>
              <a:buSzPts val="1600"/>
              <a:buNone/>
            </a:pPr>
            <a:endParaRPr sz="2000" dirty="0">
              <a:latin typeface="+mn-lt"/>
            </a:endParaRPr>
          </a:p>
          <a:p>
            <a:pPr marL="342900" lvl="0" indent="-342900" algn="l" rtl="0">
              <a:lnSpc>
                <a:spcPct val="90000"/>
              </a:lnSpc>
              <a:spcBef>
                <a:spcPts val="1000"/>
              </a:spcBef>
              <a:spcAft>
                <a:spcPts val="0"/>
              </a:spcAft>
              <a:buSzPts val="1600"/>
              <a:buChar char="►"/>
            </a:pPr>
            <a:r>
              <a:rPr lang="en-GB" sz="2000" dirty="0">
                <a:latin typeface="+mn-lt"/>
              </a:rPr>
              <a:t>Free and efficient tool for NHS support</a:t>
            </a:r>
            <a:endParaRPr dirty="0">
              <a:latin typeface="+mn-lt"/>
            </a:endParaRPr>
          </a:p>
          <a:p>
            <a:pPr marL="0" lvl="0" indent="0" algn="l" rtl="0">
              <a:lnSpc>
                <a:spcPct val="90000"/>
              </a:lnSpc>
              <a:spcBef>
                <a:spcPts val="1000"/>
              </a:spcBef>
              <a:spcAft>
                <a:spcPts val="0"/>
              </a:spcAft>
              <a:buSzPts val="1600"/>
              <a:buNone/>
            </a:pPr>
            <a:endParaRPr sz="2000" dirty="0">
              <a:latin typeface="+mn-lt"/>
            </a:endParaRPr>
          </a:p>
          <a:p>
            <a:pPr marL="342900" lvl="0" indent="-342900" algn="l" rtl="0">
              <a:lnSpc>
                <a:spcPct val="90000"/>
              </a:lnSpc>
              <a:spcBef>
                <a:spcPts val="1000"/>
              </a:spcBef>
              <a:spcAft>
                <a:spcPts val="0"/>
              </a:spcAft>
              <a:buSzPts val="1600"/>
              <a:buChar char="►"/>
            </a:pPr>
            <a:r>
              <a:rPr lang="en-GB" sz="2000" dirty="0">
                <a:latin typeface="+mn-lt"/>
              </a:rPr>
              <a:t>Support virtual meetings </a:t>
            </a:r>
            <a:endParaRPr dirty="0">
              <a:latin typeface="+mn-lt"/>
            </a:endParaRPr>
          </a:p>
          <a:p>
            <a:pPr marL="0" lvl="0" indent="0" algn="l" rtl="0">
              <a:lnSpc>
                <a:spcPct val="90000"/>
              </a:lnSpc>
              <a:spcBef>
                <a:spcPts val="1000"/>
              </a:spcBef>
              <a:spcAft>
                <a:spcPts val="0"/>
              </a:spcAft>
              <a:buSzPts val="1600"/>
              <a:buNone/>
            </a:pPr>
            <a:endParaRPr sz="2000" dirty="0">
              <a:latin typeface="+mn-lt"/>
            </a:endParaRPr>
          </a:p>
          <a:p>
            <a:pPr marL="342900" lvl="0" indent="-342900" algn="l" rtl="0">
              <a:lnSpc>
                <a:spcPct val="90000"/>
              </a:lnSpc>
              <a:spcBef>
                <a:spcPts val="1000"/>
              </a:spcBef>
              <a:spcAft>
                <a:spcPts val="0"/>
              </a:spcAft>
              <a:buSzPts val="1600"/>
              <a:buChar char="►"/>
            </a:pPr>
            <a:r>
              <a:rPr lang="en-GB" sz="2000" dirty="0">
                <a:latin typeface="+mn-lt"/>
              </a:rPr>
              <a:t> High-quality audio and video</a:t>
            </a:r>
            <a:endParaRPr dirty="0">
              <a:latin typeface="+mn-lt"/>
            </a:endParaRPr>
          </a:p>
          <a:p>
            <a:pPr marL="0" lvl="0" indent="0" algn="l" rtl="0">
              <a:lnSpc>
                <a:spcPct val="90000"/>
              </a:lnSpc>
              <a:spcBef>
                <a:spcPts val="1000"/>
              </a:spcBef>
              <a:spcAft>
                <a:spcPts val="0"/>
              </a:spcAft>
              <a:buSzPts val="1600"/>
              <a:buNone/>
            </a:pPr>
            <a:endParaRPr sz="2000" dirty="0">
              <a:latin typeface="+mn-lt"/>
            </a:endParaRPr>
          </a:p>
          <a:p>
            <a:pPr marL="342900" lvl="0" indent="-342900" algn="l" rtl="0">
              <a:lnSpc>
                <a:spcPct val="90000"/>
              </a:lnSpc>
              <a:spcBef>
                <a:spcPts val="1000"/>
              </a:spcBef>
              <a:spcAft>
                <a:spcPts val="0"/>
              </a:spcAft>
              <a:buSzPts val="1600"/>
              <a:buChar char="►"/>
            </a:pPr>
            <a:r>
              <a:rPr lang="en-GB" sz="2000" dirty="0">
                <a:latin typeface="+mn-lt"/>
              </a:rPr>
              <a:t>Chat rooms</a:t>
            </a:r>
            <a:endParaRPr dirty="0">
              <a:latin typeface="+mn-lt"/>
            </a:endParaRPr>
          </a:p>
          <a:p>
            <a:pPr marL="0" lvl="0" indent="0" algn="l" rtl="0">
              <a:lnSpc>
                <a:spcPct val="90000"/>
              </a:lnSpc>
              <a:spcBef>
                <a:spcPts val="1000"/>
              </a:spcBef>
              <a:spcAft>
                <a:spcPts val="0"/>
              </a:spcAft>
              <a:buSzPts val="1280"/>
              <a:buNone/>
            </a:pPr>
            <a:endParaRPr sz="1600" dirty="0"/>
          </a:p>
          <a:p>
            <a:pPr marL="342900" lvl="0" indent="-287020" algn="l" rtl="0">
              <a:lnSpc>
                <a:spcPct val="90000"/>
              </a:lnSpc>
              <a:spcBef>
                <a:spcPts val="1000"/>
              </a:spcBef>
              <a:spcAft>
                <a:spcPts val="0"/>
              </a:spcAft>
              <a:buSzPts val="880"/>
              <a:buNone/>
            </a:pPr>
            <a:endParaRPr sz="1100" dirty="0"/>
          </a:p>
          <a:p>
            <a:pPr marL="0" lvl="0" indent="0" algn="r" rtl="0">
              <a:lnSpc>
                <a:spcPct val="100000"/>
              </a:lnSpc>
              <a:spcBef>
                <a:spcPts val="1000"/>
              </a:spcBef>
              <a:spcAft>
                <a:spcPts val="0"/>
              </a:spcAft>
              <a:buSzPts val="1440"/>
              <a:buNone/>
            </a:pPr>
            <a:r>
              <a:rPr lang="en-GB" b="1" dirty="0"/>
              <a:t>Nelva Rosa Garrido Soleto 2515874    </a:t>
            </a:r>
            <a:endParaRPr dirty="0"/>
          </a:p>
          <a:p>
            <a:pPr marL="342900" lvl="0" indent="-251459" algn="l" rtl="0">
              <a:lnSpc>
                <a:spcPct val="100000"/>
              </a:lnSpc>
              <a:spcBef>
                <a:spcPts val="1000"/>
              </a:spcBef>
              <a:spcAft>
                <a:spcPts val="0"/>
              </a:spcAft>
              <a:buSzPts val="1440"/>
              <a:buNone/>
            </a:pPr>
            <a:endParaRPr b="1" dirty="0"/>
          </a:p>
          <a:p>
            <a:pPr marL="914400" lvl="2" indent="0" algn="l" rtl="0">
              <a:lnSpc>
                <a:spcPct val="90000"/>
              </a:lnSpc>
              <a:spcBef>
                <a:spcPts val="1000"/>
              </a:spcBef>
              <a:spcAft>
                <a:spcPts val="0"/>
              </a:spcAft>
              <a:buSzPts val="880"/>
              <a:buNone/>
            </a:pPr>
            <a:endParaRPr sz="1100" b="0" i="0" dirty="0">
              <a:latin typeface="Arial"/>
              <a:ea typeface="Arial"/>
              <a:cs typeface="Arial"/>
              <a:sym typeface="Arial"/>
            </a:endParaRPr>
          </a:p>
        </p:txBody>
      </p:sp>
      <p:sp>
        <p:nvSpPr>
          <p:cNvPr id="268" name="Google Shape;268;p30"/>
          <p:cNvSpPr txBox="1"/>
          <p:nvPr/>
        </p:nvSpPr>
        <p:spPr>
          <a:xfrm>
            <a:off x="-128262" y="79947"/>
            <a:ext cx="4946753" cy="682053"/>
          </a:xfrm>
          <a:prstGeom prst="rect">
            <a:avLst/>
          </a:prstGeom>
          <a:noFill/>
          <a:ln>
            <a:noFill/>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chemeClr val="accent1"/>
              </a:buClr>
              <a:buSzPts val="1400"/>
              <a:buFont typeface="Trebuchet MS"/>
              <a:buNone/>
            </a:pPr>
            <a:br>
              <a:rPr lang="en-GB" sz="1400" b="0" i="0" u="none" strike="noStrike" cap="none">
                <a:solidFill>
                  <a:schemeClr val="accent1"/>
                </a:solidFill>
                <a:effectLst>
                  <a:outerShdw blurRad="38100" dist="38100" dir="2700000" algn="tl">
                    <a:srgbClr val="000000">
                      <a:alpha val="43137"/>
                    </a:srgbClr>
                  </a:outerShdw>
                </a:effectLst>
                <a:latin typeface="Trebuchet MS"/>
                <a:ea typeface="Trebuchet MS"/>
                <a:cs typeface="Trebuchet MS"/>
                <a:sym typeface="Trebuchet MS"/>
              </a:rPr>
            </a:br>
            <a:br>
              <a:rPr lang="en-GB" sz="1400" b="0" i="0" u="none" strike="noStrike" cap="none">
                <a:solidFill>
                  <a:schemeClr val="accent1"/>
                </a:solidFill>
                <a:effectLst>
                  <a:outerShdw blurRad="38100" dist="38100" dir="2700000" algn="tl">
                    <a:srgbClr val="000000">
                      <a:alpha val="43137"/>
                    </a:srgbClr>
                  </a:outerShdw>
                </a:effectLst>
                <a:latin typeface="Trebuchet MS"/>
                <a:ea typeface="Trebuchet MS"/>
                <a:cs typeface="Trebuchet MS"/>
                <a:sym typeface="Trebuchet MS"/>
              </a:rPr>
            </a:br>
            <a:endParaRPr sz="1400" b="0" i="0" u="none" strike="noStrike" cap="none">
              <a:solidFill>
                <a:schemeClr val="accent1"/>
              </a:solidFill>
              <a:effectLst>
                <a:outerShdw blurRad="38100" dist="38100" dir="2700000" algn="tl">
                  <a:srgbClr val="000000">
                    <a:alpha val="43137"/>
                  </a:srgbClr>
                </a:outerShdw>
              </a:effectLst>
              <a:latin typeface="Trebuchet MS"/>
              <a:ea typeface="Trebuchet MS"/>
              <a:cs typeface="Trebuchet MS"/>
              <a:sym typeface="Trebuchet MS"/>
            </a:endParaRPr>
          </a:p>
        </p:txBody>
      </p:sp>
      <p:graphicFrame>
        <p:nvGraphicFramePr>
          <p:cNvPr id="269" name="Google Shape;269;p30"/>
          <p:cNvGraphicFramePr/>
          <p:nvPr/>
        </p:nvGraphicFramePr>
        <p:xfrm>
          <a:off x="4487779" y="914400"/>
          <a:ext cx="5161550" cy="4523875"/>
        </p:xfrm>
        <a:graphic>
          <a:graphicData uri="http://schemas.openxmlformats.org/drawingml/2006/table">
            <a:tbl>
              <a:tblPr firstRow="1" bandRow="1">
                <a:noFill/>
                <a:tableStyleId>{92520E61-B507-4C4D-88DF-456A1907252A}</a:tableStyleId>
              </a:tblPr>
              <a:tblGrid>
                <a:gridCol w="2525225">
                  <a:extLst>
                    <a:ext uri="{9D8B030D-6E8A-4147-A177-3AD203B41FA5}">
                      <a16:colId xmlns:a16="http://schemas.microsoft.com/office/drawing/2014/main" val="20000"/>
                    </a:ext>
                  </a:extLst>
                </a:gridCol>
                <a:gridCol w="2636325">
                  <a:extLst>
                    <a:ext uri="{9D8B030D-6E8A-4147-A177-3AD203B41FA5}">
                      <a16:colId xmlns:a16="http://schemas.microsoft.com/office/drawing/2014/main" val="20001"/>
                    </a:ext>
                  </a:extLst>
                </a:gridCol>
              </a:tblGrid>
              <a:tr h="1043975">
                <a:tc>
                  <a:txBody>
                    <a:bodyPr/>
                    <a:lstStyle/>
                    <a:p>
                      <a:pPr marL="0" marR="0" lvl="0" indent="0" algn="l" rtl="0">
                        <a:lnSpc>
                          <a:spcPct val="100000"/>
                        </a:lnSpc>
                        <a:spcBef>
                          <a:spcPts val="0"/>
                        </a:spcBef>
                        <a:spcAft>
                          <a:spcPts val="0"/>
                        </a:spcAft>
                        <a:buClr>
                          <a:srgbClr val="000000"/>
                        </a:buClr>
                        <a:buSzPts val="2400"/>
                        <a:buFont typeface="Arial"/>
                        <a:buNone/>
                      </a:pPr>
                      <a:r>
                        <a:rPr lang="en-GB" sz="2400" u="none" strike="noStrike" cap="none"/>
                        <a:t>Good uses of MS TEAMS</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r>
                        <a:rPr lang="en-GB" sz="2400" u="none" strike="noStrike" cap="none"/>
                        <a:t>MISUSE OF MS TEAMS </a:t>
                      </a:r>
                      <a:endParaRPr sz="1400" u="none" strike="noStrike" cap="none"/>
                    </a:p>
                  </a:txBody>
                  <a:tcPr marL="91450" marR="91450" marT="45725" marB="45725"/>
                </a:tc>
                <a:extLst>
                  <a:ext uri="{0D108BD9-81ED-4DB2-BD59-A6C34878D82A}">
                    <a16:rowId xmlns:a16="http://schemas.microsoft.com/office/drawing/2014/main" val="10000"/>
                  </a:ext>
                </a:extLst>
              </a:tr>
              <a:tr h="811975">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a:t>Ms Teams telephony</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a:t>Intruders in the meeting </a:t>
                      </a:r>
                      <a:endParaRPr sz="1400" u="none" strike="noStrike" cap="none"/>
                    </a:p>
                  </a:txBody>
                  <a:tcPr marL="91450" marR="91450" marT="45725" marB="45725"/>
                </a:tc>
                <a:extLst>
                  <a:ext uri="{0D108BD9-81ED-4DB2-BD59-A6C34878D82A}">
                    <a16:rowId xmlns:a16="http://schemas.microsoft.com/office/drawing/2014/main" val="10001"/>
                  </a:ext>
                </a:extLst>
              </a:tr>
              <a:tr h="1159975">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a:t>Ms Teams user guides and information</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a:t>System crashes</a:t>
                      </a:r>
                      <a:endParaRPr sz="1400" u="none" strike="noStrike" cap="none"/>
                    </a:p>
                  </a:txBody>
                  <a:tcPr marL="91450" marR="91450" marT="45725" marB="45725"/>
                </a:tc>
                <a:extLst>
                  <a:ext uri="{0D108BD9-81ED-4DB2-BD59-A6C34878D82A}">
                    <a16:rowId xmlns:a16="http://schemas.microsoft.com/office/drawing/2014/main" val="10002"/>
                  </a:ext>
                </a:extLst>
              </a:tr>
              <a:tr h="1507950">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a:t>Ms Teams support, fluid communication, channels. </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dirty="0"/>
                        <a:t>Low signal internet </a:t>
                      </a:r>
                      <a:endParaRPr sz="1400" u="none" strike="noStrike" cap="none" dirty="0"/>
                    </a:p>
                  </a:txBody>
                  <a:tcPr marL="91450" marR="91450" marT="45725" marB="45725"/>
                </a:tc>
                <a:extLst>
                  <a:ext uri="{0D108BD9-81ED-4DB2-BD59-A6C34878D82A}">
                    <a16:rowId xmlns:a16="http://schemas.microsoft.com/office/drawing/2014/main" val="10003"/>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73"/>
        <p:cNvGrpSpPr/>
        <p:nvPr/>
      </p:nvGrpSpPr>
      <p:grpSpPr>
        <a:xfrm>
          <a:off x="0" y="0"/>
          <a:ext cx="0" cy="0"/>
          <a:chOff x="0" y="0"/>
          <a:chExt cx="0" cy="0"/>
        </a:xfrm>
      </p:grpSpPr>
      <p:sp>
        <p:nvSpPr>
          <p:cNvPr id="274" name="Google Shape;274;p31"/>
          <p:cNvSpPr txBox="1">
            <a:spLocks noGrp="1"/>
          </p:cNvSpPr>
          <p:nvPr>
            <p:ph type="title"/>
          </p:nvPr>
        </p:nvSpPr>
        <p:spPr>
          <a:xfrm>
            <a:off x="677334" y="96253"/>
            <a:ext cx="8596668" cy="807261"/>
          </a:xfrm>
          <a:prstGeom prst="rect">
            <a:avLst/>
          </a:prstGeom>
          <a:noFill/>
          <a:ln>
            <a:noFill/>
          </a:ln>
        </p:spPr>
        <p:txBody>
          <a:bodyPr spcFirstLastPara="1" wrap="square" lIns="91425" tIns="45700" rIns="91425" bIns="45700" anchor="t" anchorCtr="0">
            <a:normAutofit/>
          </a:bodyPr>
          <a:lstStyle/>
          <a:p>
            <a:pPr marL="0" lvl="0" indent="0" algn="ctr" rtl="0">
              <a:lnSpc>
                <a:spcPct val="100000"/>
              </a:lnSpc>
              <a:spcBef>
                <a:spcPts val="0"/>
              </a:spcBef>
              <a:spcAft>
                <a:spcPts val="0"/>
              </a:spcAft>
              <a:buClr>
                <a:schemeClr val="dk1"/>
              </a:buClr>
              <a:buSzPts val="3600"/>
              <a:buFont typeface="Trebuchet MS"/>
              <a:buNone/>
            </a:pPr>
            <a:r>
              <a:rPr lang="en-GB" b="1" dirty="0">
                <a:solidFill>
                  <a:schemeClr val="dk1"/>
                </a:solidFill>
                <a:effectLst>
                  <a:outerShdw blurRad="38100" dist="38100" dir="2700000" algn="tl">
                    <a:srgbClr val="000000">
                      <a:alpha val="43137"/>
                    </a:srgbClr>
                  </a:outerShdw>
                </a:effectLst>
                <a:latin typeface="+mn-lt"/>
              </a:rPr>
              <a:t>Impact of limited digital skills</a:t>
            </a:r>
            <a:endParaRPr dirty="0">
              <a:effectLst>
                <a:outerShdw blurRad="38100" dist="38100" dir="2700000" algn="tl">
                  <a:srgbClr val="000000">
                    <a:alpha val="43137"/>
                  </a:srgbClr>
                </a:outerShdw>
              </a:effectLst>
              <a:latin typeface="+mn-lt"/>
            </a:endParaRPr>
          </a:p>
        </p:txBody>
      </p:sp>
      <p:sp>
        <p:nvSpPr>
          <p:cNvPr id="275" name="Google Shape;275;p31"/>
          <p:cNvSpPr txBox="1">
            <a:spLocks noGrp="1"/>
          </p:cNvSpPr>
          <p:nvPr>
            <p:ph type="body" idx="1"/>
          </p:nvPr>
        </p:nvSpPr>
        <p:spPr>
          <a:xfrm>
            <a:off x="264696" y="903514"/>
            <a:ext cx="5522646" cy="5858233"/>
          </a:xfrm>
          <a:prstGeom prst="rect">
            <a:avLst/>
          </a:prstGeom>
          <a:noFill/>
          <a:ln>
            <a:noFill/>
          </a:ln>
        </p:spPr>
        <p:txBody>
          <a:bodyPr spcFirstLastPara="1" wrap="square" lIns="91425" tIns="45700" rIns="91425" bIns="45700" anchor="t" anchorCtr="0">
            <a:normAutofit fontScale="92500" lnSpcReduction="10000"/>
          </a:bodyPr>
          <a:lstStyle/>
          <a:p>
            <a:pPr marL="0" lvl="0" indent="0" algn="just" rtl="0">
              <a:lnSpc>
                <a:spcPct val="90000"/>
              </a:lnSpc>
              <a:spcBef>
                <a:spcPts val="0"/>
              </a:spcBef>
              <a:spcAft>
                <a:spcPts val="0"/>
              </a:spcAft>
              <a:buSzPct val="80000"/>
              <a:buNone/>
            </a:pPr>
            <a:r>
              <a:rPr lang="en-GB" sz="1700" dirty="0">
                <a:latin typeface="+mn-lt"/>
              </a:rPr>
              <a:t>Digital limited skills may have a negative impact on the following.</a:t>
            </a:r>
            <a:endParaRPr sz="1700" dirty="0">
              <a:latin typeface="+mn-lt"/>
            </a:endParaRPr>
          </a:p>
          <a:p>
            <a:pPr marL="0" lvl="0" indent="0" algn="just" rtl="0">
              <a:lnSpc>
                <a:spcPct val="90000"/>
              </a:lnSpc>
              <a:spcBef>
                <a:spcPts val="1000"/>
              </a:spcBef>
              <a:spcAft>
                <a:spcPts val="0"/>
              </a:spcAft>
              <a:buSzPct val="80000"/>
              <a:buNone/>
            </a:pPr>
            <a:r>
              <a:rPr lang="en-GB" sz="1700" dirty="0">
                <a:latin typeface="+mn-lt"/>
              </a:rPr>
              <a:t>Delivery of care, communication, and teamwork.</a:t>
            </a:r>
            <a:endParaRPr sz="1700" dirty="0">
              <a:latin typeface="+mn-lt"/>
            </a:endParaRPr>
          </a:p>
          <a:p>
            <a:pPr marL="0" lvl="0" indent="0" algn="just" rtl="0">
              <a:lnSpc>
                <a:spcPct val="90000"/>
              </a:lnSpc>
              <a:spcBef>
                <a:spcPts val="1000"/>
              </a:spcBef>
              <a:spcAft>
                <a:spcPts val="0"/>
              </a:spcAft>
              <a:buSzPct val="80000"/>
              <a:buNone/>
            </a:pPr>
            <a:r>
              <a:rPr lang="en-GB" sz="1700" dirty="0">
                <a:latin typeface="+mn-lt"/>
              </a:rPr>
              <a:t>How does it impact care  delivery:</a:t>
            </a:r>
            <a:endParaRPr sz="1700" dirty="0">
              <a:latin typeface="+mn-lt"/>
            </a:endParaRPr>
          </a:p>
          <a:p>
            <a:pPr marL="342900" lvl="0" indent="-342925" algn="just" rtl="0">
              <a:lnSpc>
                <a:spcPct val="90000"/>
              </a:lnSpc>
              <a:spcBef>
                <a:spcPts val="1000"/>
              </a:spcBef>
              <a:spcAft>
                <a:spcPts val="0"/>
              </a:spcAft>
              <a:buSzPct val="80000"/>
              <a:buChar char="►"/>
            </a:pPr>
            <a:r>
              <a:rPr lang="en-GB" sz="1700" dirty="0">
                <a:latin typeface="+mn-lt"/>
              </a:rPr>
              <a:t>Limited digital skills can lower the accuracy and safety of care provided to the resident in Sunrise Residential Care Home.</a:t>
            </a:r>
            <a:endParaRPr sz="1700" dirty="0">
              <a:latin typeface="+mn-lt"/>
            </a:endParaRPr>
          </a:p>
          <a:p>
            <a:pPr marL="342900" lvl="0" indent="-342925" algn="just" rtl="0">
              <a:lnSpc>
                <a:spcPct val="90000"/>
              </a:lnSpc>
              <a:spcBef>
                <a:spcPts val="1000"/>
              </a:spcBef>
              <a:spcAft>
                <a:spcPts val="0"/>
              </a:spcAft>
              <a:buSzPct val="80000"/>
              <a:buChar char="►"/>
            </a:pPr>
            <a:r>
              <a:rPr lang="en-GB" sz="1700" dirty="0">
                <a:latin typeface="+mn-lt"/>
              </a:rPr>
              <a:t>Errors in record keeping: most care homes are now using electronic care plans and medication charts. So, staff who are not capable or confident in using the digital system might make mistakes when recording the medication given to their patients.</a:t>
            </a:r>
            <a:endParaRPr sz="1700" dirty="0">
              <a:latin typeface="+mn-lt"/>
            </a:endParaRPr>
          </a:p>
          <a:p>
            <a:pPr marL="342900" lvl="0" indent="-342925" algn="just" rtl="0">
              <a:lnSpc>
                <a:spcPct val="90000"/>
              </a:lnSpc>
              <a:spcBef>
                <a:spcPts val="1000"/>
              </a:spcBef>
              <a:spcAft>
                <a:spcPts val="0"/>
              </a:spcAft>
              <a:buSzPct val="80000"/>
              <a:buChar char="►"/>
            </a:pPr>
            <a:r>
              <a:rPr lang="en-GB" sz="1700" dirty="0">
                <a:latin typeface="+mn-lt"/>
              </a:rPr>
              <a:t>On communication: poor communication within health care, like pharmacists and other professionals sharing information through technology, staff with limited skills will not be able to access the information. </a:t>
            </a:r>
            <a:endParaRPr sz="1700" dirty="0">
              <a:latin typeface="+mn-lt"/>
            </a:endParaRPr>
          </a:p>
          <a:p>
            <a:pPr marL="0" lvl="0" indent="0" algn="just" rtl="0">
              <a:lnSpc>
                <a:spcPct val="90000"/>
              </a:lnSpc>
              <a:spcBef>
                <a:spcPts val="1000"/>
              </a:spcBef>
              <a:spcAft>
                <a:spcPts val="0"/>
              </a:spcAft>
              <a:buSzPct val="80000"/>
              <a:buNone/>
            </a:pPr>
            <a:r>
              <a:rPr lang="en-GB" sz="1700" dirty="0">
                <a:latin typeface="+mn-lt"/>
              </a:rPr>
              <a:t>Teamwork: Less cooperation and less use of tools.</a:t>
            </a:r>
            <a:endParaRPr sz="1700" dirty="0">
              <a:latin typeface="+mn-lt"/>
            </a:endParaRPr>
          </a:p>
          <a:p>
            <a:pPr marL="0" lvl="0" indent="0" algn="just" rtl="0">
              <a:lnSpc>
                <a:spcPct val="90000"/>
              </a:lnSpc>
              <a:spcBef>
                <a:spcPts val="1000"/>
              </a:spcBef>
              <a:spcAft>
                <a:spcPts val="0"/>
              </a:spcAft>
              <a:buSzPct val="80000"/>
              <a:buNone/>
            </a:pPr>
            <a:r>
              <a:rPr lang="en-GB" sz="1700" dirty="0">
                <a:latin typeface="+mn-lt"/>
              </a:rPr>
              <a:t>Training burden</a:t>
            </a:r>
            <a:r>
              <a:rPr lang="en-GB" sz="1700" b="1" dirty="0">
                <a:latin typeface="+mn-lt"/>
              </a:rPr>
              <a:t>: </a:t>
            </a:r>
            <a:r>
              <a:rPr lang="en-GB" sz="1700" dirty="0">
                <a:latin typeface="+mn-lt"/>
              </a:rPr>
              <a:t>Needs resources and time to develop skills. Investing in employee training is necessary to get the most out of Microsoft 365 features</a:t>
            </a:r>
            <a:r>
              <a:rPr lang="en-GB" sz="1700" dirty="0"/>
              <a:t>. </a:t>
            </a:r>
          </a:p>
          <a:p>
            <a:pPr marL="0" lvl="0" indent="0" algn="just" rtl="0">
              <a:lnSpc>
                <a:spcPct val="90000"/>
              </a:lnSpc>
              <a:spcBef>
                <a:spcPts val="1000"/>
              </a:spcBef>
              <a:spcAft>
                <a:spcPts val="0"/>
              </a:spcAft>
              <a:buSzPct val="80000"/>
              <a:buNone/>
            </a:pPr>
            <a:endParaRPr sz="1700" dirty="0"/>
          </a:p>
          <a:p>
            <a:pPr marL="0" lvl="0" indent="0" algn="l" rtl="0">
              <a:lnSpc>
                <a:spcPct val="90000"/>
              </a:lnSpc>
              <a:spcBef>
                <a:spcPts val="1000"/>
              </a:spcBef>
              <a:spcAft>
                <a:spcPts val="0"/>
              </a:spcAft>
              <a:buSzPct val="80000"/>
              <a:buNone/>
            </a:pPr>
            <a:r>
              <a:rPr lang="en-GB" sz="1400" dirty="0"/>
              <a:t>(telblog.hee.nhs.2025)</a:t>
            </a:r>
            <a:endParaRPr dirty="0"/>
          </a:p>
          <a:p>
            <a:pPr marL="0" lvl="0" indent="0" algn="r" rtl="0">
              <a:lnSpc>
                <a:spcPct val="90000"/>
              </a:lnSpc>
              <a:spcBef>
                <a:spcPts val="1000"/>
              </a:spcBef>
              <a:spcAft>
                <a:spcPts val="0"/>
              </a:spcAft>
              <a:buSzPct val="80000"/>
              <a:buNone/>
            </a:pPr>
            <a:r>
              <a:rPr lang="en-GB" sz="1400" b="1" dirty="0"/>
              <a:t>KEMISOLA SHADEKO 2508022</a:t>
            </a:r>
            <a:endParaRPr dirty="0"/>
          </a:p>
          <a:p>
            <a:pPr marL="0" lvl="0" indent="0" algn="l" rtl="0">
              <a:lnSpc>
                <a:spcPct val="90000"/>
              </a:lnSpc>
              <a:spcBef>
                <a:spcPts val="1000"/>
              </a:spcBef>
              <a:spcAft>
                <a:spcPts val="0"/>
              </a:spcAft>
              <a:buSzPct val="80000"/>
              <a:buNone/>
            </a:pPr>
            <a:endParaRPr sz="1000" dirty="0"/>
          </a:p>
        </p:txBody>
      </p:sp>
      <p:pic>
        <p:nvPicPr>
          <p:cNvPr id="276" name="Google Shape;276;p31" descr="Essential Digital Skills - Skills for Life Network"/>
          <p:cNvPicPr preferRelativeResize="0"/>
          <p:nvPr/>
        </p:nvPicPr>
        <p:blipFill rotWithShape="1">
          <a:blip r:embed="rId3">
            <a:alphaModFix/>
          </a:blip>
          <a:srcRect l="5517" r="18576" b="2"/>
          <a:stretch/>
        </p:blipFill>
        <p:spPr>
          <a:xfrm>
            <a:off x="5901020" y="1900692"/>
            <a:ext cx="3754945" cy="3435926"/>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80"/>
        <p:cNvGrpSpPr/>
        <p:nvPr/>
      </p:nvGrpSpPr>
      <p:grpSpPr>
        <a:xfrm>
          <a:off x="0" y="0"/>
          <a:ext cx="0" cy="0"/>
          <a:chOff x="0" y="0"/>
          <a:chExt cx="0" cy="0"/>
        </a:xfrm>
      </p:grpSpPr>
      <p:sp>
        <p:nvSpPr>
          <p:cNvPr id="281" name="Google Shape;281;p32"/>
          <p:cNvSpPr txBox="1">
            <a:spLocks noGrp="1"/>
          </p:cNvSpPr>
          <p:nvPr>
            <p:ph type="title"/>
          </p:nvPr>
        </p:nvSpPr>
        <p:spPr>
          <a:xfrm>
            <a:off x="677334" y="216568"/>
            <a:ext cx="8596668" cy="782053"/>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1"/>
              </a:buClr>
              <a:buSzPts val="3600"/>
              <a:buFont typeface="Trebuchet MS"/>
              <a:buNone/>
            </a:pPr>
            <a:r>
              <a:rPr lang="en-GB" b="1" dirty="0">
                <a:solidFill>
                  <a:schemeClr val="dk1"/>
                </a:solidFill>
                <a:latin typeface="+mn-lt"/>
              </a:rPr>
              <a:t>Checklist for Digital Safety Practices </a:t>
            </a:r>
            <a:endParaRPr dirty="0">
              <a:latin typeface="+mn-lt"/>
            </a:endParaRPr>
          </a:p>
        </p:txBody>
      </p:sp>
      <p:sp>
        <p:nvSpPr>
          <p:cNvPr id="282" name="Google Shape;282;p32"/>
          <p:cNvSpPr txBox="1">
            <a:spLocks noGrp="1"/>
          </p:cNvSpPr>
          <p:nvPr>
            <p:ph type="body" idx="1"/>
          </p:nvPr>
        </p:nvSpPr>
        <p:spPr>
          <a:xfrm>
            <a:off x="5329988" y="1094875"/>
            <a:ext cx="5498433" cy="5546557"/>
          </a:xfrm>
          <a:prstGeom prst="rect">
            <a:avLst/>
          </a:prstGeom>
          <a:noFill/>
          <a:ln>
            <a:noFill/>
          </a:ln>
        </p:spPr>
        <p:txBody>
          <a:bodyPr spcFirstLastPara="1" wrap="square" lIns="91425" tIns="45700" rIns="91425" bIns="45700" anchor="t" anchorCtr="0">
            <a:normAutofit fontScale="25000" lnSpcReduction="20000"/>
          </a:bodyPr>
          <a:lstStyle/>
          <a:p>
            <a:pPr marL="342900" lvl="0" indent="-342900" algn="just" rtl="0">
              <a:lnSpc>
                <a:spcPct val="90000"/>
              </a:lnSpc>
              <a:spcBef>
                <a:spcPts val="0"/>
              </a:spcBef>
              <a:spcAft>
                <a:spcPts val="0"/>
              </a:spcAft>
              <a:buSzPct val="80000"/>
              <a:buChar char="►"/>
            </a:pPr>
            <a:r>
              <a:rPr lang="en-GB" sz="7600" dirty="0">
                <a:latin typeface="+mn-lt"/>
              </a:rPr>
              <a:t>Use strong, unique passwords for all accounts so no one can access the accounts and make sure the passwords are stored somewhere secure so passwords are not forgotten, and you can access anything at any time without problems</a:t>
            </a:r>
            <a:endParaRPr dirty="0">
              <a:latin typeface="+mn-lt"/>
            </a:endParaRPr>
          </a:p>
          <a:p>
            <a:pPr marL="342900" lvl="0" indent="-342900" algn="just" rtl="0">
              <a:lnSpc>
                <a:spcPct val="90000"/>
              </a:lnSpc>
              <a:spcBef>
                <a:spcPts val="1000"/>
              </a:spcBef>
              <a:spcAft>
                <a:spcPts val="0"/>
              </a:spcAft>
              <a:buSzPct val="80000"/>
              <a:buChar char="►"/>
            </a:pPr>
            <a:r>
              <a:rPr lang="en-GB" sz="7600" dirty="0">
                <a:latin typeface="+mn-lt"/>
              </a:rPr>
              <a:t> Log out after using computers that are shared or are public and not your own private device </a:t>
            </a:r>
            <a:endParaRPr dirty="0">
              <a:latin typeface="+mn-lt"/>
            </a:endParaRPr>
          </a:p>
          <a:p>
            <a:pPr marL="342900" lvl="0" indent="-342900" algn="just" rtl="0">
              <a:lnSpc>
                <a:spcPct val="90000"/>
              </a:lnSpc>
              <a:spcBef>
                <a:spcPts val="1000"/>
              </a:spcBef>
              <a:spcAft>
                <a:spcPts val="0"/>
              </a:spcAft>
              <a:buSzPct val="80000"/>
              <a:buChar char="►"/>
            </a:pPr>
            <a:r>
              <a:rPr lang="en-GB" sz="7600" dirty="0">
                <a:latin typeface="+mn-lt"/>
              </a:rPr>
              <a:t>Back up documents that are important regularly </a:t>
            </a:r>
            <a:endParaRPr dirty="0">
              <a:latin typeface="+mn-lt"/>
            </a:endParaRPr>
          </a:p>
          <a:p>
            <a:pPr marL="342900" lvl="0" indent="-342900" algn="just" rtl="0">
              <a:lnSpc>
                <a:spcPct val="90000"/>
              </a:lnSpc>
              <a:spcBef>
                <a:spcPts val="1000"/>
              </a:spcBef>
              <a:spcAft>
                <a:spcPts val="0"/>
              </a:spcAft>
              <a:buSzPct val="80000"/>
              <a:buChar char="►"/>
            </a:pPr>
            <a:r>
              <a:rPr lang="en-GB" sz="7600" dirty="0">
                <a:latin typeface="+mn-lt"/>
              </a:rPr>
              <a:t>Report suspicious emails, activity or logins immediately</a:t>
            </a:r>
            <a:endParaRPr dirty="0">
              <a:latin typeface="+mn-lt"/>
            </a:endParaRPr>
          </a:p>
          <a:p>
            <a:pPr marL="342900" lvl="0" indent="-342900" algn="just" rtl="0">
              <a:lnSpc>
                <a:spcPct val="90000"/>
              </a:lnSpc>
              <a:spcBef>
                <a:spcPts val="1000"/>
              </a:spcBef>
              <a:spcAft>
                <a:spcPts val="0"/>
              </a:spcAft>
              <a:buSzPct val="80000"/>
              <a:buChar char="►"/>
            </a:pPr>
            <a:r>
              <a:rPr lang="en-GB" sz="7600" dirty="0">
                <a:latin typeface="+mn-lt"/>
              </a:rPr>
              <a:t>Enable multi-factor authentication where possible</a:t>
            </a:r>
            <a:endParaRPr dirty="0">
              <a:latin typeface="+mn-lt"/>
            </a:endParaRPr>
          </a:p>
          <a:p>
            <a:pPr marL="342900" lvl="0" indent="-342900" algn="just" rtl="0">
              <a:lnSpc>
                <a:spcPct val="90000"/>
              </a:lnSpc>
              <a:spcBef>
                <a:spcPts val="1000"/>
              </a:spcBef>
              <a:spcAft>
                <a:spcPts val="0"/>
              </a:spcAft>
              <a:buSzPct val="80000"/>
              <a:buChar char="►"/>
            </a:pPr>
            <a:r>
              <a:rPr lang="en-GB" sz="7600" dirty="0">
                <a:latin typeface="+mn-lt"/>
              </a:rPr>
              <a:t>Lock devices that are not being used</a:t>
            </a:r>
            <a:endParaRPr dirty="0">
              <a:latin typeface="+mn-lt"/>
            </a:endParaRPr>
          </a:p>
          <a:p>
            <a:pPr marL="342900" lvl="0" indent="-342900" algn="just" rtl="0">
              <a:lnSpc>
                <a:spcPct val="90000"/>
              </a:lnSpc>
              <a:spcBef>
                <a:spcPts val="1000"/>
              </a:spcBef>
              <a:spcAft>
                <a:spcPts val="0"/>
              </a:spcAft>
              <a:buSzPct val="80000"/>
              <a:buChar char="►"/>
            </a:pPr>
            <a:r>
              <a:rPr lang="en-GB" sz="7600" dirty="0">
                <a:latin typeface="+mn-lt"/>
              </a:rPr>
              <a:t>Keep software updated  </a:t>
            </a:r>
            <a:endParaRPr dirty="0">
              <a:latin typeface="+mn-lt"/>
            </a:endParaRPr>
          </a:p>
          <a:p>
            <a:pPr marL="342900" lvl="0" indent="-342900" algn="just" rtl="0">
              <a:lnSpc>
                <a:spcPct val="90000"/>
              </a:lnSpc>
              <a:spcBef>
                <a:spcPts val="1000"/>
              </a:spcBef>
              <a:spcAft>
                <a:spcPts val="0"/>
              </a:spcAft>
              <a:buSzPct val="80000"/>
              <a:buChar char="►"/>
            </a:pPr>
            <a:r>
              <a:rPr lang="en-GB" sz="7600" dirty="0">
                <a:latin typeface="+mn-lt"/>
              </a:rPr>
              <a:t>Maintain confidentiality in all digital communications </a:t>
            </a:r>
            <a:endParaRPr dirty="0">
              <a:latin typeface="+mn-lt"/>
            </a:endParaRPr>
          </a:p>
          <a:p>
            <a:pPr marL="0" lvl="0" indent="0" algn="just" rtl="0">
              <a:lnSpc>
                <a:spcPct val="90000"/>
              </a:lnSpc>
              <a:spcBef>
                <a:spcPts val="1000"/>
              </a:spcBef>
              <a:spcAft>
                <a:spcPts val="0"/>
              </a:spcAft>
              <a:buSzPct val="80000"/>
              <a:buNone/>
            </a:pPr>
            <a:r>
              <a:rPr lang="en-GB" sz="6400" b="0" i="0" u="none" strike="noStrike" dirty="0">
                <a:latin typeface="+mn-lt"/>
              </a:rPr>
              <a:t>(Ico.org.uk</a:t>
            </a:r>
            <a:r>
              <a:rPr lang="en-GB" sz="6400" dirty="0">
                <a:latin typeface="+mn-lt"/>
              </a:rPr>
              <a:t>,</a:t>
            </a:r>
            <a:r>
              <a:rPr lang="en-GB" sz="6400" b="0" i="0" u="none" strike="noStrike" dirty="0">
                <a:latin typeface="+mn-lt"/>
              </a:rPr>
              <a:t>2025)</a:t>
            </a:r>
            <a:endParaRPr dirty="0">
              <a:latin typeface="+mn-lt"/>
            </a:endParaRPr>
          </a:p>
          <a:p>
            <a:pPr marL="0" lvl="0" indent="0" algn="r" rtl="0">
              <a:lnSpc>
                <a:spcPct val="90000"/>
              </a:lnSpc>
              <a:spcBef>
                <a:spcPts val="1000"/>
              </a:spcBef>
              <a:spcAft>
                <a:spcPts val="0"/>
              </a:spcAft>
              <a:buSzPct val="80000"/>
              <a:buNone/>
            </a:pPr>
            <a:r>
              <a:rPr lang="en-GB" sz="6400" b="1" dirty="0"/>
              <a:t>Kiran Saba 2511429</a:t>
            </a:r>
            <a:endParaRPr sz="6400" b="1" dirty="0"/>
          </a:p>
          <a:p>
            <a:pPr marL="0" lvl="0" indent="0" algn="r" rtl="0">
              <a:lnSpc>
                <a:spcPct val="90000"/>
              </a:lnSpc>
              <a:spcBef>
                <a:spcPts val="1000"/>
              </a:spcBef>
              <a:spcAft>
                <a:spcPts val="0"/>
              </a:spcAft>
              <a:buSzPct val="80000"/>
              <a:buNone/>
            </a:pPr>
            <a:endParaRPr sz="5000" dirty="0"/>
          </a:p>
          <a:p>
            <a:pPr marL="342900" lvl="0" indent="-331470" algn="just" rtl="0">
              <a:lnSpc>
                <a:spcPct val="90000"/>
              </a:lnSpc>
              <a:spcBef>
                <a:spcPts val="1000"/>
              </a:spcBef>
              <a:spcAft>
                <a:spcPts val="0"/>
              </a:spcAft>
              <a:buSzPct val="79999"/>
              <a:buNone/>
            </a:pPr>
            <a:endParaRPr sz="900" dirty="0"/>
          </a:p>
        </p:txBody>
      </p:sp>
      <p:pic>
        <p:nvPicPr>
          <p:cNvPr id="283" name="Google Shape;283;p32"/>
          <p:cNvPicPr preferRelativeResize="0"/>
          <p:nvPr/>
        </p:nvPicPr>
        <p:blipFill rotWithShape="1">
          <a:blip r:embed="rId3">
            <a:alphaModFix/>
          </a:blip>
          <a:srcRect l="5514" r="1585" b="-2"/>
          <a:stretch/>
        </p:blipFill>
        <p:spPr>
          <a:xfrm>
            <a:off x="84222" y="1251283"/>
            <a:ext cx="5137484" cy="4884822"/>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33"/>
          <p:cNvSpPr txBox="1">
            <a:spLocks noGrp="1"/>
          </p:cNvSpPr>
          <p:nvPr>
            <p:ph type="title"/>
          </p:nvPr>
        </p:nvSpPr>
        <p:spPr>
          <a:xfrm>
            <a:off x="156410" y="216568"/>
            <a:ext cx="10110333" cy="1070811"/>
          </a:xfrm>
          <a:prstGeom prst="rect">
            <a:avLst/>
          </a:prstGeom>
          <a:noFill/>
          <a:ln>
            <a:noFill/>
          </a:ln>
        </p:spPr>
        <p:txBody>
          <a:bodyPr spcFirstLastPara="1" wrap="square" lIns="91425" tIns="45700" rIns="91425" bIns="45700" anchor="t" anchorCtr="0">
            <a:normAutofit/>
          </a:bodyPr>
          <a:lstStyle/>
          <a:p>
            <a:pPr marL="0" lvl="0" indent="0" algn="just" rtl="0">
              <a:lnSpc>
                <a:spcPct val="100000"/>
              </a:lnSpc>
              <a:spcBef>
                <a:spcPts val="0"/>
              </a:spcBef>
              <a:spcAft>
                <a:spcPts val="0"/>
              </a:spcAft>
              <a:buClr>
                <a:schemeClr val="dk1"/>
              </a:buClr>
              <a:buSzPts val="3600"/>
              <a:buFont typeface="Trebuchet MS"/>
              <a:buNone/>
            </a:pPr>
            <a:r>
              <a:rPr lang="en-GB" sz="3200" b="1" dirty="0">
                <a:solidFill>
                  <a:schemeClr val="dk1"/>
                </a:solidFill>
                <a:effectLst>
                  <a:outerShdw blurRad="38100" dist="38100" dir="2700000" algn="tl">
                    <a:srgbClr val="000000">
                      <a:alpha val="43137"/>
                    </a:srgbClr>
                  </a:outerShdw>
                </a:effectLst>
                <a:latin typeface="+mn-lt"/>
              </a:rPr>
              <a:t>Recommendations for Improving Efficiency </a:t>
            </a:r>
            <a:endParaRPr sz="3200" dirty="0">
              <a:effectLst>
                <a:outerShdw blurRad="38100" dist="38100" dir="2700000" algn="tl">
                  <a:srgbClr val="000000">
                    <a:alpha val="43137"/>
                  </a:srgbClr>
                </a:outerShdw>
              </a:effectLst>
              <a:latin typeface="+mn-lt"/>
            </a:endParaRPr>
          </a:p>
        </p:txBody>
      </p:sp>
      <p:sp>
        <p:nvSpPr>
          <p:cNvPr id="289" name="Google Shape;289;p33"/>
          <p:cNvSpPr txBox="1">
            <a:spLocks noGrp="1"/>
          </p:cNvSpPr>
          <p:nvPr>
            <p:ph type="body" idx="1"/>
          </p:nvPr>
        </p:nvSpPr>
        <p:spPr>
          <a:xfrm>
            <a:off x="300789" y="1287379"/>
            <a:ext cx="9372600" cy="5570621"/>
          </a:xfrm>
          <a:prstGeom prst="rect">
            <a:avLst/>
          </a:prstGeom>
          <a:noFill/>
          <a:ln>
            <a:noFill/>
          </a:ln>
        </p:spPr>
        <p:txBody>
          <a:bodyPr spcFirstLastPara="1" wrap="square" lIns="91425" tIns="45700" rIns="91425" bIns="45700" anchor="t" anchorCtr="0">
            <a:normAutofit fontScale="92500" lnSpcReduction="10000"/>
          </a:bodyPr>
          <a:lstStyle/>
          <a:p>
            <a:pPr marL="342900" lvl="0" indent="-342900" algn="just" rtl="0">
              <a:lnSpc>
                <a:spcPct val="100000"/>
              </a:lnSpc>
              <a:spcBef>
                <a:spcPts val="0"/>
              </a:spcBef>
              <a:spcAft>
                <a:spcPts val="0"/>
              </a:spcAft>
              <a:buSzPct val="80000"/>
              <a:buChar char="►"/>
            </a:pPr>
            <a:r>
              <a:rPr lang="en-GB" sz="2000" dirty="0">
                <a:latin typeface="+mn-lt"/>
              </a:rPr>
              <a:t>Provide regular digital skills training sessions to all staff who are using Microsoft 365. This will help all staff members feel more confident in using it, all it will reduce mistakes </a:t>
            </a:r>
            <a:endParaRPr dirty="0">
              <a:latin typeface="+mn-lt"/>
            </a:endParaRPr>
          </a:p>
          <a:p>
            <a:pPr marL="0" lvl="0" indent="0" algn="just" rtl="0">
              <a:lnSpc>
                <a:spcPct val="100000"/>
              </a:lnSpc>
              <a:spcBef>
                <a:spcPts val="1000"/>
              </a:spcBef>
              <a:spcAft>
                <a:spcPts val="0"/>
              </a:spcAft>
              <a:buSzPct val="80000"/>
              <a:buNone/>
            </a:pPr>
            <a:endParaRPr sz="2000" dirty="0">
              <a:latin typeface="+mn-lt"/>
            </a:endParaRPr>
          </a:p>
          <a:p>
            <a:pPr marL="342900" lvl="0" indent="-342900" algn="just" rtl="0">
              <a:lnSpc>
                <a:spcPct val="100000"/>
              </a:lnSpc>
              <a:spcBef>
                <a:spcPts val="1000"/>
              </a:spcBef>
              <a:spcAft>
                <a:spcPts val="0"/>
              </a:spcAft>
              <a:buSzPct val="80000"/>
              <a:buChar char="►"/>
            </a:pPr>
            <a:r>
              <a:rPr lang="en-GB" sz="2000" dirty="0">
                <a:latin typeface="+mn-lt"/>
              </a:rPr>
              <a:t>Create clear rules for documents, so use simpler rules for naming and saving documents for everyone to find </a:t>
            </a:r>
            <a:endParaRPr dirty="0">
              <a:latin typeface="+mn-lt"/>
            </a:endParaRPr>
          </a:p>
          <a:p>
            <a:pPr marL="0" lvl="0" indent="0" algn="just" rtl="0">
              <a:lnSpc>
                <a:spcPct val="100000"/>
              </a:lnSpc>
              <a:spcBef>
                <a:spcPts val="1000"/>
              </a:spcBef>
              <a:spcAft>
                <a:spcPts val="0"/>
              </a:spcAft>
              <a:buSzPct val="80000"/>
              <a:buNone/>
            </a:pPr>
            <a:endParaRPr sz="2000" dirty="0">
              <a:latin typeface="+mn-lt"/>
            </a:endParaRPr>
          </a:p>
          <a:p>
            <a:pPr marL="342900" lvl="0" indent="-342900" algn="just" rtl="0">
              <a:lnSpc>
                <a:spcPct val="100000"/>
              </a:lnSpc>
              <a:spcBef>
                <a:spcPts val="1000"/>
              </a:spcBef>
              <a:spcAft>
                <a:spcPts val="0"/>
              </a:spcAft>
              <a:buSzPct val="80000"/>
              <a:buChar char="►"/>
            </a:pPr>
            <a:r>
              <a:rPr lang="en-GB" sz="2000" dirty="0">
                <a:latin typeface="+mn-lt"/>
              </a:rPr>
              <a:t>Choose a digital helper this means that one person can be chosen to help other staff members with technology problems, which saves money and time for training sessions all the time</a:t>
            </a:r>
            <a:endParaRPr dirty="0">
              <a:latin typeface="+mn-lt"/>
            </a:endParaRPr>
          </a:p>
          <a:p>
            <a:pPr marL="0" lvl="0" indent="0" algn="just" rtl="0">
              <a:lnSpc>
                <a:spcPct val="100000"/>
              </a:lnSpc>
              <a:spcBef>
                <a:spcPts val="1000"/>
              </a:spcBef>
              <a:spcAft>
                <a:spcPts val="0"/>
              </a:spcAft>
              <a:buSzPct val="80000"/>
              <a:buNone/>
            </a:pPr>
            <a:endParaRPr sz="2000" dirty="0">
              <a:latin typeface="+mn-lt"/>
            </a:endParaRPr>
          </a:p>
          <a:p>
            <a:pPr marL="342900" lvl="0" indent="-342900" algn="just" rtl="0">
              <a:lnSpc>
                <a:spcPct val="100000"/>
              </a:lnSpc>
              <a:spcBef>
                <a:spcPts val="1000"/>
              </a:spcBef>
              <a:spcAft>
                <a:spcPts val="0"/>
              </a:spcAft>
              <a:buSzPct val="80000"/>
              <a:buChar char="►"/>
            </a:pPr>
            <a:r>
              <a:rPr lang="en-GB" sz="2000" dirty="0">
                <a:latin typeface="+mn-lt"/>
              </a:rPr>
              <a:t>Encourage feedback from staff members so they can look for ways to improve and make staff members feel more comfortable about sharing their experiences with it</a:t>
            </a:r>
            <a:endParaRPr dirty="0">
              <a:latin typeface="+mn-lt"/>
            </a:endParaRPr>
          </a:p>
          <a:p>
            <a:pPr marL="0" lvl="0" indent="0" algn="just" rtl="0">
              <a:lnSpc>
                <a:spcPct val="100000"/>
              </a:lnSpc>
              <a:spcBef>
                <a:spcPts val="1000"/>
              </a:spcBef>
              <a:spcAft>
                <a:spcPts val="0"/>
              </a:spcAft>
              <a:buSzPct val="80000"/>
              <a:buNone/>
            </a:pPr>
            <a:endParaRPr sz="2000" dirty="0">
              <a:latin typeface="+mn-lt"/>
            </a:endParaRPr>
          </a:p>
          <a:p>
            <a:pPr marL="0" lvl="0" indent="0" algn="r" rtl="0">
              <a:lnSpc>
                <a:spcPct val="100000"/>
              </a:lnSpc>
              <a:spcBef>
                <a:spcPts val="1000"/>
              </a:spcBef>
              <a:spcAft>
                <a:spcPts val="0"/>
              </a:spcAft>
              <a:buSzPct val="79999"/>
              <a:buNone/>
            </a:pPr>
            <a:r>
              <a:rPr lang="en-GB" sz="1800" b="0" i="0" u="none" strike="noStrike" dirty="0">
                <a:solidFill>
                  <a:srgbClr val="000000"/>
                </a:solidFill>
              </a:rPr>
              <a:t>(Jones, J. ,2025)        </a:t>
            </a:r>
            <a:endParaRPr dirty="0"/>
          </a:p>
          <a:p>
            <a:pPr marL="0" lvl="0" indent="0" algn="r" rtl="0">
              <a:lnSpc>
                <a:spcPct val="100000"/>
              </a:lnSpc>
              <a:spcBef>
                <a:spcPts val="1000"/>
              </a:spcBef>
              <a:spcAft>
                <a:spcPts val="0"/>
              </a:spcAft>
              <a:buSzPct val="79999"/>
              <a:buNone/>
            </a:pPr>
            <a:r>
              <a:rPr lang="en-GB" sz="1800" b="0" i="0" u="none" strike="noStrike" dirty="0">
                <a:solidFill>
                  <a:srgbClr val="000000"/>
                </a:solidFill>
              </a:rPr>
              <a:t>    </a:t>
            </a:r>
            <a:r>
              <a:rPr lang="en-GB" b="1" dirty="0"/>
              <a:t>Kiran Saba 2511429</a:t>
            </a:r>
            <a:endParaRPr b="1" dirty="0"/>
          </a:p>
          <a:p>
            <a:pPr marL="0" lvl="0" indent="0" algn="l" rtl="0">
              <a:lnSpc>
                <a:spcPct val="100000"/>
              </a:lnSpc>
              <a:spcBef>
                <a:spcPts val="1000"/>
              </a:spcBef>
              <a:spcAft>
                <a:spcPts val="0"/>
              </a:spcAft>
              <a:buSzPct val="79999"/>
              <a:buNone/>
            </a:pPr>
            <a:endParaRPr dirty="0"/>
          </a:p>
          <a:p>
            <a:pPr marL="342900" lvl="0" indent="-258318" algn="l" rtl="0">
              <a:lnSpc>
                <a:spcPct val="100000"/>
              </a:lnSpc>
              <a:spcBef>
                <a:spcPts val="1000"/>
              </a:spcBef>
              <a:spcAft>
                <a:spcPts val="0"/>
              </a:spcAft>
              <a:buSzPct val="79999"/>
              <a:buNone/>
            </a:pPr>
            <a:endParaRPr dirty="0"/>
          </a:p>
          <a:p>
            <a:pPr marL="342900" lvl="0" indent="-258318" algn="l" rtl="0">
              <a:lnSpc>
                <a:spcPct val="100000"/>
              </a:lnSpc>
              <a:spcBef>
                <a:spcPts val="1000"/>
              </a:spcBef>
              <a:spcAft>
                <a:spcPts val="0"/>
              </a:spcAft>
              <a:buSzPct val="79999"/>
              <a:buNone/>
            </a:pPr>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93"/>
        <p:cNvGrpSpPr/>
        <p:nvPr/>
      </p:nvGrpSpPr>
      <p:grpSpPr>
        <a:xfrm>
          <a:off x="0" y="0"/>
          <a:ext cx="0" cy="0"/>
          <a:chOff x="0" y="0"/>
          <a:chExt cx="0" cy="0"/>
        </a:xfrm>
      </p:grpSpPr>
      <p:sp>
        <p:nvSpPr>
          <p:cNvPr id="294" name="Google Shape;294;p34"/>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295" name="Google Shape;295;p34"/>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cxnSp>
        <p:nvCxnSpPr>
          <p:cNvPr id="296" name="Google Shape;296;p34"/>
          <p:cNvCxnSpPr/>
          <p:nvPr/>
        </p:nvCxnSpPr>
        <p:spPr>
          <a:xfrm>
            <a:off x="5111313" y="0"/>
            <a:ext cx="1219200" cy="6858000"/>
          </a:xfrm>
          <a:prstGeom prst="straightConnector1">
            <a:avLst/>
          </a:prstGeom>
          <a:noFill/>
          <a:ln w="9525" cap="flat" cmpd="sng">
            <a:solidFill>
              <a:srgbClr val="16B0E3"/>
            </a:solidFill>
            <a:prstDash val="solid"/>
            <a:round/>
            <a:headEnd type="none" w="sm" len="sm"/>
            <a:tailEnd type="none" w="sm" len="sm"/>
          </a:ln>
          <a:effectLst>
            <a:outerShdw blurRad="40000" dist="20000" dir="5400000" rotWithShape="0">
              <a:srgbClr val="000000">
                <a:alpha val="37254"/>
              </a:srgbClr>
            </a:outerShdw>
          </a:effectLst>
        </p:spPr>
      </p:cxnSp>
      <p:cxnSp>
        <p:nvCxnSpPr>
          <p:cNvPr id="297" name="Google Shape;297;p34"/>
          <p:cNvCxnSpPr/>
          <p:nvPr/>
        </p:nvCxnSpPr>
        <p:spPr>
          <a:xfrm flipH="1">
            <a:off x="3290979" y="3681413"/>
            <a:ext cx="4763558" cy="3176587"/>
          </a:xfrm>
          <a:prstGeom prst="straightConnector1">
            <a:avLst/>
          </a:prstGeom>
          <a:noFill/>
          <a:ln w="9525" cap="flat" cmpd="sng">
            <a:solidFill>
              <a:srgbClr val="7F7F7F">
                <a:alpha val="80000"/>
              </a:srgbClr>
            </a:solidFill>
            <a:prstDash val="solid"/>
            <a:round/>
            <a:headEnd type="none" w="sm" len="sm"/>
            <a:tailEnd type="none" w="sm" len="sm"/>
          </a:ln>
          <a:effectLst>
            <a:outerShdw blurRad="40000" dist="20000" dir="5400000" rotWithShape="0">
              <a:srgbClr val="000000">
                <a:alpha val="37254"/>
              </a:srgbClr>
            </a:outerShdw>
          </a:effectLst>
        </p:spPr>
      </p:cxnSp>
      <p:sp>
        <p:nvSpPr>
          <p:cNvPr id="298" name="Google Shape;298;p34"/>
          <p:cNvSpPr/>
          <p:nvPr/>
        </p:nvSpPr>
        <p:spPr>
          <a:xfrm>
            <a:off x="4482568"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29411"/>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299" name="Google Shape;299;p34"/>
          <p:cNvSpPr/>
          <p:nvPr/>
        </p:nvSpPr>
        <p:spPr>
          <a:xfrm>
            <a:off x="4904534"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300" name="Google Shape;300;p34"/>
          <p:cNvSpPr/>
          <p:nvPr/>
        </p:nvSpPr>
        <p:spPr>
          <a:xfrm>
            <a:off x="4233425" y="3048000"/>
            <a:ext cx="3259667" cy="3810000"/>
          </a:xfrm>
          <a:prstGeom prst="triangle">
            <a:avLst>
              <a:gd name="adj" fmla="val 100000"/>
            </a:avLst>
          </a:prstGeom>
          <a:solidFill>
            <a:schemeClr val="accent2">
              <a:alpha val="71372"/>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301" name="Google Shape;301;p34"/>
          <p:cNvSpPr/>
          <p:nvPr/>
        </p:nvSpPr>
        <p:spPr>
          <a:xfrm>
            <a:off x="4635592"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226292">
              <a:alpha val="69411"/>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302" name="Google Shape;302;p34"/>
          <p:cNvSpPr/>
          <p:nvPr/>
        </p:nvSpPr>
        <p:spPr>
          <a:xfrm>
            <a:off x="5672758" y="3589867"/>
            <a:ext cx="1817159" cy="3268133"/>
          </a:xfrm>
          <a:prstGeom prst="triangle">
            <a:avLst>
              <a:gd name="adj" fmla="val 100000"/>
            </a:avLst>
          </a:prstGeom>
          <a:solidFill>
            <a:schemeClr val="accent1">
              <a:alpha val="80000"/>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sp>
        <p:nvSpPr>
          <p:cNvPr id="303" name="Google Shape;303;p34"/>
          <p:cNvSpPr/>
          <p:nvPr/>
        </p:nvSpPr>
        <p:spPr>
          <a:xfrm>
            <a:off x="6197631" y="-8467"/>
            <a:ext cx="5994369" cy="6866467"/>
          </a:xfrm>
          <a:custGeom>
            <a:avLst/>
            <a:gdLst/>
            <a:ahLst/>
            <a:cxnLst/>
            <a:rect l="l" t="t" r="r" b="b"/>
            <a:pathLst>
              <a:path w="5994369" h="6866467" extrusionOk="0">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p:txBody>
      </p:sp>
      <p:pic>
        <p:nvPicPr>
          <p:cNvPr id="304" name="Google Shape;304;p34"/>
          <p:cNvPicPr preferRelativeResize="0"/>
          <p:nvPr/>
        </p:nvPicPr>
        <p:blipFill rotWithShape="1">
          <a:blip r:embed="rId3">
            <a:alphaModFix/>
          </a:blip>
          <a:srcRect t="19377" b="19376"/>
          <a:stretch/>
        </p:blipFill>
        <p:spPr>
          <a:xfrm>
            <a:off x="412406" y="1768642"/>
            <a:ext cx="4917584" cy="3489158"/>
          </a:xfrm>
          <a:prstGeom prst="rect">
            <a:avLst/>
          </a:prstGeom>
          <a:noFill/>
          <a:ln>
            <a:noFill/>
          </a:ln>
          <a:effectLst>
            <a:reflection stA="30000" endPos="30000" dist="5000" dir="5400000" sy="-100000" algn="bl" rotWithShape="0"/>
          </a:effectLst>
        </p:spPr>
      </p:pic>
      <p:sp>
        <p:nvSpPr>
          <p:cNvPr id="305" name="Google Shape;305;p34"/>
          <p:cNvSpPr txBox="1">
            <a:spLocks noGrp="1"/>
          </p:cNvSpPr>
          <p:nvPr>
            <p:ph type="body" idx="1"/>
          </p:nvPr>
        </p:nvSpPr>
        <p:spPr>
          <a:xfrm>
            <a:off x="7026442" y="336884"/>
            <a:ext cx="4946043" cy="6858000"/>
          </a:xfrm>
          <a:prstGeom prst="rect">
            <a:avLst/>
          </a:prstGeom>
          <a:noFill/>
          <a:ln>
            <a:noFill/>
          </a:ln>
        </p:spPr>
        <p:txBody>
          <a:bodyPr spcFirstLastPara="1" wrap="square" lIns="91425" tIns="45700" rIns="91425" bIns="45700" anchor="t" anchorCtr="0">
            <a:normAutofit/>
          </a:bodyPr>
          <a:lstStyle/>
          <a:p>
            <a:pPr marL="342900" lvl="0" indent="-342900" algn="just" rtl="0">
              <a:lnSpc>
                <a:spcPct val="90000"/>
              </a:lnSpc>
              <a:spcBef>
                <a:spcPts val="0"/>
              </a:spcBef>
              <a:spcAft>
                <a:spcPts val="0"/>
              </a:spcAft>
              <a:buClr>
                <a:schemeClr val="dk1"/>
              </a:buClr>
              <a:buSzPts val="1600"/>
              <a:buFont typeface="Noto Sans Symbols"/>
              <a:buChar char="❖"/>
            </a:pPr>
            <a:r>
              <a:rPr lang="en-GB" sz="2000" dirty="0">
                <a:solidFill>
                  <a:srgbClr val="FFFFFF"/>
                </a:solidFill>
                <a:latin typeface="+mn-lt"/>
              </a:rPr>
              <a:t>In Conclusion, digital tools such as Microsoft Word and Microsoft Teams play a key role in improving efficiency and communication within Sunrise Residential Care Home.</a:t>
            </a:r>
            <a:endParaRPr dirty="0">
              <a:latin typeface="+mn-lt"/>
            </a:endParaRPr>
          </a:p>
          <a:p>
            <a:pPr marL="342900" lvl="0" indent="-241300" algn="just" rtl="0">
              <a:lnSpc>
                <a:spcPct val="90000"/>
              </a:lnSpc>
              <a:spcBef>
                <a:spcPts val="1000"/>
              </a:spcBef>
              <a:spcAft>
                <a:spcPts val="0"/>
              </a:spcAft>
              <a:buClr>
                <a:schemeClr val="dk1"/>
              </a:buClr>
              <a:buSzPts val="1600"/>
              <a:buFont typeface="Noto Sans Symbols"/>
              <a:buNone/>
            </a:pPr>
            <a:endParaRPr sz="2000" dirty="0">
              <a:solidFill>
                <a:srgbClr val="FFFFFF"/>
              </a:solidFill>
              <a:latin typeface="+mn-lt"/>
            </a:endParaRPr>
          </a:p>
          <a:p>
            <a:pPr marL="342900" lvl="0" indent="-342900" algn="just" rtl="0">
              <a:lnSpc>
                <a:spcPct val="90000"/>
              </a:lnSpc>
              <a:spcBef>
                <a:spcPts val="1000"/>
              </a:spcBef>
              <a:spcAft>
                <a:spcPts val="0"/>
              </a:spcAft>
              <a:buClr>
                <a:schemeClr val="dk1"/>
              </a:buClr>
              <a:buSzPts val="1600"/>
              <a:buFont typeface="Noto Sans Symbols"/>
              <a:buChar char="❖"/>
            </a:pPr>
            <a:r>
              <a:rPr lang="en-GB" sz="2000" dirty="0">
                <a:solidFill>
                  <a:srgbClr val="FFFFFF"/>
                </a:solidFill>
                <a:latin typeface="+mn-lt"/>
              </a:rPr>
              <a:t>By using these applications effectively, staff can save time, enhance teamwork, and improve the overall quality of care.</a:t>
            </a:r>
            <a:endParaRPr dirty="0">
              <a:latin typeface="+mn-lt"/>
            </a:endParaRPr>
          </a:p>
          <a:p>
            <a:pPr marL="342900" lvl="0" indent="-241300" algn="just" rtl="0">
              <a:lnSpc>
                <a:spcPct val="90000"/>
              </a:lnSpc>
              <a:spcBef>
                <a:spcPts val="1000"/>
              </a:spcBef>
              <a:spcAft>
                <a:spcPts val="0"/>
              </a:spcAft>
              <a:buClr>
                <a:schemeClr val="dk1"/>
              </a:buClr>
              <a:buSzPts val="1600"/>
              <a:buFont typeface="Noto Sans Symbols"/>
              <a:buNone/>
            </a:pPr>
            <a:endParaRPr sz="2000" dirty="0">
              <a:solidFill>
                <a:srgbClr val="FFFFFF"/>
              </a:solidFill>
              <a:latin typeface="+mn-lt"/>
            </a:endParaRPr>
          </a:p>
          <a:p>
            <a:pPr marL="342900" lvl="0" indent="-342900" algn="just" rtl="0">
              <a:lnSpc>
                <a:spcPct val="90000"/>
              </a:lnSpc>
              <a:spcBef>
                <a:spcPts val="1000"/>
              </a:spcBef>
              <a:spcAft>
                <a:spcPts val="0"/>
              </a:spcAft>
              <a:buClr>
                <a:schemeClr val="dk1"/>
              </a:buClr>
              <a:buSzPts val="1600"/>
              <a:buFont typeface="Noto Sans Symbols"/>
              <a:buChar char="❖"/>
            </a:pPr>
            <a:r>
              <a:rPr lang="en-GB" sz="2000" dirty="0">
                <a:solidFill>
                  <a:srgbClr val="FFFFFF"/>
                </a:solidFill>
                <a:latin typeface="+mn-lt"/>
              </a:rPr>
              <a:t>Ongoing training and strong digital safety practices will ensure that technology continues to support the residential homes’ mission to provide high-quality care.</a:t>
            </a:r>
            <a:endParaRPr dirty="0">
              <a:latin typeface="+mn-lt"/>
            </a:endParaRPr>
          </a:p>
          <a:p>
            <a:pPr marL="0" lvl="0" indent="0" algn="just" rtl="0">
              <a:lnSpc>
                <a:spcPct val="90000"/>
              </a:lnSpc>
              <a:spcBef>
                <a:spcPts val="1000"/>
              </a:spcBef>
              <a:spcAft>
                <a:spcPts val="0"/>
              </a:spcAft>
              <a:buClr>
                <a:schemeClr val="dk1"/>
              </a:buClr>
              <a:buSzPts val="1600"/>
              <a:buNone/>
            </a:pPr>
            <a:endParaRPr sz="2000" dirty="0">
              <a:solidFill>
                <a:srgbClr val="FFFFFF"/>
              </a:solidFill>
              <a:latin typeface="+mn-lt"/>
            </a:endParaRPr>
          </a:p>
          <a:p>
            <a:pPr marL="0" lvl="0" indent="0" algn="l" rtl="0">
              <a:lnSpc>
                <a:spcPct val="90000"/>
              </a:lnSpc>
              <a:spcBef>
                <a:spcPts val="1000"/>
              </a:spcBef>
              <a:spcAft>
                <a:spcPts val="0"/>
              </a:spcAft>
              <a:buClr>
                <a:schemeClr val="dk1"/>
              </a:buClr>
              <a:buSzPts val="1600"/>
              <a:buNone/>
            </a:pPr>
            <a:endParaRPr sz="2000" dirty="0">
              <a:solidFill>
                <a:srgbClr val="FFFFFF"/>
              </a:solidFill>
            </a:endParaRPr>
          </a:p>
          <a:p>
            <a:pPr marL="0" lvl="0" indent="0" algn="r" rtl="0">
              <a:lnSpc>
                <a:spcPct val="90000"/>
              </a:lnSpc>
              <a:spcBef>
                <a:spcPts val="1000"/>
              </a:spcBef>
              <a:spcAft>
                <a:spcPts val="0"/>
              </a:spcAft>
              <a:buClr>
                <a:schemeClr val="dk1"/>
              </a:buClr>
              <a:buSzPts val="1600"/>
              <a:buNone/>
            </a:pPr>
            <a:r>
              <a:rPr lang="en-GB" sz="2000" dirty="0">
                <a:solidFill>
                  <a:srgbClr val="000000"/>
                </a:solidFill>
              </a:rPr>
              <a:t> </a:t>
            </a:r>
            <a:r>
              <a:rPr lang="en-GB" sz="2000" b="1" dirty="0"/>
              <a:t>Kiran Saba 2511429</a:t>
            </a:r>
            <a:endParaRPr sz="2000" dirty="0">
              <a:solidFill>
                <a:srgbClr val="FFFF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04"/>
                                        </p:tgtEl>
                                        <p:attrNameLst>
                                          <p:attrName>style.visibility</p:attrName>
                                        </p:attrNameLst>
                                      </p:cBhvr>
                                      <p:to>
                                        <p:strVal val="visible"/>
                                      </p:to>
                                    </p:set>
                                    <p:animEffect transition="in" filter="fade">
                                      <p:cBhvr>
                                        <p:cTn id="7" dur="2000"/>
                                        <p:tgtEl>
                                          <p:spTgt spid="3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sp>
        <p:nvSpPr>
          <p:cNvPr id="310" name="Google Shape;310;p35"/>
          <p:cNvSpPr txBox="1">
            <a:spLocks noGrp="1"/>
          </p:cNvSpPr>
          <p:nvPr>
            <p:ph type="body" idx="1"/>
          </p:nvPr>
        </p:nvSpPr>
        <p:spPr>
          <a:xfrm>
            <a:off x="184935" y="733926"/>
            <a:ext cx="9746465" cy="6124074"/>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rgbClr val="00B0F0"/>
              </a:buClr>
              <a:buSzPct val="79999"/>
              <a:buNone/>
            </a:pPr>
            <a:r>
              <a:rPr lang="en-GB" b="1" dirty="0">
                <a:solidFill>
                  <a:schemeClr val="dk1"/>
                </a:solidFill>
                <a:latin typeface="+mn-lt"/>
              </a:rPr>
              <a:t>Muhammad Zubair </a:t>
            </a:r>
            <a:r>
              <a:rPr lang="en-GB" b="1" dirty="0" err="1">
                <a:solidFill>
                  <a:schemeClr val="dk1"/>
                </a:solidFill>
                <a:latin typeface="+mn-lt"/>
              </a:rPr>
              <a:t>Hamayo</a:t>
            </a:r>
            <a:r>
              <a:rPr lang="en-GB" b="1" dirty="0">
                <a:solidFill>
                  <a:schemeClr val="dk1"/>
                </a:solidFill>
                <a:latin typeface="+mn-lt"/>
              </a:rPr>
              <a:t> 2514993</a:t>
            </a:r>
            <a:endParaRPr b="1" dirty="0">
              <a:solidFill>
                <a:schemeClr val="dk1"/>
              </a:solidFill>
              <a:latin typeface="+mn-lt"/>
            </a:endParaRPr>
          </a:p>
          <a:p>
            <a:pPr marL="0" lvl="0" indent="0" algn="l" rtl="0">
              <a:lnSpc>
                <a:spcPct val="100000"/>
              </a:lnSpc>
              <a:spcBef>
                <a:spcPts val="1000"/>
              </a:spcBef>
              <a:spcAft>
                <a:spcPts val="0"/>
              </a:spcAft>
              <a:buClr>
                <a:srgbClr val="00B0F0"/>
              </a:buClr>
              <a:buSzPct val="79999"/>
              <a:buNone/>
            </a:pPr>
            <a:endParaRPr b="1" dirty="0">
              <a:solidFill>
                <a:schemeClr val="dk1"/>
              </a:solidFill>
              <a:latin typeface="+mn-lt"/>
            </a:endParaRPr>
          </a:p>
          <a:p>
            <a:pPr marL="457200" lvl="0" indent="-309295" algn="just" rtl="0">
              <a:lnSpc>
                <a:spcPct val="100000"/>
              </a:lnSpc>
              <a:spcBef>
                <a:spcPts val="0"/>
              </a:spcBef>
              <a:spcAft>
                <a:spcPts val="0"/>
              </a:spcAft>
              <a:buSzPct val="100000"/>
              <a:buFont typeface="Times New Roman"/>
              <a:buChar char="►"/>
            </a:pPr>
            <a:r>
              <a:rPr lang="en-GB" sz="1814" dirty="0" err="1">
                <a:solidFill>
                  <a:schemeClr val="dk1"/>
                </a:solidFill>
                <a:latin typeface="+mn-lt"/>
                <a:ea typeface="Times New Roman"/>
                <a:cs typeface="Times New Roman"/>
                <a:sym typeface="Times New Roman"/>
              </a:rPr>
              <a:t>Cheresharov</a:t>
            </a:r>
            <a:r>
              <a:rPr lang="en-GB" sz="1814" dirty="0">
                <a:solidFill>
                  <a:schemeClr val="dk1"/>
                </a:solidFill>
                <a:latin typeface="+mn-lt"/>
                <a:ea typeface="Times New Roman"/>
                <a:cs typeface="Times New Roman"/>
                <a:sym typeface="Times New Roman"/>
              </a:rPr>
              <a:t>, S., Dragomirov, G., </a:t>
            </a:r>
            <a:r>
              <a:rPr lang="en-GB" sz="1814" dirty="0" err="1">
                <a:solidFill>
                  <a:schemeClr val="dk1"/>
                </a:solidFill>
                <a:latin typeface="+mn-lt"/>
                <a:ea typeface="Times New Roman"/>
                <a:cs typeface="Times New Roman"/>
                <a:sym typeface="Times New Roman"/>
              </a:rPr>
              <a:t>Gustinov</a:t>
            </a:r>
            <a:r>
              <a:rPr lang="en-GB" sz="1814" dirty="0">
                <a:solidFill>
                  <a:schemeClr val="dk1"/>
                </a:solidFill>
                <a:latin typeface="+mn-lt"/>
                <a:ea typeface="Times New Roman"/>
                <a:cs typeface="Times New Roman"/>
                <a:sym typeface="Times New Roman"/>
              </a:rPr>
              <a:t>, G., </a:t>
            </a:r>
            <a:r>
              <a:rPr lang="en-GB" sz="1814" dirty="0" err="1">
                <a:solidFill>
                  <a:schemeClr val="dk1"/>
                </a:solidFill>
                <a:latin typeface="+mn-lt"/>
                <a:ea typeface="Times New Roman"/>
                <a:cs typeface="Times New Roman"/>
                <a:sym typeface="Times New Roman"/>
              </a:rPr>
              <a:t>Hadzhikoleva</a:t>
            </a:r>
            <a:r>
              <a:rPr lang="en-GB" sz="1814" dirty="0">
                <a:solidFill>
                  <a:schemeClr val="dk1"/>
                </a:solidFill>
                <a:latin typeface="+mn-lt"/>
                <a:ea typeface="Times New Roman"/>
                <a:cs typeface="Times New Roman"/>
                <a:sym typeface="Times New Roman"/>
              </a:rPr>
              <a:t>, S. and Yotov, K., 2024. Transforming Nursing Home Care: An Integrated Approach Using Sensors, AI, and Monitoring Technologies. </a:t>
            </a:r>
            <a:r>
              <a:rPr lang="en-GB" sz="1814" i="1" dirty="0">
                <a:solidFill>
                  <a:schemeClr val="dk1"/>
                </a:solidFill>
                <a:latin typeface="+mn-lt"/>
                <a:ea typeface="Times New Roman"/>
                <a:cs typeface="Times New Roman"/>
                <a:sym typeface="Times New Roman"/>
              </a:rPr>
              <a:t>Computer Science and Interdisciplinary Research Journal</a:t>
            </a:r>
            <a:r>
              <a:rPr lang="en-GB" sz="1814" dirty="0">
                <a:solidFill>
                  <a:schemeClr val="dk1"/>
                </a:solidFill>
                <a:latin typeface="+mn-lt"/>
                <a:ea typeface="Times New Roman"/>
                <a:cs typeface="Times New Roman"/>
                <a:sym typeface="Times New Roman"/>
              </a:rPr>
              <a:t>, </a:t>
            </a:r>
            <a:r>
              <a:rPr lang="en-GB" sz="1814" i="1" dirty="0">
                <a:solidFill>
                  <a:schemeClr val="dk1"/>
                </a:solidFill>
                <a:latin typeface="+mn-lt"/>
                <a:ea typeface="Times New Roman"/>
                <a:cs typeface="Times New Roman"/>
                <a:sym typeface="Times New Roman"/>
              </a:rPr>
              <a:t>1</a:t>
            </a:r>
            <a:r>
              <a:rPr lang="en-GB" sz="1814" dirty="0">
                <a:solidFill>
                  <a:schemeClr val="dk1"/>
                </a:solidFill>
                <a:latin typeface="+mn-lt"/>
                <a:ea typeface="Times New Roman"/>
                <a:cs typeface="Times New Roman"/>
                <a:sym typeface="Times New Roman"/>
              </a:rPr>
              <a:t>(1</a:t>
            </a:r>
            <a:r>
              <a:rPr lang="en-GB" sz="1814" dirty="0">
                <a:solidFill>
                  <a:schemeClr val="tx1"/>
                </a:solidFill>
                <a:latin typeface="+mn-lt"/>
                <a:ea typeface="Times New Roman"/>
                <a:cs typeface="Times New Roman"/>
                <a:sym typeface="Times New Roman"/>
              </a:rPr>
              <a:t>). </a:t>
            </a:r>
            <a:r>
              <a:rPr lang="en-GB" sz="1814" u="sng" dirty="0">
                <a:solidFill>
                  <a:schemeClr val="tx1"/>
                </a:solidFill>
                <a:latin typeface="+mn-lt"/>
                <a:ea typeface="Times New Roman"/>
                <a:cs typeface="Times New Roman"/>
                <a:sym typeface="Times New Roman"/>
                <a:hlinkClick r:id="rId3">
                  <a:extLst>
                    <a:ext uri="{A12FA001-AC4F-418D-AE19-62706E023703}">
                      <ahyp:hlinkClr xmlns:ahyp="http://schemas.microsoft.com/office/drawing/2018/hyperlinkcolor" val="tx"/>
                    </a:ext>
                  </a:extLst>
                </a:hlinkClick>
              </a:rPr>
              <a:t>https://csirjournal.com/index.php/csir/article/download/5/2</a:t>
            </a:r>
            <a:endParaRPr sz="1814" dirty="0">
              <a:solidFill>
                <a:schemeClr val="tx1"/>
              </a:solidFill>
              <a:latin typeface="+mn-lt"/>
              <a:ea typeface="Times New Roman"/>
              <a:cs typeface="Times New Roman"/>
              <a:sym typeface="Times New Roman"/>
            </a:endParaRPr>
          </a:p>
          <a:p>
            <a:pPr marL="0" lvl="0" indent="0" algn="l" rtl="0">
              <a:lnSpc>
                <a:spcPct val="110000"/>
              </a:lnSpc>
              <a:spcBef>
                <a:spcPts val="1000"/>
              </a:spcBef>
              <a:spcAft>
                <a:spcPts val="0"/>
              </a:spcAft>
              <a:buSzPct val="114285"/>
              <a:buNone/>
            </a:pPr>
            <a:endParaRPr b="1" dirty="0">
              <a:solidFill>
                <a:schemeClr val="tx1"/>
              </a:solidFill>
              <a:latin typeface="+mn-lt"/>
            </a:endParaRPr>
          </a:p>
          <a:p>
            <a:pPr marL="457200" lvl="0" indent="-292608" algn="l" rtl="0">
              <a:lnSpc>
                <a:spcPct val="110000"/>
              </a:lnSpc>
              <a:spcBef>
                <a:spcPts val="1000"/>
              </a:spcBef>
              <a:spcAft>
                <a:spcPts val="0"/>
              </a:spcAft>
              <a:buSzPct val="79999"/>
              <a:buFont typeface="Avenir"/>
              <a:buChar char="►"/>
            </a:pPr>
            <a:r>
              <a:rPr lang="en-GB" dirty="0">
                <a:solidFill>
                  <a:srgbClr val="262626"/>
                </a:solidFill>
                <a:latin typeface="+mn-lt"/>
                <a:ea typeface="Avenir"/>
                <a:cs typeface="Avenir"/>
                <a:sym typeface="Avenir"/>
              </a:rPr>
              <a:t>   (</a:t>
            </a:r>
            <a:r>
              <a:rPr lang="en-GB" i="1" dirty="0">
                <a:solidFill>
                  <a:srgbClr val="262626"/>
                </a:solidFill>
                <a:latin typeface="+mn-lt"/>
                <a:ea typeface="Avenir"/>
                <a:cs typeface="Avenir"/>
                <a:sym typeface="Avenir"/>
              </a:rPr>
              <a:t>Clinical Spine Surgery</a:t>
            </a:r>
            <a:r>
              <a:rPr lang="en-GB" dirty="0">
                <a:solidFill>
                  <a:srgbClr val="262626"/>
                </a:solidFill>
                <a:latin typeface="+mn-lt"/>
                <a:ea typeface="Avenir"/>
                <a:cs typeface="Avenir"/>
                <a:sym typeface="Avenir"/>
              </a:rPr>
              <a:t> 29(5):p 203-204, June 2016).</a:t>
            </a:r>
            <a:endParaRPr b="1" dirty="0">
              <a:solidFill>
                <a:schemeClr val="dk1"/>
              </a:solidFill>
              <a:latin typeface="+mn-lt"/>
            </a:endParaRPr>
          </a:p>
          <a:p>
            <a:pPr marL="0" lvl="0" indent="0" algn="l" rtl="0">
              <a:lnSpc>
                <a:spcPct val="100000"/>
              </a:lnSpc>
              <a:spcBef>
                <a:spcPts val="1000"/>
              </a:spcBef>
              <a:spcAft>
                <a:spcPts val="0"/>
              </a:spcAft>
              <a:buClr>
                <a:srgbClr val="00B0F0"/>
              </a:buClr>
              <a:buSzPct val="79999"/>
              <a:buNone/>
            </a:pPr>
            <a:endParaRPr b="1" dirty="0">
              <a:solidFill>
                <a:schemeClr val="dk1"/>
              </a:solidFill>
              <a:latin typeface="+mn-lt"/>
            </a:endParaRPr>
          </a:p>
          <a:p>
            <a:pPr marL="0" lvl="0" indent="0" algn="l" rtl="0">
              <a:lnSpc>
                <a:spcPct val="100000"/>
              </a:lnSpc>
              <a:spcBef>
                <a:spcPts val="1000"/>
              </a:spcBef>
              <a:spcAft>
                <a:spcPts val="0"/>
              </a:spcAft>
              <a:buClr>
                <a:srgbClr val="00B0F0"/>
              </a:buClr>
              <a:buSzPct val="79999"/>
              <a:buNone/>
            </a:pPr>
            <a:r>
              <a:rPr lang="en-GB" b="1" dirty="0">
                <a:solidFill>
                  <a:schemeClr val="dk1"/>
                </a:solidFill>
                <a:latin typeface="+mn-lt"/>
              </a:rPr>
              <a:t>Katherine Montero 2512506</a:t>
            </a:r>
            <a:endParaRPr dirty="0">
              <a:latin typeface="+mn-lt"/>
            </a:endParaRPr>
          </a:p>
          <a:p>
            <a:pPr marL="342900" lvl="0" indent="-315468" algn="l" rtl="0">
              <a:lnSpc>
                <a:spcPct val="100000"/>
              </a:lnSpc>
              <a:spcBef>
                <a:spcPts val="1000"/>
              </a:spcBef>
              <a:spcAft>
                <a:spcPts val="0"/>
              </a:spcAft>
              <a:buClr>
                <a:srgbClr val="00B0F0"/>
              </a:buClr>
              <a:buSzPct val="79999"/>
              <a:buChar char="►"/>
            </a:pPr>
            <a:r>
              <a:rPr lang="en-GB" dirty="0">
                <a:latin typeface="+mn-lt"/>
              </a:rPr>
              <a:t>Bromwich, M. and Bromwich, R. (2016). Privacy risks when using mobile devices in health care. Canadian Medical Association Journal, [online] 188(12), pp.855–856. </a:t>
            </a:r>
            <a:r>
              <a:rPr lang="en-GB" dirty="0" err="1">
                <a:latin typeface="+mn-lt"/>
              </a:rPr>
              <a:t>doi:https</a:t>
            </a:r>
            <a:r>
              <a:rPr lang="en-GB" dirty="0">
                <a:latin typeface="+mn-lt"/>
              </a:rPr>
              <a:t>://doi.org/10.1503/cmaj.160026.</a:t>
            </a:r>
            <a:endParaRPr dirty="0">
              <a:latin typeface="+mn-lt"/>
            </a:endParaRPr>
          </a:p>
          <a:p>
            <a:pPr marL="342900" lvl="0" indent="-315468" algn="l" rtl="0">
              <a:lnSpc>
                <a:spcPct val="100000"/>
              </a:lnSpc>
              <a:spcBef>
                <a:spcPts val="1000"/>
              </a:spcBef>
              <a:spcAft>
                <a:spcPts val="0"/>
              </a:spcAft>
              <a:buClr>
                <a:srgbClr val="00B0F0"/>
              </a:buClr>
              <a:buSzPct val="79999"/>
              <a:buChar char="►"/>
            </a:pPr>
            <a:r>
              <a:rPr lang="en-GB" dirty="0">
                <a:latin typeface="+mn-lt"/>
              </a:rPr>
              <a:t>Kumar, S. (2022). Why Microsoft Office Skills Are Important in the Workplace. [online] </a:t>
            </a:r>
            <a:r>
              <a:rPr lang="en-GB" dirty="0" err="1">
                <a:latin typeface="+mn-lt"/>
              </a:rPr>
              <a:t>Edoxi</a:t>
            </a:r>
            <a:r>
              <a:rPr lang="en-GB" dirty="0">
                <a:latin typeface="+mn-lt"/>
              </a:rPr>
              <a:t> Training. Available at: </a:t>
            </a:r>
            <a:r>
              <a:rPr lang="en-GB" u="sng" dirty="0">
                <a:solidFill>
                  <a:schemeClr val="dk1"/>
                </a:solidFill>
                <a:latin typeface="+mn-lt"/>
                <a:hlinkClick r:id="rId4">
                  <a:extLst>
                    <a:ext uri="{A12FA001-AC4F-418D-AE19-62706E023703}">
                      <ahyp:hlinkClr xmlns:ahyp="http://schemas.microsoft.com/office/drawing/2018/hyperlinkcolor" val="tx"/>
                    </a:ext>
                  </a:extLst>
                </a:hlinkClick>
              </a:rPr>
              <a:t>https://www.edoxi.com/studyhub-detail/why-improving-your-microsoft-office-skills-are-important-in-the-workplace</a:t>
            </a:r>
            <a:endParaRPr u="sng" dirty="0">
              <a:solidFill>
                <a:schemeClr val="dk1"/>
              </a:solidFill>
              <a:latin typeface="+mn-lt"/>
            </a:endParaRPr>
          </a:p>
          <a:p>
            <a:pPr marL="0" lvl="0" indent="0" algn="l" rtl="0">
              <a:lnSpc>
                <a:spcPct val="100000"/>
              </a:lnSpc>
              <a:spcBef>
                <a:spcPts val="1000"/>
              </a:spcBef>
              <a:spcAft>
                <a:spcPts val="0"/>
              </a:spcAft>
              <a:buClr>
                <a:srgbClr val="00B0F0"/>
              </a:buClr>
              <a:buSzPct val="79999"/>
              <a:buNone/>
            </a:pPr>
            <a:endParaRPr dirty="0">
              <a:solidFill>
                <a:schemeClr val="dk1"/>
              </a:solidFill>
              <a:latin typeface="+mn-lt"/>
            </a:endParaRPr>
          </a:p>
          <a:p>
            <a:pPr marL="342900" lvl="0" indent="-250316" algn="l" rtl="0">
              <a:lnSpc>
                <a:spcPct val="100000"/>
              </a:lnSpc>
              <a:spcBef>
                <a:spcPts val="1000"/>
              </a:spcBef>
              <a:spcAft>
                <a:spcPts val="0"/>
              </a:spcAft>
              <a:buClr>
                <a:srgbClr val="00B0F0"/>
              </a:buClr>
              <a:buSzPct val="81000"/>
              <a:buFont typeface="Noto Sans Symbols"/>
              <a:buNone/>
            </a:pPr>
            <a:endParaRPr dirty="0">
              <a:solidFill>
                <a:schemeClr val="dk1"/>
              </a:solidFill>
              <a:latin typeface="+mn-lt"/>
            </a:endParaRPr>
          </a:p>
          <a:p>
            <a:pPr marL="0" lvl="0" indent="0" algn="l" rtl="0">
              <a:lnSpc>
                <a:spcPct val="100000"/>
              </a:lnSpc>
              <a:spcBef>
                <a:spcPts val="1000"/>
              </a:spcBef>
              <a:spcAft>
                <a:spcPts val="0"/>
              </a:spcAft>
              <a:buClr>
                <a:schemeClr val="dk1"/>
              </a:buClr>
              <a:buSzPct val="81000"/>
              <a:buNone/>
            </a:pPr>
            <a:endParaRPr dirty="0"/>
          </a:p>
          <a:p>
            <a:pPr marL="342900" lvl="0" indent="-251459" algn="l" rtl="0">
              <a:lnSpc>
                <a:spcPct val="100000"/>
              </a:lnSpc>
              <a:spcBef>
                <a:spcPts val="1000"/>
              </a:spcBef>
              <a:spcAft>
                <a:spcPts val="0"/>
              </a:spcAft>
              <a:buSzPct val="79999"/>
              <a:buFont typeface="Trebuchet MS"/>
              <a:buNone/>
            </a:pPr>
            <a:endParaRPr dirty="0"/>
          </a:p>
          <a:p>
            <a:pPr marL="342900" lvl="0" indent="-251459" algn="l" rtl="0">
              <a:lnSpc>
                <a:spcPct val="100000"/>
              </a:lnSpc>
              <a:spcBef>
                <a:spcPts val="1000"/>
              </a:spcBef>
              <a:spcAft>
                <a:spcPts val="0"/>
              </a:spcAft>
              <a:buClr>
                <a:schemeClr val="dk1"/>
              </a:buClr>
              <a:buSzPct val="79999"/>
              <a:buFont typeface="Trebuchet MS"/>
              <a:buNone/>
            </a:pPr>
            <a:endParaRPr dirty="0">
              <a:solidFill>
                <a:schemeClr val="dk1"/>
              </a:solidFill>
            </a:endParaRPr>
          </a:p>
          <a:p>
            <a:pPr marL="342900" lvl="0" indent="-251459" algn="l" rtl="0">
              <a:lnSpc>
                <a:spcPct val="100000"/>
              </a:lnSpc>
              <a:spcBef>
                <a:spcPts val="1000"/>
              </a:spcBef>
              <a:spcAft>
                <a:spcPts val="0"/>
              </a:spcAft>
              <a:buSzPct val="79999"/>
              <a:buFont typeface="Trebuchet MS"/>
              <a:buNone/>
            </a:pPr>
            <a:endParaRPr dirty="0">
              <a:solidFill>
                <a:schemeClr val="dk1"/>
              </a:solidFill>
            </a:endParaRPr>
          </a:p>
        </p:txBody>
      </p:sp>
      <p:sp>
        <p:nvSpPr>
          <p:cNvPr id="311" name="Google Shape;311;p35"/>
          <p:cNvSpPr txBox="1">
            <a:spLocks noGrp="1"/>
          </p:cNvSpPr>
          <p:nvPr>
            <p:ph type="title"/>
          </p:nvPr>
        </p:nvSpPr>
        <p:spPr>
          <a:xfrm>
            <a:off x="677334" y="132348"/>
            <a:ext cx="8212666" cy="709864"/>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3600"/>
              <a:buFont typeface="Trebuchet MS"/>
              <a:buNone/>
            </a:pPr>
            <a:r>
              <a:rPr lang="en-GB" b="1" dirty="0">
                <a:latin typeface="+mn-lt"/>
              </a:rPr>
              <a:t>Reference: </a:t>
            </a:r>
            <a:endParaRPr dirty="0">
              <a:latin typeface="+mn-lt"/>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p36"/>
          <p:cNvSpPr txBox="1">
            <a:spLocks noGrp="1"/>
          </p:cNvSpPr>
          <p:nvPr>
            <p:ph type="body" idx="1"/>
          </p:nvPr>
        </p:nvSpPr>
        <p:spPr>
          <a:xfrm>
            <a:off x="328773" y="304800"/>
            <a:ext cx="9609311" cy="6553200"/>
          </a:xfrm>
          <a:prstGeom prst="rect">
            <a:avLst/>
          </a:prstGeom>
          <a:noFill/>
          <a:ln>
            <a:noFill/>
          </a:ln>
        </p:spPr>
        <p:txBody>
          <a:bodyPr spcFirstLastPara="1" wrap="square" lIns="91425" tIns="45700" rIns="91425" bIns="45700" anchor="t" anchorCtr="0">
            <a:normAutofit fontScale="92500" lnSpcReduction="20000"/>
          </a:bodyPr>
          <a:lstStyle/>
          <a:p>
            <a:pPr marL="342900" lvl="0" indent="-342925" algn="l" rtl="0">
              <a:lnSpc>
                <a:spcPct val="100000"/>
              </a:lnSpc>
              <a:spcBef>
                <a:spcPts val="0"/>
              </a:spcBef>
              <a:spcAft>
                <a:spcPts val="0"/>
              </a:spcAft>
              <a:buSzPct val="80000"/>
              <a:buChar char="►"/>
            </a:pPr>
            <a:r>
              <a:rPr lang="en-GB" sz="1900"/>
              <a:t>Microsoft 365 (2024). The history and timeline of Microsoft Word. [online] Microsoft 365. Available at: https://www.microsoft.com/en-us/microsoft-365-life-hacks/writing/history-of-microsoft-word [Accessed 27 Oct. 2025].</a:t>
            </a:r>
            <a:endParaRPr/>
          </a:p>
          <a:p>
            <a:pPr marL="342900" lvl="0" indent="-342925" algn="l" rtl="0">
              <a:lnSpc>
                <a:spcPct val="100000"/>
              </a:lnSpc>
              <a:spcBef>
                <a:spcPts val="1000"/>
              </a:spcBef>
              <a:spcAft>
                <a:spcPts val="0"/>
              </a:spcAft>
              <a:buSzPct val="80000"/>
              <a:buChar char="►"/>
            </a:pPr>
            <a:r>
              <a:rPr lang="en-GB" sz="1900"/>
              <a:t> Team, iFour (2024). Office Add-ins Development - iFour. [online] Office Add-Ins Blogs. Available at: https://www.officeaddinsdevelopment.com/blog/top-8-word-add-ins-for-the-healthcare-sector-a-complete-guide [Accessed 27 Oct. 2025].</a:t>
            </a:r>
            <a:endParaRPr/>
          </a:p>
          <a:p>
            <a:pPr marL="342900" lvl="0" indent="-342925" algn="l" rtl="0">
              <a:lnSpc>
                <a:spcPct val="100000"/>
              </a:lnSpc>
              <a:spcBef>
                <a:spcPts val="1000"/>
              </a:spcBef>
              <a:spcAft>
                <a:spcPts val="0"/>
              </a:spcAft>
              <a:buSzPct val="80000"/>
              <a:buChar char="►"/>
            </a:pPr>
            <a:r>
              <a:rPr lang="en-GB" sz="1900"/>
              <a:t>Team, T.S. (2018). Why the healthcare industry needs Microsoft 365 | Sherweb. [online] Sherweb. Available at: https://www.sherweb.com/blog/microsoft-ecosystem/office-365/hipaa-microsoft-365-healthcare-industry/ [Accessed 18 Oct. 2025].</a:t>
            </a:r>
            <a:endParaRPr/>
          </a:p>
          <a:p>
            <a:pPr marL="342900" lvl="0" indent="-342925" algn="l" rtl="0">
              <a:lnSpc>
                <a:spcPct val="100000"/>
              </a:lnSpc>
              <a:spcBef>
                <a:spcPts val="1000"/>
              </a:spcBef>
              <a:spcAft>
                <a:spcPts val="0"/>
              </a:spcAft>
              <a:buSzPct val="80000"/>
              <a:buChar char="►"/>
            </a:pPr>
            <a:r>
              <a:rPr lang="en-GB" sz="1900"/>
              <a:t>Tilly, S. (2024). The challenges medical writers have with MS Word: Why are we still Stuck? - Azur Health Science. [online] Azur Health Science. Available at: https://azurhealthscience.com/the-challenges-medical-writers-have-with-ms-word-why-are-we-still-stuck/ [Accessed 27 Oct. 2025].</a:t>
            </a:r>
            <a:endParaRPr/>
          </a:p>
          <a:p>
            <a:pPr marL="342900" lvl="0" indent="-342925" algn="l" rtl="0">
              <a:lnSpc>
                <a:spcPct val="100000"/>
              </a:lnSpc>
              <a:spcBef>
                <a:spcPts val="1000"/>
              </a:spcBef>
              <a:spcAft>
                <a:spcPts val="0"/>
              </a:spcAft>
              <a:buSzPct val="80000"/>
              <a:buChar char="►"/>
            </a:pPr>
            <a:r>
              <a:rPr lang="en-GB" sz="1900">
                <a:solidFill>
                  <a:schemeClr val="dk1"/>
                </a:solidFill>
              </a:rPr>
              <a:t>Yulanda, E.P. (2023). A Literature Review: Microsoft Word in Improving Writing Skill during Hybrid Learning. Jurnal Penelitian Mahasiswa Indonesia, [online] 3(2), pp.350–356. Available at: </a:t>
            </a:r>
            <a:r>
              <a:rPr lang="en-GB" sz="1900" u="sng">
                <a:solidFill>
                  <a:schemeClr val="dk1"/>
                </a:solidFill>
                <a:hlinkClick r:id="rId3">
                  <a:extLst>
                    <a:ext uri="{A12FA001-AC4F-418D-AE19-62706E023703}">
                      <ahyp:hlinkClr xmlns:ahyp="http://schemas.microsoft.com/office/drawing/2018/hyperlinkcolor" val="tx"/>
                    </a:ext>
                  </a:extLst>
                </a:hlinkClick>
              </a:rPr>
              <a:t>https://jurnal.stkipahsingaraja.ac.id/index.php/jpmi/article/view/525</a:t>
            </a:r>
            <a:r>
              <a:rPr lang="en-GB" sz="1900">
                <a:solidFill>
                  <a:schemeClr val="dk1"/>
                </a:solidFill>
              </a:rPr>
              <a:t>.</a:t>
            </a:r>
            <a:endParaRPr/>
          </a:p>
          <a:p>
            <a:pPr marL="0" lvl="0" indent="0" algn="l" rtl="0">
              <a:lnSpc>
                <a:spcPct val="100000"/>
              </a:lnSpc>
              <a:spcBef>
                <a:spcPts val="1000"/>
              </a:spcBef>
              <a:spcAft>
                <a:spcPts val="0"/>
              </a:spcAft>
              <a:buSzPct val="80000"/>
              <a:buNone/>
            </a:pPr>
            <a:endParaRPr sz="1900"/>
          </a:p>
          <a:p>
            <a:pPr marL="0" lvl="0" indent="0" algn="l" rtl="0">
              <a:lnSpc>
                <a:spcPct val="100000"/>
              </a:lnSpc>
              <a:spcBef>
                <a:spcPts val="1000"/>
              </a:spcBef>
              <a:spcAft>
                <a:spcPts val="0"/>
              </a:spcAft>
              <a:buSzPct val="80000"/>
              <a:buNone/>
            </a:pPr>
            <a:r>
              <a:rPr lang="en-GB" sz="1900" b="1"/>
              <a:t>Nelva Rosa Garrido Soleto 2515874    </a:t>
            </a:r>
            <a:endParaRPr sz="1900"/>
          </a:p>
          <a:p>
            <a:pPr marL="342900" lvl="0" indent="-342925" algn="l" rtl="0">
              <a:lnSpc>
                <a:spcPct val="100000"/>
              </a:lnSpc>
              <a:spcBef>
                <a:spcPts val="1000"/>
              </a:spcBef>
              <a:spcAft>
                <a:spcPts val="0"/>
              </a:spcAft>
              <a:buSzPct val="80000"/>
              <a:buFont typeface="Noto Sans Symbols"/>
              <a:buChar char="❖"/>
            </a:pPr>
            <a:r>
              <a:rPr lang="en-GB" sz="1900">
                <a:solidFill>
                  <a:schemeClr val="dk1"/>
                </a:solidFill>
              </a:rPr>
              <a:t>Central Technology Ltd (2025). Applications to Help Enhance Hospice Care: Maximising Microsoft 365 for Hospices E1. [online] YouTube. Available at: https://www.youtube.com/watch?v=VXEK6dG0_Yo.</a:t>
            </a:r>
            <a:endParaRPr/>
          </a:p>
          <a:p>
            <a:pPr marL="0" lvl="0" indent="0" algn="l" rtl="0">
              <a:lnSpc>
                <a:spcPct val="100000"/>
              </a:lnSpc>
              <a:spcBef>
                <a:spcPts val="1000"/>
              </a:spcBef>
              <a:spcAft>
                <a:spcPts val="0"/>
              </a:spcAft>
              <a:buSzPct val="79999"/>
              <a:buNone/>
            </a:pPr>
            <a:endParaRPr>
              <a:solidFill>
                <a:schemeClr val="dk1"/>
              </a:solidFill>
            </a:endParaRPr>
          </a:p>
          <a:p>
            <a:pPr marL="0" lvl="0" indent="0" algn="l" rtl="0">
              <a:lnSpc>
                <a:spcPct val="100000"/>
              </a:lnSpc>
              <a:spcBef>
                <a:spcPts val="1000"/>
              </a:spcBef>
              <a:spcAft>
                <a:spcPts val="0"/>
              </a:spcAft>
              <a:buSzPct val="79999"/>
              <a:buNone/>
            </a:pP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37"/>
          <p:cNvSpPr txBox="1">
            <a:spLocks noGrp="1"/>
          </p:cNvSpPr>
          <p:nvPr>
            <p:ph type="body" idx="1"/>
          </p:nvPr>
        </p:nvSpPr>
        <p:spPr>
          <a:xfrm>
            <a:off x="677334" y="132347"/>
            <a:ext cx="8596668" cy="6725653"/>
          </a:xfrm>
          <a:prstGeom prst="rect">
            <a:avLst/>
          </a:prstGeom>
          <a:noFill/>
          <a:ln>
            <a:noFill/>
          </a:ln>
        </p:spPr>
        <p:txBody>
          <a:bodyPr spcFirstLastPara="1" wrap="square" lIns="91425" tIns="45700" rIns="91425" bIns="45700" anchor="t" anchorCtr="0">
            <a:normAutofit/>
          </a:bodyPr>
          <a:lstStyle/>
          <a:p>
            <a:pPr marL="342900" lvl="0" indent="-342900" algn="l" rtl="0">
              <a:lnSpc>
                <a:spcPct val="100000"/>
              </a:lnSpc>
              <a:spcBef>
                <a:spcPts val="0"/>
              </a:spcBef>
              <a:spcAft>
                <a:spcPts val="0"/>
              </a:spcAft>
              <a:buClr>
                <a:srgbClr val="00B0F0"/>
              </a:buClr>
              <a:buSzPts val="1458"/>
              <a:buFont typeface="Noto Sans Symbols"/>
              <a:buChar char="❖"/>
            </a:pPr>
            <a:r>
              <a:rPr lang="en-GB">
                <a:solidFill>
                  <a:schemeClr val="dk1"/>
                </a:solidFill>
              </a:rPr>
              <a:t>eGPlearning (2020). How to use MS Teams for General Practice. [online] YouTube. Available at: https://www.youtube.com/watch?v=ZhWoaZqyySU [Accessed 23 Oct. 2025].</a:t>
            </a:r>
            <a:endParaRPr/>
          </a:p>
          <a:p>
            <a:pPr marL="342900" lvl="0" indent="-342900" algn="l" rtl="0">
              <a:lnSpc>
                <a:spcPct val="100000"/>
              </a:lnSpc>
              <a:spcBef>
                <a:spcPts val="1000"/>
              </a:spcBef>
              <a:spcAft>
                <a:spcPts val="0"/>
              </a:spcAft>
              <a:buClr>
                <a:srgbClr val="00B0F0"/>
              </a:buClr>
              <a:buSzPts val="1458"/>
              <a:buFont typeface="Noto Sans Symbols"/>
              <a:buChar char="❖"/>
            </a:pPr>
            <a:r>
              <a:rPr lang="en-GB"/>
              <a:t> </a:t>
            </a:r>
            <a:r>
              <a:rPr lang="en-GB">
                <a:solidFill>
                  <a:schemeClr val="dk1"/>
                </a:solidFill>
              </a:rPr>
              <a:t>NHS England (2023). </a:t>
            </a:r>
            <a:r>
              <a:rPr lang="en-GB" i="1">
                <a:solidFill>
                  <a:schemeClr val="dk1"/>
                </a:solidFill>
              </a:rPr>
              <a:t>NHS England» Microsoft Teams and remote working</a:t>
            </a:r>
            <a:r>
              <a:rPr lang="en-GB">
                <a:solidFill>
                  <a:schemeClr val="dk1"/>
                </a:solidFill>
              </a:rPr>
              <a:t>. [online] www.england.nhs.uk. Available at: </a:t>
            </a:r>
            <a:r>
              <a:rPr lang="en-GB" u="sng">
                <a:solidFill>
                  <a:schemeClr val="dk1"/>
                </a:solidFill>
                <a:hlinkClick r:id="rId3">
                  <a:extLst>
                    <a:ext uri="{A12FA001-AC4F-418D-AE19-62706E023703}">
                      <ahyp:hlinkClr xmlns:ahyp="http://schemas.microsoft.com/office/drawing/2018/hyperlinkcolor" val="tx"/>
                    </a:ext>
                  </a:extLst>
                </a:hlinkClick>
              </a:rPr>
              <a:t>https://www.england.nhs.uk/long-read/microsoft-teams-and-remote-working/</a:t>
            </a:r>
            <a:r>
              <a:rPr lang="en-GB">
                <a:solidFill>
                  <a:schemeClr val="dk1"/>
                </a:solidFill>
              </a:rPr>
              <a:t>.</a:t>
            </a:r>
            <a:endParaRPr b="1"/>
          </a:p>
          <a:p>
            <a:pPr marL="0" lvl="0" indent="0" algn="l" rtl="0">
              <a:lnSpc>
                <a:spcPct val="100000"/>
              </a:lnSpc>
              <a:spcBef>
                <a:spcPts val="1000"/>
              </a:spcBef>
              <a:spcAft>
                <a:spcPts val="0"/>
              </a:spcAft>
              <a:buClr>
                <a:srgbClr val="00B0F0"/>
              </a:buClr>
              <a:buSzPts val="1458"/>
              <a:buNone/>
            </a:pPr>
            <a:r>
              <a:rPr lang="en-GB" b="1"/>
              <a:t>KEMISOLA SHADEKO 2508022</a:t>
            </a:r>
            <a:endParaRPr>
              <a:solidFill>
                <a:schemeClr val="dk1"/>
              </a:solidFill>
            </a:endParaRPr>
          </a:p>
          <a:p>
            <a:pPr marL="342900" lvl="0" indent="-342900" algn="l" rtl="0">
              <a:lnSpc>
                <a:spcPct val="100000"/>
              </a:lnSpc>
              <a:spcBef>
                <a:spcPts val="1000"/>
              </a:spcBef>
              <a:spcAft>
                <a:spcPts val="0"/>
              </a:spcAft>
              <a:buClr>
                <a:srgbClr val="00B0F0"/>
              </a:buClr>
              <a:buSzPts val="1458"/>
              <a:buFont typeface="Noto Sans Symbols"/>
              <a:buChar char="❖"/>
            </a:pPr>
            <a:r>
              <a:rPr lang="en-GB">
                <a:solidFill>
                  <a:schemeClr val="dk1"/>
                </a:solidFill>
              </a:rPr>
              <a:t>Digital literacy: existing educational resource mapping and analysis A report produced by The Research Base. (n.d.). Available at: </a:t>
            </a:r>
            <a:r>
              <a:rPr lang="en-GB" u="sng">
                <a:solidFill>
                  <a:schemeClr val="dk1"/>
                </a:solidFill>
                <a:hlinkClick r:id="rId4">
                  <a:extLst>
                    <a:ext uri="{A12FA001-AC4F-418D-AE19-62706E023703}">
                      <ahyp:hlinkClr xmlns:ahyp="http://schemas.microsoft.com/office/drawing/2018/hyperlinkcolor" val="tx"/>
                    </a:ext>
                  </a:extLst>
                </a:hlinkClick>
              </a:rPr>
              <a:t>https://telblog.hee.nhs.uk/wp-content/uploads/2019/10/6.-Digital-Literacy-Existing-Educational-Resources.pdf</a:t>
            </a:r>
            <a:r>
              <a:rPr lang="en-GB">
                <a:solidFill>
                  <a:schemeClr val="dk1"/>
                </a:solidFill>
              </a:rPr>
              <a:t>. [Accessed 30 Oct. 2025].</a:t>
            </a:r>
            <a:endParaRPr/>
          </a:p>
          <a:p>
            <a:pPr marL="0" lvl="0" indent="0" algn="l" rtl="0">
              <a:lnSpc>
                <a:spcPct val="100000"/>
              </a:lnSpc>
              <a:spcBef>
                <a:spcPts val="1000"/>
              </a:spcBef>
              <a:spcAft>
                <a:spcPts val="0"/>
              </a:spcAft>
              <a:buClr>
                <a:srgbClr val="00B0F0"/>
              </a:buClr>
              <a:buSzPts val="1458"/>
              <a:buNone/>
            </a:pPr>
            <a:r>
              <a:rPr lang="en-GB">
                <a:solidFill>
                  <a:srgbClr val="000000"/>
                </a:solidFill>
              </a:rPr>
              <a:t> </a:t>
            </a:r>
            <a:r>
              <a:rPr lang="en-GB" b="1"/>
              <a:t>Kiran Saba 2511429</a:t>
            </a:r>
            <a:endParaRPr>
              <a:solidFill>
                <a:schemeClr val="dk1"/>
              </a:solidFill>
            </a:endParaRPr>
          </a:p>
          <a:p>
            <a:pPr marL="342900" lvl="0" indent="-342900" algn="l" rtl="0">
              <a:lnSpc>
                <a:spcPct val="100000"/>
              </a:lnSpc>
              <a:spcBef>
                <a:spcPts val="1000"/>
              </a:spcBef>
              <a:spcAft>
                <a:spcPts val="0"/>
              </a:spcAft>
              <a:buClr>
                <a:srgbClr val="00B0F0"/>
              </a:buClr>
              <a:buSzPts val="1458"/>
              <a:buFont typeface="Noto Sans Symbols"/>
              <a:buChar char="❖"/>
            </a:pPr>
            <a:r>
              <a:rPr lang="en-GB">
                <a:solidFill>
                  <a:schemeClr val="dk1"/>
                </a:solidFill>
              </a:rPr>
              <a:t>Ico.org.uk. (2025). </a:t>
            </a:r>
            <a:r>
              <a:rPr lang="en-GB" i="1">
                <a:solidFill>
                  <a:schemeClr val="dk1"/>
                </a:solidFill>
              </a:rPr>
              <a:t>Practical ways to keep your IT systems safe and secure</a:t>
            </a:r>
            <a:r>
              <a:rPr lang="en-GB">
                <a:solidFill>
                  <a:schemeClr val="dk1"/>
                </a:solidFill>
              </a:rPr>
              <a:t>. [online] Available at: </a:t>
            </a:r>
            <a:r>
              <a:rPr lang="en-GB" u="sng">
                <a:solidFill>
                  <a:schemeClr val="dk1"/>
                </a:solidFill>
                <a:hlinkClick r:id="rId5">
                  <a:extLst>
                    <a:ext uri="{A12FA001-AC4F-418D-AE19-62706E023703}">
                      <ahyp:hlinkClr xmlns:ahyp="http://schemas.microsoft.com/office/drawing/2018/hyperlinkcolor" val="tx"/>
                    </a:ext>
                  </a:extLst>
                </a:hlinkClick>
              </a:rPr>
              <a:t>https://ico.org.uk/for-organisations/advice-for-small-organisations/information-security/data-security-advice/practical-ways-to-keep-your-it-systems-safe-and-secure/</a:t>
            </a:r>
            <a:r>
              <a:rPr lang="en-GB">
                <a:solidFill>
                  <a:schemeClr val="dk1"/>
                </a:solidFill>
              </a:rPr>
              <a:t>. [Accessed 31 Oct. 2025].</a:t>
            </a:r>
            <a:endParaRPr/>
          </a:p>
          <a:p>
            <a:pPr marL="342900" lvl="0" indent="-342900" algn="l" rtl="0">
              <a:lnSpc>
                <a:spcPct val="100000"/>
              </a:lnSpc>
              <a:spcBef>
                <a:spcPts val="1000"/>
              </a:spcBef>
              <a:spcAft>
                <a:spcPts val="0"/>
              </a:spcAft>
              <a:buClr>
                <a:srgbClr val="00B0F0"/>
              </a:buClr>
              <a:buSzPts val="1458"/>
              <a:buFont typeface="Noto Sans Symbols"/>
              <a:buChar char="❖"/>
            </a:pPr>
            <a:r>
              <a:rPr lang="en-GB">
                <a:solidFill>
                  <a:schemeClr val="dk1"/>
                </a:solidFill>
              </a:rPr>
              <a:t>Ico.org.uk. (2025). </a:t>
            </a:r>
            <a:r>
              <a:rPr lang="en-GB" i="1">
                <a:solidFill>
                  <a:schemeClr val="dk1"/>
                </a:solidFill>
              </a:rPr>
              <a:t>Practical ways to keep your IT systems safe and secure</a:t>
            </a:r>
            <a:r>
              <a:rPr lang="en-GB">
                <a:solidFill>
                  <a:schemeClr val="dk1"/>
                </a:solidFill>
              </a:rPr>
              <a:t>. [online] Available at: </a:t>
            </a:r>
            <a:r>
              <a:rPr lang="en-GB" u="sng">
                <a:solidFill>
                  <a:schemeClr val="dk1"/>
                </a:solidFill>
                <a:hlinkClick r:id="rId5">
                  <a:extLst>
                    <a:ext uri="{A12FA001-AC4F-418D-AE19-62706E023703}">
                      <ahyp:hlinkClr xmlns:ahyp="http://schemas.microsoft.com/office/drawing/2018/hyperlinkcolor" val="tx"/>
                    </a:ext>
                  </a:extLst>
                </a:hlinkClick>
              </a:rPr>
              <a:t>https://ico.org.uk/for-organisations/advice-for-small-organisations/information-security/data-security-advice/practical-ways-to-keep-your-it-systems-safe-and-secure/</a:t>
            </a:r>
            <a:r>
              <a:rPr lang="en-GB">
                <a:solidFill>
                  <a:schemeClr val="dk1"/>
                </a:solidFill>
              </a:rPr>
              <a:t>. [Accessed 31 Oct. 2025].</a:t>
            </a:r>
            <a:endParaRPr/>
          </a:p>
          <a:p>
            <a:pPr marL="0" lvl="0" indent="0" algn="l" rtl="0">
              <a:lnSpc>
                <a:spcPct val="100000"/>
              </a:lnSpc>
              <a:spcBef>
                <a:spcPts val="1000"/>
              </a:spcBef>
              <a:spcAft>
                <a:spcPts val="0"/>
              </a:spcAft>
              <a:buSzPts val="1440"/>
              <a:buNone/>
            </a:pPr>
            <a:endParaRPr/>
          </a:p>
        </p:txBody>
      </p:sp>
    </p:spTree>
  </p:cSld>
  <p:clrMapOvr>
    <a:masterClrMapping/>
  </p:clrMapOvr>
</p:sld>
</file>

<file path=ppt/theme/theme1.xml><?xml version="1.0" encoding="utf-8"?>
<a:theme xmlns:a="http://schemas.openxmlformats.org/drawingml/2006/main" name="Facet">
  <a:themeElements>
    <a:clrScheme name="Facet">
      <a:dk1>
        <a:srgbClr val="000000"/>
      </a:dk1>
      <a:lt1>
        <a:srgbClr val="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TotalTime>
  <Words>2734</Words>
  <Application>Microsoft Office PowerPoint</Application>
  <PresentationFormat>Widescreen</PresentationFormat>
  <Paragraphs>288</Paragraphs>
  <Slides>20</Slides>
  <Notes>20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Avenir</vt:lpstr>
      <vt:lpstr>Noto Sans Symbols</vt:lpstr>
      <vt:lpstr>Times New Roman</vt:lpstr>
      <vt:lpstr>Trebuchet MS</vt:lpstr>
      <vt:lpstr>Facet</vt:lpstr>
      <vt:lpstr>PowerPoint Presentation</vt:lpstr>
      <vt:lpstr>Introduction</vt:lpstr>
      <vt:lpstr>       Microsoft Excel </vt:lpstr>
      <vt:lpstr>   Uses of MS Excel in Sunrise Residential Care Home</vt:lpstr>
      <vt:lpstr>Benefits of MS Excel in Sunrise Residential Care Home </vt:lpstr>
      <vt:lpstr>Limitations of MS Excel in Sunrise Residential Care </vt:lpstr>
      <vt:lpstr>Microsoft Word </vt:lpstr>
      <vt:lpstr>Uses of Microsoft Word in  Sunrise Residential Care Home </vt:lpstr>
      <vt:lpstr>PowerPoint Presentation</vt:lpstr>
      <vt:lpstr>Microsoft Teams </vt:lpstr>
      <vt:lpstr>SUNRISE RESIDENTIAL CARE HOME   MS Teams Offers</vt:lpstr>
      <vt:lpstr>  Remote Working</vt:lpstr>
      <vt:lpstr>  </vt:lpstr>
      <vt:lpstr>Impact of limited digital skills</vt:lpstr>
      <vt:lpstr>Checklist for Digital Safety Practices </vt:lpstr>
      <vt:lpstr>Recommendations for Improving Efficiency </vt:lpstr>
      <vt:lpstr>PowerPoint Presentation</vt:lpstr>
      <vt:lpstr>Reference: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Katherine Montero</cp:lastModifiedBy>
  <cp:revision>6</cp:revision>
  <dcterms:modified xsi:type="dcterms:W3CDTF">2025-11-08T19:16:14Z</dcterms:modified>
</cp:coreProperties>
</file>