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5"/>
  </p:handout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2" autoAdjust="0"/>
    <p:restoredTop sz="94660"/>
  </p:normalViewPr>
  <p:slideViewPr>
    <p:cSldViewPr>
      <p:cViewPr>
        <p:scale>
          <a:sx n="64" d="100"/>
          <a:sy n="64" d="100"/>
        </p:scale>
        <p:origin x="336" y="3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Communications &amp; Protocols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Modulo-2 Arithmetic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Modulo Operation</a:t>
            </a:r>
          </a:p>
          <a:p>
            <a:r>
              <a:rPr lang="en-GB" dirty="0" smtClean="0"/>
              <a:t>Division</a:t>
            </a:r>
            <a:endParaRPr lang="en-GB" dirty="0" smtClean="0"/>
          </a:p>
          <a:p>
            <a:r>
              <a:rPr lang="en-GB" dirty="0" smtClean="0"/>
              <a:t>Modulo-2 Addition</a:t>
            </a:r>
          </a:p>
          <a:p>
            <a:r>
              <a:rPr lang="en-GB" dirty="0" smtClean="0"/>
              <a:t>Modulo-2 Multiplication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Modulo Operation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r>
                  <a:rPr lang="en-GB" dirty="0" smtClean="0"/>
                  <a:t>The modulo operation, commonly expressed as a "%" operator, is a useful operation in data coding. </a:t>
                </a:r>
              </a:p>
              <a:p>
                <a:r>
                  <a:rPr lang="en-GB" dirty="0" smtClean="0"/>
                  <a:t>Modulo </a:t>
                </a:r>
                <a:r>
                  <a:rPr lang="en-GB" dirty="0"/>
                  <a:t>is the remainder of a division operation between two numbers. </a:t>
                </a:r>
                <a:endParaRPr lang="en-GB" dirty="0" smtClean="0"/>
              </a:p>
              <a:p>
                <a:r>
                  <a:rPr lang="en-GB" dirty="0" smtClean="0"/>
                  <a:t>For </a:t>
                </a:r>
                <a:r>
                  <a:rPr lang="en-GB" dirty="0"/>
                  <a:t>instance, if we divide 10 by 3 and we don't calculate decimal points, we get</a:t>
                </a:r>
                <a:r>
                  <a:rPr lang="en-GB" dirty="0" smtClean="0"/>
                  <a:t>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10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/>
                  <a:t>And the remainder would be</a:t>
                </a:r>
                <a:r>
                  <a:rPr lang="en-GB" dirty="0" smtClean="0"/>
                  <a:t>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10%3=1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07" t="-3583" r="-1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77736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Division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en-GB" dirty="0" smtClean="0"/>
                  <a:t>In division, we </a:t>
                </a:r>
                <a:r>
                  <a:rPr lang="en-GB" dirty="0"/>
                  <a:t>typically have the equation</a:t>
                </a:r>
                <a:r>
                  <a:rPr lang="en-GB" dirty="0" smtClean="0"/>
                  <a:t>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</m:t>
                      </m:r>
                    </m:oMath>
                  </m:oMathPara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:r>
                  <a:rPr lang="en-GB" dirty="0" smtClean="0"/>
                  <a:t>Where </a:t>
                </a:r>
                <a:r>
                  <a:rPr lang="en-GB" i="1" dirty="0" smtClean="0"/>
                  <a:t>s</a:t>
                </a:r>
                <a:r>
                  <a:rPr lang="en-GB" dirty="0" smtClean="0"/>
                  <a:t> is our dividend, </a:t>
                </a:r>
                <a:r>
                  <a:rPr lang="en-GB" i="1" dirty="0" smtClean="0"/>
                  <a:t>d</a:t>
                </a:r>
                <a:r>
                  <a:rPr lang="en-GB" dirty="0" smtClean="0"/>
                  <a:t> is our divisor, </a:t>
                </a:r>
                <a:r>
                  <a:rPr lang="en-GB" i="1" dirty="0" smtClean="0"/>
                  <a:t>n</a:t>
                </a:r>
                <a:r>
                  <a:rPr lang="en-GB" dirty="0" smtClean="0"/>
                  <a:t> is our quotient, and </a:t>
                </a:r>
                <a:r>
                  <a:rPr lang="en-GB" i="1" dirty="0" smtClean="0"/>
                  <a:t>r</a:t>
                </a:r>
                <a:r>
                  <a:rPr lang="en-GB" dirty="0" smtClean="0"/>
                  <a:t> is the remainder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÷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𝑛</m:t>
                      </m:r>
                    </m:oMath>
                  </m:oMathPara>
                </a14:m>
                <a:endParaRPr lang="en-GB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%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</m:t>
                      </m:r>
                    </m:oMath>
                  </m:oMathPara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/>
                        <m:t>Notice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/>
                        <m:t>from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/>
                        <m:t>these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/>
                        <m:t>equations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/>
                        <m:t>that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 i="1"/>
                        <m:t>r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/>
                        <m:t>must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/>
                        <m:t>always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/>
                        <m:t>be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/>
                        <m:t>smaller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/>
                        <m:t>than</m:t>
                      </m:r>
                      <m:r>
                        <m:rPr>
                          <m:nor/>
                        </m:rPr>
                        <a:rPr lang="en-GB"/>
                        <m:t> </m:t>
                      </m:r>
                      <m:r>
                        <m:rPr>
                          <m:nor/>
                        </m:rPr>
                        <a:rPr lang="en-GB" i="1"/>
                        <m:t>d</m:t>
                      </m:r>
                      <m:r>
                        <m:rPr>
                          <m:nor/>
                        </m:rPr>
                        <a:rPr lang="en-GB"/>
                        <m:t>.</m:t>
                      </m:r>
                    </m:oMath>
                  </m:oMathPara>
                </a14:m>
              </a:p>
              <a:p>
                <a:endParaRPr lang="en-GB" dirty="0" smtClean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81" t="-43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91067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Modulo-2 Arithmetic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3917032"/>
              </a:xfrm>
            </p:spPr>
            <p:txBody>
              <a:bodyPr>
                <a:noAutofit/>
              </a:bodyPr>
              <a:lstStyle/>
              <a:p>
                <a:r>
                  <a:rPr lang="en-GB" sz="2400" dirty="0" smtClean="0"/>
                  <a:t>Modulo-2 arithmetic is an arithmetic system where every result is taken modulo-2. Here are some examples: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d>
                            <m:dPr>
                              <m:ctrlPr>
                                <a:rPr lang="en-GB" sz="240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10+5</m:t>
                              </m:r>
                            </m:e>
                          </m:d>
                        </m:e>
                        <m:sub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%2</m:t>
                          </m:r>
                        </m:sub>
                      </m:sSub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sz="24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sz="24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8</m:t>
                              </m:r>
                            </m:e>
                          </m:d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%2</m:t>
                          </m:r>
                        </m:sub>
                      </m:sSub>
                      <m:r>
                        <a:rPr lang="en-GB" sz="24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0</m:t>
                      </m:r>
                    </m:oMath>
                  </m:oMathPara>
                </a14:m>
                <a:endParaRPr lang="en-GB" sz="2400" dirty="0" smtClean="0"/>
              </a:p>
              <a:p>
                <a:r>
                  <a:rPr lang="en-GB" sz="2400" dirty="0"/>
                  <a:t>In short, the result of the operation is 1 if the result is odd, and 0 if the result is even. </a:t>
                </a:r>
                <a:endParaRPr lang="en-GB" sz="2400" dirty="0" smtClean="0"/>
              </a:p>
              <a:p>
                <a:r>
                  <a:rPr lang="en-GB" sz="2400" dirty="0" smtClean="0"/>
                  <a:t>Since </a:t>
                </a:r>
                <a:r>
                  <a:rPr lang="en-GB" sz="2400" dirty="0"/>
                  <a:t>we are dealing with individual bits in our data coding, most of our operands will be a 1 or a 0. </a:t>
                </a:r>
                <a:endParaRPr lang="en-GB" sz="2400" dirty="0" smtClean="0"/>
              </a:p>
              <a:p>
                <a:r>
                  <a:rPr lang="en-GB" sz="2400" dirty="0" smtClean="0"/>
                  <a:t>So </a:t>
                </a:r>
                <a:r>
                  <a:rPr lang="en-GB" sz="2400" dirty="0"/>
                  <a:t>long as our operands are 1 or 0, and our results are modulo 2, all the number we write should be 1 or 0.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3917032"/>
              </a:xfrm>
              <a:blipFill>
                <a:blip r:embed="rId2"/>
                <a:stretch>
                  <a:fillRect l="-963" t="-1090" r="-963" b="-49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8293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Modulo-2 Addition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</a:t>
            </a:r>
            <a:r>
              <a:rPr lang="en-GB" dirty="0"/>
              <a:t>o add two numbers, we take the modulo-2 of the result. Here is a truth table for an add </a:t>
            </a:r>
            <a:r>
              <a:rPr lang="en-GB" dirty="0" smtClean="0"/>
              <a:t>operation: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0734145"/>
              </p:ext>
            </p:extLst>
          </p:nvPr>
        </p:nvGraphicFramePr>
        <p:xfrm>
          <a:off x="2519772" y="3140968"/>
          <a:ext cx="4104456" cy="1097280"/>
        </p:xfrm>
        <a:graphic>
          <a:graphicData uri="http://schemas.openxmlformats.org/drawingml/2006/table">
            <a:tbl>
              <a:tblPr/>
              <a:tblGrid>
                <a:gridCol w="1368152">
                  <a:extLst>
                    <a:ext uri="{9D8B030D-6E8A-4147-A177-3AD203B41FA5}">
                      <a16:colId xmlns:a16="http://schemas.microsoft.com/office/drawing/2014/main" val="1592587884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3096325286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12072742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+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71314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57103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858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0040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Modulo-2 Addition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You </a:t>
                </a:r>
                <a:r>
                  <a:rPr lang="en-GB" dirty="0"/>
                  <a:t>will see that addition is identical to the </a:t>
                </a:r>
                <a:r>
                  <a:rPr lang="en-GB" i="1" dirty="0" smtClean="0"/>
                  <a:t>XOR</a:t>
                </a:r>
                <a:r>
                  <a:rPr lang="en-GB" dirty="0"/>
                  <a:t> operation. </a:t>
                </a:r>
                <a:endParaRPr lang="en-GB" dirty="0" smtClean="0"/>
              </a:p>
              <a:p>
                <a:r>
                  <a:rPr lang="en-GB" dirty="0" smtClean="0"/>
                  <a:t>Because </a:t>
                </a:r>
                <a:r>
                  <a:rPr lang="en-GB" dirty="0"/>
                  <a:t>of this, we will use the terms </a:t>
                </a:r>
                <a:r>
                  <a:rPr lang="en-GB" dirty="0" smtClean="0"/>
                  <a:t>“ADD" </a:t>
                </a:r>
                <a:r>
                  <a:rPr lang="en-GB" dirty="0"/>
                  <a:t>and </a:t>
                </a:r>
                <a:r>
                  <a:rPr lang="en-GB" dirty="0" smtClean="0"/>
                  <a:t>“XOR" interchangeably</a:t>
                </a:r>
              </a:p>
              <a:p>
                <a:r>
                  <a:rPr lang="en-GB" dirty="0" smtClean="0"/>
                  <a:t>We </a:t>
                </a:r>
                <a:r>
                  <a:rPr lang="en-GB" dirty="0"/>
                  <a:t>will denote the modulo-2 addition operation with a "circle-plus</a:t>
                </a:r>
                <a:r>
                  <a:rPr lang="en-GB" dirty="0" smtClean="0"/>
                  <a:t>":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1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⊕1=0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55528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Modulo-2 Multiplication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Multiplication in modulo 2 happens normally, and no new operator needs to be defined. </a:t>
            </a:r>
            <a:endParaRPr lang="en-GB" dirty="0" smtClean="0"/>
          </a:p>
          <a:p>
            <a:r>
              <a:rPr lang="en-GB" dirty="0" smtClean="0"/>
              <a:t>Here </a:t>
            </a:r>
            <a:r>
              <a:rPr lang="en-GB" dirty="0"/>
              <a:t>is the truth table for a multiplication </a:t>
            </a:r>
            <a:r>
              <a:rPr lang="en-GB" dirty="0" smtClean="0"/>
              <a:t>operation: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176097"/>
              </p:ext>
            </p:extLst>
          </p:nvPr>
        </p:nvGraphicFramePr>
        <p:xfrm>
          <a:off x="2699792" y="4293096"/>
          <a:ext cx="4114800" cy="1097280"/>
        </p:xfrm>
        <a:graphic>
          <a:graphicData uri="http://schemas.openxmlformats.org/drawingml/2006/table">
            <a:tbl>
              <a:tblPr/>
              <a:tblGrid>
                <a:gridCol w="1371600">
                  <a:extLst>
                    <a:ext uri="{9D8B030D-6E8A-4147-A177-3AD203B41FA5}">
                      <a16:colId xmlns:a16="http://schemas.microsoft.com/office/drawing/2014/main" val="118220675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520344069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35659327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×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59297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85824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39874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3795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Modulo-2 Multiplication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is exactly the same as the </a:t>
            </a:r>
            <a:r>
              <a:rPr lang="en-GB" dirty="0" smtClean="0"/>
              <a:t>Boolean “AND" </a:t>
            </a:r>
            <a:r>
              <a:rPr lang="en-GB" dirty="0"/>
              <a:t>operation. We will use the words "multiplication" and "and" interchangeably.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32958"/>
              </p:ext>
            </p:extLst>
          </p:nvPr>
        </p:nvGraphicFramePr>
        <p:xfrm>
          <a:off x="2699792" y="4293096"/>
          <a:ext cx="4114800" cy="1097280"/>
        </p:xfrm>
        <a:graphic>
          <a:graphicData uri="http://schemas.openxmlformats.org/drawingml/2006/table">
            <a:tbl>
              <a:tblPr/>
              <a:tblGrid>
                <a:gridCol w="1371600">
                  <a:extLst>
                    <a:ext uri="{9D8B030D-6E8A-4147-A177-3AD203B41FA5}">
                      <a16:colId xmlns:a16="http://schemas.microsoft.com/office/drawing/2014/main" val="118220675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520344069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35659327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×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59297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85824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C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0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1</a:t>
                      </a:r>
                    </a:p>
                  </a:txBody>
                  <a:tcPr anchor="ctr">
                    <a:lnL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233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39874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37218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Binary numbers can be manipulated using modulo-2 arithmetic</a:t>
            </a:r>
          </a:p>
          <a:p>
            <a:r>
              <a:rPr lang="en-GB" dirty="0" smtClean="0"/>
              <a:t>Basic arithmetic operations</a:t>
            </a:r>
          </a:p>
          <a:p>
            <a:r>
              <a:rPr lang="en-GB" dirty="0"/>
              <a:t>ADD and XOR are the </a:t>
            </a:r>
            <a:r>
              <a:rPr lang="en-GB" dirty="0" smtClean="0"/>
              <a:t>same</a:t>
            </a:r>
          </a:p>
          <a:p>
            <a:r>
              <a:rPr lang="en-GB" dirty="0" smtClean="0"/>
              <a:t>MULTIPLY and </a:t>
            </a:r>
            <a:r>
              <a:rPr lang="en-GB" dirty="0" err="1" smtClean="0"/>
              <a:t>AND</a:t>
            </a:r>
            <a:r>
              <a:rPr lang="en-GB" dirty="0" smtClean="0"/>
              <a:t> are the same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3202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a12fe08c-d961-42b5-8243-a968499d8e5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bc2bc07b-b850-40fa-bc7b-300a8ce20a14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57A916-0E63-4D7F-A6D0-4A663DCE45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21</TotalTime>
  <Words>441</Words>
  <Application>Microsoft Office PowerPoint</Application>
  <PresentationFormat>On-screen Show (4:3)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Cambria Math</vt:lpstr>
      <vt:lpstr>Myriad Pro</vt:lpstr>
      <vt:lpstr>20140311PresentationUWTSDTemplate</vt:lpstr>
      <vt:lpstr>Communications &amp; Protocols</vt:lpstr>
      <vt:lpstr>Contents</vt:lpstr>
      <vt:lpstr>Modulo Operation</vt:lpstr>
      <vt:lpstr>Division</vt:lpstr>
      <vt:lpstr>Modulo-2 Arithmetic</vt:lpstr>
      <vt:lpstr>Modulo-2 Addition</vt:lpstr>
      <vt:lpstr>Modulo-2 Addition</vt:lpstr>
      <vt:lpstr>Modulo-2 Multiplication</vt:lpstr>
      <vt:lpstr>Modulo-2 Multiplication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&amp; Protocols</dc:title>
  <dc:creator>Stephen Mosey</dc:creator>
  <cp:lastModifiedBy>Stephen Mosey</cp:lastModifiedBy>
  <cp:revision>4</cp:revision>
  <dcterms:created xsi:type="dcterms:W3CDTF">2020-03-26T13:48:55Z</dcterms:created>
  <dcterms:modified xsi:type="dcterms:W3CDTF">2020-03-26T14:10:39Z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