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61" d="100"/>
          <a:sy n="61" d="100"/>
        </p:scale>
        <p:origin x="788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jpeg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jpeg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jpeg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jpeg"/><Relationship Id="rId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jpeg"/><Relationship Id="rId4" Type="http://schemas.openxmlformats.org/officeDocument/2006/relationships/image" Target="../media/image16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250" y="2206972"/>
            <a:ext cx="11239500" cy="238125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476250" y="2587972"/>
            <a:ext cx="11715750" cy="58668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4620"/>
              </a:lnSpc>
            </a:pPr>
            <a:r>
              <a:rPr sz="4200" b="1" i="0" u="none">
                <a:solidFill>
                  <a:srgbClr val="0F172A"/>
                </a:solidFill>
                <a:latin typeface="Inter"/>
              </a:rPr>
              <a:t>Digital Forensic Investigation Report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76250" y="3508027"/>
            <a:ext cx="11239500" cy="2857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2250"/>
              </a:lnSpc>
            </a:pPr>
            <a:r>
              <a:rPr sz="1500" b="0" i="0" u="none">
                <a:solidFill>
                  <a:srgbClr val="64748B"/>
                </a:solidFill>
                <a:latin typeface="Inter"/>
              </a:rPr>
              <a:t>Case Reference: Quantum Tech Patent QT-AI-2025 — Suspected Corporate Espionage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76250" y="4270027"/>
            <a:ext cx="11239500" cy="2286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200" b="0" i="0" u="none">
                <a:solidFill>
                  <a:srgbClr val="64748B"/>
                </a:solidFill>
                <a:latin typeface="Inter"/>
              </a:rPr>
              <a:t>Examiner: Student Investigator | Tooling: Cellebrite UFED 4PC &amp; Autopsy 4.23.1</a:t>
            </a:r>
          </a:p>
        </p:txBody>
      </p:sp>
      <p:pic>
        <p:nvPicPr>
          <p:cNvPr id="7" name="Picture 6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0550" y="2264122"/>
            <a:ext cx="133350" cy="133350"/>
          </a:xfrm>
          <a:prstGeom prst="rect">
            <a:avLst/>
          </a:prstGeom>
        </p:spPr>
      </p:pic>
      <p:pic>
        <p:nvPicPr>
          <p:cNvPr id="8" name="Picture 7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mage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333500" y="3997523"/>
            <a:ext cx="9525000" cy="1009650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1095375" y="1448171"/>
            <a:ext cx="10001250" cy="1923604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ts val="4950"/>
              </a:lnSpc>
            </a:pPr>
            <a:r>
              <a:rPr lang="en-GB" sz="4800" dirty="0"/>
              <a:t>Research, Analyse and Investigate Cybersecurity incidents and perform digital forensic assessment </a:t>
            </a:r>
            <a:endParaRPr sz="4500" b="1" i="0" u="none" dirty="0">
              <a:solidFill>
                <a:srgbClr val="0F172A"/>
              </a:solidFill>
              <a:latin typeface="Outfit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1333500" y="4245173"/>
            <a:ext cx="4667250" cy="7620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lang="en-GB" sz="1275" b="1" smtClean="0">
                <a:solidFill>
                  <a:srgbClr val="475569"/>
                </a:solidFill>
                <a:latin typeface="Inter"/>
              </a:rPr>
              <a:t>Student Name</a:t>
            </a:r>
            <a:r>
              <a:rPr sz="1275" b="1" i="0" u="none" smtClean="0">
                <a:solidFill>
                  <a:srgbClr val="475569"/>
                </a:solidFill>
                <a:latin typeface="Inter"/>
              </a:rPr>
              <a:t>:</a:t>
            </a:r>
            <a:r>
              <a:rPr sz="1275" b="0" i="0" u="none" smtClean="0">
                <a:solidFill>
                  <a:srgbClr val="475569"/>
                </a:solidFill>
                <a:latin typeface="Inter"/>
              </a:rPr>
              <a:t> </a:t>
            </a:r>
            <a:r>
              <a:rPr sz="1275" b="0" i="0" u="none" dirty="0" err="1">
                <a:solidFill>
                  <a:srgbClr val="475569"/>
                </a:solidFill>
                <a:latin typeface="Inter"/>
              </a:rPr>
              <a:t>Md</a:t>
            </a:r>
            <a:r>
              <a:rPr sz="1275" b="0" i="0" u="none" dirty="0">
                <a:solidFill>
                  <a:srgbClr val="475569"/>
                </a:solidFill>
                <a:latin typeface="Inter"/>
              </a:rPr>
              <a:t> </a:t>
            </a:r>
            <a:r>
              <a:rPr sz="1275" b="0" i="0" u="none" dirty="0" err="1">
                <a:solidFill>
                  <a:srgbClr val="475569"/>
                </a:solidFill>
                <a:latin typeface="Inter"/>
              </a:rPr>
              <a:t>Shiblu</a:t>
            </a:r>
            <a:r>
              <a:rPr sz="1275" b="0" i="0" u="none" dirty="0">
                <a:solidFill>
                  <a:srgbClr val="475569"/>
                </a:solidFill>
                <a:latin typeface="Inter"/>
              </a:rPr>
              <a:t> Hossain</a:t>
            </a:r>
            <a:r>
              <a:rPr dirty="0"/>
              <a:t>
</a:t>
            </a:r>
            <a:r>
              <a:rPr sz="1275" b="1" i="0" u="none" dirty="0">
                <a:solidFill>
                  <a:srgbClr val="475569"/>
                </a:solidFill>
                <a:latin typeface="Inter"/>
              </a:rPr>
              <a:t>Student ID:</a:t>
            </a:r>
            <a:r>
              <a:rPr sz="1275" b="0" i="0" u="none" dirty="0">
                <a:solidFill>
                  <a:srgbClr val="475569"/>
                </a:solidFill>
                <a:latin typeface="Inter"/>
              </a:rPr>
              <a:t> 2517990</a:t>
            </a:r>
            <a:r>
              <a:rPr dirty="0"/>
              <a:t>
</a:t>
            </a:r>
            <a:r>
              <a:rPr sz="1275" b="1" i="0" u="none" dirty="0" err="1">
                <a:solidFill>
                  <a:srgbClr val="475569"/>
                </a:solidFill>
                <a:latin typeface="Inter"/>
              </a:rPr>
              <a:t>Programme</a:t>
            </a:r>
            <a:r>
              <a:rPr sz="1275" b="1" i="0" u="none" dirty="0">
                <a:solidFill>
                  <a:srgbClr val="475569"/>
                </a:solidFill>
                <a:latin typeface="Inter"/>
              </a:rPr>
              <a:t>:</a:t>
            </a:r>
            <a:r>
              <a:rPr sz="1275" b="0" i="0" u="none" dirty="0">
                <a:solidFill>
                  <a:srgbClr val="475569"/>
                </a:solidFill>
                <a:latin typeface="Inter"/>
              </a:rPr>
              <a:t> MSc Cybersecurity and Digital Forensic Analysis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191250" y="4245173"/>
            <a:ext cx="4667250" cy="70788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r>
              <a:rPr sz="1275" b="1" i="0" u="none" dirty="0">
                <a:solidFill>
                  <a:srgbClr val="475569"/>
                </a:solidFill>
                <a:latin typeface="Inter"/>
              </a:rPr>
              <a:t>Module:</a:t>
            </a:r>
            <a:r>
              <a:rPr sz="1275" b="0" i="0" u="none" dirty="0">
                <a:solidFill>
                  <a:srgbClr val="475569"/>
                </a:solidFill>
                <a:latin typeface="Inter"/>
              </a:rPr>
              <a:t> </a:t>
            </a:r>
            <a:r>
              <a:rPr lang="en-US" sz="1400" dirty="0"/>
              <a:t>Digital Forensics Analysis </a:t>
            </a:r>
            <a:r>
              <a:rPr sz="1275" b="0" i="0" u="none" dirty="0" smtClean="0">
                <a:solidFill>
                  <a:srgbClr val="475569"/>
                </a:solidFill>
                <a:latin typeface="Inter"/>
              </a:rPr>
              <a:t>(</a:t>
            </a:r>
            <a:r>
              <a:rPr lang="en-US" sz="1400" dirty="0"/>
              <a:t>ACCA7031</a:t>
            </a:r>
            <a:r>
              <a:rPr sz="1275" b="0" i="0" u="none" dirty="0" smtClean="0">
                <a:solidFill>
                  <a:srgbClr val="475569"/>
                </a:solidFill>
                <a:latin typeface="Inter"/>
              </a:rPr>
              <a:t>)</a:t>
            </a:r>
            <a:r>
              <a:rPr dirty="0"/>
              <a:t>
</a:t>
            </a:r>
            <a:r>
              <a:rPr sz="1275" b="1" i="0" u="none" dirty="0">
                <a:solidFill>
                  <a:srgbClr val="475569"/>
                </a:solidFill>
                <a:latin typeface="Inter"/>
              </a:rPr>
              <a:t>Lecturer:</a:t>
            </a:r>
            <a:r>
              <a:rPr sz="1275" b="0" i="0" u="none" dirty="0">
                <a:solidFill>
                  <a:srgbClr val="475569"/>
                </a:solidFill>
                <a:latin typeface="Inter"/>
              </a:rPr>
              <a:t> </a:t>
            </a:r>
            <a:r>
              <a:rPr lang="en-US" sz="1400" dirty="0"/>
              <a:t>Dr. Mohamed </a:t>
            </a:r>
            <a:r>
              <a:rPr lang="en-US" sz="1400" dirty="0" err="1"/>
              <a:t>Ghanem</a:t>
            </a:r>
            <a:endParaRPr lang="en-US" sz="1275" dirty="0" smtClean="0">
              <a:solidFill>
                <a:srgbClr val="475569"/>
              </a:solidFill>
              <a:latin typeface="Inter"/>
            </a:endParaRPr>
          </a:p>
          <a:p>
            <a:r>
              <a:rPr lang="en-US" sz="1280" b="1" dirty="0" smtClean="0">
                <a:latin typeface="Inter"/>
              </a:rPr>
              <a:t>Internal </a:t>
            </a:r>
            <a:r>
              <a:rPr lang="en-US" sz="1280" b="1" dirty="0">
                <a:latin typeface="Inter"/>
              </a:rPr>
              <a:t>Verifier </a:t>
            </a:r>
            <a:r>
              <a:rPr lang="en-US" sz="1280" b="1" dirty="0" smtClean="0">
                <a:latin typeface="Inter"/>
              </a:rPr>
              <a:t>: </a:t>
            </a:r>
            <a:r>
              <a:rPr lang="en-US" sz="1400" dirty="0"/>
              <a:t>Mr. </a:t>
            </a:r>
            <a:r>
              <a:rPr lang="en-US" sz="1400" dirty="0" err="1"/>
              <a:t>Munyaradzi</a:t>
            </a:r>
            <a:r>
              <a:rPr lang="en-US" sz="1400" dirty="0"/>
              <a:t> </a:t>
            </a:r>
            <a:r>
              <a:rPr lang="en-US" sz="1400" dirty="0" err="1" smtClean="0"/>
              <a:t>Murira</a:t>
            </a:r>
            <a:endParaRPr sz="1275" b="0" i="0" u="none" dirty="0">
              <a:solidFill>
                <a:srgbClr val="475569"/>
              </a:solidFill>
              <a:latin typeface="Inter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86500" y="3502818"/>
            <a:ext cx="5429250" cy="20955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476250" y="2781300"/>
            <a:ext cx="5429250" cy="7715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2025"/>
              </a:lnSpc>
            </a:pPr>
            <a:r>
              <a:rPr sz="1350" b="1" i="0" u="none" dirty="0">
                <a:solidFill>
                  <a:srgbClr val="334155"/>
                </a:solidFill>
                <a:latin typeface="Inter"/>
              </a:rPr>
              <a:t>The Incident:</a:t>
            </a:r>
            <a:r>
              <a:rPr sz="1350" b="0" i="0" u="none" dirty="0">
                <a:solidFill>
                  <a:srgbClr val="334155"/>
                </a:solidFill>
                <a:latin typeface="Inter"/>
              </a:rPr>
              <a:t> Unauthorized access and potential exfiltration of proprietary AI chip design patent </a:t>
            </a:r>
            <a:r>
              <a:rPr sz="1350" b="0" i="1" u="none" dirty="0">
                <a:solidFill>
                  <a:srgbClr val="334155"/>
                </a:solidFill>
                <a:latin typeface="Inter"/>
              </a:rPr>
              <a:t>“QT-AI-2025”</a:t>
            </a:r>
            <a:r>
              <a:rPr sz="1350" b="0" i="0" u="none" dirty="0">
                <a:solidFill>
                  <a:srgbClr val="334155"/>
                </a:solidFill>
                <a:latin typeface="Inter"/>
              </a:rPr>
              <a:t> from Quantum Tech's internal databases.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76250" y="3724275"/>
            <a:ext cx="5429250" cy="2571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2025"/>
              </a:lnSpc>
            </a:pPr>
            <a:r>
              <a:rPr sz="1350" b="1" i="0" u="none">
                <a:solidFill>
                  <a:srgbClr val="334155"/>
                </a:solidFill>
                <a:latin typeface="Inter"/>
              </a:rPr>
              <a:t>Key Suspects: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286500" y="3769518"/>
            <a:ext cx="5429250" cy="18573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ts val="1462"/>
              </a:lnSpc>
            </a:pPr>
            <a:r>
              <a:rPr sz="975" b="0" i="0" u="none">
                <a:solidFill>
                  <a:srgbClr val="64748B"/>
                </a:solidFill>
                <a:latin typeface="Inter"/>
              </a:rPr>
              <a:t>Figure 1: Initial case setup metadata in Cellebrite UFED.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71500" y="4152900"/>
            <a:ext cx="95250" cy="2571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350" b="0" i="0" u="none">
                <a:solidFill>
                  <a:srgbClr val="334155"/>
                </a:solidFill>
                <a:latin typeface="Inter"/>
              </a:rPr>
              <a:t>•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66750" y="4152900"/>
            <a:ext cx="5238750" cy="257175"/>
          </a:xfrm>
          <a:prstGeom prst="rect">
            <a:avLst/>
          </a:prstGeom>
          <a:noFill/>
        </p:spPr>
        <p:txBody>
          <a:bodyPr wrap="square" lIns="95250" tIns="0" rIns="0" bIns="0" anchor="t">
            <a:spAutoFit/>
          </a:bodyPr>
          <a:lstStyle/>
          <a:p>
            <a:pPr algn="l">
              <a:lnSpc>
                <a:spcPts val="2025"/>
              </a:lnSpc>
            </a:pPr>
            <a:r>
              <a:rPr sz="1350" b="1" i="0" u="none">
                <a:solidFill>
                  <a:srgbClr val="334155"/>
                </a:solidFill>
                <a:latin typeface="Inter"/>
              </a:rPr>
              <a:t>Emma:</a:t>
            </a:r>
            <a:r>
              <a:rPr sz="1350" b="0" i="0" u="none">
                <a:solidFill>
                  <a:srgbClr val="334155"/>
                </a:solidFill>
                <a:latin typeface="Inter"/>
              </a:rPr>
              <a:t> Senior engineer suspected of initiating the theft.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71500" y="4410075"/>
            <a:ext cx="95250" cy="2571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350" b="0" i="0" u="none">
                <a:solidFill>
                  <a:srgbClr val="334155"/>
                </a:solidFill>
                <a:latin typeface="Inter"/>
              </a:rPr>
              <a:t>•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66750" y="4410075"/>
            <a:ext cx="5238750" cy="257175"/>
          </a:xfrm>
          <a:prstGeom prst="rect">
            <a:avLst/>
          </a:prstGeom>
          <a:noFill/>
        </p:spPr>
        <p:txBody>
          <a:bodyPr wrap="square" lIns="95250" tIns="0" rIns="0" bIns="0" anchor="t">
            <a:spAutoFit/>
          </a:bodyPr>
          <a:lstStyle/>
          <a:p>
            <a:pPr algn="l">
              <a:lnSpc>
                <a:spcPts val="2025"/>
              </a:lnSpc>
            </a:pPr>
            <a:r>
              <a:rPr sz="1350" b="1" i="0" u="none">
                <a:solidFill>
                  <a:srgbClr val="334155"/>
                </a:solidFill>
                <a:latin typeface="Inter"/>
              </a:rPr>
              <a:t>Joe:</a:t>
            </a:r>
            <a:r>
              <a:rPr sz="1350" b="0" i="0" u="none">
                <a:solidFill>
                  <a:srgbClr val="334155"/>
                </a:solidFill>
                <a:latin typeface="Inter"/>
              </a:rPr>
              <a:t> Intermediary handling buyer negotiations.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571500" y="4667250"/>
            <a:ext cx="95250" cy="2571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350" b="0" i="0" u="none">
                <a:solidFill>
                  <a:srgbClr val="334155"/>
                </a:solidFill>
                <a:latin typeface="Inter"/>
              </a:rPr>
              <a:t>•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66750" y="4667250"/>
            <a:ext cx="5238750" cy="257175"/>
          </a:xfrm>
          <a:prstGeom prst="rect">
            <a:avLst/>
          </a:prstGeom>
          <a:noFill/>
        </p:spPr>
        <p:txBody>
          <a:bodyPr wrap="square" lIns="95250" tIns="0" rIns="0" bIns="0" anchor="t">
            <a:spAutoFit/>
          </a:bodyPr>
          <a:lstStyle/>
          <a:p>
            <a:pPr algn="l">
              <a:lnSpc>
                <a:spcPts val="2025"/>
              </a:lnSpc>
            </a:pPr>
            <a:r>
              <a:rPr sz="1350" b="1" i="0" u="none">
                <a:solidFill>
                  <a:srgbClr val="334155"/>
                </a:solidFill>
                <a:latin typeface="Inter"/>
              </a:rPr>
              <a:t>Norman:</a:t>
            </a:r>
            <a:r>
              <a:rPr sz="1350" b="0" i="0" u="none">
                <a:solidFill>
                  <a:srgbClr val="334155"/>
                </a:solidFill>
                <a:latin typeface="Inter"/>
              </a:rPr>
              <a:t> Suspected representative of the purchasing party.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76250" y="476250"/>
            <a:ext cx="11715750" cy="4381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2850" b="1" i="0" u="none">
                <a:solidFill>
                  <a:srgbClr val="0F172A"/>
                </a:solidFill>
                <a:latin typeface="Inter"/>
              </a:rPr>
              <a:t>1. Case Background &amp; Scope</a:t>
            </a:r>
          </a:p>
        </p:txBody>
      </p:sp>
      <p:pic>
        <p:nvPicPr>
          <p:cNvPr id="15" name="Picture 1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96608" y="600075"/>
            <a:ext cx="6180082" cy="565785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01476512"/>
              </p:ext>
            </p:extLst>
          </p:nvPr>
        </p:nvGraphicFramePr>
        <p:xfrm>
          <a:off x="476250" y="2557462"/>
          <a:ext cx="11239498" cy="19735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6497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75706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37053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14692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493395">
                <a:tc>
                  <a:txBody>
                    <a:bodyPr/>
                    <a:lstStyle/>
                    <a:p>
                      <a:pPr algn="l"/>
                      <a:r>
                        <a:rPr sz="1200" b="0" i="0" u="none">
                          <a:solidFill>
                            <a:srgbClr val="0F172A"/>
                          </a:solidFill>
                          <a:latin typeface="Inter SemiBold"/>
                        </a:rPr>
                        <a:t>Device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1F5F9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200" b="0" i="0" u="none">
                          <a:solidFill>
                            <a:srgbClr val="0F172A"/>
                          </a:solidFill>
                          <a:latin typeface="Inter SemiBold"/>
                        </a:rPr>
                        <a:t>Associated Role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1F5F9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200" b="0" i="0" u="none">
                          <a:solidFill>
                            <a:srgbClr val="0F172A"/>
                          </a:solidFill>
                          <a:latin typeface="Inter SemiBold"/>
                        </a:rPr>
                        <a:t>Extraction Method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1F5F9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200" b="0" i="0" u="none">
                          <a:solidFill>
                            <a:srgbClr val="0F172A"/>
                          </a:solidFill>
                          <a:latin typeface="Inter SemiBold"/>
                        </a:rPr>
                        <a:t>Notes / Remarks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1F5F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93395">
                <a:tc>
                  <a:txBody>
                    <a:bodyPr/>
                    <a:lstStyle/>
                    <a:p>
                      <a:pPr algn="l"/>
                      <a:r>
                        <a:rPr sz="1125" b="1" i="0" u="none">
                          <a:solidFill>
                            <a:srgbClr val="334155"/>
                          </a:solidFill>
                          <a:latin typeface="Inter"/>
                        </a:rPr>
                        <a:t>Huawei POT-LX1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125" b="0" i="0" u="none">
                          <a:solidFill>
                            <a:srgbClr val="334155"/>
                          </a:solidFill>
                          <a:latin typeface="Inter"/>
                        </a:rPr>
                        <a:t>Emma (Confirmed)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125" b="0" i="0" u="none">
                          <a:solidFill>
                            <a:srgbClr val="334155"/>
                          </a:solidFill>
                          <a:latin typeface="Inter"/>
                        </a:rPr>
                        <a:t>Kirin Live (Full File System)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125" b="0" i="0" u="none">
                          <a:solidFill>
                            <a:srgbClr val="334155"/>
                          </a:solidFill>
                          <a:latin typeface="Inter"/>
                        </a:rPr>
                        <a:t>Prior Android backup returned 0 apps; Kirin Live successful.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93395">
                <a:tc>
                  <a:txBody>
                    <a:bodyPr/>
                    <a:lstStyle/>
                    <a:p>
                      <a:pPr algn="l"/>
                      <a:r>
                        <a:rPr sz="1125" b="1" i="0" u="none">
                          <a:solidFill>
                            <a:srgbClr val="334155"/>
                          </a:solidFill>
                          <a:latin typeface="Inter"/>
                        </a:rPr>
                        <a:t>Nokia C2 (2nd Ed.)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25" b="0" i="0" u="none" dirty="0" smtClean="0">
                          <a:solidFill>
                            <a:srgbClr val="334155"/>
                          </a:solidFill>
                          <a:latin typeface="Inter"/>
                        </a:rPr>
                        <a:t>Norman</a:t>
                      </a:r>
                      <a:endParaRPr sz="1125" b="0" i="0" u="none" dirty="0">
                        <a:solidFill>
                          <a:srgbClr val="334155"/>
                        </a:solidFill>
                        <a:latin typeface="Inter"/>
                      </a:endParaRP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125" b="0" i="0" u="none">
                          <a:solidFill>
                            <a:srgbClr val="334155"/>
                          </a:solidFill>
                          <a:latin typeface="Inter"/>
                        </a:rPr>
                        <a:t>Android Backup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125" b="0" i="0" u="none">
                          <a:solidFill>
                            <a:srgbClr val="334155"/>
                          </a:solidFill>
                          <a:latin typeface="Inter"/>
                        </a:rPr>
                        <a:t>External storage only; app databases not fully recoverable.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93395">
                <a:tc>
                  <a:txBody>
                    <a:bodyPr/>
                    <a:lstStyle/>
                    <a:p>
                      <a:pPr algn="l"/>
                      <a:r>
                        <a:rPr sz="1125" b="1" i="0" u="none">
                          <a:solidFill>
                            <a:srgbClr val="334155"/>
                          </a:solidFill>
                          <a:latin typeface="Inter"/>
                        </a:rPr>
                        <a:t>Samsung Galaxy A13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125" b="0" i="0" u="none" dirty="0" smtClean="0">
                          <a:solidFill>
                            <a:srgbClr val="334155"/>
                          </a:solidFill>
                          <a:latin typeface="Inter"/>
                        </a:rPr>
                        <a:t>Joe</a:t>
                      </a:r>
                      <a:endParaRPr sz="1125" b="0" i="0" u="none" dirty="0">
                        <a:solidFill>
                          <a:srgbClr val="334155"/>
                        </a:solidFill>
                        <a:latin typeface="Inter"/>
                      </a:endParaRP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125" b="0" i="0" u="none">
                          <a:solidFill>
                            <a:srgbClr val="334155"/>
                          </a:solidFill>
                          <a:latin typeface="Inter"/>
                        </a:rPr>
                        <a:t>Android Backup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125" b="0" i="0" u="none" dirty="0">
                          <a:solidFill>
                            <a:srgbClr val="334155"/>
                          </a:solidFill>
                          <a:latin typeface="Inter"/>
                        </a:rPr>
                        <a:t>Device registered number did not match known contact number.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4" name="Rectangle 3"/>
          <p:cNvSpPr/>
          <p:nvPr/>
        </p:nvSpPr>
        <p:spPr>
          <a:xfrm>
            <a:off x="476250" y="3048000"/>
            <a:ext cx="1964977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2441227" y="3048000"/>
            <a:ext cx="1757064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ectangle 5"/>
          <p:cNvSpPr/>
          <p:nvPr/>
        </p:nvSpPr>
        <p:spPr>
          <a:xfrm>
            <a:off x="4198292" y="3048000"/>
            <a:ext cx="2370534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6568826" y="3048000"/>
            <a:ext cx="5146923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476250" y="3538537"/>
            <a:ext cx="1964977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ectangle 8"/>
          <p:cNvSpPr/>
          <p:nvPr/>
        </p:nvSpPr>
        <p:spPr>
          <a:xfrm>
            <a:off x="2441227" y="3538537"/>
            <a:ext cx="1757064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4198292" y="3538537"/>
            <a:ext cx="2370534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6568826" y="3538537"/>
            <a:ext cx="5146923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ectangle 11"/>
          <p:cNvSpPr/>
          <p:nvPr/>
        </p:nvSpPr>
        <p:spPr>
          <a:xfrm>
            <a:off x="476250" y="4029075"/>
            <a:ext cx="1964977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Rectangle 12"/>
          <p:cNvSpPr/>
          <p:nvPr/>
        </p:nvSpPr>
        <p:spPr>
          <a:xfrm>
            <a:off x="2441227" y="4029075"/>
            <a:ext cx="1757064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Rectangle 13"/>
          <p:cNvSpPr/>
          <p:nvPr/>
        </p:nvSpPr>
        <p:spPr>
          <a:xfrm>
            <a:off x="4198292" y="4029075"/>
            <a:ext cx="2370534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Rectangle 14"/>
          <p:cNvSpPr/>
          <p:nvPr/>
        </p:nvSpPr>
        <p:spPr>
          <a:xfrm>
            <a:off x="6568826" y="4029075"/>
            <a:ext cx="5146923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Rectangle 15"/>
          <p:cNvSpPr/>
          <p:nvPr/>
        </p:nvSpPr>
        <p:spPr>
          <a:xfrm>
            <a:off x="476250" y="4519612"/>
            <a:ext cx="1964977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Rectangle 16"/>
          <p:cNvSpPr/>
          <p:nvPr/>
        </p:nvSpPr>
        <p:spPr>
          <a:xfrm>
            <a:off x="2441227" y="4519612"/>
            <a:ext cx="1757064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Rectangle 17"/>
          <p:cNvSpPr/>
          <p:nvPr/>
        </p:nvSpPr>
        <p:spPr>
          <a:xfrm>
            <a:off x="4198292" y="4519612"/>
            <a:ext cx="2370534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Rectangle 18"/>
          <p:cNvSpPr/>
          <p:nvPr/>
        </p:nvSpPr>
        <p:spPr>
          <a:xfrm>
            <a:off x="6568826" y="4519612"/>
            <a:ext cx="5146923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Rectangle 19"/>
          <p:cNvSpPr/>
          <p:nvPr/>
        </p:nvSpPr>
        <p:spPr>
          <a:xfrm>
            <a:off x="476250" y="5010150"/>
            <a:ext cx="1964977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Rectangle 20"/>
          <p:cNvSpPr/>
          <p:nvPr/>
        </p:nvSpPr>
        <p:spPr>
          <a:xfrm>
            <a:off x="2441227" y="5010150"/>
            <a:ext cx="1757064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Rectangle 21"/>
          <p:cNvSpPr/>
          <p:nvPr/>
        </p:nvSpPr>
        <p:spPr>
          <a:xfrm>
            <a:off x="4198292" y="5010150"/>
            <a:ext cx="2370534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3" name="Rectangle 22"/>
          <p:cNvSpPr/>
          <p:nvPr/>
        </p:nvSpPr>
        <p:spPr>
          <a:xfrm>
            <a:off x="6568826" y="5010150"/>
            <a:ext cx="5146923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4" name="TextBox 23"/>
          <p:cNvSpPr txBox="1"/>
          <p:nvPr/>
        </p:nvSpPr>
        <p:spPr>
          <a:xfrm>
            <a:off x="476250" y="476250"/>
            <a:ext cx="11715750" cy="4381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2850" b="1" i="0" u="none">
                <a:solidFill>
                  <a:srgbClr val="0F172A"/>
                </a:solidFill>
                <a:latin typeface="Inter"/>
              </a:rPr>
              <a:t>2. Evidence Inventory &amp; Acquisition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86500" y="3502818"/>
            <a:ext cx="5429250" cy="20955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476250" y="2933700"/>
            <a:ext cx="5429250" cy="5143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2025"/>
              </a:lnSpc>
            </a:pPr>
            <a:r>
              <a:rPr sz="1350" b="0" i="0" u="none">
                <a:solidFill>
                  <a:srgbClr val="334155"/>
                </a:solidFill>
                <a:latin typeface="Inter"/>
              </a:rPr>
              <a:t>Standardized acquisition protocols were implemented across all four target devices using Cellebrite UFED 4PC.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76250" y="3619500"/>
            <a:ext cx="5429250" cy="10287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2025"/>
              </a:lnSpc>
            </a:pPr>
            <a:r>
              <a:rPr sz="1350" b="0" i="0" u="none">
                <a:solidFill>
                  <a:srgbClr val="334155"/>
                </a:solidFill>
                <a:latin typeface="Inter"/>
              </a:rPr>
              <a:t>Specialized handling was required for Android debugging configurations, MTP file transfer settings, and live kernel exploits (Kirin Live) to bypass security restrictions without altering evidentiary integrity.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286500" y="3769518"/>
            <a:ext cx="5429250" cy="18573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ts val="1462"/>
              </a:lnSpc>
            </a:pPr>
            <a:r>
              <a:rPr sz="975" b="0" i="0" u="none">
                <a:solidFill>
                  <a:srgbClr val="64748B"/>
                </a:solidFill>
                <a:latin typeface="Inter"/>
              </a:rPr>
              <a:t>Figure 2: Auto-detection tips and connection configurations.</a:t>
            </a:r>
          </a:p>
        </p:txBody>
      </p:sp>
      <p:pic>
        <p:nvPicPr>
          <p:cNvPr id="7" name="Picture 6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96025" y="3512343"/>
            <a:ext cx="5410200" cy="19050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476250" y="476250"/>
            <a:ext cx="11715750" cy="4381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2850" b="1" i="0" u="none">
                <a:solidFill>
                  <a:srgbClr val="0F172A"/>
                </a:solidFill>
                <a:latin typeface="Inter"/>
              </a:rPr>
              <a:t>Device Connection &amp; Acquisition Preparation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1110" y="914399"/>
            <a:ext cx="5950890" cy="5438775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86500" y="3502818"/>
            <a:ext cx="5429250" cy="20955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476250" y="2933700"/>
            <a:ext cx="5429250" cy="10287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2025"/>
              </a:lnSpc>
            </a:pPr>
            <a:r>
              <a:rPr sz="1350" b="0" i="0" u="none">
                <a:solidFill>
                  <a:srgbClr val="334155"/>
                </a:solidFill>
                <a:latin typeface="Inter"/>
              </a:rPr>
              <a:t>Target device profiling identified a </a:t>
            </a:r>
            <a:r>
              <a:rPr sz="1350" b="1" i="0" u="none">
                <a:solidFill>
                  <a:srgbClr val="334155"/>
                </a:solidFill>
                <a:latin typeface="Inter"/>
              </a:rPr>
              <a:t>Samsung Galaxy A17 5G</a:t>
            </a:r>
            <a:r>
              <a:rPr sz="1350" b="0" i="0" u="none">
                <a:solidFill>
                  <a:srgbClr val="334155"/>
                </a:solidFill>
                <a:latin typeface="Inter"/>
              </a:rPr>
              <a:t> alongside other evidence pieces. Depending on root access and device encryption status, extraction options ranged from logical parsing to full physical imaging.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76250" y="4133850"/>
            <a:ext cx="5429250" cy="5143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2025"/>
              </a:lnSpc>
            </a:pPr>
            <a:r>
              <a:rPr sz="1350" b="0" i="0" u="none">
                <a:solidFill>
                  <a:srgbClr val="334155"/>
                </a:solidFill>
                <a:latin typeface="Inter"/>
              </a:rPr>
              <a:t>Advanced Logical and File System extractions prioritize application databases, SMS caches, and deleted records retrieval.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286500" y="3769518"/>
            <a:ext cx="5429250" cy="18573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ts val="1462"/>
              </a:lnSpc>
            </a:pPr>
            <a:r>
              <a:rPr sz="975" b="0" i="0" u="none">
                <a:solidFill>
                  <a:srgbClr val="64748B"/>
                </a:solidFill>
                <a:latin typeface="Inter"/>
              </a:rPr>
              <a:t>Figure 3: Extraction type selection panel in UFED.</a:t>
            </a:r>
          </a:p>
        </p:txBody>
      </p:sp>
      <p:pic>
        <p:nvPicPr>
          <p:cNvPr id="7" name="Picture 6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96025" y="3512343"/>
            <a:ext cx="5410200" cy="19050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476250" y="476250"/>
            <a:ext cx="11715750" cy="4381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2850" b="1" i="0" u="none">
                <a:solidFill>
                  <a:srgbClr val="0F172A"/>
                </a:solidFill>
                <a:latin typeface="Inter"/>
              </a:rPr>
              <a:t>Extraction Profile Selection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05499" y="778668"/>
            <a:ext cx="6286501" cy="565785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86500" y="3502818"/>
            <a:ext cx="5429250" cy="20955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476250" y="3062287"/>
            <a:ext cx="5429250" cy="5143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2025"/>
              </a:lnSpc>
            </a:pPr>
            <a:r>
              <a:rPr sz="1350" b="0" i="0" u="none">
                <a:solidFill>
                  <a:srgbClr val="334155"/>
                </a:solidFill>
                <a:latin typeface="Inter"/>
              </a:rPr>
              <a:t>Extracted binary dumps and logical backups were directed to secure local analysis directories with strict access permissions.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76250" y="3748087"/>
            <a:ext cx="5429250" cy="7715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2025"/>
              </a:lnSpc>
            </a:pPr>
            <a:r>
              <a:rPr sz="1350" b="0" i="0" u="none">
                <a:solidFill>
                  <a:srgbClr val="334155"/>
                </a:solidFill>
                <a:latin typeface="Inter"/>
              </a:rPr>
              <a:t>Cryptographic hashes (SHA-256) were generated immediately upon completion to maintain chain-of-custody compliance under ACPO guidelines.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286500" y="3769518"/>
            <a:ext cx="5429250" cy="18573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ts val="1462"/>
              </a:lnSpc>
            </a:pPr>
            <a:r>
              <a:rPr sz="975" b="0" i="0" u="none">
                <a:solidFill>
                  <a:srgbClr val="64748B"/>
                </a:solidFill>
                <a:latin typeface="Inter"/>
              </a:rPr>
              <a:t>Figure 4: Secure local drive designation path.</a:t>
            </a:r>
          </a:p>
        </p:txBody>
      </p:sp>
      <p:pic>
        <p:nvPicPr>
          <p:cNvPr id="7" name="Picture 6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96025" y="3512343"/>
            <a:ext cx="5410200" cy="19050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476250" y="476250"/>
            <a:ext cx="11715750" cy="4381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2850" b="1" i="0" u="none">
                <a:solidFill>
                  <a:srgbClr val="0F172A"/>
                </a:solidFill>
                <a:latin typeface="Inter"/>
              </a:rPr>
              <a:t>Storage Location &amp; Evidence Integrity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70179" y="883443"/>
            <a:ext cx="6421821" cy="565785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86500" y="3502818"/>
            <a:ext cx="5429250" cy="20955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476250" y="3071812"/>
            <a:ext cx="5429250" cy="5143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2025"/>
              </a:lnSpc>
            </a:pPr>
            <a:r>
              <a:rPr sz="1350" b="0" i="0" u="none">
                <a:solidFill>
                  <a:srgbClr val="334155"/>
                </a:solidFill>
                <a:latin typeface="Inter"/>
              </a:rPr>
              <a:t>Custom extraction parameters allowed investigators to target high-yield artifact categories: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286500" y="3769518"/>
            <a:ext cx="5429250" cy="18573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ts val="1462"/>
              </a:lnSpc>
            </a:pPr>
            <a:r>
              <a:rPr sz="975" b="0" i="0" u="none">
                <a:solidFill>
                  <a:srgbClr val="64748B"/>
                </a:solidFill>
                <a:latin typeface="Inter"/>
              </a:rPr>
              <a:t>Figure 5: Granular content selection interface.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71500" y="3757612"/>
            <a:ext cx="95250" cy="2571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350" b="0" i="0" u="none">
                <a:solidFill>
                  <a:srgbClr val="334155"/>
                </a:solidFill>
                <a:latin typeface="Inter"/>
              </a:rPr>
              <a:t>•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66750" y="3757612"/>
            <a:ext cx="5238750" cy="257175"/>
          </a:xfrm>
          <a:prstGeom prst="rect">
            <a:avLst/>
          </a:prstGeom>
          <a:noFill/>
        </p:spPr>
        <p:txBody>
          <a:bodyPr wrap="square" lIns="95250" tIns="0" rIns="0" bIns="0" anchor="t">
            <a:spAutoFit/>
          </a:bodyPr>
          <a:lstStyle/>
          <a:p>
            <a:pPr algn="l">
              <a:lnSpc>
                <a:spcPts val="2025"/>
              </a:lnSpc>
            </a:pPr>
            <a:r>
              <a:rPr sz="1350" b="1" i="0" u="none">
                <a:solidFill>
                  <a:srgbClr val="334155"/>
                </a:solidFill>
                <a:latin typeface="Inter"/>
              </a:rPr>
              <a:t>Communications:</a:t>
            </a:r>
            <a:r>
              <a:rPr sz="1350" b="0" i="0" u="none">
                <a:solidFill>
                  <a:srgbClr val="334155"/>
                </a:solidFill>
                <a:latin typeface="Inter"/>
              </a:rPr>
              <a:t> Call logs, SMS, MMS, WhatsApp databases.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71500" y="4014787"/>
            <a:ext cx="95250" cy="2571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350" b="0" i="0" u="none">
                <a:solidFill>
                  <a:srgbClr val="334155"/>
                </a:solidFill>
                <a:latin typeface="Inter"/>
              </a:rPr>
              <a:t>•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66750" y="4014787"/>
            <a:ext cx="5238750" cy="257175"/>
          </a:xfrm>
          <a:prstGeom prst="rect">
            <a:avLst/>
          </a:prstGeom>
          <a:noFill/>
        </p:spPr>
        <p:txBody>
          <a:bodyPr wrap="square" lIns="95250" tIns="0" rIns="0" bIns="0" anchor="t">
            <a:spAutoFit/>
          </a:bodyPr>
          <a:lstStyle/>
          <a:p>
            <a:pPr algn="l">
              <a:lnSpc>
                <a:spcPts val="2025"/>
              </a:lnSpc>
            </a:pPr>
            <a:r>
              <a:rPr sz="1350" b="1" i="0" u="none">
                <a:solidFill>
                  <a:srgbClr val="334155"/>
                </a:solidFill>
                <a:latin typeface="Inter"/>
              </a:rPr>
              <a:t>Media &amp; Location:</a:t>
            </a:r>
            <a:r>
              <a:rPr sz="1350" b="0" i="0" u="none">
                <a:solidFill>
                  <a:srgbClr val="334155"/>
                </a:solidFill>
                <a:latin typeface="Inter"/>
              </a:rPr>
              <a:t> Pictures, videos, EXIF GPS coordinates.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571500" y="4271962"/>
            <a:ext cx="95250" cy="2571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350" b="0" i="0" u="none">
                <a:solidFill>
                  <a:srgbClr val="334155"/>
                </a:solidFill>
                <a:latin typeface="Inter"/>
              </a:rPr>
              <a:t>•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66750" y="4271962"/>
            <a:ext cx="5238750" cy="257175"/>
          </a:xfrm>
          <a:prstGeom prst="rect">
            <a:avLst/>
          </a:prstGeom>
          <a:noFill/>
        </p:spPr>
        <p:txBody>
          <a:bodyPr wrap="square" lIns="95250" tIns="0" rIns="0" bIns="0" anchor="t">
            <a:spAutoFit/>
          </a:bodyPr>
          <a:lstStyle/>
          <a:p>
            <a:pPr algn="l">
              <a:lnSpc>
                <a:spcPts val="2025"/>
              </a:lnSpc>
            </a:pPr>
            <a:r>
              <a:rPr sz="1350" b="1" i="0" u="none">
                <a:solidFill>
                  <a:srgbClr val="334155"/>
                </a:solidFill>
                <a:latin typeface="Inter"/>
              </a:rPr>
              <a:t>Storage:</a:t>
            </a:r>
            <a:r>
              <a:rPr sz="1350" b="0" i="0" u="none">
                <a:solidFill>
                  <a:srgbClr val="334155"/>
                </a:solidFill>
                <a:latin typeface="Inter"/>
              </a:rPr>
              <a:t> Documents, archives, and unallocated space.</a:t>
            </a:r>
          </a:p>
        </p:txBody>
      </p:sp>
      <p:pic>
        <p:nvPicPr>
          <p:cNvPr id="12" name="Picture 11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96025" y="3512343"/>
            <a:ext cx="5410200" cy="190500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476250" y="476250"/>
            <a:ext cx="11715750" cy="4381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2850" b="1" i="0" u="none">
                <a:solidFill>
                  <a:srgbClr val="0F172A"/>
                </a:solidFill>
                <a:latin typeface="Inter"/>
              </a:rPr>
              <a:t>Content Type Granularity</a:t>
            </a:r>
          </a:p>
        </p:txBody>
      </p:sp>
      <p:pic>
        <p:nvPicPr>
          <p:cNvPr id="14" name="Picture 1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85490" y="695325"/>
            <a:ext cx="6106510" cy="565785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86500" y="3502818"/>
            <a:ext cx="5429250" cy="20955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476250" y="3062287"/>
            <a:ext cx="5429250" cy="5143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2025"/>
              </a:lnSpc>
            </a:pPr>
            <a:r>
              <a:rPr sz="1350" b="0" i="0" u="none">
                <a:solidFill>
                  <a:srgbClr val="334155"/>
                </a:solidFill>
                <a:latin typeface="Inter"/>
              </a:rPr>
              <a:t>Real-time progress indicators monitored data throughput across device partitions, SIM cards, and removable memory cards.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76250" y="3748087"/>
            <a:ext cx="5429250" cy="7715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2025"/>
              </a:lnSpc>
            </a:pPr>
            <a:r>
              <a:rPr sz="1350" b="0" i="0" u="none">
                <a:solidFill>
                  <a:srgbClr val="334155"/>
                </a:solidFill>
                <a:latin typeface="Inter"/>
              </a:rPr>
              <a:t>Automated pop-up handlers and error correction routines ensured continuous extraction without operator intervention or stream corruption.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286500" y="3769518"/>
            <a:ext cx="5429250" cy="18573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ts val="1462"/>
              </a:lnSpc>
            </a:pPr>
            <a:r>
              <a:rPr sz="975" b="0" i="0" u="none">
                <a:solidFill>
                  <a:srgbClr val="64748B"/>
                </a:solidFill>
                <a:latin typeface="Inter"/>
              </a:rPr>
              <a:t>Figure 6: Live extraction status across content modules.</a:t>
            </a:r>
          </a:p>
        </p:txBody>
      </p:sp>
      <p:pic>
        <p:nvPicPr>
          <p:cNvPr id="7" name="Picture 6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96025" y="3512343"/>
            <a:ext cx="5410200" cy="19050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476250" y="476250"/>
            <a:ext cx="11715750" cy="4381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2850" b="1" i="0" u="none">
                <a:solidFill>
                  <a:srgbClr val="0F172A"/>
                </a:solidFill>
                <a:latin typeface="Inter"/>
              </a:rPr>
              <a:t>Extraction Execution &amp; Monitoring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31624" y="919162"/>
            <a:ext cx="6160376" cy="5657850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250" y="2438400"/>
            <a:ext cx="3587799" cy="2705100"/>
          </a:xfrm>
          <a:prstGeom prst="rect">
            <a:avLst/>
          </a:prstGeom>
        </p:spPr>
      </p:pic>
      <p:pic>
        <p:nvPicPr>
          <p:cNvPr id="4" name="Picture 3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2174" y="2438400"/>
            <a:ext cx="3587799" cy="2705100"/>
          </a:xfrm>
          <a:prstGeom prst="rect">
            <a:avLst/>
          </a:prstGeom>
        </p:spPr>
      </p:pic>
      <p:pic>
        <p:nvPicPr>
          <p:cNvPr id="5" name="Picture 4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28099" y="2438400"/>
            <a:ext cx="3587799" cy="270510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723900" y="3200400"/>
            <a:ext cx="3247124" cy="2286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500" b="1" i="0" u="none">
                <a:solidFill>
                  <a:srgbClr val="0F172A"/>
                </a:solidFill>
                <a:latin typeface="Inter"/>
              </a:rPr>
              <a:t>Autopsy 4.23.1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23900" y="3695700"/>
            <a:ext cx="3092499" cy="10287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2025"/>
              </a:lnSpc>
            </a:pPr>
            <a:r>
              <a:rPr sz="1350" b="0" i="0" u="none">
                <a:solidFill>
                  <a:srgbClr val="334155"/>
                </a:solidFill>
                <a:latin typeface="Inter"/>
              </a:rPr>
              <a:t>Utilized as the primary open-source forensic suite for file system dissection, keyword indexing, and metadata extraction.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4549824" y="3200400"/>
            <a:ext cx="3247124" cy="2286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500" b="1" i="0" u="none">
                <a:solidFill>
                  <a:srgbClr val="0F172A"/>
                </a:solidFill>
                <a:latin typeface="Inter"/>
              </a:rPr>
              <a:t>Ingest Modules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549824" y="3695700"/>
            <a:ext cx="3092499" cy="10287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2025"/>
              </a:lnSpc>
            </a:pPr>
            <a:r>
              <a:rPr sz="1350" b="0" i="0" u="none">
                <a:solidFill>
                  <a:srgbClr val="334155"/>
                </a:solidFill>
                <a:latin typeface="Inter"/>
              </a:rPr>
              <a:t>Consistent application of Hash Lookup, aLEAPP Android Analyzer, EXIF Parser, and Encryption Detection modules.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8375749" y="3200400"/>
            <a:ext cx="3247124" cy="2286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500" b="1" i="0" u="none">
                <a:solidFill>
                  <a:srgbClr val="0F172A"/>
                </a:solidFill>
                <a:latin typeface="Inter"/>
              </a:rPr>
              <a:t>Manual SQLite Parsing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8375749" y="3695700"/>
            <a:ext cx="3092499" cy="10287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2025"/>
              </a:lnSpc>
            </a:pPr>
            <a:r>
              <a:rPr sz="1350" b="0" i="0" u="none">
                <a:solidFill>
                  <a:srgbClr val="334155"/>
                </a:solidFill>
                <a:latin typeface="Inter"/>
              </a:rPr>
              <a:t>Direct inspection of WhatsApp (msgstore.db) and Instagram (direct.db) tables for unparsed chat threads.</a:t>
            </a:r>
          </a:p>
        </p:txBody>
      </p:sp>
      <p:pic>
        <p:nvPicPr>
          <p:cNvPr id="12" name="Picture 11" descr="image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3900" y="2714625"/>
            <a:ext cx="381000" cy="304800"/>
          </a:xfrm>
          <a:prstGeom prst="rect">
            <a:avLst/>
          </a:prstGeom>
        </p:spPr>
      </p:pic>
      <p:pic>
        <p:nvPicPr>
          <p:cNvPr id="13" name="Picture 12" descr="image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49824" y="2714625"/>
            <a:ext cx="304800" cy="304800"/>
          </a:xfrm>
          <a:prstGeom prst="rect">
            <a:avLst/>
          </a:prstGeom>
        </p:spPr>
      </p:pic>
      <p:pic>
        <p:nvPicPr>
          <p:cNvPr id="14" name="Picture 13" descr="image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375749" y="2714625"/>
            <a:ext cx="266700" cy="304800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476250" y="476250"/>
            <a:ext cx="11715750" cy="4381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2850" b="1" i="0" u="none">
                <a:solidFill>
                  <a:srgbClr val="0F172A"/>
                </a:solidFill>
                <a:latin typeface="Inter"/>
              </a:rPr>
              <a:t>3. Methodology &amp; Tooling Framework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809625" y="2790825"/>
            <a:ext cx="6011589" cy="76944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2025"/>
              </a:lnSpc>
            </a:pPr>
            <a:r>
              <a:rPr sz="1350" b="1" i="0" u="none" dirty="0">
                <a:solidFill>
                  <a:srgbClr val="334155"/>
                </a:solidFill>
                <a:latin typeface="Inter"/>
              </a:rPr>
              <a:t>Initial Breach (</a:t>
            </a:r>
            <a:r>
              <a:rPr sz="1350" b="1" i="0" u="none" dirty="0" smtClean="0">
                <a:solidFill>
                  <a:srgbClr val="334155"/>
                </a:solidFill>
                <a:latin typeface="Inter"/>
              </a:rPr>
              <a:t>21 </a:t>
            </a:r>
            <a:r>
              <a:rPr sz="1350" b="1" i="0" u="none" dirty="0">
                <a:solidFill>
                  <a:srgbClr val="334155"/>
                </a:solidFill>
                <a:latin typeface="Inter"/>
              </a:rPr>
              <a:t>August 2024):</a:t>
            </a:r>
            <a:r>
              <a:rPr sz="1350" b="0" i="0" u="none" dirty="0">
                <a:solidFill>
                  <a:srgbClr val="334155"/>
                </a:solidFill>
                <a:latin typeface="Inter"/>
              </a:rPr>
              <a:t> Emma informed Joe via WhatsApp that she had access to valuable ABC Technologies IP ("QT-AI-2025") and sought a buyer.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09625" y="3693416"/>
            <a:ext cx="6011589" cy="76944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2025"/>
              </a:lnSpc>
            </a:pPr>
            <a:r>
              <a:rPr sz="1350" b="1" i="0" u="none" dirty="0">
                <a:solidFill>
                  <a:srgbClr val="334155"/>
                </a:solidFill>
                <a:latin typeface="Inter"/>
              </a:rPr>
              <a:t>Negotiation Escalation:</a:t>
            </a:r>
            <a:r>
              <a:rPr sz="1350" b="0" i="0" u="none" dirty="0">
                <a:solidFill>
                  <a:srgbClr val="334155"/>
                </a:solidFill>
                <a:latin typeface="Inter"/>
              </a:rPr>
              <a:t> Frequent exchanges referencing hotel meetings, a "demo sample," and "5M secured" through offshore arrangements on 31 January 2025.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62000" y="4511975"/>
            <a:ext cx="6011589" cy="5143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2025"/>
              </a:lnSpc>
            </a:pPr>
            <a:r>
              <a:rPr sz="1350" b="1" i="0" u="none" dirty="0">
                <a:solidFill>
                  <a:srgbClr val="334155"/>
                </a:solidFill>
                <a:latin typeface="Inter"/>
              </a:rPr>
              <a:t>External Contacts:</a:t>
            </a:r>
            <a:r>
              <a:rPr sz="1350" b="0" i="0" u="none" dirty="0">
                <a:solidFill>
                  <a:srgbClr val="334155"/>
                </a:solidFill>
                <a:latin typeface="Inter"/>
              </a:rPr>
              <a:t> 15 suspicious calls logged to an Indian number (+91 7907025586) and "SA No." registered under alias "Peter Dover."</a:t>
            </a:r>
          </a:p>
        </p:txBody>
      </p:sp>
      <p:pic>
        <p:nvPicPr>
          <p:cNvPr id="6" name="Picture 5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250" y="2805112"/>
            <a:ext cx="171450" cy="200025"/>
          </a:xfrm>
          <a:prstGeom prst="rect">
            <a:avLst/>
          </a:prstGeom>
        </p:spPr>
      </p:pic>
      <p:pic>
        <p:nvPicPr>
          <p:cNvPr id="7" name="Picture 6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250" y="3707703"/>
            <a:ext cx="238125" cy="200025"/>
          </a:xfrm>
          <a:prstGeom prst="rect">
            <a:avLst/>
          </a:prstGeom>
        </p:spPr>
      </p:pic>
      <p:pic>
        <p:nvPicPr>
          <p:cNvPr id="8" name="Picture 7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250" y="4511975"/>
            <a:ext cx="190500" cy="200025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476250" y="476250"/>
            <a:ext cx="11715750" cy="4381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2850" b="1" i="0" u="none">
                <a:solidFill>
                  <a:srgbClr val="0F172A"/>
                </a:solidFill>
                <a:latin typeface="Inter"/>
              </a:rPr>
              <a:t>4.1 &amp; 4.2 Timeline &amp; Communication Analysis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476250" y="2719387"/>
            <a:ext cx="5429250" cy="7715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2025"/>
              </a:lnSpc>
            </a:pPr>
            <a:r>
              <a:rPr sz="1350" b="1" i="0" u="none">
                <a:solidFill>
                  <a:srgbClr val="334155"/>
                </a:solidFill>
                <a:latin typeface="Inter"/>
              </a:rPr>
              <a:t>Artifact Discovered:</a:t>
            </a:r>
            <a:r>
              <a:rPr sz="1350" b="0" i="0" u="none">
                <a:solidFill>
                  <a:srgbClr val="334155"/>
                </a:solidFill>
                <a:latin typeface="Inter"/>
              </a:rPr>
              <a:t> An AES-256 encrypted document titled Open.docx recovered from the WhatsApp Documents folder on Nokia storage.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76250" y="3662362"/>
            <a:ext cx="5429250" cy="5143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2025"/>
              </a:lnSpc>
            </a:pPr>
            <a:r>
              <a:rPr sz="1350" b="1" i="0" u="none">
                <a:solidFill>
                  <a:srgbClr val="334155"/>
                </a:solidFill>
                <a:latin typeface="Inter"/>
              </a:rPr>
              <a:t>Temporal Correlation:</a:t>
            </a:r>
            <a:r>
              <a:rPr sz="1350" b="0" i="0" u="none">
                <a:solidFill>
                  <a:srgbClr val="334155"/>
                </a:solidFill>
                <a:latin typeface="Inter"/>
              </a:rPr>
              <a:t> Created on 31 January 2025—matching the exact date of advanced financial negotiations.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76250" y="4348162"/>
            <a:ext cx="5429250" cy="5143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2025"/>
              </a:lnSpc>
            </a:pPr>
            <a:r>
              <a:rPr sz="1350" b="0" i="1" u="none">
                <a:solidFill>
                  <a:srgbClr val="334155"/>
                </a:solidFill>
                <a:latin typeface="Inter"/>
              </a:rPr>
              <a:t>Adhering to ACPO standards, no brute-force password cracking was attempted without legal authorization.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76250" y="476250"/>
            <a:ext cx="11715750" cy="4381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2850" b="1" i="0" u="none">
                <a:solidFill>
                  <a:srgbClr val="0F172A"/>
                </a:solidFill>
                <a:latin typeface="Inter"/>
              </a:rPr>
              <a:t>4.3 File Analysis &amp; Encrypted Artifacts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476250" y="2767012"/>
            <a:ext cx="5429250" cy="5143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2025"/>
              </a:lnSpc>
            </a:pPr>
            <a:r>
              <a:rPr sz="1350" b="0" i="0" u="none">
                <a:solidFill>
                  <a:srgbClr val="334155"/>
                </a:solidFill>
                <a:latin typeface="Inter"/>
              </a:rPr>
              <a:t>Analysis of 283 GPS-tagged photographs from the Samsung device independently verified Joe's reported travel timeline: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76250" y="4376737"/>
            <a:ext cx="5429250" cy="4572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200" b="0" i="0" u="none">
                <a:solidFill>
                  <a:srgbClr val="475569"/>
                </a:solidFill>
                <a:latin typeface="Inter"/>
              </a:rPr>
              <a:t>Unmarked visits to Hannover and Lyon were also uncovered as secondary contact points.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71500" y="3452812"/>
            <a:ext cx="95250" cy="2571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350" b="0" i="0" u="none">
                <a:solidFill>
                  <a:srgbClr val="334155"/>
                </a:solidFill>
                <a:latin typeface="Inter"/>
              </a:rPr>
              <a:t>•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66750" y="3452812"/>
            <a:ext cx="5238750" cy="257175"/>
          </a:xfrm>
          <a:prstGeom prst="rect">
            <a:avLst/>
          </a:prstGeom>
          <a:noFill/>
        </p:spPr>
        <p:txBody>
          <a:bodyPr wrap="square" lIns="95250" tIns="0" rIns="0" bIns="0" anchor="t">
            <a:spAutoFit/>
          </a:bodyPr>
          <a:lstStyle/>
          <a:p>
            <a:pPr algn="l">
              <a:lnSpc>
                <a:spcPts val="2025"/>
              </a:lnSpc>
            </a:pPr>
            <a:r>
              <a:rPr sz="1350" b="1" i="0" u="none">
                <a:solidFill>
                  <a:srgbClr val="334155"/>
                </a:solidFill>
                <a:latin typeface="Inter"/>
              </a:rPr>
              <a:t>Glasgow:</a:t>
            </a:r>
            <a:r>
              <a:rPr sz="1350" b="0" i="0" u="none">
                <a:solidFill>
                  <a:srgbClr val="334155"/>
                </a:solidFill>
                <a:latin typeface="Inter"/>
              </a:rPr>
              <a:t> 30–31 August 2024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71500" y="3709987"/>
            <a:ext cx="95250" cy="2571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350" b="0" i="0" u="none">
                <a:solidFill>
                  <a:srgbClr val="334155"/>
                </a:solidFill>
                <a:latin typeface="Inter"/>
              </a:rPr>
              <a:t>•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66750" y="3709987"/>
            <a:ext cx="5238750" cy="257175"/>
          </a:xfrm>
          <a:prstGeom prst="rect">
            <a:avLst/>
          </a:prstGeom>
          <a:noFill/>
        </p:spPr>
        <p:txBody>
          <a:bodyPr wrap="square" lIns="95250" tIns="0" rIns="0" bIns="0" anchor="t">
            <a:spAutoFit/>
          </a:bodyPr>
          <a:lstStyle/>
          <a:p>
            <a:pPr algn="l">
              <a:lnSpc>
                <a:spcPts val="2025"/>
              </a:lnSpc>
            </a:pPr>
            <a:r>
              <a:rPr sz="1350" b="1" i="0" u="none">
                <a:solidFill>
                  <a:srgbClr val="334155"/>
                </a:solidFill>
                <a:latin typeface="Inter"/>
              </a:rPr>
              <a:t>Paris:</a:t>
            </a:r>
            <a:r>
              <a:rPr sz="1350" b="0" i="0" u="none">
                <a:solidFill>
                  <a:srgbClr val="334155"/>
                </a:solidFill>
                <a:latin typeface="Inter"/>
              </a:rPr>
              <a:t> 15–18 October 2024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571500" y="3967162"/>
            <a:ext cx="95250" cy="2571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350" b="0" i="0" u="none">
                <a:solidFill>
                  <a:srgbClr val="334155"/>
                </a:solidFill>
                <a:latin typeface="Inter"/>
              </a:rPr>
              <a:t>•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66750" y="3967162"/>
            <a:ext cx="5238750" cy="257175"/>
          </a:xfrm>
          <a:prstGeom prst="rect">
            <a:avLst/>
          </a:prstGeom>
          <a:noFill/>
        </p:spPr>
        <p:txBody>
          <a:bodyPr wrap="square" lIns="95250" tIns="0" rIns="0" bIns="0" anchor="t">
            <a:spAutoFit/>
          </a:bodyPr>
          <a:lstStyle/>
          <a:p>
            <a:pPr algn="l">
              <a:lnSpc>
                <a:spcPts val="2025"/>
              </a:lnSpc>
            </a:pPr>
            <a:r>
              <a:rPr sz="1350" b="1" i="0" u="none">
                <a:solidFill>
                  <a:srgbClr val="334155"/>
                </a:solidFill>
                <a:latin typeface="Inter"/>
              </a:rPr>
              <a:t>Manchester:</a:t>
            </a:r>
            <a:r>
              <a:rPr sz="1350" b="0" i="0" u="none">
                <a:solidFill>
                  <a:srgbClr val="334155"/>
                </a:solidFill>
                <a:latin typeface="Inter"/>
              </a:rPr>
              <a:t> 21–22 November 2024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76250" y="476250"/>
            <a:ext cx="11715750" cy="4381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2850" b="1" i="0" u="none">
                <a:solidFill>
                  <a:srgbClr val="0F172A"/>
                </a:solidFill>
                <a:latin typeface="Inter"/>
              </a:rPr>
              <a:t>4.4 Location Corroboration (EXIF Data)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809625" y="2919412"/>
            <a:ext cx="10906125" cy="5143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2025"/>
              </a:lnSpc>
            </a:pPr>
            <a:r>
              <a:rPr sz="1350" b="1" i="0" u="none">
                <a:solidFill>
                  <a:srgbClr val="334155"/>
                </a:solidFill>
                <a:latin typeface="Inter"/>
              </a:rPr>
              <a:t>Extraction Discrepancies:</a:t>
            </a:r>
            <a:r>
              <a:rPr sz="1350" b="0" i="0" u="none">
                <a:solidFill>
                  <a:srgbClr val="334155"/>
                </a:solidFill>
                <a:latin typeface="Inter"/>
              </a:rPr>
              <a:t> Only Emma's Huawei device underwent full file system extraction (Kirin Live). Nokia, Samsung, and Ulefone used Android Backup, which restricts app database access.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09625" y="3586162"/>
            <a:ext cx="10906125" cy="5143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2025"/>
              </a:lnSpc>
            </a:pPr>
            <a:r>
              <a:rPr sz="1350" b="1" i="0" u="none">
                <a:solidFill>
                  <a:srgbClr val="334155"/>
                </a:solidFill>
                <a:latin typeface="Inter"/>
              </a:rPr>
              <a:t>Unknown Intermediaries:</a:t>
            </a:r>
            <a:r>
              <a:rPr sz="1350" b="0" i="0" u="none">
                <a:solidFill>
                  <a:srgbClr val="334155"/>
                </a:solidFill>
                <a:latin typeface="Inter"/>
              </a:rPr>
              <a:t> Cross-referencing calls across secondary devices failed to definitively identify "Norman" or unparsed Instagram user IDs.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09625" y="4252912"/>
            <a:ext cx="10906125" cy="2571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2025"/>
              </a:lnSpc>
            </a:pPr>
            <a:r>
              <a:rPr sz="1350" b="1" i="0" u="none">
                <a:solidFill>
                  <a:srgbClr val="334155"/>
                </a:solidFill>
                <a:latin typeface="Inter"/>
              </a:rPr>
              <a:t>Encrypted Payload:</a:t>
            </a:r>
            <a:r>
              <a:rPr sz="1350" b="0" i="0" u="none">
                <a:solidFill>
                  <a:srgbClr val="334155"/>
                </a:solidFill>
                <a:latin typeface="Inter"/>
              </a:rPr>
              <a:t> Open.docx remains unreadable without authorization to decrypt the AES-256 container.</a:t>
            </a:r>
          </a:p>
        </p:txBody>
      </p:sp>
      <p:pic>
        <p:nvPicPr>
          <p:cNvPr id="6" name="Picture 5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250" y="2933700"/>
            <a:ext cx="190500" cy="200025"/>
          </a:xfrm>
          <a:prstGeom prst="rect">
            <a:avLst/>
          </a:prstGeom>
        </p:spPr>
      </p:pic>
      <p:pic>
        <p:nvPicPr>
          <p:cNvPr id="7" name="Picture 6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250" y="3600450"/>
            <a:ext cx="238125" cy="200025"/>
          </a:xfrm>
          <a:prstGeom prst="rect">
            <a:avLst/>
          </a:prstGeom>
        </p:spPr>
      </p:pic>
      <p:pic>
        <p:nvPicPr>
          <p:cNvPr id="8" name="Picture 7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250" y="4267200"/>
            <a:ext cx="171450" cy="200025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476250" y="476250"/>
            <a:ext cx="11715750" cy="4381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2850" b="1" i="0" u="none">
                <a:solidFill>
                  <a:srgbClr val="0F172A"/>
                </a:solidFill>
                <a:latin typeface="Inter"/>
              </a:rPr>
              <a:t>5. Limitations of the Examination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250" y="2776537"/>
            <a:ext cx="5429250" cy="2028825"/>
          </a:xfrm>
          <a:prstGeom prst="rect">
            <a:avLst/>
          </a:prstGeom>
        </p:spPr>
      </p:pic>
      <p:pic>
        <p:nvPicPr>
          <p:cNvPr id="4" name="Picture 3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86500" y="2776537"/>
            <a:ext cx="5429250" cy="202882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771525" y="3071812"/>
            <a:ext cx="5080635" cy="2190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404" b="1" i="0" u="none">
                <a:solidFill>
                  <a:srgbClr val="0F172A"/>
                </a:solidFill>
                <a:latin typeface="Inter"/>
              </a:rPr>
              <a:t>Conclusion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71525" y="3443287"/>
            <a:ext cx="4838700" cy="9144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200" b="0" i="0" u="none">
                <a:solidFill>
                  <a:srgbClr val="334155"/>
                </a:solidFill>
                <a:latin typeface="Inter"/>
              </a:rPr>
              <a:t>Multi-source digital evidence conclusively demonstrates that Emma initiated the theft of Quantum Tech IP (QT-AI-2025) with Joe acting as an intermediary for external sale, corroborated by chats, call logs, and GPS tracking.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581775" y="3071812"/>
            <a:ext cx="5080635" cy="2190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404" b="1" i="0" u="none">
                <a:solidFill>
                  <a:srgbClr val="0F172A"/>
                </a:solidFill>
                <a:latin typeface="Inter"/>
              </a:rPr>
              <a:t>Recommendations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677025" y="3290887"/>
            <a:ext cx="95250" cy="2571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350" b="0" i="0" u="none">
                <a:solidFill>
                  <a:srgbClr val="334155"/>
                </a:solidFill>
                <a:latin typeface="Inter"/>
              </a:rPr>
              <a:t>•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772275" y="3290887"/>
            <a:ext cx="4648200" cy="257175"/>
          </a:xfrm>
          <a:prstGeom prst="rect">
            <a:avLst/>
          </a:prstGeom>
          <a:noFill/>
        </p:spPr>
        <p:txBody>
          <a:bodyPr wrap="square" lIns="95250" tIns="0" rIns="0" bIns="0" anchor="t">
            <a:spAutoFit/>
          </a:bodyPr>
          <a:lstStyle/>
          <a:p>
            <a:pPr algn="l">
              <a:lnSpc>
                <a:spcPts val="2025"/>
              </a:lnSpc>
            </a:pPr>
            <a:r>
              <a:rPr sz="1350" b="0" i="0" u="none">
                <a:solidFill>
                  <a:srgbClr val="334155"/>
                </a:solidFill>
                <a:latin typeface="Inter"/>
              </a:rPr>
              <a:t>Obtain full device images for Samsung &amp; Nokia.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677025" y="3548062"/>
            <a:ext cx="95250" cy="2571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350" b="0" i="0" u="none">
                <a:solidFill>
                  <a:srgbClr val="334155"/>
                </a:solidFill>
                <a:latin typeface="Inter"/>
              </a:rPr>
              <a:t>•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772275" y="3548062"/>
            <a:ext cx="4648200" cy="257175"/>
          </a:xfrm>
          <a:prstGeom prst="rect">
            <a:avLst/>
          </a:prstGeom>
          <a:noFill/>
        </p:spPr>
        <p:txBody>
          <a:bodyPr wrap="square" lIns="95250" tIns="0" rIns="0" bIns="0" anchor="t">
            <a:spAutoFit/>
          </a:bodyPr>
          <a:lstStyle/>
          <a:p>
            <a:pPr algn="l">
              <a:lnSpc>
                <a:spcPts val="2025"/>
              </a:lnSpc>
            </a:pPr>
            <a:r>
              <a:rPr sz="1350" b="0" i="0" u="none">
                <a:solidFill>
                  <a:srgbClr val="334155"/>
                </a:solidFill>
                <a:latin typeface="Inter"/>
              </a:rPr>
              <a:t>Bring corporate espionage charges against Emma &amp; Joe.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677025" y="3805237"/>
            <a:ext cx="95250" cy="2571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350" b="0" i="0" u="none">
                <a:solidFill>
                  <a:srgbClr val="334155"/>
                </a:solidFill>
                <a:latin typeface="Inter"/>
              </a:rPr>
              <a:t>•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772275" y="3805237"/>
            <a:ext cx="4648200" cy="257175"/>
          </a:xfrm>
          <a:prstGeom prst="rect">
            <a:avLst/>
          </a:prstGeom>
          <a:noFill/>
        </p:spPr>
        <p:txBody>
          <a:bodyPr wrap="square" lIns="95250" tIns="0" rIns="0" bIns="0" anchor="t">
            <a:spAutoFit/>
          </a:bodyPr>
          <a:lstStyle/>
          <a:p>
            <a:pPr algn="l">
              <a:lnSpc>
                <a:spcPts val="2025"/>
              </a:lnSpc>
            </a:pPr>
            <a:r>
              <a:rPr sz="1350" b="0" i="0" u="none">
                <a:solidFill>
                  <a:srgbClr val="334155"/>
                </a:solidFill>
                <a:latin typeface="Inter"/>
              </a:rPr>
              <a:t>Seek judicial authorization to decrypt Open.docx.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76250" y="476250"/>
            <a:ext cx="11715750" cy="4381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2850" b="1" i="0" u="none">
                <a:solidFill>
                  <a:srgbClr val="0F172A"/>
                </a:solidFill>
                <a:latin typeface="Inter"/>
              </a:rPr>
              <a:t>6 &amp; 7. Conclusion &amp; Recommendations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F172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238125" y="2386012"/>
            <a:ext cx="11715750" cy="5619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/>
            <a:r>
              <a:rPr lang="en-GB" sz="3600" b="1" i="0" u="none" dirty="0" smtClean="0">
                <a:solidFill>
                  <a:srgbClr val="FFFFFF"/>
                </a:solidFill>
                <a:latin typeface="Inter"/>
              </a:rPr>
              <a:t>Thanks</a:t>
            </a:r>
            <a:endParaRPr sz="3600" b="1" i="0" u="none" dirty="0">
              <a:solidFill>
                <a:srgbClr val="FFFFFF"/>
              </a:solidFill>
              <a:latin typeface="Inter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899</TotalTime>
  <Words>900</Words>
  <Application>Microsoft Office PowerPoint</Application>
  <PresentationFormat>Widescreen</PresentationFormat>
  <Paragraphs>98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Arial</vt:lpstr>
      <vt:lpstr>Calibri</vt:lpstr>
      <vt:lpstr>Inter</vt:lpstr>
      <vt:lpstr>Inter SemiBold</vt:lpstr>
      <vt:lpstr>Outfit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/>
  <cp:keywords/>
  <dc:description>generated using python-pptx</dc:description>
  <cp:lastModifiedBy>City Computer And IT</cp:lastModifiedBy>
  <cp:revision>10</cp:revision>
  <dcterms:created xsi:type="dcterms:W3CDTF">2013-01-27T09:14:16Z</dcterms:created>
  <dcterms:modified xsi:type="dcterms:W3CDTF">2026-08-11T06:20:46Z</dcterms:modified>
  <cp:category/>
</cp:coreProperties>
</file>