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6" r:id="rId2"/>
    <p:sldId id="258"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1E20EF4-CD28-A2CE-307A-E8E8E3B6D011}" name="Fay Sellick" initials="FS" userId="S::f.sellick@uwtsd.ac.uk::33e49df2-1a5e-4b6f-a058-8ffa3744167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90" d="100"/>
          <a:sy n="90" d="100"/>
        </p:scale>
        <p:origin x="53" y="28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10" Type="http://schemas.microsoft.com/office/2018/10/relationships/authors" Target="authors.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85218-36A1-4ED2-AEEF-A3FFF7C47ED1}" type="datetimeFigureOut">
              <a:rPr lang="en-GB" smtClean="0"/>
              <a:t>01/06/2023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81B78-E163-4C39-A8C5-D7AF2251137E}" type="slidenum">
              <a:rPr lang="en-GB" smtClean="0"/>
              <a:t>‹#›</a:t>
            </a:fld>
            <a:endParaRPr lang="en-GB"/>
          </a:p>
        </p:txBody>
      </p:sp>
    </p:spTree>
    <p:extLst>
      <p:ext uri="{BB962C8B-B14F-4D97-AF65-F5344CB8AC3E}">
        <p14:creationId xmlns:p14="http://schemas.microsoft.com/office/powerpoint/2010/main" val="3788406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8789D-AF6B-2E0F-E645-A2A5E91F56B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1FF55E8-0084-6406-95C8-84375C3C45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A600501-56B7-2666-2F2B-2F7286AAE2F1}"/>
              </a:ext>
            </a:extLst>
          </p:cNvPr>
          <p:cNvSpPr>
            <a:spLocks noGrp="1"/>
          </p:cNvSpPr>
          <p:nvPr>
            <p:ph type="dt" sz="half" idx="10"/>
          </p:nvPr>
        </p:nvSpPr>
        <p:spPr/>
        <p:txBody>
          <a:bodyPr/>
          <a:lstStyle/>
          <a:p>
            <a:fld id="{14F8151C-6768-406B-B603-5261E427D5A3}" type="datetimeFigureOut">
              <a:rPr lang="en-GB" smtClean="0"/>
              <a:t>01/06/2023</a:t>
            </a:fld>
            <a:endParaRPr lang="en-GB"/>
          </a:p>
        </p:txBody>
      </p:sp>
      <p:sp>
        <p:nvSpPr>
          <p:cNvPr id="5" name="Footer Placeholder 4">
            <a:extLst>
              <a:ext uri="{FF2B5EF4-FFF2-40B4-BE49-F238E27FC236}">
                <a16:creationId xmlns:a16="http://schemas.microsoft.com/office/drawing/2014/main" id="{5B98A07F-B3FD-D729-B0BE-1B5940AC6F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FB3B84-10A0-6160-CB2D-75B1D722DC8E}"/>
              </a:ext>
            </a:extLst>
          </p:cNvPr>
          <p:cNvSpPr>
            <a:spLocks noGrp="1"/>
          </p:cNvSpPr>
          <p:nvPr>
            <p:ph type="sldNum" sz="quarter" idx="12"/>
          </p:nvPr>
        </p:nvSpPr>
        <p:spPr/>
        <p:txBody>
          <a:bodyPr/>
          <a:lstStyle/>
          <a:p>
            <a:fld id="{D21E8EF9-5655-463B-BB52-19D87CE75FF9}" type="slidenum">
              <a:rPr lang="en-GB" smtClean="0"/>
              <a:t>‹#›</a:t>
            </a:fld>
            <a:endParaRPr lang="en-GB"/>
          </a:p>
        </p:txBody>
      </p:sp>
    </p:spTree>
    <p:extLst>
      <p:ext uri="{BB962C8B-B14F-4D97-AF65-F5344CB8AC3E}">
        <p14:creationId xmlns:p14="http://schemas.microsoft.com/office/powerpoint/2010/main" val="1594022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2C821-CE21-841F-A30A-D5A29C011B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175181-AB06-DC20-C776-3A4B27A38A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A9CFEC-19FE-B103-8D6A-A4FCDF4BD1F4}"/>
              </a:ext>
            </a:extLst>
          </p:cNvPr>
          <p:cNvSpPr>
            <a:spLocks noGrp="1"/>
          </p:cNvSpPr>
          <p:nvPr>
            <p:ph type="dt" sz="half" idx="10"/>
          </p:nvPr>
        </p:nvSpPr>
        <p:spPr/>
        <p:txBody>
          <a:bodyPr/>
          <a:lstStyle/>
          <a:p>
            <a:fld id="{14F8151C-6768-406B-B603-5261E427D5A3}" type="datetimeFigureOut">
              <a:rPr lang="en-GB" smtClean="0"/>
              <a:t>01/06/2023</a:t>
            </a:fld>
            <a:endParaRPr lang="en-GB"/>
          </a:p>
        </p:txBody>
      </p:sp>
      <p:sp>
        <p:nvSpPr>
          <p:cNvPr id="5" name="Footer Placeholder 4">
            <a:extLst>
              <a:ext uri="{FF2B5EF4-FFF2-40B4-BE49-F238E27FC236}">
                <a16:creationId xmlns:a16="http://schemas.microsoft.com/office/drawing/2014/main" id="{4F8F20DB-FCF6-CF03-D6B6-3D7AD61A70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12B2FC-0843-44BD-532F-7153D8A609EC}"/>
              </a:ext>
            </a:extLst>
          </p:cNvPr>
          <p:cNvSpPr>
            <a:spLocks noGrp="1"/>
          </p:cNvSpPr>
          <p:nvPr>
            <p:ph type="sldNum" sz="quarter" idx="12"/>
          </p:nvPr>
        </p:nvSpPr>
        <p:spPr/>
        <p:txBody>
          <a:bodyPr/>
          <a:lstStyle/>
          <a:p>
            <a:fld id="{D21E8EF9-5655-463B-BB52-19D87CE75FF9}" type="slidenum">
              <a:rPr lang="en-GB" smtClean="0"/>
              <a:t>‹#›</a:t>
            </a:fld>
            <a:endParaRPr lang="en-GB"/>
          </a:p>
        </p:txBody>
      </p:sp>
    </p:spTree>
    <p:extLst>
      <p:ext uri="{BB962C8B-B14F-4D97-AF65-F5344CB8AC3E}">
        <p14:creationId xmlns:p14="http://schemas.microsoft.com/office/powerpoint/2010/main" val="3122536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4FE7F-F980-60E2-1E6E-03CD6DDBD0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8CB864-38EC-F322-00C2-5B321A1467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C9B054-44D9-467B-1528-4F7176B136AE}"/>
              </a:ext>
            </a:extLst>
          </p:cNvPr>
          <p:cNvSpPr>
            <a:spLocks noGrp="1"/>
          </p:cNvSpPr>
          <p:nvPr>
            <p:ph type="dt" sz="half" idx="10"/>
          </p:nvPr>
        </p:nvSpPr>
        <p:spPr/>
        <p:txBody>
          <a:bodyPr/>
          <a:lstStyle/>
          <a:p>
            <a:fld id="{14F8151C-6768-406B-B603-5261E427D5A3}" type="datetimeFigureOut">
              <a:rPr lang="en-GB" smtClean="0"/>
              <a:t>01/06/2023</a:t>
            </a:fld>
            <a:endParaRPr lang="en-GB"/>
          </a:p>
        </p:txBody>
      </p:sp>
      <p:sp>
        <p:nvSpPr>
          <p:cNvPr id="5" name="Footer Placeholder 4">
            <a:extLst>
              <a:ext uri="{FF2B5EF4-FFF2-40B4-BE49-F238E27FC236}">
                <a16:creationId xmlns:a16="http://schemas.microsoft.com/office/drawing/2014/main" id="{75A5E108-9B2F-6AD7-A8AE-A45656A8D2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D2FA43-F4BB-01EE-666F-F8F4604C292F}"/>
              </a:ext>
            </a:extLst>
          </p:cNvPr>
          <p:cNvSpPr>
            <a:spLocks noGrp="1"/>
          </p:cNvSpPr>
          <p:nvPr>
            <p:ph type="sldNum" sz="quarter" idx="12"/>
          </p:nvPr>
        </p:nvSpPr>
        <p:spPr/>
        <p:txBody>
          <a:bodyPr/>
          <a:lstStyle/>
          <a:p>
            <a:fld id="{D21E8EF9-5655-463B-BB52-19D87CE75FF9}" type="slidenum">
              <a:rPr lang="en-GB" smtClean="0"/>
              <a:t>‹#›</a:t>
            </a:fld>
            <a:endParaRPr lang="en-GB"/>
          </a:p>
        </p:txBody>
      </p:sp>
    </p:spTree>
    <p:extLst>
      <p:ext uri="{BB962C8B-B14F-4D97-AF65-F5344CB8AC3E}">
        <p14:creationId xmlns:p14="http://schemas.microsoft.com/office/powerpoint/2010/main" val="3201467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D3F9B-1483-5372-4396-4171D610F3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7E6FFA-E9CE-A3AF-6FAF-C198667A9E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4AC2429-2126-A460-8B96-C768209ADB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A646B45-A82B-594F-6EE8-D59CF1A8C18B}"/>
              </a:ext>
            </a:extLst>
          </p:cNvPr>
          <p:cNvSpPr>
            <a:spLocks noGrp="1"/>
          </p:cNvSpPr>
          <p:nvPr>
            <p:ph type="dt" sz="half" idx="10"/>
          </p:nvPr>
        </p:nvSpPr>
        <p:spPr/>
        <p:txBody>
          <a:bodyPr/>
          <a:lstStyle/>
          <a:p>
            <a:fld id="{14F8151C-6768-406B-B603-5261E427D5A3}" type="datetimeFigureOut">
              <a:rPr lang="en-GB" smtClean="0"/>
              <a:t>01/06/2023</a:t>
            </a:fld>
            <a:endParaRPr lang="en-GB"/>
          </a:p>
        </p:txBody>
      </p:sp>
      <p:sp>
        <p:nvSpPr>
          <p:cNvPr id="6" name="Footer Placeholder 5">
            <a:extLst>
              <a:ext uri="{FF2B5EF4-FFF2-40B4-BE49-F238E27FC236}">
                <a16:creationId xmlns:a16="http://schemas.microsoft.com/office/drawing/2014/main" id="{FABEDDD7-34A4-E314-F01D-7934B431D9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0550F3-0A75-5481-A40C-4371335ED459}"/>
              </a:ext>
            </a:extLst>
          </p:cNvPr>
          <p:cNvSpPr>
            <a:spLocks noGrp="1"/>
          </p:cNvSpPr>
          <p:nvPr>
            <p:ph type="sldNum" sz="quarter" idx="12"/>
          </p:nvPr>
        </p:nvSpPr>
        <p:spPr/>
        <p:txBody>
          <a:bodyPr/>
          <a:lstStyle/>
          <a:p>
            <a:fld id="{D21E8EF9-5655-463B-BB52-19D87CE75FF9}" type="slidenum">
              <a:rPr lang="en-GB" smtClean="0"/>
              <a:t>‹#›</a:t>
            </a:fld>
            <a:endParaRPr lang="en-GB"/>
          </a:p>
        </p:txBody>
      </p:sp>
    </p:spTree>
    <p:extLst>
      <p:ext uri="{BB962C8B-B14F-4D97-AF65-F5344CB8AC3E}">
        <p14:creationId xmlns:p14="http://schemas.microsoft.com/office/powerpoint/2010/main" val="26734982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42202-72C1-B247-60BA-0D25C46BD0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9E8AAD-DBFC-4B96-2B72-BAFDDDB67A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6B0547-7FEB-4021-F665-9714EEDB97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2C2ECA-72E6-D316-B3D0-C370C09527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E99004-CB08-B64C-915B-0E8FECF4B9C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F6FBF3B-46E5-3711-D649-8971CC89C289}"/>
              </a:ext>
            </a:extLst>
          </p:cNvPr>
          <p:cNvSpPr>
            <a:spLocks noGrp="1"/>
          </p:cNvSpPr>
          <p:nvPr>
            <p:ph type="dt" sz="half" idx="10"/>
          </p:nvPr>
        </p:nvSpPr>
        <p:spPr/>
        <p:txBody>
          <a:bodyPr/>
          <a:lstStyle/>
          <a:p>
            <a:fld id="{14F8151C-6768-406B-B603-5261E427D5A3}" type="datetimeFigureOut">
              <a:rPr lang="en-GB" smtClean="0"/>
              <a:t>01/06/2023</a:t>
            </a:fld>
            <a:endParaRPr lang="en-GB"/>
          </a:p>
        </p:txBody>
      </p:sp>
      <p:sp>
        <p:nvSpPr>
          <p:cNvPr id="8" name="Footer Placeholder 7">
            <a:extLst>
              <a:ext uri="{FF2B5EF4-FFF2-40B4-BE49-F238E27FC236}">
                <a16:creationId xmlns:a16="http://schemas.microsoft.com/office/drawing/2014/main" id="{9DC94924-ABEF-E907-C6C2-92B6AC0A0D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C8FAA32-A484-FD3D-5395-6652CB73ED3C}"/>
              </a:ext>
            </a:extLst>
          </p:cNvPr>
          <p:cNvSpPr>
            <a:spLocks noGrp="1"/>
          </p:cNvSpPr>
          <p:nvPr>
            <p:ph type="sldNum" sz="quarter" idx="12"/>
          </p:nvPr>
        </p:nvSpPr>
        <p:spPr/>
        <p:txBody>
          <a:bodyPr/>
          <a:lstStyle/>
          <a:p>
            <a:fld id="{D21E8EF9-5655-463B-BB52-19D87CE75FF9}" type="slidenum">
              <a:rPr lang="en-GB" smtClean="0"/>
              <a:t>‹#›</a:t>
            </a:fld>
            <a:endParaRPr lang="en-GB"/>
          </a:p>
        </p:txBody>
      </p:sp>
    </p:spTree>
    <p:extLst>
      <p:ext uri="{BB962C8B-B14F-4D97-AF65-F5344CB8AC3E}">
        <p14:creationId xmlns:p14="http://schemas.microsoft.com/office/powerpoint/2010/main" val="2012952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A840F-1A35-DA82-7B20-9EEC5861D7A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6E71B2-0C84-83AC-30E6-801C87D0E44B}"/>
              </a:ext>
            </a:extLst>
          </p:cNvPr>
          <p:cNvSpPr>
            <a:spLocks noGrp="1"/>
          </p:cNvSpPr>
          <p:nvPr>
            <p:ph type="dt" sz="half" idx="10"/>
          </p:nvPr>
        </p:nvSpPr>
        <p:spPr/>
        <p:txBody>
          <a:bodyPr/>
          <a:lstStyle/>
          <a:p>
            <a:fld id="{14F8151C-6768-406B-B603-5261E427D5A3}" type="datetimeFigureOut">
              <a:rPr lang="en-GB" smtClean="0"/>
              <a:t>01/06/2023</a:t>
            </a:fld>
            <a:endParaRPr lang="en-GB"/>
          </a:p>
        </p:txBody>
      </p:sp>
      <p:sp>
        <p:nvSpPr>
          <p:cNvPr id="4" name="Footer Placeholder 3">
            <a:extLst>
              <a:ext uri="{FF2B5EF4-FFF2-40B4-BE49-F238E27FC236}">
                <a16:creationId xmlns:a16="http://schemas.microsoft.com/office/drawing/2014/main" id="{0C1DF776-E2E1-B757-181C-94B184CE7F8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7FFDDE-457E-9838-CC15-67EB71D365D0}"/>
              </a:ext>
            </a:extLst>
          </p:cNvPr>
          <p:cNvSpPr>
            <a:spLocks noGrp="1"/>
          </p:cNvSpPr>
          <p:nvPr>
            <p:ph type="sldNum" sz="quarter" idx="12"/>
          </p:nvPr>
        </p:nvSpPr>
        <p:spPr/>
        <p:txBody>
          <a:bodyPr/>
          <a:lstStyle/>
          <a:p>
            <a:fld id="{D21E8EF9-5655-463B-BB52-19D87CE75FF9}" type="slidenum">
              <a:rPr lang="en-GB" smtClean="0"/>
              <a:t>‹#›</a:t>
            </a:fld>
            <a:endParaRPr lang="en-GB"/>
          </a:p>
        </p:txBody>
      </p:sp>
    </p:spTree>
    <p:extLst>
      <p:ext uri="{BB962C8B-B14F-4D97-AF65-F5344CB8AC3E}">
        <p14:creationId xmlns:p14="http://schemas.microsoft.com/office/powerpoint/2010/main" val="1528096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7E4876-7A94-6FCA-1E52-C1C3CB275FC8}"/>
              </a:ext>
            </a:extLst>
          </p:cNvPr>
          <p:cNvSpPr>
            <a:spLocks noGrp="1"/>
          </p:cNvSpPr>
          <p:nvPr>
            <p:ph type="dt" sz="half" idx="10"/>
          </p:nvPr>
        </p:nvSpPr>
        <p:spPr/>
        <p:txBody>
          <a:bodyPr/>
          <a:lstStyle/>
          <a:p>
            <a:fld id="{14F8151C-6768-406B-B603-5261E427D5A3}" type="datetimeFigureOut">
              <a:rPr lang="en-GB" smtClean="0"/>
              <a:t>01/06/2023</a:t>
            </a:fld>
            <a:endParaRPr lang="en-GB"/>
          </a:p>
        </p:txBody>
      </p:sp>
      <p:sp>
        <p:nvSpPr>
          <p:cNvPr id="3" name="Footer Placeholder 2">
            <a:extLst>
              <a:ext uri="{FF2B5EF4-FFF2-40B4-BE49-F238E27FC236}">
                <a16:creationId xmlns:a16="http://schemas.microsoft.com/office/drawing/2014/main" id="{3435DF80-515A-B546-27F5-4AB2A61CC4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129C99-E620-521A-2D09-1F65532D5961}"/>
              </a:ext>
            </a:extLst>
          </p:cNvPr>
          <p:cNvSpPr>
            <a:spLocks noGrp="1"/>
          </p:cNvSpPr>
          <p:nvPr>
            <p:ph type="sldNum" sz="quarter" idx="12"/>
          </p:nvPr>
        </p:nvSpPr>
        <p:spPr/>
        <p:txBody>
          <a:bodyPr/>
          <a:lstStyle/>
          <a:p>
            <a:fld id="{D21E8EF9-5655-463B-BB52-19D87CE75FF9}" type="slidenum">
              <a:rPr lang="en-GB" smtClean="0"/>
              <a:t>‹#›</a:t>
            </a:fld>
            <a:endParaRPr lang="en-GB"/>
          </a:p>
        </p:txBody>
      </p:sp>
    </p:spTree>
    <p:extLst>
      <p:ext uri="{BB962C8B-B14F-4D97-AF65-F5344CB8AC3E}">
        <p14:creationId xmlns:p14="http://schemas.microsoft.com/office/powerpoint/2010/main" val="3934715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554D9-83D8-75FD-6D5D-6426963C16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9E2258-B6F8-CAD7-2476-0DDE27C82B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9E31B13-B836-183A-EAD3-01BA9F7F44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EB2F2E-BDFF-ACF1-E6FA-12774E77504E}"/>
              </a:ext>
            </a:extLst>
          </p:cNvPr>
          <p:cNvSpPr>
            <a:spLocks noGrp="1"/>
          </p:cNvSpPr>
          <p:nvPr>
            <p:ph type="dt" sz="half" idx="10"/>
          </p:nvPr>
        </p:nvSpPr>
        <p:spPr/>
        <p:txBody>
          <a:bodyPr/>
          <a:lstStyle/>
          <a:p>
            <a:fld id="{14F8151C-6768-406B-B603-5261E427D5A3}" type="datetimeFigureOut">
              <a:rPr lang="en-GB" smtClean="0"/>
              <a:t>01/06/2023</a:t>
            </a:fld>
            <a:endParaRPr lang="en-GB"/>
          </a:p>
        </p:txBody>
      </p:sp>
      <p:sp>
        <p:nvSpPr>
          <p:cNvPr id="6" name="Footer Placeholder 5">
            <a:extLst>
              <a:ext uri="{FF2B5EF4-FFF2-40B4-BE49-F238E27FC236}">
                <a16:creationId xmlns:a16="http://schemas.microsoft.com/office/drawing/2014/main" id="{2A195D3C-0F4B-5EDF-2FB1-4DAAE43425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8D6986-D74D-342F-D8C3-BD7B6E0FE231}"/>
              </a:ext>
            </a:extLst>
          </p:cNvPr>
          <p:cNvSpPr>
            <a:spLocks noGrp="1"/>
          </p:cNvSpPr>
          <p:nvPr>
            <p:ph type="sldNum" sz="quarter" idx="12"/>
          </p:nvPr>
        </p:nvSpPr>
        <p:spPr/>
        <p:txBody>
          <a:bodyPr/>
          <a:lstStyle/>
          <a:p>
            <a:fld id="{D21E8EF9-5655-463B-BB52-19D87CE75FF9}" type="slidenum">
              <a:rPr lang="en-GB" smtClean="0"/>
              <a:t>‹#›</a:t>
            </a:fld>
            <a:endParaRPr lang="en-GB"/>
          </a:p>
        </p:txBody>
      </p:sp>
    </p:spTree>
    <p:extLst>
      <p:ext uri="{BB962C8B-B14F-4D97-AF65-F5344CB8AC3E}">
        <p14:creationId xmlns:p14="http://schemas.microsoft.com/office/powerpoint/2010/main" val="2796321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AA13C-C34C-F7C4-C9DD-86AC9A51E6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25A9BF-6156-66B0-73B2-0F53769D20B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73FCC9-C14E-1A86-BA33-5B36ED2EB2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EEE3B3-9B09-F759-D5B0-BB03803E3CC8}"/>
              </a:ext>
            </a:extLst>
          </p:cNvPr>
          <p:cNvSpPr>
            <a:spLocks noGrp="1"/>
          </p:cNvSpPr>
          <p:nvPr>
            <p:ph type="dt" sz="half" idx="10"/>
          </p:nvPr>
        </p:nvSpPr>
        <p:spPr/>
        <p:txBody>
          <a:bodyPr/>
          <a:lstStyle/>
          <a:p>
            <a:fld id="{14F8151C-6768-406B-B603-5261E427D5A3}" type="datetimeFigureOut">
              <a:rPr lang="en-GB" smtClean="0"/>
              <a:t>01/06/2023</a:t>
            </a:fld>
            <a:endParaRPr lang="en-GB"/>
          </a:p>
        </p:txBody>
      </p:sp>
      <p:sp>
        <p:nvSpPr>
          <p:cNvPr id="6" name="Footer Placeholder 5">
            <a:extLst>
              <a:ext uri="{FF2B5EF4-FFF2-40B4-BE49-F238E27FC236}">
                <a16:creationId xmlns:a16="http://schemas.microsoft.com/office/drawing/2014/main" id="{BF55EBD9-BBF8-1BAC-1156-6028F6BE2F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EEE7D4-6725-9F3F-060A-7E2DDF590D48}"/>
              </a:ext>
            </a:extLst>
          </p:cNvPr>
          <p:cNvSpPr>
            <a:spLocks noGrp="1"/>
          </p:cNvSpPr>
          <p:nvPr>
            <p:ph type="sldNum" sz="quarter" idx="12"/>
          </p:nvPr>
        </p:nvSpPr>
        <p:spPr/>
        <p:txBody>
          <a:bodyPr/>
          <a:lstStyle/>
          <a:p>
            <a:fld id="{D21E8EF9-5655-463B-BB52-19D87CE75FF9}" type="slidenum">
              <a:rPr lang="en-GB" smtClean="0"/>
              <a:t>‹#›</a:t>
            </a:fld>
            <a:endParaRPr lang="en-GB"/>
          </a:p>
        </p:txBody>
      </p:sp>
    </p:spTree>
    <p:extLst>
      <p:ext uri="{BB962C8B-B14F-4D97-AF65-F5344CB8AC3E}">
        <p14:creationId xmlns:p14="http://schemas.microsoft.com/office/powerpoint/2010/main" val="1525427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9F172-4B79-52C3-03E4-8CA9F86F31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5431AB-55C0-1356-A928-7FA482A58B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991B2A-C95A-2297-5FC2-0460F45D51FF}"/>
              </a:ext>
            </a:extLst>
          </p:cNvPr>
          <p:cNvSpPr>
            <a:spLocks noGrp="1"/>
          </p:cNvSpPr>
          <p:nvPr>
            <p:ph type="dt" sz="half" idx="10"/>
          </p:nvPr>
        </p:nvSpPr>
        <p:spPr/>
        <p:txBody>
          <a:bodyPr/>
          <a:lstStyle/>
          <a:p>
            <a:fld id="{14F8151C-6768-406B-B603-5261E427D5A3}" type="datetimeFigureOut">
              <a:rPr lang="en-GB" smtClean="0"/>
              <a:t>01/06/2023</a:t>
            </a:fld>
            <a:endParaRPr lang="en-GB"/>
          </a:p>
        </p:txBody>
      </p:sp>
      <p:sp>
        <p:nvSpPr>
          <p:cNvPr id="5" name="Footer Placeholder 4">
            <a:extLst>
              <a:ext uri="{FF2B5EF4-FFF2-40B4-BE49-F238E27FC236}">
                <a16:creationId xmlns:a16="http://schemas.microsoft.com/office/drawing/2014/main" id="{1C65BE9F-56B6-CD88-91BF-1F9157D1E4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4CDE53-3EED-8B1C-2C2A-129E5A0C7FF7}"/>
              </a:ext>
            </a:extLst>
          </p:cNvPr>
          <p:cNvSpPr>
            <a:spLocks noGrp="1"/>
          </p:cNvSpPr>
          <p:nvPr>
            <p:ph type="sldNum" sz="quarter" idx="12"/>
          </p:nvPr>
        </p:nvSpPr>
        <p:spPr/>
        <p:txBody>
          <a:bodyPr/>
          <a:lstStyle/>
          <a:p>
            <a:fld id="{D21E8EF9-5655-463B-BB52-19D87CE75FF9}" type="slidenum">
              <a:rPr lang="en-GB" smtClean="0"/>
              <a:t>‹#›</a:t>
            </a:fld>
            <a:endParaRPr lang="en-GB"/>
          </a:p>
        </p:txBody>
      </p:sp>
    </p:spTree>
    <p:extLst>
      <p:ext uri="{BB962C8B-B14F-4D97-AF65-F5344CB8AC3E}">
        <p14:creationId xmlns:p14="http://schemas.microsoft.com/office/powerpoint/2010/main" val="1422543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75397C-83E7-4BC6-BFD7-897D2B38D8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5143FC-DCC9-C986-C0B6-867B16E429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51086A-AADA-356A-C633-F6C4F8B8A2F8}"/>
              </a:ext>
            </a:extLst>
          </p:cNvPr>
          <p:cNvSpPr>
            <a:spLocks noGrp="1"/>
          </p:cNvSpPr>
          <p:nvPr>
            <p:ph type="dt" sz="half" idx="10"/>
          </p:nvPr>
        </p:nvSpPr>
        <p:spPr/>
        <p:txBody>
          <a:bodyPr/>
          <a:lstStyle/>
          <a:p>
            <a:fld id="{14F8151C-6768-406B-B603-5261E427D5A3}" type="datetimeFigureOut">
              <a:rPr lang="en-GB" smtClean="0"/>
              <a:t>01/06/2023</a:t>
            </a:fld>
            <a:endParaRPr lang="en-GB"/>
          </a:p>
        </p:txBody>
      </p:sp>
      <p:sp>
        <p:nvSpPr>
          <p:cNvPr id="5" name="Footer Placeholder 4">
            <a:extLst>
              <a:ext uri="{FF2B5EF4-FFF2-40B4-BE49-F238E27FC236}">
                <a16:creationId xmlns:a16="http://schemas.microsoft.com/office/drawing/2014/main" id="{690C96E2-DCD5-77C4-4EF0-C100E89A16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118B13-0DC1-2CD6-FF02-4FB2D713E7B3}"/>
              </a:ext>
            </a:extLst>
          </p:cNvPr>
          <p:cNvSpPr>
            <a:spLocks noGrp="1"/>
          </p:cNvSpPr>
          <p:nvPr>
            <p:ph type="sldNum" sz="quarter" idx="12"/>
          </p:nvPr>
        </p:nvSpPr>
        <p:spPr/>
        <p:txBody>
          <a:bodyPr/>
          <a:lstStyle/>
          <a:p>
            <a:fld id="{D21E8EF9-5655-463B-BB52-19D87CE75FF9}" type="slidenum">
              <a:rPr lang="en-GB" smtClean="0"/>
              <a:t>‹#›</a:t>
            </a:fld>
            <a:endParaRPr lang="en-GB"/>
          </a:p>
        </p:txBody>
      </p:sp>
    </p:spTree>
    <p:extLst>
      <p:ext uri="{BB962C8B-B14F-4D97-AF65-F5344CB8AC3E}">
        <p14:creationId xmlns:p14="http://schemas.microsoft.com/office/powerpoint/2010/main" val="1147372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8E8D20-71B9-5FB8-DF89-E095BB9522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EEB010D-67FB-B2F5-0481-1AEBC502BA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3F76D2-6A11-C94E-C9A3-9DF3E83668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F8151C-6768-406B-B603-5261E427D5A3}" type="datetimeFigureOut">
              <a:rPr lang="en-GB" smtClean="0"/>
              <a:t>01/06/2023</a:t>
            </a:fld>
            <a:endParaRPr lang="en-GB"/>
          </a:p>
        </p:txBody>
      </p:sp>
      <p:sp>
        <p:nvSpPr>
          <p:cNvPr id="5" name="Footer Placeholder 4">
            <a:extLst>
              <a:ext uri="{FF2B5EF4-FFF2-40B4-BE49-F238E27FC236}">
                <a16:creationId xmlns:a16="http://schemas.microsoft.com/office/drawing/2014/main" id="{6AA282CB-A121-7705-5CFA-BF0502BBA8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EDB0B5-896F-1BAD-F4AA-70196E4AFD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1E8EF9-5655-463B-BB52-19D87CE75FF9}" type="slidenum">
              <a:rPr lang="en-GB" smtClean="0"/>
              <a:t>‹#›</a:t>
            </a:fld>
            <a:endParaRPr lang="en-GB"/>
          </a:p>
        </p:txBody>
      </p:sp>
    </p:spTree>
    <p:extLst>
      <p:ext uri="{BB962C8B-B14F-4D97-AF65-F5344CB8AC3E}">
        <p14:creationId xmlns:p14="http://schemas.microsoft.com/office/powerpoint/2010/main" val="5325983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nhs.uk/conditions/dyslexia/living-with/#:~:text=While%20dyslexia%20is%20a%20lifelong,started%20at%20a%20young%20age" TargetMode="External"/><Relationship Id="rId3" Type="http://schemas.openxmlformats.org/officeDocument/2006/relationships/hyperlink" Target="https://www.dyslexiaservices.net/post/2019/04/15/what-level-of-training-should-a-dyslexia-tutor-have-to-work-with-my-child#:~:text=A%20Level%203%20Dyslexia%20or,her%20progress%20in%20her%20career" TargetMode="External"/><Relationship Id="rId7" Type="http://schemas.openxmlformats.org/officeDocument/2006/relationships/hyperlink" Target="https://www.nhs.uk/conditions/dyslexia/symptoms/" TargetMode="External"/><Relationship Id="rId2" Type="http://schemas.openxmlformats.org/officeDocument/2006/relationships/hyperlink" Target="https://www.dyslexia-reading-well.com/dyslexia-definition.html#:~:text=There%20are%20three%20proposed%20cognitive,math%20disability%2C%20etc" TargetMode="External"/><Relationship Id="rId1" Type="http://schemas.openxmlformats.org/officeDocument/2006/relationships/slideLayout" Target="../slideLayouts/slideLayout1.xml"/><Relationship Id="rId6" Type="http://schemas.openxmlformats.org/officeDocument/2006/relationships/hyperlink" Target="https://www.nhs.uk/conditions/dyslexia/" TargetMode="External"/><Relationship Id="rId5" Type="http://schemas.openxmlformats.org/officeDocument/2006/relationships/hyperlink" Target="https://www.bdadyslexia.org.uk/advice/children/is-my-child-dyslexic/diagnosis" TargetMode="External"/><Relationship Id="rId10" Type="http://schemas.openxmlformats.org/officeDocument/2006/relationships/hyperlink" Target="https://senmagazine.co.uk/content/specific-needs/dyslexia-spld/12147/strategies-for-supporting-dyslexia/" TargetMode="External"/><Relationship Id="rId4" Type="http://schemas.openxmlformats.org/officeDocument/2006/relationships/hyperlink" Target="https://www.bdadyslexia.org.uk/dyslexia/about-dyslexia/what-is-dyslexia" TargetMode="External"/><Relationship Id="rId9" Type="http://schemas.openxmlformats.org/officeDocument/2006/relationships/hyperlink" Target="https://www.mayoclinic.org/diseases-conditions/dyslexia/symptoms-causes/syc-20353552"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ldrfa.org/do-i-have-dyslexia/#:~:text=Dyslexia%20is%20a%20chronic%20condition,for%20its%20detection%20decrease%20dramatically" TargetMode="External"/><Relationship Id="rId2" Type="http://schemas.openxmlformats.org/officeDocument/2006/relationships/hyperlink" Target="https://sarahsnippets.com/all-about-dyslexia/" TargetMode="External"/><Relationship Id="rId1" Type="http://schemas.openxmlformats.org/officeDocument/2006/relationships/slideLayout" Target="../slideLayouts/slideLayout2.xml"/><Relationship Id="rId5" Type="http://schemas.openxmlformats.org/officeDocument/2006/relationships/hyperlink" Target="https://www.crossrivertherapy.com/research/dyslexia-statistics" TargetMode="External"/><Relationship Id="rId4" Type="http://schemas.openxmlformats.org/officeDocument/2006/relationships/hyperlink" Target="https://www.gov.wales/sites/default/files/publications/2022-06/220622-the-additional-learning-needs-code-for-wales-202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60000">
              <a:schemeClr val="accent4">
                <a:lumMod val="67000"/>
              </a:schemeClr>
            </a:gs>
            <a:gs pos="48000">
              <a:schemeClr val="accent4">
                <a:lumMod val="97000"/>
                <a:lumOff val="3000"/>
              </a:schemeClr>
            </a:gs>
            <a:gs pos="100000">
              <a:schemeClr val="accent4">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4" name="Text Box 2">
            <a:extLst>
              <a:ext uri="{FF2B5EF4-FFF2-40B4-BE49-F238E27FC236}">
                <a16:creationId xmlns:a16="http://schemas.microsoft.com/office/drawing/2014/main" id="{579522D3-5C5C-9626-EFA8-7FB12957FD3D}"/>
              </a:ext>
            </a:extLst>
          </p:cNvPr>
          <p:cNvSpPr txBox="1"/>
          <p:nvPr/>
        </p:nvSpPr>
        <p:spPr>
          <a:xfrm>
            <a:off x="3036888" y="64427"/>
            <a:ext cx="4701645" cy="434671"/>
          </a:xfrm>
          <a:prstGeom prst="rect">
            <a:avLst/>
          </a:prstGeom>
          <a:solidFill>
            <a:schemeClr val="accent2">
              <a:lumMod val="75000"/>
            </a:schemeClr>
          </a:solidFill>
          <a:ln w="9528">
            <a:solidFill>
              <a:srgbClr val="000000"/>
            </a:solidFill>
            <a:prstDash val="solid"/>
          </a:ln>
        </p:spPr>
        <p:txBody>
          <a:bodyPr vert="horz" wrap="square" lIns="91440" tIns="45720" rIns="91440" bIns="45720" anchor="t" anchorCtr="0" compatLnSpc="0">
            <a:spAutoFit/>
          </a:bodyPr>
          <a:lstStyle/>
          <a:p>
            <a:pPr>
              <a:lnSpc>
                <a:spcPct val="101000"/>
              </a:lnSpc>
              <a:spcAft>
                <a:spcPts val="800"/>
              </a:spcAft>
            </a:pPr>
            <a:r>
              <a:rPr lang="en-GB" sz="1100" kern="150" dirty="0">
                <a:effectLst/>
                <a:latin typeface="Calibri" panose="020F0502020204030204" pitchFamily="34" charset="0"/>
                <a:ea typeface="Calibri" panose="020F0502020204030204" pitchFamily="34" charset="0"/>
                <a:cs typeface="Times New Roman" panose="02020603050405020304" pitchFamily="18" charset="0"/>
              </a:rPr>
              <a:t>ECEY-6006 Supporting Children with Additional Learning Needs- </a:t>
            </a:r>
            <a:r>
              <a:rPr lang="en-GB" sz="1100" kern="150">
                <a:effectLst/>
                <a:latin typeface="Calibri" panose="020F0502020204030204" pitchFamily="34" charset="0"/>
                <a:ea typeface="Calibri" panose="020F0502020204030204" pitchFamily="34" charset="0"/>
                <a:cs typeface="Times New Roman" panose="02020603050405020304" pitchFamily="18" charset="0"/>
              </a:rPr>
              <a:t>Dyslexia </a:t>
            </a:r>
            <a:r>
              <a:rPr lang="en-GB" sz="1100" kern="150">
                <a:latin typeface="Calibri" panose="020F0502020204030204" pitchFamily="34" charset="0"/>
                <a:ea typeface="Calibri" panose="020F0502020204030204" pitchFamily="34" charset="0"/>
                <a:cs typeface="Times New Roman" panose="02020603050405020304" pitchFamily="18" charset="0"/>
              </a:rPr>
              <a:t>Student </a:t>
            </a:r>
            <a:r>
              <a:rPr lang="en-GB" sz="1100" kern="150" dirty="0">
                <a:latin typeface="Calibri" panose="020F0502020204030204" pitchFamily="34" charset="0"/>
                <a:ea typeface="Calibri" panose="020F0502020204030204" pitchFamily="34" charset="0"/>
                <a:cs typeface="Times New Roman" panose="02020603050405020304" pitchFamily="18" charset="0"/>
              </a:rPr>
              <a:t>Number:2100655</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 Box 2">
            <a:extLst>
              <a:ext uri="{FF2B5EF4-FFF2-40B4-BE49-F238E27FC236}">
                <a16:creationId xmlns:a16="http://schemas.microsoft.com/office/drawing/2014/main" id="{8706A496-9F40-13D0-4BCD-F018A8046CCB}"/>
              </a:ext>
            </a:extLst>
          </p:cNvPr>
          <p:cNvSpPr txBox="1"/>
          <p:nvPr/>
        </p:nvSpPr>
        <p:spPr>
          <a:xfrm>
            <a:off x="47060" y="523532"/>
            <a:ext cx="4345185" cy="2182970"/>
          </a:xfrm>
          <a:prstGeom prst="rect">
            <a:avLst/>
          </a:prstGeom>
          <a:solidFill>
            <a:schemeClr val="accent2"/>
          </a:solidFill>
          <a:ln w="9528">
            <a:solidFill>
              <a:srgbClr val="000000"/>
            </a:solidFill>
            <a:prstDash val="solid"/>
          </a:ln>
        </p:spPr>
        <p:txBody>
          <a:bodyPr vert="horz" wrap="square" lIns="91440" tIns="45720" rIns="91440" bIns="45720" anchor="t" anchorCtr="0" compatLnSpc="0">
            <a:spAutoFit/>
          </a:bodyPr>
          <a:lstStyle/>
          <a:p>
            <a:pPr>
              <a:lnSpc>
                <a:spcPct val="101000"/>
              </a:lnSpc>
              <a:spcAft>
                <a:spcPts val="800"/>
              </a:spcAft>
            </a:pPr>
            <a:r>
              <a:rPr lang="en-GB" sz="900" u="sng" kern="150" dirty="0">
                <a:effectLst/>
                <a:latin typeface="Calibri" panose="020F0502020204030204" pitchFamily="34" charset="0"/>
                <a:ea typeface="Calibri" panose="020F0502020204030204" pitchFamily="34" charset="0"/>
                <a:cs typeface="Times New Roman" panose="02020603050405020304" pitchFamily="18" charset="0"/>
              </a:rPr>
              <a:t>Dyslexia </a:t>
            </a:r>
            <a:endParaRPr lang="en-GB" sz="900" kern="1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1000"/>
              </a:lnSpc>
              <a:spcAft>
                <a:spcPts val="800"/>
              </a:spcAft>
            </a:pPr>
            <a:r>
              <a:rPr lang="en-GB" sz="800" kern="150" dirty="0">
                <a:effectLst/>
                <a:latin typeface="Calibri" panose="020F0502020204030204" pitchFamily="34" charset="0"/>
                <a:ea typeface="Calibri" panose="020F0502020204030204" pitchFamily="34" charset="0"/>
                <a:cs typeface="Times New Roman" panose="02020603050405020304" pitchFamily="18" charset="0"/>
              </a:rPr>
              <a:t>British Dyslexia Association (no </a:t>
            </a:r>
            <a:r>
              <a:rPr lang="en-GB" sz="800" kern="150" dirty="0" err="1">
                <a:effectLst/>
                <a:latin typeface="Calibri" panose="020F0502020204030204" pitchFamily="34" charset="0"/>
                <a:ea typeface="Calibri" panose="020F0502020204030204" pitchFamily="34" charset="0"/>
                <a:cs typeface="Times New Roman" panose="02020603050405020304" pitchFamily="18" charset="0"/>
              </a:rPr>
              <a:t>datea</a:t>
            </a:r>
            <a:r>
              <a:rPr lang="en-GB" sz="800" kern="150" dirty="0">
                <a:effectLst/>
                <a:latin typeface="Calibri" panose="020F0502020204030204" pitchFamily="34" charset="0"/>
                <a:ea typeface="Calibri" panose="020F0502020204030204" pitchFamily="34" charset="0"/>
                <a:cs typeface="Times New Roman" panose="02020603050405020304" pitchFamily="18" charset="0"/>
              </a:rPr>
              <a:t>) states Dyslexia is a learning disability that mostly impacts the abilities required for precise and fluid word reading and spelling. Difficulties with phonological awareness, verbal memory, and verbal processing speed are defining characteristics of dyslexia. Across the spectrum of intellectual abilities, dyslexia occurs (British Dyslexia Association, no </a:t>
            </a:r>
            <a:r>
              <a:rPr lang="en-GB" sz="800" kern="150" dirty="0" err="1">
                <a:effectLst/>
                <a:latin typeface="Calibri" panose="020F0502020204030204" pitchFamily="34" charset="0"/>
                <a:ea typeface="Calibri" panose="020F0502020204030204" pitchFamily="34" charset="0"/>
                <a:cs typeface="Times New Roman" panose="02020603050405020304" pitchFamily="18" charset="0"/>
              </a:rPr>
              <a:t>datea</a:t>
            </a:r>
            <a:r>
              <a:rPr lang="en-GB" sz="800" kern="15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1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According to Mayo Clinic (2022) dyslexia can be difficult to recognise before starting school. Once children reach school age the child’s teacher can be the first to solve it. Bates (2022) explains there are three cognitive subtypes of dyslexia that have been proposed: auditory, visual, and attentional. However, specific neuropsychological deficits and co-occurring learning disabilities (such as attention-deficit/hyperactivity disorder, math disability, etc.) are better explained by individual cases of dyslexia.</a:t>
            </a:r>
          </a:p>
          <a:p>
            <a:pPr>
              <a:lnSpc>
                <a:spcPct val="101000"/>
              </a:lnSpc>
              <a:spcAft>
                <a:spcPts val="800"/>
              </a:spcAft>
            </a:pPr>
            <a:r>
              <a:rPr lang="en-GB" sz="800" kern="150" dirty="0">
                <a:effectLst/>
                <a:latin typeface="Calibri" panose="020F0502020204030204" pitchFamily="34" charset="0"/>
                <a:ea typeface="Calibri" panose="020F0502020204030204" pitchFamily="34" charset="0"/>
                <a:cs typeface="Times New Roman" panose="02020603050405020304" pitchFamily="18" charset="0"/>
              </a:rPr>
              <a:t>Difficulties with phonological awareness, verbal memory, and verbal processing speed are defining characteristics of dyslexia.  Across the spectrum of intellectual abilities, dyslexia occurs (British Dyslexia Association, no </a:t>
            </a:r>
            <a:r>
              <a:rPr lang="en-GB" sz="800" kern="150" dirty="0" err="1">
                <a:effectLst/>
                <a:latin typeface="Calibri" panose="020F0502020204030204" pitchFamily="34" charset="0"/>
                <a:ea typeface="Calibri" panose="020F0502020204030204" pitchFamily="34" charset="0"/>
                <a:cs typeface="Times New Roman" panose="02020603050405020304" pitchFamily="18" charset="0"/>
              </a:rPr>
              <a:t>datea</a:t>
            </a:r>
            <a:r>
              <a:rPr lang="en-GB" sz="800" kern="150" dirty="0">
                <a:effectLst/>
                <a:latin typeface="Calibri" panose="020F0502020204030204" pitchFamily="34" charset="0"/>
                <a:ea typeface="Calibri" panose="020F0502020204030204" pitchFamily="34" charset="0"/>
                <a:cs typeface="Times New Roman" panose="02020603050405020304" pitchFamily="18" charset="0"/>
              </a:rPr>
              <a:t>).</a:t>
            </a:r>
            <a:endParaRPr lang="en-GB" sz="800" dirty="0">
              <a:effectLst/>
              <a:latin typeface="Times New Roman" panose="02020603050405020304" pitchFamily="18" charset="0"/>
              <a:ea typeface="Times New Roman" panose="02020603050405020304" pitchFamily="18" charset="0"/>
            </a:endParaRPr>
          </a:p>
        </p:txBody>
      </p:sp>
      <p:sp>
        <p:nvSpPr>
          <p:cNvPr id="6" name="Text Box 2">
            <a:extLst>
              <a:ext uri="{FF2B5EF4-FFF2-40B4-BE49-F238E27FC236}">
                <a16:creationId xmlns:a16="http://schemas.microsoft.com/office/drawing/2014/main" id="{A37F75B1-1E4B-5008-B8A5-138B7570837E}"/>
              </a:ext>
            </a:extLst>
          </p:cNvPr>
          <p:cNvSpPr txBox="1"/>
          <p:nvPr/>
        </p:nvSpPr>
        <p:spPr>
          <a:xfrm>
            <a:off x="8591514" y="46280"/>
            <a:ext cx="3521710" cy="6205147"/>
          </a:xfrm>
          <a:prstGeom prst="rect">
            <a:avLst/>
          </a:prstGeom>
          <a:solidFill>
            <a:srgbClr val="FF0000"/>
          </a:solidFill>
          <a:ln w="9528">
            <a:solidFill>
              <a:srgbClr val="000000"/>
            </a:solidFill>
            <a:prstDash val="solid"/>
          </a:ln>
        </p:spPr>
        <p:txBody>
          <a:bodyPr vert="horz" wrap="square" lIns="91440" tIns="45720" rIns="91440" bIns="45720" anchor="t" anchorCtr="0" compatLnSpc="0">
            <a:noAutofit/>
          </a:bodyPr>
          <a:lstStyle/>
          <a:p>
            <a:pPr>
              <a:lnSpc>
                <a:spcPct val="101000"/>
              </a:lnSpc>
              <a:spcAft>
                <a:spcPts val="800"/>
              </a:spcAft>
            </a:pPr>
            <a:r>
              <a:rPr lang="en-GB" sz="1100" b="1" u="sng" kern="150" dirty="0">
                <a:effectLst/>
                <a:latin typeface="Calibri" panose="020F0502020204030204" pitchFamily="34" charset="0"/>
                <a:ea typeface="Calibri" panose="020F0502020204030204" pitchFamily="34" charset="0"/>
                <a:cs typeface="Times New Roman" panose="02020603050405020304" pitchFamily="18" charset="0"/>
              </a:rPr>
              <a:t>Symptoms </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1000"/>
              </a:lnSpc>
              <a:spcAft>
                <a:spcPts val="800"/>
              </a:spcAft>
            </a:pPr>
            <a:r>
              <a:rPr lang="en-GB" sz="800" kern="150" dirty="0">
                <a:effectLst/>
                <a:latin typeface="Calibri" panose="020F0502020204030204" pitchFamily="34" charset="0"/>
                <a:ea typeface="Calibri" panose="020F0502020204030204" pitchFamily="34" charset="0"/>
                <a:cs typeface="Times New Roman" panose="02020603050405020304" pitchFamily="18" charset="0"/>
              </a:rPr>
              <a:t>NHS (2022) state when a youngster starts school and starts to concentrate more on learning how to read and write, dyslexia symptoms typically start to show.</a:t>
            </a:r>
          </a:p>
          <a:p>
            <a:pPr>
              <a:lnSpc>
                <a:spcPct val="101000"/>
              </a:lnSpc>
              <a:spcAft>
                <a:spcPts val="800"/>
              </a:spcAft>
            </a:pPr>
            <a:r>
              <a:rPr lang="en-GB" sz="800" b="1" u="sng" kern="150" dirty="0">
                <a:effectLst/>
                <a:latin typeface="Calibri" panose="020F0502020204030204" pitchFamily="34" charset="0"/>
                <a:ea typeface="Calibri" panose="020F0502020204030204" pitchFamily="34" charset="0"/>
                <a:cs typeface="Times New Roman" panose="02020603050405020304" pitchFamily="18" charset="0"/>
              </a:rPr>
              <a:t>Dyslexic individuals may:</a:t>
            </a:r>
            <a:endParaRPr lang="en-GB" sz="800" kern="1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1000"/>
              </a:lnSpc>
              <a:buFont typeface="Wingdings" panose="05000000000000000000" pitchFamily="2" charset="2"/>
              <a:buChar char=""/>
            </a:pPr>
            <a:r>
              <a:rPr lang="en-GB" sz="800" kern="150" dirty="0">
                <a:effectLst/>
                <a:latin typeface="+mj-lt"/>
                <a:ea typeface="Calibri" panose="020F0502020204030204" pitchFamily="34" charset="0"/>
                <a:cs typeface="Times New Roman" panose="02020603050405020304" pitchFamily="18" charset="0"/>
              </a:rPr>
              <a:t> Be slow reading and writing </a:t>
            </a:r>
          </a:p>
          <a:p>
            <a:pPr marL="342900" lvl="0" indent="-342900">
              <a:lnSpc>
                <a:spcPct val="101000"/>
              </a:lnSpc>
              <a:buFont typeface="Wingdings" panose="05000000000000000000" pitchFamily="2" charset="2"/>
              <a:buChar char=""/>
            </a:pPr>
            <a:r>
              <a:rPr lang="en-GB" sz="800" kern="150" dirty="0">
                <a:effectLst/>
                <a:latin typeface="+mj-lt"/>
                <a:ea typeface="Calibri" panose="020F0502020204030204" pitchFamily="34" charset="0"/>
                <a:cs typeface="Times New Roman" panose="02020603050405020304" pitchFamily="18" charset="0"/>
              </a:rPr>
              <a:t>might cause one to misjudge the order of words, become perplexed by similar-looking characters, and write letters backwards (such as "b" and "d").</a:t>
            </a:r>
          </a:p>
          <a:p>
            <a:pPr marL="342900" lvl="0" indent="-342900">
              <a:lnSpc>
                <a:spcPct val="101000"/>
              </a:lnSpc>
              <a:buFont typeface="Wingdings" panose="05000000000000000000" pitchFamily="2" charset="2"/>
              <a:buChar char=""/>
            </a:pPr>
            <a:r>
              <a:rPr lang="en-GB" sz="800" kern="150" dirty="0">
                <a:effectLst/>
                <a:latin typeface="+mj-lt"/>
                <a:ea typeface="Calibri" panose="020F0502020204030204" pitchFamily="34" charset="0"/>
                <a:cs typeface="Times New Roman" panose="02020603050405020304" pitchFamily="18" charset="0"/>
              </a:rPr>
              <a:t>have uneven or bad spelling</a:t>
            </a:r>
          </a:p>
          <a:p>
            <a:pPr marL="342900" lvl="0" indent="-342900">
              <a:lnSpc>
                <a:spcPct val="101000"/>
              </a:lnSpc>
              <a:buFont typeface="Wingdings" panose="05000000000000000000" pitchFamily="2" charset="2"/>
              <a:buChar char=""/>
            </a:pPr>
            <a:r>
              <a:rPr lang="en-GB" sz="800" kern="150" dirty="0">
                <a:effectLst/>
                <a:latin typeface="+mj-lt"/>
                <a:ea typeface="Calibri" panose="020F0502020204030204" pitchFamily="34" charset="0"/>
                <a:cs typeface="Times New Roman" panose="02020603050405020304" pitchFamily="18" charset="0"/>
              </a:rPr>
              <a:t>grasp information when it is spoken to them but find it difficult to follow instructions when they are written down.</a:t>
            </a:r>
          </a:p>
          <a:p>
            <a:pPr marL="342900" lvl="0" indent="-342900">
              <a:lnSpc>
                <a:spcPct val="101000"/>
              </a:lnSpc>
              <a:spcAft>
                <a:spcPts val="800"/>
              </a:spcAft>
              <a:buFont typeface="Wingdings" panose="05000000000000000000" pitchFamily="2" charset="2"/>
              <a:buChar char=""/>
            </a:pPr>
            <a:r>
              <a:rPr lang="en-GB" sz="800" kern="150" dirty="0">
                <a:effectLst/>
                <a:latin typeface="+mj-lt"/>
                <a:ea typeface="Calibri" panose="020F0502020204030204" pitchFamily="34" charset="0"/>
                <a:cs typeface="Times New Roman" panose="02020603050405020304" pitchFamily="18" charset="0"/>
              </a:rPr>
              <a:t>difficulty organising and planning</a:t>
            </a:r>
          </a:p>
          <a:p>
            <a:pPr>
              <a:lnSpc>
                <a:spcPct val="101000"/>
              </a:lnSpc>
              <a:spcAft>
                <a:spcPts val="800"/>
              </a:spcAft>
            </a:pPr>
            <a:r>
              <a:rPr lang="en-GB" sz="800" kern="150" dirty="0">
                <a:effectLst/>
                <a:latin typeface="Calibri" panose="020F0502020204030204" pitchFamily="34" charset="0"/>
                <a:ea typeface="Calibri" panose="020F0502020204030204" pitchFamily="34" charset="0"/>
                <a:cs typeface="Times New Roman" panose="02020603050405020304" pitchFamily="18" charset="0"/>
              </a:rPr>
              <a:t>                                                           </a:t>
            </a:r>
            <a:r>
              <a:rPr lang="en-GB" sz="300" kern="150" dirty="0">
                <a:effectLst/>
                <a:latin typeface="Calibri" panose="020F0502020204030204" pitchFamily="34" charset="0"/>
                <a:ea typeface="Calibri" panose="020F0502020204030204" pitchFamily="34" charset="0"/>
                <a:cs typeface="Times New Roman" panose="02020603050405020304" pitchFamily="18" charset="0"/>
              </a:rPr>
              <a:t>       </a:t>
            </a:r>
            <a:r>
              <a:rPr lang="en-GB" sz="700" kern="150" dirty="0">
                <a:effectLst/>
                <a:latin typeface="Calibri" panose="020F0502020204030204" pitchFamily="34" charset="0"/>
                <a:ea typeface="Calibri" panose="020F0502020204030204" pitchFamily="34" charset="0"/>
                <a:cs typeface="Times New Roman" panose="02020603050405020304" pitchFamily="18" charset="0"/>
              </a:rPr>
              <a:t>(NHS, 2022).</a:t>
            </a:r>
          </a:p>
          <a:p>
            <a:pPr>
              <a:lnSpc>
                <a:spcPct val="100000"/>
              </a:lnSpc>
              <a:spcAft>
                <a:spcPts val="800"/>
              </a:spcAft>
            </a:pPr>
            <a:r>
              <a:rPr lang="en-GB" sz="800" kern="100" dirty="0">
                <a:effectLst/>
                <a:latin typeface="Calibri" panose="020F0502020204030204" pitchFamily="34" charset="0"/>
                <a:ea typeface="Calibri" panose="020F0502020204030204" pitchFamily="34" charset="0"/>
                <a:cs typeface="Times New Roman" panose="02020603050405020304" pitchFamily="18" charset="0"/>
              </a:rPr>
              <a:t>NHS (2022) continue to explain that sometimes dyslexia symptoms can be identified before a child enters school. Some symptoms include:</a:t>
            </a:r>
          </a:p>
          <a:p>
            <a:pPr>
              <a:lnSpc>
                <a:spcPct val="100000"/>
              </a:lnSpc>
              <a:spcAft>
                <a:spcPts val="800"/>
              </a:spcAft>
            </a:pPr>
            <a:r>
              <a:rPr lang="en-GB" sz="800" kern="100" dirty="0">
                <a:effectLst/>
                <a:latin typeface="Calibri" panose="020F0502020204030204" pitchFamily="34" charset="0"/>
                <a:ea typeface="Calibri" panose="020F0502020204030204" pitchFamily="34" charset="0"/>
                <a:cs typeface="Times New Roman" panose="02020603050405020304" pitchFamily="18" charset="0"/>
              </a:rPr>
              <a:t>Compared to youngsters of the same age, delayed speech development (although there are many possible explanations)</a:t>
            </a:r>
          </a:p>
          <a:p>
            <a:pPr>
              <a:lnSpc>
                <a:spcPct val="100000"/>
              </a:lnSpc>
              <a:spcAft>
                <a:spcPts val="800"/>
              </a:spcAft>
            </a:pPr>
            <a:r>
              <a:rPr lang="en-GB" sz="800" kern="100" dirty="0">
                <a:effectLst/>
                <a:latin typeface="Calibri" panose="020F0502020204030204" pitchFamily="34" charset="0"/>
                <a:ea typeface="Calibri" panose="020F0502020204030204" pitchFamily="34" charset="0"/>
                <a:cs typeface="Times New Roman" panose="02020603050405020304" pitchFamily="18" charset="0"/>
              </a:rPr>
              <a:t>Speech issues, such as pronouncing long words incorrectly and "jumbling" phrases (saying "</a:t>
            </a:r>
            <a:r>
              <a:rPr lang="en-GB" sz="800" kern="100" dirty="0" err="1">
                <a:effectLst/>
                <a:latin typeface="Calibri" panose="020F0502020204030204" pitchFamily="34" charset="0"/>
                <a:ea typeface="Calibri" panose="020F0502020204030204" pitchFamily="34" charset="0"/>
                <a:cs typeface="Times New Roman" panose="02020603050405020304" pitchFamily="18" charset="0"/>
              </a:rPr>
              <a:t>hecilopter</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instead of "helicopter" or "</a:t>
            </a:r>
            <a:r>
              <a:rPr lang="en-GB" sz="800" kern="100" dirty="0" err="1">
                <a:effectLst/>
                <a:latin typeface="Calibri" panose="020F0502020204030204" pitchFamily="34" charset="0"/>
                <a:ea typeface="Calibri" panose="020F0502020204030204" pitchFamily="34" charset="0"/>
                <a:cs typeface="Times New Roman" panose="02020603050405020304" pitchFamily="18" charset="0"/>
              </a:rPr>
              <a:t>beddy</a:t>
            </a:r>
            <a:r>
              <a:rPr lang="en-GB" sz="800" kern="100" dirty="0">
                <a:effectLst/>
                <a:latin typeface="Calibri" panose="020F0502020204030204" pitchFamily="34" charset="0"/>
                <a:ea typeface="Calibri" panose="020F0502020204030204" pitchFamily="34" charset="0"/>
                <a:cs typeface="Times New Roman" panose="02020603050405020304" pitchFamily="18" charset="0"/>
              </a:rPr>
              <a:t> tear" instead of "teddy bear")</a:t>
            </a:r>
          </a:p>
          <a:p>
            <a:pPr>
              <a:lnSpc>
                <a:spcPct val="100000"/>
              </a:lnSpc>
              <a:spcAft>
                <a:spcPts val="800"/>
              </a:spcAft>
            </a:pPr>
            <a:r>
              <a:rPr lang="en-GB" sz="800" kern="100" dirty="0">
                <a:effectLst/>
                <a:latin typeface="Calibri" panose="020F0502020204030204" pitchFamily="34" charset="0"/>
                <a:ea typeface="Calibri" panose="020F0502020204030204" pitchFamily="34" charset="0"/>
                <a:cs typeface="Times New Roman" panose="02020603050405020304" pitchFamily="18" charset="0"/>
              </a:rPr>
              <a:t>issues using spoken language to communicate, such as difficulties remembering the right word to use or putting words together properly.</a:t>
            </a:r>
          </a:p>
          <a:p>
            <a:pPr>
              <a:lnSpc>
                <a:spcPct val="100000"/>
              </a:lnSpc>
              <a:spcAft>
                <a:spcPts val="800"/>
              </a:spcAft>
            </a:pPr>
            <a:r>
              <a:rPr lang="en-GB" sz="800" kern="100" dirty="0">
                <a:effectLst/>
                <a:latin typeface="Calibri" panose="020F0502020204030204" pitchFamily="34" charset="0"/>
                <a:ea typeface="Calibri" panose="020F0502020204030204" pitchFamily="34" charset="0"/>
                <a:cs typeface="Times New Roman" panose="02020603050405020304" pitchFamily="18" charset="0"/>
              </a:rPr>
              <a:t>lacking a sense of humour or appreciation for nursery rhymes or rhyming words like "the cat sat on the mat" having trouble or little enthusiasm in learning the alphabet (NHS, 2022).</a:t>
            </a:r>
          </a:p>
          <a:p>
            <a:pPr>
              <a:lnSpc>
                <a:spcPct val="100000"/>
              </a:lnSpc>
              <a:spcAft>
                <a:spcPts val="800"/>
              </a:spcAft>
            </a:pPr>
            <a:r>
              <a:rPr lang="en-GB" sz="800" kern="150" dirty="0">
                <a:effectLst/>
                <a:latin typeface="Calibri" panose="020F0502020204030204" pitchFamily="34" charset="0"/>
                <a:ea typeface="Calibri" panose="020F0502020204030204" pitchFamily="34" charset="0"/>
                <a:cs typeface="Times New Roman" panose="02020603050405020304" pitchFamily="18" charset="0"/>
              </a:rPr>
              <a:t>Integrated Services for Learning (2019) states Dyslexia should not be seen as a difference between IQ and reading abilities, but rather as a continuum (from mild to severe) over a variety of talents. Although co-occurring issues with language, motor coordination, and personal organisation may be observed, these are not by themselves signs of dyslexia (Integrated Services for Learning, 2019). A child's or young person's strengths and needs should be taken into consideration as the dyslexia assessment progresses throughout time. Instead of being a medical diagnosis, dyslexia is a social construct. Since dyslexia is ingrained in Western culture, it is likely to be used for social and political purposes in the future. Many dyslexics find the "label" helpful and are happy that their condition has been recognised  (Integrated Services for Learning, 2019).</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1000"/>
              </a:lnSpc>
              <a:spcAft>
                <a:spcPts val="800"/>
              </a:spcAft>
            </a:pP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 Box 2">
            <a:extLst>
              <a:ext uri="{FF2B5EF4-FFF2-40B4-BE49-F238E27FC236}">
                <a16:creationId xmlns:a16="http://schemas.microsoft.com/office/drawing/2014/main" id="{7ADD93A1-A0B1-CBF7-6AF5-43F947E2DDD1}"/>
              </a:ext>
            </a:extLst>
          </p:cNvPr>
          <p:cNvSpPr txBox="1"/>
          <p:nvPr/>
        </p:nvSpPr>
        <p:spPr>
          <a:xfrm>
            <a:off x="57649" y="2775057"/>
            <a:ext cx="3521710" cy="952881"/>
          </a:xfrm>
          <a:prstGeom prst="rect">
            <a:avLst/>
          </a:prstGeom>
          <a:solidFill>
            <a:srgbClr val="7030A0"/>
          </a:solidFill>
          <a:ln w="9528">
            <a:solidFill>
              <a:srgbClr val="000000"/>
            </a:solidFill>
            <a:prstDash val="solid"/>
          </a:ln>
        </p:spPr>
        <p:txBody>
          <a:bodyPr vert="horz" wrap="square" lIns="91440" tIns="45720" rIns="91440" bIns="45720" anchor="t" anchorCtr="0" compatLnSpc="0">
            <a:noAutofit/>
          </a:bodyPr>
          <a:lstStyle/>
          <a:p>
            <a:pPr>
              <a:lnSpc>
                <a:spcPct val="101000"/>
              </a:lnSpc>
              <a:spcAft>
                <a:spcPts val="800"/>
              </a:spcAft>
            </a:pPr>
            <a:r>
              <a:rPr lang="en-GB" sz="800" b="1" u="sng" kern="150" dirty="0">
                <a:effectLst/>
                <a:latin typeface="Calibri" panose="020F0502020204030204" pitchFamily="34" charset="0"/>
                <a:ea typeface="Calibri" panose="020F0502020204030204" pitchFamily="34" charset="0"/>
                <a:cs typeface="Times New Roman" panose="02020603050405020304" pitchFamily="18" charset="0"/>
              </a:rPr>
              <a:t>Why is Diagnosing dyslexia not straight forward?</a:t>
            </a:r>
            <a:endParaRPr lang="en-GB" sz="800" kern="1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1000"/>
              </a:lnSpc>
              <a:spcAft>
                <a:spcPts val="800"/>
              </a:spcAft>
            </a:pPr>
            <a:r>
              <a:rPr lang="en-GB" sz="800" kern="150" dirty="0">
                <a:effectLst/>
                <a:latin typeface="Calibri" panose="020F0502020204030204" pitchFamily="34" charset="0"/>
                <a:ea typeface="Calibri" panose="020F0502020204030204" pitchFamily="34" charset="0"/>
                <a:cs typeface="Times New Roman" panose="02020603050405020304" pitchFamily="18" charset="0"/>
              </a:rPr>
              <a:t>Wagner (2018) explains people with dyslexia are frequently misdiagnosed or even ignored altogether (Wagner, 2018). Unreliability in diagnosis exists for definitions that only include one indicator, such as IQ-achievement discrepancy or RTI (Response to Intervention), and this contributes to the issue (Wagner, 2018).</a:t>
            </a:r>
          </a:p>
        </p:txBody>
      </p:sp>
      <p:sp>
        <p:nvSpPr>
          <p:cNvPr id="8" name="Text Box 2">
            <a:extLst>
              <a:ext uri="{FF2B5EF4-FFF2-40B4-BE49-F238E27FC236}">
                <a16:creationId xmlns:a16="http://schemas.microsoft.com/office/drawing/2014/main" id="{FDF14921-7265-34F2-F281-68CA5094AE9D}"/>
              </a:ext>
            </a:extLst>
          </p:cNvPr>
          <p:cNvSpPr txBox="1">
            <a:spLocks noChangeArrowheads="1"/>
          </p:cNvSpPr>
          <p:nvPr/>
        </p:nvSpPr>
        <p:spPr bwMode="auto">
          <a:xfrm>
            <a:off x="4952823" y="503847"/>
            <a:ext cx="3528060" cy="2582142"/>
          </a:xfrm>
          <a:prstGeom prst="rect">
            <a:avLst/>
          </a:prstGeom>
          <a:solidFill>
            <a:srgbClr val="FFFF00"/>
          </a:solidFill>
          <a:ln w="9525">
            <a:solidFill>
              <a:srgbClr val="000000"/>
            </a:solidFill>
            <a:miter lim="800000"/>
            <a:headEnd/>
            <a:tailEnd/>
          </a:ln>
        </p:spPr>
        <p:txBody>
          <a:bodyPr rot="0" vert="horz" wrap="square" lIns="91440" tIns="45720" rIns="91440" bIns="45720" anchor="t" anchorCtr="0">
            <a:noAutofit/>
          </a:bodyPr>
          <a:lstStyle/>
          <a:p>
            <a:pPr>
              <a:lnSpc>
                <a:spcPct val="101000"/>
              </a:lnSpc>
              <a:spcAft>
                <a:spcPts val="800"/>
              </a:spcAft>
            </a:pPr>
            <a:r>
              <a:rPr lang="en-GB" sz="1100" u="sng" kern="150" dirty="0">
                <a:effectLst/>
                <a:latin typeface="Calibri" panose="020F0502020204030204" pitchFamily="34" charset="0"/>
                <a:ea typeface="Calibri" panose="020F0502020204030204" pitchFamily="34" charset="0"/>
                <a:cs typeface="Times New Roman" panose="02020603050405020304" pitchFamily="18" charset="0"/>
              </a:rPr>
              <a:t>How is Dyslexia Identified and diagnosed?</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1000"/>
              </a:lnSpc>
              <a:spcAft>
                <a:spcPts val="800"/>
              </a:spcAft>
            </a:pPr>
            <a:r>
              <a:rPr lang="en-GB" sz="700" kern="150" dirty="0">
                <a:effectLst/>
                <a:latin typeface="Calibri" panose="020F0502020204030204" pitchFamily="34" charset="0"/>
                <a:ea typeface="Calibri" panose="020F0502020204030204" pitchFamily="34" charset="0"/>
                <a:cs typeface="Times New Roman" panose="02020603050405020304" pitchFamily="18" charset="0"/>
              </a:rPr>
              <a:t>Dyslexia Is identified by doing screening tests to find out if </a:t>
            </a:r>
            <a:r>
              <a:rPr lang="en-GB" sz="700" kern="150" dirty="0">
                <a:latin typeface="Calibri" panose="020F0502020204030204" pitchFamily="34" charset="0"/>
                <a:ea typeface="Calibri" panose="020F0502020204030204" pitchFamily="34" charset="0"/>
                <a:cs typeface="Times New Roman" panose="02020603050405020304" pitchFamily="18" charset="0"/>
              </a:rPr>
              <a:t>a </a:t>
            </a:r>
            <a:r>
              <a:rPr lang="en-GB" sz="700" kern="150" dirty="0">
                <a:effectLst/>
                <a:latin typeface="Calibri" panose="020F0502020204030204" pitchFamily="34" charset="0"/>
                <a:ea typeface="Calibri" panose="020F0502020204030204" pitchFamily="34" charset="0"/>
                <a:cs typeface="Times New Roman" panose="02020603050405020304" pitchFamily="18" charset="0"/>
              </a:rPr>
              <a:t> child has dyslexia. The school does not need a formal diagnosis to put support in place for the child. However, a diagnostic Assessment can help to make sure the appropriate interventions are put In place. </a:t>
            </a:r>
          </a:p>
          <a:p>
            <a:pPr>
              <a:lnSpc>
                <a:spcPct val="101000"/>
              </a:lnSpc>
              <a:spcAft>
                <a:spcPts val="800"/>
              </a:spcAft>
            </a:pPr>
            <a:r>
              <a:rPr lang="en-GB" sz="700" kern="150" dirty="0">
                <a:effectLst/>
                <a:latin typeface="Calibri" panose="020F0502020204030204" pitchFamily="34" charset="0"/>
                <a:ea typeface="Calibri" panose="020F0502020204030204" pitchFamily="34" charset="0"/>
                <a:cs typeface="Times New Roman" panose="02020603050405020304" pitchFamily="18" charset="0"/>
              </a:rPr>
              <a:t>				 (British Dyslexia Association, no </a:t>
            </a:r>
            <a:r>
              <a:rPr lang="en-GB" sz="700" kern="150" dirty="0" err="1">
                <a:effectLst/>
                <a:latin typeface="Calibri" panose="020F0502020204030204" pitchFamily="34" charset="0"/>
                <a:ea typeface="Calibri" panose="020F0502020204030204" pitchFamily="34" charset="0"/>
                <a:cs typeface="Times New Roman" panose="02020603050405020304" pitchFamily="18" charset="0"/>
              </a:rPr>
              <a:t>dateb</a:t>
            </a:r>
            <a:r>
              <a:rPr lang="en-GB" sz="700" kern="15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1000"/>
              </a:lnSpc>
              <a:spcAft>
                <a:spcPts val="800"/>
              </a:spcAft>
            </a:pPr>
            <a:r>
              <a:rPr lang="en-GB" sz="700" kern="150" dirty="0">
                <a:effectLst/>
                <a:latin typeface="Calibri" panose="020F0502020204030204" pitchFamily="34" charset="0"/>
                <a:ea typeface="Calibri" panose="020F0502020204030204" pitchFamily="34" charset="0"/>
                <a:cs typeface="Times New Roman" panose="02020603050405020304" pitchFamily="18" charset="0"/>
              </a:rPr>
              <a:t>Dyslexia can only be diagnosed through a diagnostic assessment by an advisory dyslexia practitioner. The assessment will state whether the child is dyslexic or not. The setting will receive a detailed report stating the areas of weaknesses and strengths and a clear idea of how best to support the child’s individual needs.  </a:t>
            </a:r>
          </a:p>
          <a:p>
            <a:pPr>
              <a:lnSpc>
                <a:spcPct val="101000"/>
              </a:lnSpc>
              <a:spcAft>
                <a:spcPts val="800"/>
              </a:spcAft>
            </a:pPr>
            <a:r>
              <a:rPr lang="en-GB" sz="700" kern="150" dirty="0">
                <a:effectLst/>
                <a:latin typeface="Calibri" panose="020F0502020204030204" pitchFamily="34" charset="0"/>
                <a:ea typeface="Calibri" panose="020F0502020204030204" pitchFamily="34" charset="0"/>
                <a:cs typeface="Times New Roman" panose="02020603050405020304" pitchFamily="18" charset="0"/>
              </a:rPr>
              <a:t>The aim of the Assessment:</a:t>
            </a:r>
          </a:p>
          <a:p>
            <a:pPr marL="342900" lvl="0" indent="-342900">
              <a:lnSpc>
                <a:spcPct val="101000"/>
              </a:lnSpc>
              <a:buFont typeface="Symbol" panose="05050102010706020507" pitchFamily="18" charset="2"/>
              <a:buChar char=""/>
            </a:pPr>
            <a:r>
              <a:rPr lang="en-GB" sz="700" kern="150" dirty="0">
                <a:effectLst/>
                <a:latin typeface="Calibri" panose="020F0502020204030204" pitchFamily="34" charset="0"/>
                <a:ea typeface="Calibri" panose="020F0502020204030204" pitchFamily="34" charset="0"/>
                <a:cs typeface="Times New Roman" panose="02020603050405020304" pitchFamily="18" charset="0"/>
              </a:rPr>
              <a:t>Find out the young person’s style of learning and what works for them and what does not. </a:t>
            </a:r>
          </a:p>
          <a:p>
            <a:pPr marL="342900" lvl="0" indent="-342900">
              <a:lnSpc>
                <a:spcPct val="101000"/>
              </a:lnSpc>
              <a:buFont typeface="Symbol" panose="05050102010706020507" pitchFamily="18" charset="2"/>
              <a:buChar char=""/>
            </a:pPr>
            <a:r>
              <a:rPr lang="en-GB" sz="700" kern="150" dirty="0">
                <a:effectLst/>
                <a:latin typeface="Calibri" panose="020F0502020204030204" pitchFamily="34" charset="0"/>
                <a:ea typeface="Calibri" panose="020F0502020204030204" pitchFamily="34" charset="0"/>
                <a:cs typeface="Times New Roman" panose="02020603050405020304" pitchFamily="18" charset="0"/>
              </a:rPr>
              <a:t>Collect information about their Reading, writing and Spelling.</a:t>
            </a:r>
          </a:p>
          <a:p>
            <a:pPr marL="342900" lvl="0" indent="-342900">
              <a:lnSpc>
                <a:spcPct val="101000"/>
              </a:lnSpc>
              <a:spcAft>
                <a:spcPts val="800"/>
              </a:spcAft>
              <a:buFont typeface="Symbol" panose="05050102010706020507" pitchFamily="18" charset="2"/>
              <a:buChar char=""/>
            </a:pPr>
            <a:r>
              <a:rPr lang="en-GB" sz="700" kern="150" dirty="0">
                <a:effectLst/>
                <a:latin typeface="Calibri" panose="020F0502020204030204" pitchFamily="34" charset="0"/>
                <a:ea typeface="Calibri" panose="020F0502020204030204" pitchFamily="34" charset="0"/>
                <a:cs typeface="Times New Roman" panose="02020603050405020304" pitchFamily="18" charset="0"/>
              </a:rPr>
              <a:t>Looking at factors that could affect learning.</a:t>
            </a:r>
          </a:p>
          <a:p>
            <a:pPr lvl="0">
              <a:lnSpc>
                <a:spcPct val="101000"/>
              </a:lnSpc>
              <a:spcAft>
                <a:spcPts val="800"/>
              </a:spcAft>
            </a:pPr>
            <a:r>
              <a:rPr lang="en-GB" sz="700" kern="150" dirty="0">
                <a:effectLst/>
                <a:latin typeface="Calibri" panose="020F0502020204030204" pitchFamily="34" charset="0"/>
                <a:ea typeface="Calibri" panose="020F0502020204030204" pitchFamily="34" charset="0"/>
                <a:cs typeface="Times New Roman" panose="02020603050405020304" pitchFamily="18" charset="0"/>
              </a:rPr>
              <a:t>                         (British Dyslexia Association, no </a:t>
            </a:r>
            <a:r>
              <a:rPr lang="en-GB" sz="700" kern="150" dirty="0" err="1">
                <a:effectLst/>
                <a:latin typeface="Calibri" panose="020F0502020204030204" pitchFamily="34" charset="0"/>
                <a:ea typeface="Calibri" panose="020F0502020204030204" pitchFamily="34" charset="0"/>
                <a:cs typeface="Times New Roman" panose="02020603050405020304" pitchFamily="18" charset="0"/>
              </a:rPr>
              <a:t>dateb</a:t>
            </a:r>
            <a:r>
              <a:rPr lang="en-GB" sz="1100" kern="150" dirty="0">
                <a:effectLst/>
                <a:latin typeface="Calibri" panose="020F0502020204030204" pitchFamily="34" charset="0"/>
                <a:ea typeface="Calibri" panose="020F0502020204030204" pitchFamily="34" charset="0"/>
                <a:cs typeface="Times New Roman" panose="02020603050405020304" pitchFamily="18" charset="0"/>
              </a:rPr>
              <a:t>)</a:t>
            </a:r>
          </a:p>
        </p:txBody>
      </p:sp>
      <p:pic>
        <p:nvPicPr>
          <p:cNvPr id="9" name="Picture 8">
            <a:extLst>
              <a:ext uri="{FF2B5EF4-FFF2-40B4-BE49-F238E27FC236}">
                <a16:creationId xmlns:a16="http://schemas.microsoft.com/office/drawing/2014/main" id="{B1DFE913-AF6A-31CB-C62A-F6CED29BF029}"/>
              </a:ext>
            </a:extLst>
          </p:cNvPr>
          <p:cNvPicPr>
            <a:picLocks noChangeAspect="1"/>
          </p:cNvPicPr>
          <p:nvPr/>
        </p:nvPicPr>
        <p:blipFill>
          <a:blip r:embed="rId2"/>
          <a:stretch>
            <a:fillRect/>
          </a:stretch>
        </p:blipFill>
        <p:spPr>
          <a:xfrm>
            <a:off x="57649" y="3881712"/>
            <a:ext cx="1550670" cy="1198245"/>
          </a:xfrm>
          <a:prstGeom prst="rect">
            <a:avLst/>
          </a:prstGeom>
        </p:spPr>
      </p:pic>
      <p:sp>
        <p:nvSpPr>
          <p:cNvPr id="10" name="TextBox 9">
            <a:extLst>
              <a:ext uri="{FF2B5EF4-FFF2-40B4-BE49-F238E27FC236}">
                <a16:creationId xmlns:a16="http://schemas.microsoft.com/office/drawing/2014/main" id="{DCE7DDE5-44CD-5B9F-6EEE-03B548E204E0}"/>
              </a:ext>
            </a:extLst>
          </p:cNvPr>
          <p:cNvSpPr txBox="1"/>
          <p:nvPr/>
        </p:nvSpPr>
        <p:spPr>
          <a:xfrm>
            <a:off x="4952822" y="3123750"/>
            <a:ext cx="3417429" cy="2939266"/>
          </a:xfrm>
          <a:prstGeom prst="rect">
            <a:avLst/>
          </a:prstGeom>
          <a:solidFill>
            <a:srgbClr val="00B0F0"/>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GB" sz="1000" dirty="0">
                <a:solidFill>
                  <a:schemeClr val="tx1"/>
                </a:solidFill>
              </a:rPr>
              <a:t>Barriers </a:t>
            </a:r>
          </a:p>
          <a:p>
            <a:r>
              <a:rPr lang="en-GB" sz="600" dirty="0">
                <a:solidFill>
                  <a:schemeClr val="tx1"/>
                </a:solidFill>
              </a:rPr>
              <a:t>According to Welsh Government (2021) settings should have trained staff who recognise additional learning needs and are aware of the signs and follow the steps of diagnosis. </a:t>
            </a:r>
          </a:p>
          <a:p>
            <a:endParaRPr lang="en-GB" sz="600" dirty="0">
              <a:solidFill>
                <a:schemeClr val="tx1"/>
              </a:solidFill>
            </a:endParaRPr>
          </a:p>
          <a:p>
            <a:r>
              <a:rPr lang="en-GB" sz="600" kern="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Beard (2019) states practitioners would benefit most from taking a Level 3 or Level 4 dyslexia course, as both will equip her with the knowledge and skills necessary to identify students in her class who have dyslexic tendencies and to support them by utilising multisensory teaching techniques and suitable accommodations. Practitioners will advance in their work thanks to the techniques and knowledge they acquires (Beard,2019).</a:t>
            </a:r>
          </a:p>
          <a:p>
            <a:endParaRPr lang="en-GB" sz="100" dirty="0">
              <a:solidFill>
                <a:schemeClr val="tx1"/>
              </a:solidFill>
            </a:endParaRPr>
          </a:p>
          <a:p>
            <a:r>
              <a:rPr lang="en-GB" sz="600" dirty="0">
                <a:solidFill>
                  <a:schemeClr val="tx1"/>
                </a:solidFill>
              </a:rPr>
              <a:t>It is thought that 5-20% of people have dyslexia, a learning disorder that affects reading, writing, and spelling (</a:t>
            </a:r>
            <a:r>
              <a:rPr lang="en-GB" sz="600" dirty="0" err="1">
                <a:solidFill>
                  <a:schemeClr val="tx1"/>
                </a:solidFill>
              </a:rPr>
              <a:t>Shaywitz</a:t>
            </a:r>
            <a:r>
              <a:rPr lang="en-GB" sz="600" dirty="0">
                <a:solidFill>
                  <a:schemeClr val="tx1"/>
                </a:solidFill>
              </a:rPr>
              <a:t>, 1998; </a:t>
            </a:r>
            <a:r>
              <a:rPr lang="en-GB" sz="600" dirty="0" err="1">
                <a:solidFill>
                  <a:schemeClr val="tx1"/>
                </a:solidFill>
              </a:rPr>
              <a:t>Shaywitz</a:t>
            </a:r>
            <a:r>
              <a:rPr lang="en-GB" sz="600" dirty="0">
                <a:solidFill>
                  <a:schemeClr val="tx1"/>
                </a:solidFill>
              </a:rPr>
              <a:t>, 2003, cited in Cunningham, 2021). Although dyslexia is a chronic illness with no known cure, evidence-based therapies are available for students who are having difficulty (</a:t>
            </a:r>
            <a:r>
              <a:rPr lang="en-GB" sz="600" dirty="0" err="1">
                <a:solidFill>
                  <a:schemeClr val="tx1"/>
                </a:solidFill>
              </a:rPr>
              <a:t>Shaywitz</a:t>
            </a:r>
            <a:r>
              <a:rPr lang="en-GB" sz="600" dirty="0">
                <a:solidFill>
                  <a:schemeClr val="tx1"/>
                </a:solidFill>
              </a:rPr>
              <a:t>, 2003, cited in Cunningham, 2021).</a:t>
            </a:r>
          </a:p>
          <a:p>
            <a:r>
              <a:rPr lang="en-GB" sz="700" kern="15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Zauderer</a:t>
            </a:r>
            <a:r>
              <a:rPr lang="en-GB" sz="700" kern="1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(2022) </a:t>
            </a:r>
            <a:r>
              <a:rPr lang="en-GB" sz="700" dirty="0">
                <a:solidFill>
                  <a:schemeClr val="tx1"/>
                </a:solidFill>
                <a:effectLst/>
                <a:latin typeface="Times New Roman" panose="02020603050405020304" pitchFamily="18" charset="0"/>
                <a:ea typeface="Times New Roman" panose="02020603050405020304" pitchFamily="18" charset="0"/>
              </a:rPr>
              <a:t>explains </a:t>
            </a:r>
            <a:r>
              <a:rPr lang="en-GB" sz="700" dirty="0">
                <a:solidFill>
                  <a:schemeClr val="tx1"/>
                </a:solidFill>
                <a:effectLst/>
                <a:latin typeface="Calibri" panose="020F0502020204030204" pitchFamily="34" charset="0"/>
                <a:ea typeface="Times New Roman" panose="02020603050405020304" pitchFamily="18" charset="0"/>
              </a:rPr>
              <a:t>dyslexia affects one in ten persons, according to </a:t>
            </a:r>
            <a:r>
              <a:rPr lang="en-GB" sz="700" dirty="0" err="1">
                <a:solidFill>
                  <a:schemeClr val="tx1"/>
                </a:solidFill>
                <a:effectLst/>
                <a:latin typeface="Calibri" panose="020F0502020204030204" pitchFamily="34" charset="0"/>
                <a:ea typeface="Times New Roman" panose="02020603050405020304" pitchFamily="18" charset="0"/>
              </a:rPr>
              <a:t>estimates.There</a:t>
            </a:r>
            <a:r>
              <a:rPr lang="en-GB" sz="700" dirty="0">
                <a:solidFill>
                  <a:schemeClr val="tx1"/>
                </a:solidFill>
                <a:effectLst/>
                <a:latin typeface="Calibri" panose="020F0502020204030204" pitchFamily="34" charset="0"/>
                <a:ea typeface="Times New Roman" panose="02020603050405020304" pitchFamily="18" charset="0"/>
              </a:rPr>
              <a:t> are 780 million dyslexic individuals among the 7.8 billion people that inhabit the </a:t>
            </a:r>
            <a:r>
              <a:rPr lang="en-GB" sz="700" dirty="0" err="1">
                <a:solidFill>
                  <a:schemeClr val="tx1"/>
                </a:solidFill>
                <a:effectLst/>
                <a:latin typeface="Calibri" panose="020F0502020204030204" pitchFamily="34" charset="0"/>
                <a:ea typeface="Times New Roman" panose="02020603050405020304" pitchFamily="18" charset="0"/>
              </a:rPr>
              <a:t>planet.Only</a:t>
            </a:r>
            <a:r>
              <a:rPr lang="en-GB" sz="700" dirty="0">
                <a:solidFill>
                  <a:schemeClr val="tx1"/>
                </a:solidFill>
                <a:effectLst/>
                <a:latin typeface="Calibri" panose="020F0502020204030204" pitchFamily="34" charset="0"/>
                <a:ea typeface="Times New Roman" panose="02020603050405020304" pitchFamily="18" charset="0"/>
              </a:rPr>
              <a:t> 2 million of the more than 40 million adults in the US who have dyslexia have been given a diagnosis.</a:t>
            </a:r>
            <a:endParaRPr lang="en-GB" sz="700" dirty="0">
              <a:solidFill>
                <a:schemeClr val="tx1"/>
              </a:solidFill>
              <a:effectLst/>
              <a:latin typeface="Times New Roman" panose="02020603050405020304" pitchFamily="18" charset="0"/>
              <a:ea typeface="Times New Roman" panose="02020603050405020304" pitchFamily="18" charset="0"/>
            </a:endParaRPr>
          </a:p>
          <a:p>
            <a:endParaRPr lang="en-GB" sz="600" dirty="0">
              <a:solidFill>
                <a:schemeClr val="tx1"/>
              </a:solidFill>
            </a:endParaRPr>
          </a:p>
          <a:p>
            <a:r>
              <a:rPr lang="en-GB" sz="600" dirty="0">
                <a:solidFill>
                  <a:schemeClr val="tx1"/>
                </a:solidFill>
              </a:rPr>
              <a:t>In conclusion, dyslexia is a problem that affects many people in our society, has an impact on young people, is treatable, and is best managed with early intervention. However, just 5% of the estimated 40 million </a:t>
            </a:r>
            <a:r>
              <a:rPr lang="en-GB" sz="600" dirty="0" err="1">
                <a:solidFill>
                  <a:schemeClr val="tx1"/>
                </a:solidFill>
              </a:rPr>
              <a:t>adulwho</a:t>
            </a:r>
            <a:r>
              <a:rPr lang="en-GB" sz="600" dirty="0">
                <a:solidFill>
                  <a:schemeClr val="tx1"/>
                </a:solidFill>
              </a:rPr>
              <a:t> have dyslexia may be aware of it (Austin Learning Solutions, 2020). So how and why do so many individuals elude detection? </a:t>
            </a:r>
          </a:p>
          <a:p>
            <a:endParaRPr lang="en-GB" sz="600" dirty="0">
              <a:solidFill>
                <a:schemeClr val="tx1"/>
              </a:solidFill>
            </a:endParaRPr>
          </a:p>
          <a:p>
            <a:r>
              <a:rPr lang="en-GB" sz="700" dirty="0">
                <a:solidFill>
                  <a:schemeClr val="tx1"/>
                </a:solidFill>
                <a:effectLst/>
                <a:latin typeface="Times New Roman" panose="02020603050405020304" pitchFamily="18" charset="0"/>
                <a:ea typeface="Times New Roman" panose="02020603050405020304" pitchFamily="18" charset="0"/>
              </a:rPr>
              <a:t>NHS (2022c) explain despite the fact that dyslexia is a lifelong issue, there are a number of specialised educational programmes that can support kids' reading and writing. Starting these interventions early usually results in the most effectiveness.</a:t>
            </a:r>
            <a:endParaRPr lang="en-GB" sz="1800" dirty="0">
              <a:solidFill>
                <a:schemeClr val="tx1"/>
              </a:solidFill>
              <a:effectLst/>
              <a:latin typeface="Times New Roman" panose="02020603050405020304" pitchFamily="18" charset="0"/>
              <a:ea typeface="Times New Roman" panose="02020603050405020304" pitchFamily="18" charset="0"/>
            </a:endParaRPr>
          </a:p>
          <a:p>
            <a:endParaRPr lang="en-GB" sz="600" dirty="0"/>
          </a:p>
          <a:p>
            <a:endParaRPr lang="en-GB" sz="1100" dirty="0"/>
          </a:p>
        </p:txBody>
      </p:sp>
      <p:sp>
        <p:nvSpPr>
          <p:cNvPr id="2" name="TextBox 1">
            <a:extLst>
              <a:ext uri="{FF2B5EF4-FFF2-40B4-BE49-F238E27FC236}">
                <a16:creationId xmlns:a16="http://schemas.microsoft.com/office/drawing/2014/main" id="{296E96D0-46E3-1DFD-57E3-E9652886ED53}"/>
              </a:ext>
            </a:extLst>
          </p:cNvPr>
          <p:cNvSpPr txBox="1"/>
          <p:nvPr/>
        </p:nvSpPr>
        <p:spPr>
          <a:xfrm>
            <a:off x="127428" y="5229922"/>
            <a:ext cx="1095789" cy="430887"/>
          </a:xfrm>
          <a:prstGeom prst="rect">
            <a:avLst/>
          </a:prstGeom>
          <a:noFill/>
        </p:spPr>
        <p:txBody>
          <a:bodyPr wrap="square" rtlCol="0">
            <a:spAutoFit/>
          </a:bodyPr>
          <a:lstStyle/>
          <a:p>
            <a:r>
              <a:rPr lang="en-GB" sz="1100" dirty="0" err="1"/>
              <a:t>Sarahsnippets</a:t>
            </a:r>
            <a:r>
              <a:rPr lang="en-GB" sz="1100" dirty="0"/>
              <a:t>(no date).</a:t>
            </a:r>
          </a:p>
        </p:txBody>
      </p:sp>
      <p:sp>
        <p:nvSpPr>
          <p:cNvPr id="3" name="TextBox 2">
            <a:extLst>
              <a:ext uri="{FF2B5EF4-FFF2-40B4-BE49-F238E27FC236}">
                <a16:creationId xmlns:a16="http://schemas.microsoft.com/office/drawing/2014/main" id="{1F3BC138-A2C5-BD4A-0029-053A2FC49F68}"/>
              </a:ext>
            </a:extLst>
          </p:cNvPr>
          <p:cNvSpPr txBox="1"/>
          <p:nvPr/>
        </p:nvSpPr>
        <p:spPr>
          <a:xfrm>
            <a:off x="1669921" y="3946640"/>
            <a:ext cx="3227586" cy="2846933"/>
          </a:xfrm>
          <a:prstGeom prst="rect">
            <a:avLst/>
          </a:prstGeom>
          <a:solidFill>
            <a:srgbClr val="00B050"/>
          </a:solidFill>
          <a:ln w="9525">
            <a:solidFill>
              <a:schemeClr val="tx1"/>
            </a:solidFill>
          </a:ln>
        </p:spPr>
        <p:txBody>
          <a:bodyPr wrap="square" rtlCol="0">
            <a:spAutoFit/>
          </a:bodyPr>
          <a:lstStyle/>
          <a:p>
            <a:pPr>
              <a:lnSpc>
                <a:spcPct val="100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Paul (2023) </a:t>
            </a:r>
            <a:r>
              <a:rPr lang="en-GB" sz="9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of Sarah’s Teaching Snippets is an ‘online educator as well as a reading interventionist </a:t>
            </a:r>
            <a:r>
              <a:rPr lang="en-GB" sz="900" kern="100" spc="-5" dirty="0">
                <a:solidFill>
                  <a:srgbClr val="1D1D1F"/>
                </a:solidFill>
                <a:effectLst/>
                <a:latin typeface="Calibri" panose="020F0502020204030204" pitchFamily="34" charset="0"/>
                <a:ea typeface="Calibri" panose="020F0502020204030204" pitchFamily="34" charset="0"/>
                <a:cs typeface="Calibri" panose="020F0502020204030204" pitchFamily="34" charset="0"/>
              </a:rPr>
              <a:t>for kindergarten </a:t>
            </a:r>
            <a:r>
              <a:rPr lang="en-GB" sz="9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who gives practical, engaging ways to implement structured literacy’.</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spcAft>
                <a:spcPts val="800"/>
              </a:spcAft>
            </a:pPr>
            <a:r>
              <a:rPr lang="en-GB" sz="900" kern="100" spc="-5" dirty="0">
                <a:effectLst/>
                <a:latin typeface="Helvetica" panose="020B0604020202020204" pitchFamily="34" charset="0"/>
                <a:ea typeface="Calibri" panose="020F0502020204030204" pitchFamily="34" charset="0"/>
                <a:cs typeface="Times New Roman" panose="02020603050405020304" pitchFamily="18" charset="0"/>
              </a:rPr>
              <a:t>Sarah Paul is a reading interventionalist for kindergarten through third grade. Prior to that, she taught first grade. She has a blog called Sarah's Teaching Snippets that she started in 2010. She started studying dyslexia about ten years ago, which began her journey with the science of reading. She has received OG training through the Dyslexia Training Institute and additional training through PDX Reading Specialist.</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spcAft>
                <a:spcPts val="800"/>
              </a:spcAft>
            </a:pPr>
            <a:r>
              <a:rPr lang="en-GB" sz="900" kern="100" dirty="0">
                <a:effectLst/>
                <a:latin typeface="Calibri" panose="020F0502020204030204" pitchFamily="34" charset="0"/>
                <a:ea typeface="Calibri" panose="020F0502020204030204" pitchFamily="34" charset="0"/>
                <a:cs typeface="Times New Roman" panose="02020603050405020304" pitchFamily="18" charset="0"/>
              </a:rPr>
              <a:t>Paul (2023) </a:t>
            </a:r>
            <a:r>
              <a:rPr lang="en-GB" sz="900" kern="100" dirty="0">
                <a:effectLst/>
                <a:latin typeface="Calibri" panose="020F0502020204030204" pitchFamily="34" charset="0"/>
                <a:ea typeface="Calibri" panose="020F0502020204030204" pitchFamily="34" charset="0"/>
                <a:cs typeface="Calibri" panose="020F0502020204030204" pitchFamily="34" charset="0"/>
              </a:rPr>
              <a:t>of Sarah’s </a:t>
            </a:r>
            <a:r>
              <a:rPr lang="en-GB" sz="9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Teaching Snippets is an online educator as well as a reading interventionist and gives practical, engaging ways to implement structured literacy</a:t>
            </a:r>
            <a:r>
              <a:rPr lang="en-GB" sz="2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620886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4D77DA4-DDF8-1E01-DE56-6AE7428DB413}"/>
              </a:ext>
            </a:extLst>
          </p:cNvPr>
          <p:cNvSpPr txBox="1"/>
          <p:nvPr/>
        </p:nvSpPr>
        <p:spPr>
          <a:xfrm>
            <a:off x="0" y="93133"/>
            <a:ext cx="12192000" cy="7030899"/>
          </a:xfrm>
          <a:prstGeom prst="rect">
            <a:avLst/>
          </a:prstGeom>
          <a:noFill/>
        </p:spPr>
        <p:txBody>
          <a:bodyPr wrap="square" rtlCol="0">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Bates, M. (2022)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Dyslexia Definition: Global Perspectives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https://www.dyslexia-reading-well.com/dyslexia-definition.html#:~:text=There%20are%20three%20proposed%20cognitive,math%20disability%2C%20etc</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30 May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Beard, S. (2019)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What level of training should a Dyslexia Tutor have to work with my child?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https://www.dyslexiaservices.net/post/2019/04/15/what-level-of-training-should-a-dyslexia-tutor-have-to-work-with-my-child#:~:text=A%20Level%203%20Dyslexia%20or,her%20progress%20in%20her%20career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30 May 2023).</a:t>
            </a:r>
          </a:p>
          <a:p>
            <a:pPr>
              <a:lnSpc>
                <a:spcPct val="107000"/>
              </a:lnSpc>
              <a:spcAft>
                <a:spcPts val="800"/>
              </a:spcAft>
            </a:pPr>
            <a:r>
              <a:rPr lang="en-GB" sz="1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British Dyslexia Association. (no </a:t>
            </a:r>
            <a:r>
              <a:rPr lang="en-GB" sz="1800" kern="15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datea</a:t>
            </a:r>
            <a:r>
              <a:rPr lang="en-GB" sz="1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i="1"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About dyslexia</a:t>
            </a:r>
            <a:r>
              <a:rPr lang="en-GB" sz="1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kern="15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https://www.bdadyslexia.org.uk/dyslexia/about-dyslexia/what-is-dyslexia</a:t>
            </a:r>
            <a:r>
              <a:rPr lang="en-GB" sz="1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(Accessed: 3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British Dyslexia Association. (no </a:t>
            </a:r>
            <a:r>
              <a:rPr lang="en-GB" sz="1800" kern="15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dateb</a:t>
            </a:r>
            <a:r>
              <a:rPr lang="en-GB" sz="1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i="1"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Is my child dyslexic?</a:t>
            </a:r>
            <a:r>
              <a:rPr lang="en-GB" sz="1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5"/>
              </a:rPr>
              <a:t>https://www.bdadyslexia.org.uk/advice/children/is-my-child-dyslexic/diagnosis</a:t>
            </a:r>
            <a:r>
              <a:rPr lang="en-GB" sz="1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(Accessed: 23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Cunningham, M. (2021) ‘Barriers to the Diagnosis of Dyslexia in Children’, </a:t>
            </a:r>
            <a:r>
              <a:rPr lang="en-GB" sz="1800" i="1"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Yale Undergraduate Research Journal</a:t>
            </a:r>
            <a:r>
              <a:rPr lang="en-GB" sz="1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2(1), pp. 1-6.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NHS. (2022a) </a:t>
            </a:r>
            <a:r>
              <a:rPr lang="en-GB" sz="1800" i="1"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Dyslexia</a:t>
            </a:r>
            <a:r>
              <a:rPr lang="en-GB" sz="1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kern="15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https://www.nhs.uk/conditions/dyslexia/</a:t>
            </a:r>
            <a:r>
              <a:rPr lang="en-GB" sz="1800" kern="15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(Accessed: 09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NHS. (2022b)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Symptoms Dyslexia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https://www.nhs.uk/conditions/dyslexia/symptoms/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30 May 2023).</a:t>
            </a:r>
          </a:p>
          <a:p>
            <a:pPr>
              <a:lnSpc>
                <a:spcPct val="107000"/>
              </a:lnSpc>
              <a:spcAft>
                <a:spcPts val="800"/>
              </a:spcAft>
            </a:pP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NHS. (2022c)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Management Dyslexia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https://www.nhs.uk/conditions/dyslexia/living-with/#:~:text=While%20dyslexia%20is%20a%20lifelong,started%20at%20a%20young%20age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30 May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Mayo Clinic (2022</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Dyslexia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9"/>
              </a:rPr>
              <a:t>https://www.mayoclinic.org/diseases-conditions/dyslexia/symptoms-causes/syc-20353552</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30 May 2023).</a:t>
            </a:r>
          </a:p>
          <a:p>
            <a:pPr>
              <a:lnSpc>
                <a:spcPct val="107000"/>
              </a:lnSpc>
              <a:spcAft>
                <a:spcPts val="800"/>
              </a:spcAft>
            </a:pPr>
            <a:r>
              <a:rPr lang="en-GB" sz="1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Moylan, K. (2020) </a:t>
            </a:r>
            <a:r>
              <a:rPr lang="en-GB" sz="1800" i="1"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Strategies for supporting Dyslexia</a:t>
            </a:r>
            <a:r>
              <a:rPr lang="en-GB" sz="1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10"/>
              </a:rPr>
              <a:t>https://senmagazine.co.uk/content/specific-needs/dyslexia-spld/12147/strategies-for-supporting-dyslexia/</a:t>
            </a:r>
            <a:r>
              <a:rPr lang="en-GB" sz="1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(Accessed: 23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77734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0CF2C-F6A3-F3F5-9EB3-3BE907466F8A}"/>
              </a:ext>
            </a:extLst>
          </p:cNvPr>
          <p:cNvSpPr>
            <a:spLocks noGrp="1"/>
          </p:cNvSpPr>
          <p:nvPr>
            <p:ph type="title"/>
          </p:nvPr>
        </p:nvSpPr>
        <p:spPr/>
        <p:txBody>
          <a:bodyPr>
            <a:normAutofit fontScale="90000"/>
          </a:bodyPr>
          <a:lstStyle/>
          <a:p>
            <a:br>
              <a:rPr lang="en-GB"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EBF12AFF-FCA5-4899-D4DA-05BAB1034232}"/>
              </a:ext>
            </a:extLst>
          </p:cNvPr>
          <p:cNvSpPr>
            <a:spLocks noGrp="1"/>
          </p:cNvSpPr>
          <p:nvPr>
            <p:ph idx="1"/>
          </p:nvPr>
        </p:nvSpPr>
        <p:spPr>
          <a:xfrm>
            <a:off x="838200" y="643467"/>
            <a:ext cx="10515600" cy="5533496"/>
          </a:xfrm>
        </p:spPr>
        <p:txBody>
          <a:bodyPr>
            <a:normAutofit fontScale="70000" lnSpcReduction="20000"/>
          </a:bodyPr>
          <a:lstStyle/>
          <a:p>
            <a:pPr>
              <a:lnSpc>
                <a:spcPct val="107000"/>
              </a:lnSpc>
              <a:spcAft>
                <a:spcPts val="800"/>
              </a:spcAft>
            </a:pPr>
            <a:r>
              <a:rPr lang="en-GB" sz="2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Paul, S. (2023) </a:t>
            </a:r>
            <a:r>
              <a:rPr lang="en-GB" sz="2800" i="1"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Understanding Dyslexia</a:t>
            </a:r>
            <a:r>
              <a:rPr lang="en-GB" sz="2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GB" sz="2800" u="sng"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2"/>
              </a:rPr>
              <a:t>https://sarahsnippets.com/all-about-dyslexia/</a:t>
            </a:r>
            <a:r>
              <a:rPr lang="en-GB" sz="2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(Accessed: 23 May 2023).</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u="sng"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Paz, Z. (no date) </a:t>
            </a:r>
            <a:r>
              <a:rPr lang="en-GB" sz="2800" i="1"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Common Signs of Dyslexia in Adults</a:t>
            </a:r>
            <a:r>
              <a:rPr lang="en-GB" sz="2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GB" sz="2800" u="sng" kern="15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https://www.ldrfa.org/do-i-have-dyslexia/#:~:text=Dyslexia%20is%20a%20chronic%20condition,for%20its%20detection%20decrease%20dramatically</a:t>
            </a:r>
            <a:r>
              <a:rPr lang="en-GB" sz="2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(Accessed: 30 May 2023).</a:t>
            </a:r>
          </a:p>
          <a:p>
            <a:pPr>
              <a:lnSpc>
                <a:spcPct val="107000"/>
              </a:lnSpc>
              <a:spcAft>
                <a:spcPts val="800"/>
              </a:spcAft>
            </a:pPr>
            <a:r>
              <a:rPr lang="en-GB" sz="2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Wagner, R.K. (2018) ‘Why is it so Difficult to Diagnose Dyslexia and How Can We Do It Better?’, </a:t>
            </a:r>
            <a:r>
              <a:rPr lang="en-GB" sz="2800" i="1"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National Institute of Child Health and Human Development</a:t>
            </a:r>
            <a:r>
              <a:rPr lang="en-GB" sz="2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7(5).</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Welsh Government. (2021) </a:t>
            </a:r>
            <a:r>
              <a:rPr lang="en-GB" sz="2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Additional Learning Needs Code</a:t>
            </a:r>
            <a:r>
              <a:rPr lang="en-GB" sz="2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2800" u="sng" kern="1200" dirty="0">
                <a:solidFill>
                  <a:srgbClr val="0000FF"/>
                </a:solidFill>
                <a:effectLst/>
                <a:latin typeface="Calibri" panose="020F0502020204030204" pitchFamily="34" charset="0"/>
                <a:ea typeface="Times New Roman" panose="02020603050405020304" pitchFamily="18" charset="0"/>
                <a:cs typeface="Times New Roman" panose="02020603050405020304" pitchFamily="18" charset="0"/>
                <a:hlinkClick r:id="rId4"/>
              </a:rPr>
              <a:t>https://www.gov.wales/sites/default/files/publications/2022-06/220622-the-additional-learning-needs-code-for-wales-2021.pdf</a:t>
            </a:r>
            <a:r>
              <a:rPr lang="en-GB" sz="2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2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(Accessed: 23 May 2023).</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kern="15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Zauderer</a:t>
            </a:r>
            <a:r>
              <a:rPr lang="en-GB" sz="2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S. (2022) </a:t>
            </a:r>
            <a:r>
              <a:rPr lang="en-GB" sz="2800" i="1"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33 Dyslexia Statistics &amp; Facts: How Many People Have Dyslexia?</a:t>
            </a:r>
            <a:r>
              <a:rPr lang="en-GB" sz="2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GB" sz="2800" u="sng" kern="15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https://www.crossrivertherapy.com/research/dyslexia-statistics</a:t>
            </a:r>
            <a:r>
              <a:rPr lang="en-GB" sz="2800" kern="15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(Accessed: 30 May 2023).</a:t>
            </a:r>
          </a:p>
          <a:p>
            <a:pPr marL="0" indent="0">
              <a:buNone/>
            </a:pPr>
            <a:endParaRPr lang="en-GB" dirty="0"/>
          </a:p>
        </p:txBody>
      </p:sp>
    </p:spTree>
    <p:extLst>
      <p:ext uri="{BB962C8B-B14F-4D97-AF65-F5344CB8AC3E}">
        <p14:creationId xmlns:p14="http://schemas.microsoft.com/office/powerpoint/2010/main" val="24723456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565</TotalTime>
  <Words>1932</Words>
  <Application>Microsoft Office PowerPoint</Application>
  <PresentationFormat>Widescreen</PresentationFormat>
  <Paragraphs>64</Paragraphs>
  <Slides>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vt:i4>
      </vt:variant>
    </vt:vector>
  </HeadingPairs>
  <TitlesOfParts>
    <vt:vector size="11" baseType="lpstr">
      <vt:lpstr>Arial</vt:lpstr>
      <vt:lpstr>Calibri</vt:lpstr>
      <vt:lpstr>Calibri Light</vt:lpstr>
      <vt:lpstr>Helvetica</vt:lpstr>
      <vt:lpstr>Symbol</vt:lpstr>
      <vt:lpstr>Times New Roman</vt:lpstr>
      <vt:lpstr>Wingdings</vt:lpstr>
      <vt:lpstr>Office Theme</vt:lpstr>
      <vt:lpstr>PowerPoint Presentation</vt:lpstr>
      <vt:lpstr>PowerPoint Presentation</vt:lpstr>
      <vt:lpstr>   </vt:lpstr>
    </vt:vector>
  </TitlesOfParts>
  <Company>Carmarthenshire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 REES (Ysgol Carreg Hirfaen)</dc:creator>
  <cp:lastModifiedBy>Stephanie Rees</cp:lastModifiedBy>
  <cp:revision>6</cp:revision>
  <dcterms:created xsi:type="dcterms:W3CDTF">2023-05-23T12:54:03Z</dcterms:created>
  <dcterms:modified xsi:type="dcterms:W3CDTF">2023-06-01T22:30:11Z</dcterms:modified>
</cp:coreProperties>
</file>