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95BE9-0888-8CE9-4D06-1C747C376C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290751"/>
            <a:ext cx="8915399" cy="2262781"/>
          </a:xfrm>
        </p:spPr>
        <p:txBody>
          <a:bodyPr vert="horz">
            <a:normAutofit fontScale="90000"/>
          </a:bodyPr>
          <a:lstStyle/>
          <a:p>
            <a:r>
              <a:rPr lang="en-GB" i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-apple-system"/>
              </a:rPr>
              <a:t>Problem solving and decision       making module</a:t>
            </a:r>
            <a:br>
              <a:rPr lang="en-GB" i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-apple-system"/>
              </a:rPr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103F99-2A7A-CCA2-5C5E-964244B9B5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2" y="2164018"/>
            <a:ext cx="8915399" cy="3198386"/>
          </a:xfrm>
        </p:spPr>
        <p:txBody>
          <a:bodyPr>
            <a:normAutofit fontScale="40000" lnSpcReduction="20000"/>
          </a:bodyPr>
          <a:lstStyle/>
          <a:p>
            <a:r>
              <a:rPr lang="en-GB" sz="4400" dirty="0"/>
              <a:t>Business management </a:t>
            </a:r>
          </a:p>
          <a:p>
            <a:endParaRPr lang="en-GB" sz="4400" dirty="0"/>
          </a:p>
          <a:p>
            <a:r>
              <a:rPr lang="en-GB" sz="4400" dirty="0"/>
              <a:t>Elisha </a:t>
            </a:r>
          </a:p>
          <a:p>
            <a:endParaRPr lang="en-GB" sz="4400" dirty="0"/>
          </a:p>
          <a:p>
            <a:r>
              <a:rPr lang="en-GB" sz="4400" dirty="0"/>
              <a:t>2513004</a:t>
            </a:r>
          </a:p>
          <a:p>
            <a:endParaRPr lang="en-GB" sz="4400" dirty="0"/>
          </a:p>
          <a:p>
            <a:r>
              <a:rPr lang="en-GB" sz="4400" dirty="0"/>
              <a:t>Group 1 </a:t>
            </a:r>
          </a:p>
          <a:p>
            <a:endParaRPr lang="en-GB" sz="4400" dirty="0"/>
          </a:p>
          <a:p>
            <a:r>
              <a:rPr lang="en-GB" sz="4400" b="0" i="0" dirty="0">
                <a:solidFill>
                  <a:srgbClr val="262626"/>
                </a:solidFill>
                <a:effectLst/>
                <a:latin typeface="Helvetica" pitchFamily="2" charset="0"/>
              </a:rPr>
              <a:t>Assignment 1: Presentation </a:t>
            </a:r>
            <a:endParaRPr lang="en-GB" sz="4400" dirty="0">
              <a:solidFill>
                <a:srgbClr val="262626"/>
              </a:solidFill>
              <a:effectLst/>
              <a:latin typeface="Helvetica" pitchFamily="2" charset="0"/>
            </a:endParaRPr>
          </a:p>
          <a:p>
            <a:endParaRPr lang="en-GB" sz="4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90745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ABEEA-28C4-DB1D-A4FE-66D5634D4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858058"/>
            <a:ext cx="4525758" cy="104694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n w="0"/>
                <a:solidFill>
                  <a:schemeClr val="bg1">
                    <a:lumMod val="10000"/>
                  </a:schemeClr>
                </a:solidFill>
              </a:rPr>
              <a:t>Overview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ACE80-91F4-2489-2D2A-B7D2A702F9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905000"/>
            <a:ext cx="6531022" cy="3308684"/>
          </a:xfrm>
        </p:spPr>
        <p:txBody>
          <a:bodyPr/>
          <a:lstStyle/>
          <a:p>
            <a:r>
              <a:rPr lang="en-GB" dirty="0"/>
              <a:t>This presentation will cover:</a:t>
            </a:r>
          </a:p>
          <a:p>
            <a:r>
              <a:rPr lang="en-GB" dirty="0"/>
              <a:t>Introduction</a:t>
            </a:r>
          </a:p>
          <a:p>
            <a:r>
              <a:rPr lang="en-GB" dirty="0"/>
              <a:t>Company background</a:t>
            </a:r>
          </a:p>
          <a:p>
            <a:r>
              <a:rPr lang="en-GB" dirty="0"/>
              <a:t>Problem: Nature and scope</a:t>
            </a:r>
          </a:p>
          <a:p>
            <a:r>
              <a:rPr lang="en-GB" dirty="0"/>
              <a:t>PESTLE analysis – Green Haven Florists</a:t>
            </a:r>
          </a:p>
          <a:p>
            <a:r>
              <a:rPr lang="en-GB" dirty="0"/>
              <a:t>Cause and effect analysis (Fishbone diagram)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3525937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AA9DB-BBD3-CAD5-2CB5-4F3396770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ln w="0"/>
                <a:solidFill>
                  <a:schemeClr val="bg1">
                    <a:lumMod val="10000"/>
                  </a:schemeClr>
                </a:solidFill>
                <a:latin typeface="Helvetica" pitchFamily="2" charset="0"/>
              </a:rPr>
              <a:t>Introduction</a:t>
            </a:r>
            <a:br>
              <a:rPr lang="en-GB" dirty="0">
                <a:solidFill>
                  <a:srgbClr val="262626"/>
                </a:solidFill>
                <a:effectLst/>
                <a:latin typeface="Helvetica" pitchFamily="2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9F3A3-5730-5BF4-4325-12F76EF61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632814"/>
            <a:ext cx="8915400" cy="3642226"/>
          </a:xfrm>
        </p:spPr>
        <p:txBody>
          <a:bodyPr/>
          <a:lstStyle/>
          <a:p>
            <a:r>
              <a:rPr lang="en-GB" dirty="0"/>
              <a:t>Drop in sales means a business is selling fewer products than before.</a:t>
            </a:r>
          </a:p>
          <a:p>
            <a:r>
              <a:rPr lang="en-GB" dirty="0"/>
              <a:t>It affects business profit and growth.</a:t>
            </a:r>
          </a:p>
          <a:p>
            <a:r>
              <a:rPr lang="en-GB" dirty="0"/>
              <a:t>Green Haven Florists is currently experiencing this problem.</a:t>
            </a:r>
          </a:p>
          <a:p>
            <a:r>
              <a:rPr lang="en-GB" dirty="0"/>
              <a:t>Drop in sales means lower revenue between two periods (Calculator Ultra, 2025).</a:t>
            </a:r>
          </a:p>
          <a:p>
            <a:r>
              <a:rPr lang="en-GB" dirty="0"/>
              <a:t>It can happen because of competition or fewer customers.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6150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7240F-15EF-DB74-9729-7962C8D1B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n w="0"/>
                <a:solidFill>
                  <a:schemeClr val="bg1">
                    <a:lumMod val="10000"/>
                  </a:schemeClr>
                </a:solidFill>
              </a:rPr>
              <a:t>Company Background</a:t>
            </a:r>
            <a:br>
              <a:rPr lang="en-GB" b="1" dirty="0">
                <a:ln w="0"/>
                <a:solidFill>
                  <a:schemeClr val="bg1">
                    <a:lumMod val="10000"/>
                  </a:schemeClr>
                </a:solidFill>
              </a:rPr>
            </a:br>
            <a:endParaRPr lang="en-US" b="1" dirty="0">
              <a:ln w="0"/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D9B7E-C414-5CBC-2BB2-18CC6A427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905000"/>
            <a:ext cx="8915400" cy="2673684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Green Haven Florists</a:t>
            </a:r>
          </a:p>
          <a:p>
            <a:r>
              <a:rPr lang="en-GB" dirty="0"/>
              <a:t>Founded as a small local flower shop serving the community.</a:t>
            </a:r>
          </a:p>
          <a:p>
            <a:r>
              <a:rPr lang="en-GB" dirty="0"/>
              <a:t>Owned and managed by Liam and Priya Patel.</a:t>
            </a:r>
          </a:p>
          <a:p>
            <a:r>
              <a:rPr lang="en-GB" dirty="0"/>
              <a:t>Well known in the area for friendly service</a:t>
            </a:r>
          </a:p>
          <a:p>
            <a:r>
              <a:rPr lang="en-GB" dirty="0"/>
              <a:t>It provides flowers for special events and everyday occasions. </a:t>
            </a:r>
          </a:p>
          <a:p>
            <a:r>
              <a:rPr lang="en-GB" dirty="0"/>
              <a:t>Sells fresh flowers, bouquets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013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DA161-F078-7296-6E91-4A29719A0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elvetica" pitchFamily="2" charset="0"/>
              </a:rPr>
              <a:t>Problem nature and scope</a:t>
            </a:r>
            <a:br>
              <a:rPr lang="en-GB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elvetica" pitchFamily="2" charset="0"/>
              </a:rPr>
            </a:br>
            <a:endParaRPr lang="en-US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84667-42AB-FD90-0BEB-910108E4B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540189"/>
            <a:ext cx="8915400" cy="3777622"/>
          </a:xfrm>
        </p:spPr>
        <p:txBody>
          <a:bodyPr>
            <a:normAutofit/>
          </a:bodyPr>
          <a:lstStyle/>
          <a:p>
            <a:r>
              <a:rPr lang="en-GB" b="1" dirty="0"/>
              <a:t>Who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Liam and Priya Patel – owners of Green Haven Florists</a:t>
            </a:r>
          </a:p>
          <a:p>
            <a:r>
              <a:rPr lang="en-GB" b="1" dirty="0"/>
              <a:t>What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Declining sales and fewer customers due to strong online competition and limited digital presence.</a:t>
            </a:r>
          </a:p>
          <a:p>
            <a:r>
              <a:rPr lang="en-GB" b="1" dirty="0"/>
              <a:t>Where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Green Haven Florists retail flower shop in the local market area</a:t>
            </a:r>
          </a:p>
          <a:p>
            <a:r>
              <a:rPr lang="en-GB" b="1" dirty="0"/>
              <a:t>Why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Changing customer preference for convenient online shopping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985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5AD29-36E8-F933-6250-3EB84A833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ln w="0"/>
                <a:solidFill>
                  <a:schemeClr val="bg1">
                    <a:lumMod val="10000"/>
                  </a:schemeClr>
                </a:solidFill>
                <a:latin typeface="Helvetica" pitchFamily="2" charset="0"/>
              </a:rPr>
              <a:t>PESTLE ANALYSIS: Green Haven Florists</a:t>
            </a:r>
            <a:br>
              <a:rPr lang="en-GB" b="1" dirty="0">
                <a:ln w="0"/>
                <a:solidFill>
                  <a:schemeClr val="bg1">
                    <a:lumMod val="10000"/>
                  </a:schemeClr>
                </a:solidFill>
                <a:latin typeface="Helvetica" pitchFamily="2" charset="0"/>
              </a:rPr>
            </a:br>
            <a:endParaRPr lang="en-US" b="1" dirty="0">
              <a:ln w="0"/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514F5-E680-FEA7-4F50-FD68B7F4A2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540188"/>
            <a:ext cx="8915400" cy="4943495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Political</a:t>
            </a:r>
          </a:p>
          <a:p>
            <a:pPr marL="0" indent="0">
              <a:buNone/>
            </a:pPr>
            <a:r>
              <a:rPr lang="en-GB" dirty="0"/>
              <a:t>Government policies, regulations, and trade rules that affect business operations.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Import regulations for flowers</a:t>
            </a:r>
          </a:p>
          <a:p>
            <a:r>
              <a:rPr lang="en-GB" b="1" dirty="0"/>
              <a:t>Economic</a:t>
            </a:r>
          </a:p>
          <a:p>
            <a:pPr marL="0" indent="0">
              <a:buNone/>
            </a:pPr>
            <a:r>
              <a:rPr lang="en-GB" dirty="0"/>
              <a:t>Changes in customer spending</a:t>
            </a:r>
          </a:p>
          <a:p>
            <a:pPr marL="0" indent="0">
              <a:buNone/>
            </a:pPr>
            <a:r>
              <a:rPr lang="en-GB" dirty="0"/>
              <a:t>Changes in consumer disposable income, meaning customers may reduce spending on non-essential products such as flowers during economic uncertainty.</a:t>
            </a:r>
          </a:p>
          <a:p>
            <a:r>
              <a:rPr lang="en-GB" b="1" dirty="0"/>
              <a:t>Social</a:t>
            </a:r>
          </a:p>
          <a:p>
            <a:pPr marL="0" indent="0">
              <a:buNone/>
            </a:pPr>
            <a:r>
              <a:rPr lang="en-GB" dirty="0"/>
              <a:t>Changing consumer lifestyles and preference for convenience, leading more customers to choose online ordering and delivery services instead of visiting physical shops.</a:t>
            </a:r>
          </a:p>
          <a:p>
            <a:pPr marL="0" indent="0">
              <a:buNone/>
            </a:pPr>
            <a:r>
              <a:rPr lang="en-GB" dirty="0"/>
              <a:t>Demand for sustainable flowers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6775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9B2E7-4779-0C24-7567-A7AE88F6F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ln w="0"/>
                <a:solidFill>
                  <a:schemeClr val="bg1">
                    <a:lumMod val="10000"/>
                  </a:schemeClr>
                </a:solidFill>
                <a:latin typeface="Helvetica" pitchFamily="2" charset="0"/>
              </a:rPr>
              <a:t>PESTLE ANALYSIS: Green Haven Florists</a:t>
            </a:r>
            <a:br>
              <a:rPr lang="en-GB" b="1" dirty="0">
                <a:ln w="0"/>
                <a:solidFill>
                  <a:schemeClr val="bg1">
                    <a:lumMod val="10000"/>
                  </a:schemeClr>
                </a:solidFill>
                <a:latin typeface="Helvetica" pitchFamily="2" charset="0"/>
              </a:rPr>
            </a:br>
            <a:endParaRPr lang="en-US" b="1" dirty="0">
              <a:ln w="0"/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0CF8B-92F5-3E85-38F1-A01D1B73B5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70526"/>
            <a:ext cx="8915400" cy="511342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i="0" dirty="0">
                <a:solidFill>
                  <a:srgbClr val="404040"/>
                </a:solidFill>
                <a:effectLst/>
                <a:latin typeface="Helvetica" pitchFamily="2" charset="0"/>
              </a:rPr>
              <a:t>TECHNOLOGICAL</a:t>
            </a:r>
            <a:endParaRPr lang="en-GB" b="1" dirty="0"/>
          </a:p>
          <a:p>
            <a:r>
              <a:rPr lang="en-GB" dirty="0"/>
              <a:t>Online ordering and delivery platforms </a:t>
            </a:r>
          </a:p>
          <a:p>
            <a:r>
              <a:rPr lang="en-GB" dirty="0"/>
              <a:t>customers to purchase flowers conveniently without visiting the shop.</a:t>
            </a:r>
          </a:p>
          <a:p>
            <a:r>
              <a:rPr lang="en-GB" dirty="0"/>
              <a:t>Social media and digital marketing tools </a:t>
            </a:r>
          </a:p>
          <a:p>
            <a:r>
              <a:rPr lang="en-GB" dirty="0"/>
              <a:t>businesses to promote products and reach a wider audience.</a:t>
            </a:r>
          </a:p>
          <a:p>
            <a:pPr marL="0" indent="0">
              <a:buNone/>
            </a:pPr>
            <a:r>
              <a:rPr lang="en-GB" b="1" i="0" dirty="0">
                <a:solidFill>
                  <a:srgbClr val="404040"/>
                </a:solidFill>
                <a:effectLst/>
                <a:latin typeface="Helvetica" pitchFamily="2" charset="0"/>
              </a:rPr>
              <a:t>LEGAL</a:t>
            </a:r>
            <a:endParaRPr lang="en-GB" b="1" dirty="0">
              <a:solidFill>
                <a:srgbClr val="404040"/>
              </a:solidFill>
              <a:effectLst/>
              <a:latin typeface="Helvetica" pitchFamily="2" charset="0"/>
            </a:endParaRPr>
          </a:p>
          <a:p>
            <a:r>
              <a:rPr lang="en-GB" dirty="0"/>
              <a:t>Business licensing and regulatory </a:t>
            </a:r>
          </a:p>
          <a:p>
            <a:r>
              <a:rPr lang="en-GB" dirty="0"/>
              <a:t>requirements that florists must follow to legally operate.</a:t>
            </a:r>
          </a:p>
          <a:p>
            <a:r>
              <a:rPr lang="en-GB" dirty="0"/>
              <a:t>Employment laws and workplace regulations</a:t>
            </a:r>
          </a:p>
          <a:p>
            <a:r>
              <a:rPr lang="en-GB" dirty="0"/>
              <a:t>Employment laws governing minimum wage, working conditions, and employee rights.</a:t>
            </a:r>
          </a:p>
          <a:p>
            <a:pPr marL="0" indent="0">
              <a:buNone/>
            </a:pPr>
            <a:r>
              <a:rPr lang="en-GB" b="1" i="0" dirty="0">
                <a:solidFill>
                  <a:srgbClr val="404040"/>
                </a:solidFill>
                <a:effectLst/>
                <a:latin typeface="Helvetica" pitchFamily="2" charset="0"/>
              </a:rPr>
              <a:t>ENVIRONMENTAL</a:t>
            </a:r>
            <a:endParaRPr lang="en-GB" b="1" dirty="0">
              <a:solidFill>
                <a:srgbClr val="404040"/>
              </a:solidFill>
              <a:effectLst/>
              <a:latin typeface="Helvetica" pitchFamily="2" charset="0"/>
            </a:endParaRPr>
          </a:p>
          <a:p>
            <a:r>
              <a:rPr lang="en-GB" dirty="0"/>
              <a:t>Climate impact on flower supply</a:t>
            </a:r>
          </a:p>
          <a:p>
            <a:r>
              <a:rPr lang="en-GB" dirty="0"/>
              <a:t>Demand for sustainable packaging</a:t>
            </a:r>
          </a:p>
        </p:txBody>
      </p:sp>
    </p:spTree>
    <p:extLst>
      <p:ext uri="{BB962C8B-B14F-4D97-AF65-F5344CB8AC3E}">
        <p14:creationId xmlns:p14="http://schemas.microsoft.com/office/powerpoint/2010/main" val="3394920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A9F0D-A2C5-C3B6-9BDC-08C98F437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228600"/>
            <a:ext cx="8911687" cy="1280890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262626"/>
                </a:solidFill>
                <a:effectLst/>
                <a:latin typeface="Helvetica" pitchFamily="2" charset="0"/>
              </a:rPr>
              <a:t>Cause and effect analysis: Fishbone</a:t>
            </a:r>
            <a:br>
              <a:rPr lang="en-GB" b="1" i="0" dirty="0">
                <a:solidFill>
                  <a:srgbClr val="262626"/>
                </a:solidFill>
                <a:effectLst/>
                <a:latin typeface="Helvetica" pitchFamily="2" charset="0"/>
              </a:rPr>
            </a:br>
            <a:r>
              <a:rPr lang="en-GB" b="1" i="0" dirty="0">
                <a:solidFill>
                  <a:srgbClr val="262626"/>
                </a:solidFill>
                <a:effectLst/>
                <a:latin typeface="Helvetica" pitchFamily="2" charset="0"/>
              </a:rPr>
              <a:t>diagram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F9A30-CF75-C5DE-9E5E-B44AA35FF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509490"/>
            <a:ext cx="8915400" cy="47244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Main Problem (Head of the Fish)</a:t>
            </a:r>
          </a:p>
          <a:p>
            <a:r>
              <a:rPr lang="en-GB" dirty="0"/>
              <a:t>Declining Sales at Green Haven Florists</a:t>
            </a:r>
          </a:p>
          <a:p>
            <a:r>
              <a:rPr lang="en-GB" b="1" dirty="0"/>
              <a:t>Fishbone Diagram – Causes</a:t>
            </a:r>
          </a:p>
          <a:p>
            <a:pPr marL="0" indent="0">
              <a:buNone/>
            </a:pPr>
            <a:r>
              <a:rPr lang="en-GB" b="1" dirty="0"/>
              <a:t>People</a:t>
            </a:r>
            <a:endParaRPr lang="en-GB" dirty="0"/>
          </a:p>
          <a:p>
            <a:r>
              <a:rPr lang="en-GB" dirty="0"/>
              <a:t>Lack of staff training in customer service or sales techniques</a:t>
            </a:r>
          </a:p>
          <a:p>
            <a:pPr marL="0" indent="0">
              <a:buNone/>
            </a:pPr>
            <a:r>
              <a:rPr lang="en-GB" b="1" dirty="0"/>
              <a:t>Process</a:t>
            </a:r>
            <a:endParaRPr lang="en-GB" dirty="0"/>
          </a:p>
          <a:p>
            <a:r>
              <a:rPr lang="en-GB" dirty="0"/>
              <a:t>Poor inventory management leading to flower waste</a:t>
            </a:r>
          </a:p>
          <a:p>
            <a:pPr marL="0" indent="0">
              <a:buNone/>
            </a:pPr>
            <a:r>
              <a:rPr lang="en-GB" b="1" dirty="0"/>
              <a:t>Technology</a:t>
            </a:r>
            <a:endParaRPr lang="en-GB" dirty="0"/>
          </a:p>
          <a:p>
            <a:r>
              <a:rPr lang="en-GB" dirty="0"/>
              <a:t>Limited use of social media or digital marketing tools</a:t>
            </a:r>
          </a:p>
          <a:p>
            <a:pPr marL="0" indent="0">
              <a:buNone/>
            </a:pPr>
            <a:r>
              <a:rPr lang="en-GB" b="1" dirty="0"/>
              <a:t>Environment</a:t>
            </a:r>
            <a:endParaRPr lang="en-GB" dirty="0"/>
          </a:p>
          <a:p>
            <a:r>
              <a:rPr lang="en-GB" dirty="0"/>
              <a:t>Seasonal demand fluctuations in the floral market</a:t>
            </a:r>
          </a:p>
          <a:p>
            <a:pPr marL="0" indent="0">
              <a:buNone/>
            </a:pPr>
            <a:r>
              <a:rPr lang="en-GB" b="1" dirty="0"/>
              <a:t>Materials</a:t>
            </a:r>
            <a:endParaRPr lang="en-GB" dirty="0"/>
          </a:p>
          <a:p>
            <a:r>
              <a:rPr lang="en-GB" dirty="0"/>
              <a:t>High flower costs</a:t>
            </a:r>
          </a:p>
          <a:p>
            <a:r>
              <a:rPr lang="en-GB" dirty="0"/>
              <a:t>Supply chain issues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56030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5D35C-A891-23E7-E899-C9C389968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62626"/>
                </a:solidFill>
                <a:latin typeface="Helvetica" pitchFamily="2" charset="0"/>
              </a:rPr>
              <a:t>Conclusion</a:t>
            </a:r>
            <a:br>
              <a:rPr lang="en-GB" dirty="0">
                <a:solidFill>
                  <a:srgbClr val="262626"/>
                </a:solidFill>
                <a:effectLst/>
                <a:latin typeface="Helvetica" pitchFamily="2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AFA15-C22D-58C7-0A7A-6EEBFAC029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70526"/>
            <a:ext cx="8915400" cy="3482475"/>
          </a:xfrm>
        </p:spPr>
        <p:txBody>
          <a:bodyPr/>
          <a:lstStyle/>
          <a:p>
            <a:r>
              <a:rPr lang="en-GB" dirty="0"/>
              <a:t>Green Haven Florists is experiencing declining sales due to a combination of internal challenges and external market pressures.</a:t>
            </a:r>
          </a:p>
          <a:p>
            <a:r>
              <a:rPr lang="en-GB" dirty="0"/>
              <a:t>The PESTLE analysis highlights key external factors such as economic conditions, technological changes, and evolving consumer preferences.</a:t>
            </a:r>
          </a:p>
          <a:p>
            <a:r>
              <a:rPr lang="en-GB" dirty="0"/>
              <a:t>The fishbone diagram identifies the main root causes contributing to the decline in sales.</a:t>
            </a:r>
          </a:p>
          <a:p>
            <a:r>
              <a:rPr lang="en-GB" dirty="0"/>
              <a:t>Implementing improvements in digital marketing, technology adoption, and operational management could help the business enhance its competitiveness and increase sales.</a:t>
            </a:r>
          </a:p>
        </p:txBody>
      </p:sp>
    </p:spTree>
    <p:extLst>
      <p:ext uri="{BB962C8B-B14F-4D97-AF65-F5344CB8AC3E}">
        <p14:creationId xmlns:p14="http://schemas.microsoft.com/office/powerpoint/2010/main" val="15617611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56A93-6555-8B8D-DD2F-EF1F319FF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5389" y="612567"/>
            <a:ext cx="8911687" cy="857959"/>
          </a:xfrm>
        </p:spPr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262626"/>
                </a:solidFill>
                <a:effectLst/>
                <a:latin typeface="Helvetica" pitchFamily="2" charset="0"/>
              </a:rPr>
              <a:t>References</a:t>
            </a:r>
            <a:br>
              <a:rPr lang="en-GB" dirty="0">
                <a:solidFill>
                  <a:srgbClr val="262626"/>
                </a:solidFill>
                <a:effectLst/>
                <a:latin typeface="Helvetica" pitchFamily="2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48B2F-F84C-6FD4-8CB7-3D25D34545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1676" y="1759940"/>
            <a:ext cx="8915400" cy="437186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Calculator Ultra (2025) Drop in Sales Calculator &amp; Formula. Available at: Calculator Ultra (Accessed: 6 October 2025).</a:t>
            </a:r>
          </a:p>
          <a:p>
            <a:r>
              <a:rPr lang="en-GB" dirty="0"/>
              <a:t>IBISWord(2024) Florists Industry Report. Available Website source</a:t>
            </a:r>
          </a:p>
          <a:p>
            <a:pPr marL="400050" lvl="1" indent="0">
              <a:buNone/>
            </a:pPr>
            <a:r>
              <a:rPr lang="en-GB" dirty="0"/>
              <a:t>https://</a:t>
            </a:r>
            <a:r>
              <a:rPr lang="en-GB" dirty="0" err="1"/>
              <a:t>www.ibisworld.com</a:t>
            </a:r>
            <a:r>
              <a:rPr lang="en-GB" dirty="0"/>
              <a:t> (Accessed: 6 October 2025).</a:t>
            </a:r>
            <a:br>
              <a:rPr lang="en-GB" dirty="0"/>
            </a:br>
            <a:endParaRPr lang="en-GB" dirty="0"/>
          </a:p>
          <a:p>
            <a:r>
              <a:rPr lang="en-GB" dirty="0"/>
              <a:t> statistic (2024) Global Flower Market Trends and Consumer Behaviour. Available at: Website source</a:t>
            </a:r>
          </a:p>
          <a:p>
            <a:pPr marL="400050" lvl="1" indent="0">
              <a:buNone/>
            </a:pPr>
            <a:r>
              <a:rPr lang="en-GB" dirty="0"/>
              <a:t>Website https://</a:t>
            </a:r>
            <a:r>
              <a:rPr lang="en-GB" dirty="0" err="1"/>
              <a:t>www.statista.com</a:t>
            </a:r>
            <a:r>
              <a:rPr lang="en-GB" dirty="0"/>
              <a:t> (Accessed: 6 October 2025).</a:t>
            </a:r>
            <a:br>
              <a:rPr lang="en-GB" dirty="0"/>
            </a:br>
            <a:endParaRPr lang="en-GB" dirty="0"/>
          </a:p>
          <a:p>
            <a:r>
              <a:rPr lang="en-GB" dirty="0"/>
              <a:t>Phillip kotler and Kevin lane Keller  (2016) Marketing Management. 15th ed. Harlow: Pearson Education.</a:t>
            </a:r>
            <a:br>
              <a:rPr lang="en-GB" dirty="0"/>
            </a:br>
            <a:endParaRPr lang="en-GB" dirty="0"/>
          </a:p>
          <a:p>
            <a:r>
              <a:rPr lang="en-GB" dirty="0"/>
              <a:t>Small business UK (2023) Challenges Facing Small Retail Businesses. Available at: website https://</a:t>
            </a:r>
            <a:r>
              <a:rPr lang="en-GB" dirty="0" err="1"/>
              <a:t>smallbusiness.co.uk</a:t>
            </a:r>
            <a:r>
              <a:rPr lang="en-GB" dirty="0"/>
              <a:t> (Accessed: 6 October 2025).</a:t>
            </a:r>
          </a:p>
          <a:p>
            <a:r>
              <a:rPr lang="en-GB" dirty="0"/>
              <a:t>British Florist Association  (2024) Floristry Industry Trends and Business Support. Available at: Website https://www.britishfloristassociation.org (Accessed: 6 October 2025).</a:t>
            </a:r>
            <a:br>
              <a:rPr lang="en-GB" dirty="0"/>
            </a:br>
            <a:endParaRPr lang="en-GB" dirty="0"/>
          </a:p>
          <a:p>
            <a:r>
              <a:rPr lang="en-GB" dirty="0"/>
              <a:t>Office for National Statistics (2024) Retail Industry Data and Consumer Spending Trends. Available at: Website https://www.ons.gov.uk (Accessed: 6 October 2025).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94631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3262980-E907-4930-9E6E-3DC2025C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0F544D-DE07-CA77-0C08-A5B758C22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4204" y="496276"/>
            <a:ext cx="3416916" cy="1048066"/>
          </a:xfrm>
        </p:spPr>
        <p:txBody>
          <a:bodyPr>
            <a:normAutofit/>
          </a:bodyPr>
          <a:lstStyle/>
          <a:p>
            <a:r>
              <a:rPr lang="en-GB" b="1" dirty="0"/>
              <a:t>Questions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D53EBD-B361-45AD-8ABF-9270B20B4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Freeform 11">
            <a:extLst>
              <a:ext uri="{FF2B5EF4-FFF2-40B4-BE49-F238E27FC236}">
                <a16:creationId xmlns:a16="http://schemas.microsoft.com/office/drawing/2014/main" id="{DA1A4CE7-6399-4B37-ACE2-CFC4B4077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AFC640B-206B-7260-9EBA-230A08849C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582" r="1" b="3551"/>
          <a:stretch>
            <a:fillRect/>
          </a:stretch>
        </p:blipFill>
        <p:spPr>
          <a:xfrm>
            <a:off x="519017" y="231189"/>
            <a:ext cx="5283813" cy="4781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2460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Problem solving and decision       making module </vt:lpstr>
      <vt:lpstr>Overview </vt:lpstr>
      <vt:lpstr>Introduction </vt:lpstr>
      <vt:lpstr>Company Background </vt:lpstr>
      <vt:lpstr>Problem nature and scope </vt:lpstr>
      <vt:lpstr>PESTLE ANALYSIS: Green Haven Florists </vt:lpstr>
      <vt:lpstr>PESTLE ANALYSIS: Green Haven Florists </vt:lpstr>
      <vt:lpstr>Cause and effect analysis: Fishbone diagram</vt:lpstr>
      <vt:lpstr>Conclusion </vt:lpstr>
      <vt:lpstr>References </vt:lpstr>
      <vt:lpstr>Questions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      making module </dc:title>
  <dc:creator>Elisha Rene Barnaby (2513004)</dc:creator>
  <cp:lastModifiedBy>Elisha Rene Barnaby (2513004)</cp:lastModifiedBy>
  <cp:revision>1</cp:revision>
  <dcterms:created xsi:type="dcterms:W3CDTF">2026-03-15T11:40:52Z</dcterms:created>
  <dcterms:modified xsi:type="dcterms:W3CDTF">2026-03-15T17:47:57Z</dcterms:modified>
</cp:coreProperties>
</file>