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omments/modernComment_10A_8965E00A.xml" ContentType="application/vnd.ms-powerpoint.comments+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71" r:id="rId1"/>
  </p:sldMasterIdLst>
  <p:notesMasterIdLst>
    <p:notesMasterId r:id="rId16"/>
  </p:notesMasterIdLst>
  <p:sldIdLst>
    <p:sldId id="266" r:id="rId2"/>
    <p:sldId id="268" r:id="rId3"/>
    <p:sldId id="257" r:id="rId4"/>
    <p:sldId id="258" r:id="rId5"/>
    <p:sldId id="259" r:id="rId6"/>
    <p:sldId id="261" r:id="rId7"/>
    <p:sldId id="262" r:id="rId8"/>
    <p:sldId id="263" r:id="rId9"/>
    <p:sldId id="271" r:id="rId10"/>
    <p:sldId id="269" r:id="rId11"/>
    <p:sldId id="270" r:id="rId12"/>
    <p:sldId id="264" r:id="rId13"/>
    <p:sldId id="267" r:id="rId14"/>
    <p:sldId id="272"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8909F290-93E0-0642-36DA-907BACEBB31D}" name="Florin Chirnoaga" initials="FC" userId="7169b18d653b443e" providerId="Windows Live"/>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1C91128-45CC-4DE6-AA9C-4DA1FF9AC21B}" v="5" dt="2022-11-14T06:15:05.95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987" autoAdjust="0"/>
    <p:restoredTop sz="89588" autoAdjust="0"/>
  </p:normalViewPr>
  <p:slideViewPr>
    <p:cSldViewPr snapToGrid="0">
      <p:cViewPr varScale="1">
        <p:scale>
          <a:sx n="60" d="100"/>
          <a:sy n="60" d="100"/>
        </p:scale>
        <p:origin x="872" y="4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8/10/relationships/authors" Target="authors.xml"/></Relationships>
</file>

<file path=ppt/comments/modernComment_10A_8965E00A.xml><?xml version="1.0" encoding="utf-8"?>
<p188:cmLst xmlns:a="http://schemas.openxmlformats.org/drawingml/2006/main" xmlns:r="http://schemas.openxmlformats.org/officeDocument/2006/relationships" xmlns:p188="http://schemas.microsoft.com/office/powerpoint/2018/8/main">
  <p188:cm id="{754B724F-61E7-47DB-8E1C-5564811C246A}" authorId="{8909F290-93E0-0642-36DA-907BACEBB31D}" created="2022-11-14T06:23:00.897">
    <pc:sldMkLst xmlns:pc="http://schemas.microsoft.com/office/powerpoint/2013/main/command">
      <pc:docMk/>
      <pc:sldMk cId="2305155082" sldId="266"/>
    </pc:sldMkLst>
    <p188:txBody>
      <a:bodyPr/>
      <a:lstStyle/>
      <a:p>
        <a:r>
          <a:rPr lang="en-GB"/>
          <a:t>Teacher :Akash Puranik
Student : Chirnoaga Florin</a:t>
        </a:r>
      </a:p>
    </p188:txBody>
  </p188:cm>
</p188:cmLst>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1188FDE-550F-4403-BFB6-4B35EC6464EF}" type="datetimeFigureOut">
              <a:rPr lang="en-US" smtClean="0"/>
              <a:t>11/19/2022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412E6A4-D0E1-4F1D-AEC7-9AB8171D8402}" type="slidenum">
              <a:rPr lang="en-US" smtClean="0"/>
              <a:t>‹#›</a:t>
            </a:fld>
            <a:endParaRPr lang="en-US"/>
          </a:p>
        </p:txBody>
      </p:sp>
    </p:spTree>
    <p:extLst>
      <p:ext uri="{BB962C8B-B14F-4D97-AF65-F5344CB8AC3E}">
        <p14:creationId xmlns:p14="http://schemas.microsoft.com/office/powerpoint/2010/main" val="420882513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6412E6A4-D0E1-4F1D-AEC7-9AB8171D8402}" type="slidenum">
              <a:rPr lang="en-US" smtClean="0"/>
              <a:t>1</a:t>
            </a:fld>
            <a:endParaRPr lang="en-US"/>
          </a:p>
        </p:txBody>
      </p:sp>
    </p:spTree>
    <p:extLst>
      <p:ext uri="{BB962C8B-B14F-4D97-AF65-F5344CB8AC3E}">
        <p14:creationId xmlns:p14="http://schemas.microsoft.com/office/powerpoint/2010/main" val="134986968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effectLst/>
                <a:latin typeface="Times New Roman" panose="02020603050405020304" pitchFamily="18" charset="0"/>
                <a:ea typeface="Calibri" panose="020F0502020204030204" pitchFamily="34" charset="0"/>
                <a:cs typeface="Times New Roman" panose="02020603050405020304" pitchFamily="18" charset="0"/>
              </a:rPr>
              <a:t>Two of the most crucial elements of every business are its corporate communication practises and strategies. This might include talking to anybody at any level of an Amazon, from upper management to the suppliers themselves. A company's most essential functions are at jeopardy if there is a communication breakdown inside the company. </a:t>
            </a:r>
            <a:endParaRPr lang="en-US" dirty="0"/>
          </a:p>
        </p:txBody>
      </p:sp>
      <p:sp>
        <p:nvSpPr>
          <p:cNvPr id="4" name="Slide Number Placeholder 3"/>
          <p:cNvSpPr>
            <a:spLocks noGrp="1"/>
          </p:cNvSpPr>
          <p:nvPr>
            <p:ph type="sldNum" sz="quarter" idx="5"/>
          </p:nvPr>
        </p:nvSpPr>
        <p:spPr/>
        <p:txBody>
          <a:bodyPr/>
          <a:lstStyle/>
          <a:p>
            <a:fld id="{6412E6A4-D0E1-4F1D-AEC7-9AB8171D8402}" type="slidenum">
              <a:rPr lang="en-US" smtClean="0"/>
              <a:t>3</a:t>
            </a:fld>
            <a:endParaRPr lang="en-US"/>
          </a:p>
        </p:txBody>
      </p:sp>
    </p:spTree>
    <p:extLst>
      <p:ext uri="{BB962C8B-B14F-4D97-AF65-F5344CB8AC3E}">
        <p14:creationId xmlns:p14="http://schemas.microsoft.com/office/powerpoint/2010/main" val="277572166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600"/>
              </a:spcBef>
              <a:spcAft>
                <a:spcPts val="1400"/>
              </a:spcAft>
            </a:pPr>
            <a:r>
              <a:rPr lang="en-GB" sz="1200" b="1" dirty="0">
                <a:effectLst/>
                <a:latin typeface="Times New Roman" panose="02020603050405020304" pitchFamily="18" charset="0"/>
                <a:ea typeface="Calibri" panose="020F0502020204030204" pitchFamily="34" charset="0"/>
                <a:cs typeface="Times New Roman" panose="02020603050405020304" pitchFamily="18" charset="0"/>
              </a:rPr>
              <a:t>Mitigated conflict</a:t>
            </a:r>
            <a:endParaRPr lang="en-US" sz="12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50000"/>
              </a:lnSpc>
              <a:spcBef>
                <a:spcPts val="600"/>
              </a:spcBef>
              <a:spcAft>
                <a:spcPts val="1400"/>
              </a:spcAft>
            </a:pP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It is possible that improved communication between </a:t>
            </a:r>
            <a:r>
              <a:rPr lang="en-GB" sz="1200" dirty="0" err="1">
                <a:effectLst/>
                <a:latin typeface="Times New Roman" panose="02020603050405020304" pitchFamily="18" charset="0"/>
                <a:ea typeface="Calibri" panose="020F0502020204030204" pitchFamily="34" charset="0"/>
                <a:cs typeface="Times New Roman" panose="02020603050405020304" pitchFamily="18" charset="0"/>
              </a:rPr>
              <a:t>coworkers</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 may go a long way toward reducing tension and arguments on the job. Most conflicts arise because of ineffective means of communication, which lead to misunderstandings (</a:t>
            </a: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Aziz, H. A., and </a:t>
            </a:r>
            <a:r>
              <a:rPr lang="en-US" sz="1200" dirty="0" err="1">
                <a:effectLst/>
                <a:latin typeface="Times New Roman" panose="02020603050405020304" pitchFamily="18" charset="0"/>
                <a:ea typeface="Calibri" panose="020F0502020204030204" pitchFamily="34" charset="0"/>
                <a:cs typeface="Times New Roman" panose="02020603050405020304" pitchFamily="18" charset="0"/>
              </a:rPr>
              <a:t>Rizkallah</a:t>
            </a: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 2015).</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 Workers or other members of an Amazon may feel misunderstood, abused, or terminated if they do not perform to standards due to misunderstandings.</a:t>
            </a:r>
            <a:endParaRPr lang="en-US" sz="12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6412E6A4-D0E1-4F1D-AEC7-9AB8171D8402}" type="slidenum">
              <a:rPr lang="en-US" smtClean="0"/>
              <a:t>4</a:t>
            </a:fld>
            <a:endParaRPr lang="en-US"/>
          </a:p>
        </p:txBody>
      </p:sp>
    </p:spTree>
    <p:extLst>
      <p:ext uri="{BB962C8B-B14F-4D97-AF65-F5344CB8AC3E}">
        <p14:creationId xmlns:p14="http://schemas.microsoft.com/office/powerpoint/2010/main" val="138552512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600"/>
              </a:spcBef>
              <a:spcAft>
                <a:spcPts val="1400"/>
              </a:spcAft>
            </a:pPr>
            <a:endParaRPr lang="en-GB" sz="12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50000"/>
              </a:lnSpc>
              <a:spcBef>
                <a:spcPts val="600"/>
              </a:spcBef>
              <a:spcAft>
                <a:spcPts val="1400"/>
              </a:spcAft>
            </a:pPr>
            <a:r>
              <a:rPr lang="en-GB" sz="1200" b="1" dirty="0">
                <a:effectLst/>
                <a:latin typeface="Times New Roman" panose="02020603050405020304" pitchFamily="18" charset="0"/>
                <a:ea typeface="Calibri" panose="020F0502020204030204" pitchFamily="34" charset="0"/>
                <a:cs typeface="Times New Roman" panose="02020603050405020304" pitchFamily="18" charset="0"/>
              </a:rPr>
              <a:t>Improved productivity </a:t>
            </a:r>
            <a:endParaRPr lang="en-US" sz="12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50000"/>
              </a:lnSpc>
              <a:spcBef>
                <a:spcPts val="600"/>
              </a:spcBef>
              <a:spcAft>
                <a:spcPts val="1400"/>
              </a:spcAft>
            </a:pP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If workers care about and are committed to their work, and if they understand their roles and responsibilities, they are more likely to be successful in their positions (</a:t>
            </a:r>
            <a:r>
              <a:rPr lang="en-GB" sz="1200" dirty="0" err="1">
                <a:effectLst/>
                <a:latin typeface="Times New Roman" panose="02020603050405020304" pitchFamily="18" charset="0"/>
                <a:ea typeface="Calibri" panose="020F0502020204030204" pitchFamily="34" charset="0"/>
                <a:cs typeface="Times New Roman" panose="02020603050405020304" pitchFamily="18" charset="0"/>
              </a:rPr>
              <a:t>Kalowski</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 2015). When workers lack clarity about their role and the expectations that come with it, or when the tools at their disposal to carry out their tasks are inadequate, they often report feeling confused or unable to execute their jobs to the best of their ability.</a:t>
            </a:r>
            <a:endParaRPr lang="en-US" sz="12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50000"/>
              </a:lnSpc>
              <a:spcBef>
                <a:spcPts val="600"/>
              </a:spcBef>
              <a:spcAft>
                <a:spcPts val="1400"/>
              </a:spcAft>
            </a:pPr>
            <a:endParaRPr lang="en-US" dirty="0"/>
          </a:p>
        </p:txBody>
      </p:sp>
      <p:sp>
        <p:nvSpPr>
          <p:cNvPr id="4" name="Slide Number Placeholder 3"/>
          <p:cNvSpPr>
            <a:spLocks noGrp="1"/>
          </p:cNvSpPr>
          <p:nvPr>
            <p:ph type="sldNum" sz="quarter" idx="5"/>
          </p:nvPr>
        </p:nvSpPr>
        <p:spPr/>
        <p:txBody>
          <a:bodyPr/>
          <a:lstStyle/>
          <a:p>
            <a:fld id="{6412E6A4-D0E1-4F1D-AEC7-9AB8171D8402}" type="slidenum">
              <a:rPr lang="en-US" smtClean="0"/>
              <a:t>5</a:t>
            </a:fld>
            <a:endParaRPr lang="en-US"/>
          </a:p>
        </p:txBody>
      </p:sp>
    </p:spTree>
    <p:extLst>
      <p:ext uri="{BB962C8B-B14F-4D97-AF65-F5344CB8AC3E}">
        <p14:creationId xmlns:p14="http://schemas.microsoft.com/office/powerpoint/2010/main" val="63874291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marR="0" lvl="0" indent="-342900" algn="just">
              <a:lnSpc>
                <a:spcPct val="150000"/>
              </a:lnSpc>
              <a:spcBef>
                <a:spcPts val="600"/>
              </a:spcBef>
              <a:spcAft>
                <a:spcPts val="0"/>
              </a:spcAft>
              <a:buFont typeface="+mj-lt"/>
              <a:buAutoNum type="arabicPeriod"/>
            </a:pP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Outdated or broken office telephone equipment or telephone networks.</a:t>
            </a:r>
            <a:endParaRPr lang="en-US" sz="12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0"/>
              </a:spcAft>
              <a:buFont typeface="+mj-lt"/>
              <a:buAutoNum type="arabicPeriod"/>
            </a:pP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Extremely cold temperatures</a:t>
            </a:r>
            <a:endParaRPr lang="en-US" sz="12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0"/>
              </a:spcAft>
              <a:buFont typeface="+mj-lt"/>
              <a:buAutoNum type="arabicPeriod"/>
            </a:pP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There is too much background noise and not enough light (Mullins, 2020).</a:t>
            </a:r>
            <a:endParaRPr lang="en-US" sz="12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0"/>
              </a:spcAft>
              <a:buFont typeface="+mj-lt"/>
              <a:buAutoNum type="arabicPeriod"/>
            </a:pP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Talking just before they take a break, have lunch, or clock off for the day</a:t>
            </a:r>
            <a:endParaRPr lang="en-US" sz="12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0"/>
              </a:spcAft>
              <a:buFont typeface="+mj-lt"/>
              <a:buAutoNum type="arabicPeriod"/>
            </a:pP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Roomy desks or the chance to work in a quieter place apart from the rest of the office.</a:t>
            </a:r>
            <a:endParaRPr lang="en-US" sz="12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0"/>
              </a:spcAft>
              <a:buFont typeface="+mj-lt"/>
              <a:buAutoNum type="arabicPeriod"/>
            </a:pP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Discreet Places</a:t>
            </a:r>
            <a:endParaRPr lang="en-US" sz="12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1400"/>
              </a:spcAft>
              <a:buFont typeface="+mj-lt"/>
              <a:buAutoNum type="arabicPeriod"/>
            </a:pP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Wide geographical gaps; it is usually simpler to talk to someone if they are just a few hours apart.</a:t>
            </a:r>
            <a:endParaRPr lang="en-US" sz="12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6412E6A4-D0E1-4F1D-AEC7-9AB8171D8402}" type="slidenum">
              <a:rPr lang="en-US" smtClean="0"/>
              <a:t>6</a:t>
            </a:fld>
            <a:endParaRPr lang="en-US"/>
          </a:p>
        </p:txBody>
      </p:sp>
    </p:spTree>
    <p:extLst>
      <p:ext uri="{BB962C8B-B14F-4D97-AF65-F5344CB8AC3E}">
        <p14:creationId xmlns:p14="http://schemas.microsoft.com/office/powerpoint/2010/main" val="54742472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effectLst/>
                <a:latin typeface="Times New Roman" panose="02020603050405020304" pitchFamily="18" charset="0"/>
                <a:ea typeface="Calibri" panose="020F0502020204030204" pitchFamily="34" charset="0"/>
                <a:cs typeface="Times New Roman" panose="02020603050405020304" pitchFamily="18" charset="0"/>
              </a:rPr>
              <a:t>For instance, their information-sharing and communication system may be inefficient; employees may be oblivious to the role they play in the system, etc. When a company has many layers of management, the information that has to be communicated between them might become muddled or lost in translation.</a:t>
            </a:r>
            <a:endParaRPr lang="en-US" dirty="0"/>
          </a:p>
        </p:txBody>
      </p:sp>
      <p:sp>
        <p:nvSpPr>
          <p:cNvPr id="4" name="Slide Number Placeholder 3"/>
          <p:cNvSpPr>
            <a:spLocks noGrp="1"/>
          </p:cNvSpPr>
          <p:nvPr>
            <p:ph type="sldNum" sz="quarter" idx="5"/>
          </p:nvPr>
        </p:nvSpPr>
        <p:spPr/>
        <p:txBody>
          <a:bodyPr/>
          <a:lstStyle/>
          <a:p>
            <a:fld id="{6412E6A4-D0E1-4F1D-AEC7-9AB8171D8402}" type="slidenum">
              <a:rPr lang="en-US" smtClean="0"/>
              <a:t>7</a:t>
            </a:fld>
            <a:endParaRPr lang="en-US"/>
          </a:p>
        </p:txBody>
      </p:sp>
    </p:spTree>
    <p:extLst>
      <p:ext uri="{BB962C8B-B14F-4D97-AF65-F5344CB8AC3E}">
        <p14:creationId xmlns:p14="http://schemas.microsoft.com/office/powerpoint/2010/main" val="214312549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These channels transport messages with little distortion since the receiver may infer meaning from the sender's body language and voice tone as well (</a:t>
            </a:r>
            <a:r>
              <a:rPr lang="en-GB" sz="1200" dirty="0" err="1">
                <a:effectLst/>
                <a:latin typeface="Times New Roman" panose="02020603050405020304" pitchFamily="18" charset="0"/>
                <a:ea typeface="Calibri" panose="020F0502020204030204" pitchFamily="34" charset="0"/>
                <a:cs typeface="Times New Roman" panose="02020603050405020304" pitchFamily="18" charset="0"/>
              </a:rPr>
              <a:t>Sisaye</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 and </a:t>
            </a:r>
            <a:r>
              <a:rPr lang="en-GB" sz="1200" dirty="0" err="1">
                <a:effectLst/>
                <a:latin typeface="Times New Roman" panose="02020603050405020304" pitchFamily="18" charset="0"/>
                <a:ea typeface="Calibri" panose="020F0502020204030204" pitchFamily="34" charset="0"/>
                <a:cs typeface="Times New Roman" panose="02020603050405020304" pitchFamily="18" charset="0"/>
              </a:rPr>
              <a:t>Birnberg</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 2012). They provide for prompt response to the message sent by the sender. Emails, texts, messages, notes, letters, papers, reports, newsletters, and spreadsheets are all examples of written communications. (E-mails, although though they are transmitted over the internet, are basically simply digital copies of memoranda that were written.) This is a very effective method of marketing communication (</a:t>
            </a: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Zeb, Ahmad, and Saeed, 2018).</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 Electronic mail senders should never presume that their communications have been received. Most people struggle to keep up with their email and must quickly sift and filter it, which may lead to mistakes.</a:t>
            </a:r>
            <a:endParaRPr lang="en-US" sz="12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6412E6A4-D0E1-4F1D-AEC7-9AB8171D8402}" type="slidenum">
              <a:rPr lang="en-US" smtClean="0"/>
              <a:t>8</a:t>
            </a:fld>
            <a:endParaRPr lang="en-US"/>
          </a:p>
        </p:txBody>
      </p:sp>
    </p:spTree>
    <p:extLst>
      <p:ext uri="{BB962C8B-B14F-4D97-AF65-F5344CB8AC3E}">
        <p14:creationId xmlns:p14="http://schemas.microsoft.com/office/powerpoint/2010/main" val="166914839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When it comes to the office, having efficient communication may help to assure efficiency, the development of teams, and simply an overall improvement in morale for the Amazon, which, in the end, can make work just a little bit simpler.</a:t>
            </a:r>
            <a:endParaRPr lang="en-US" sz="12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6412E6A4-D0E1-4F1D-AEC7-9AB8171D8402}" type="slidenum">
              <a:rPr lang="en-US" smtClean="0"/>
              <a:t>12</a:t>
            </a:fld>
            <a:endParaRPr lang="en-US"/>
          </a:p>
        </p:txBody>
      </p:sp>
    </p:spTree>
    <p:extLst>
      <p:ext uri="{BB962C8B-B14F-4D97-AF65-F5344CB8AC3E}">
        <p14:creationId xmlns:p14="http://schemas.microsoft.com/office/powerpoint/2010/main" val="1620247382"/>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242851"/>
            <a:ext cx="8968084" cy="275942"/>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111716" y="4243845"/>
            <a:ext cx="3077108" cy="276940"/>
          </a:xfrm>
          <a:prstGeom prst="rect">
            <a:avLst/>
          </a:prstGeom>
        </p:spPr>
      </p:pic>
      <p:sp>
        <p:nvSpPr>
          <p:cNvPr id="9" name="Rectangle 8"/>
          <p:cNvSpPr/>
          <p:nvPr/>
        </p:nvSpPr>
        <p:spPr bwMode="ltGray">
          <a:xfrm>
            <a:off x="0" y="2590078"/>
            <a:ext cx="8968085" cy="1660332"/>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9111715" y="2590078"/>
            <a:ext cx="3077109" cy="166033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680322" y="2733709"/>
            <a:ext cx="8144134" cy="1373070"/>
          </a:xfrm>
        </p:spPr>
        <p:txBody>
          <a:bodyPr anchor="b">
            <a:noAutofit/>
          </a:bodyPr>
          <a:lstStyle>
            <a:lvl1pPr algn="r">
              <a:defRPr sz="5400"/>
            </a:lvl1pPr>
          </a:lstStyle>
          <a:p>
            <a:r>
              <a:rPr lang="en-US"/>
              <a:t>Click to edit Master title style</a:t>
            </a:r>
            <a:endParaRPr lang="en-US" dirty="0"/>
          </a:p>
        </p:txBody>
      </p:sp>
      <p:sp>
        <p:nvSpPr>
          <p:cNvPr id="3" name="Subtitle 2"/>
          <p:cNvSpPr>
            <a:spLocks noGrp="1"/>
          </p:cNvSpPr>
          <p:nvPr>
            <p:ph type="subTitle" idx="1"/>
          </p:nvPr>
        </p:nvSpPr>
        <p:spPr>
          <a:xfrm>
            <a:off x="680322" y="4394039"/>
            <a:ext cx="8144134" cy="1117687"/>
          </a:xfrm>
        </p:spPr>
        <p:txBody>
          <a:bodyPr>
            <a:normAutofit/>
          </a:bodyPr>
          <a:lstStyle>
            <a:lvl1pPr marL="0" indent="0" algn="r">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ACAA53A-7E42-4903-AE4C-6EA3AA882214}" type="datetimeFigureOut">
              <a:rPr lang="en-US" smtClean="0"/>
              <a:t>11/19/2022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9255346" y="2750337"/>
            <a:ext cx="1171888" cy="1356442"/>
          </a:xfrm>
        </p:spPr>
        <p:txBody>
          <a:bodyPr/>
          <a:lstStyle/>
          <a:p>
            <a:fld id="{ABBD1A61-06BF-453C-A2DB-E594088F2C96}" type="slidenum">
              <a:rPr lang="en-US" smtClean="0"/>
              <a:t>‹#›</a:t>
            </a:fld>
            <a:endParaRPr lang="en-US"/>
          </a:p>
        </p:txBody>
      </p:sp>
    </p:spTree>
    <p:extLst>
      <p:ext uri="{BB962C8B-B14F-4D97-AF65-F5344CB8AC3E}">
        <p14:creationId xmlns:p14="http://schemas.microsoft.com/office/powerpoint/2010/main" val="10211542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ACAA53A-7E42-4903-AE4C-6EA3AA882214}" type="datetimeFigureOut">
              <a:rPr lang="en-US" smtClean="0"/>
              <a:t>11/19/2022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BBD1A61-06BF-453C-A2DB-E594088F2C96}" type="slidenum">
              <a:rPr lang="en-US" smtClean="0"/>
              <a:t>‹#›</a:t>
            </a:fld>
            <a:endParaRPr lang="en-US"/>
          </a:p>
        </p:txBody>
      </p:sp>
    </p:spTree>
    <p:extLst>
      <p:ext uri="{BB962C8B-B14F-4D97-AF65-F5344CB8AC3E}">
        <p14:creationId xmlns:p14="http://schemas.microsoft.com/office/powerpoint/2010/main" val="30603731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086907"/>
            <a:ext cx="10437812" cy="321164"/>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4" y="4087901"/>
            <a:ext cx="1602997" cy="144270"/>
          </a:xfrm>
          <a:prstGeom prst="rect">
            <a:avLst/>
          </a:prstGeom>
        </p:spPr>
      </p:pic>
      <p:sp>
        <p:nvSpPr>
          <p:cNvPr id="9" name="Rectangle 8"/>
          <p:cNvSpPr/>
          <p:nvPr/>
        </p:nvSpPr>
        <p:spPr bwMode="ltGray">
          <a:xfrm>
            <a:off x="-2" y="2726267"/>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5" y="2726267"/>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2869895"/>
            <a:ext cx="9613860" cy="1090788"/>
          </a:xfrm>
        </p:spPr>
        <p:txBody>
          <a:bodyPr anchor="ctr">
            <a:normAutofit/>
          </a:bodyPr>
          <a:lstStyle>
            <a:lvl1pPr algn="r">
              <a:defRPr sz="3600"/>
            </a:lvl1pPr>
          </a:lstStyle>
          <a:p>
            <a:r>
              <a:rPr lang="en-US"/>
              <a:t>Click to edit Master title style</a:t>
            </a:r>
            <a:endParaRPr lang="en-US" dirty="0"/>
          </a:p>
        </p:txBody>
      </p:sp>
      <p:sp>
        <p:nvSpPr>
          <p:cNvPr id="3" name="Text Placeholder 2"/>
          <p:cNvSpPr>
            <a:spLocks noGrp="1"/>
          </p:cNvSpPr>
          <p:nvPr>
            <p:ph type="body" idx="1"/>
          </p:nvPr>
        </p:nvSpPr>
        <p:spPr>
          <a:xfrm>
            <a:off x="680322" y="4232171"/>
            <a:ext cx="9613860" cy="1704017"/>
          </a:xfrm>
        </p:spPr>
        <p:txBody>
          <a:bodyPr>
            <a:normAutofit/>
          </a:bodyPr>
          <a:lstStyle>
            <a:lvl1pPr marL="0" indent="0" algn="r">
              <a:buNone/>
              <a:defRPr sz="20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ACAA53A-7E42-4903-AE4C-6EA3AA882214}" type="datetimeFigureOut">
              <a:rPr lang="en-US" smtClean="0"/>
              <a:t>11/19/2022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10729455" y="2869895"/>
            <a:ext cx="1154151" cy="1090789"/>
          </a:xfrm>
        </p:spPr>
        <p:txBody>
          <a:bodyPr/>
          <a:lstStyle/>
          <a:p>
            <a:fld id="{ABBD1A61-06BF-453C-A2DB-E594088F2C96}" type="slidenum">
              <a:rPr lang="en-US" smtClean="0"/>
              <a:t>‹#›</a:t>
            </a:fld>
            <a:endParaRPr lang="en-US"/>
          </a:p>
        </p:txBody>
      </p:sp>
    </p:spTree>
    <p:extLst>
      <p:ext uri="{BB962C8B-B14F-4D97-AF65-F5344CB8AC3E}">
        <p14:creationId xmlns:p14="http://schemas.microsoft.com/office/powerpoint/2010/main" val="316716945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0320" y="2336873"/>
            <a:ext cx="4698358" cy="35993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594123" y="2336873"/>
            <a:ext cx="4700058" cy="35993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ACAA53A-7E42-4903-AE4C-6EA3AA882214}" type="datetimeFigureOut">
              <a:rPr lang="en-US" smtClean="0"/>
              <a:t>11/19/2022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BBD1A61-06BF-453C-A2DB-E594088F2C96}" type="slidenum">
              <a:rPr lang="en-US" smtClean="0"/>
              <a:t>‹#›</a:t>
            </a:fld>
            <a:endParaRPr lang="en-US"/>
          </a:p>
        </p:txBody>
      </p:sp>
    </p:spTree>
    <p:extLst>
      <p:ext uri="{BB962C8B-B14F-4D97-AF65-F5344CB8AC3E}">
        <p14:creationId xmlns:p14="http://schemas.microsoft.com/office/powerpoint/2010/main" val="375088130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0" name="Picture 9"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1" name="Picture 10"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2" name="Rectangle 11"/>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753229"/>
            <a:ext cx="9613863" cy="1080937"/>
          </a:xfrm>
        </p:spPr>
        <p:txBody>
          <a:bodyPr/>
          <a:lstStyle/>
          <a:p>
            <a:r>
              <a:rPr lang="en-US"/>
              <a:t>Click to edit Master title style</a:t>
            </a:r>
            <a:endParaRPr lang="en-US" dirty="0"/>
          </a:p>
        </p:txBody>
      </p:sp>
      <p:sp>
        <p:nvSpPr>
          <p:cNvPr id="3" name="Text Placeholder 2"/>
          <p:cNvSpPr>
            <a:spLocks noGrp="1"/>
          </p:cNvSpPr>
          <p:nvPr>
            <p:ph type="body" idx="1"/>
          </p:nvPr>
        </p:nvSpPr>
        <p:spPr>
          <a:xfrm>
            <a:off x="906350" y="2336873"/>
            <a:ext cx="4472327" cy="693135"/>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0322" y="3030008"/>
            <a:ext cx="4698355" cy="290617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820154" y="2336873"/>
            <a:ext cx="4474028" cy="692076"/>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594123" y="3030008"/>
            <a:ext cx="4700059" cy="290617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ACAA53A-7E42-4903-AE4C-6EA3AA882214}" type="datetimeFigureOut">
              <a:rPr lang="en-US" smtClean="0"/>
              <a:t>11/19/2022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ABBD1A61-06BF-453C-A2DB-E594088F2C96}" type="slidenum">
              <a:rPr lang="en-US" smtClean="0"/>
              <a:t>‹#›</a:t>
            </a:fld>
            <a:endParaRPr lang="en-US"/>
          </a:p>
        </p:txBody>
      </p:sp>
    </p:spTree>
    <p:extLst>
      <p:ext uri="{BB962C8B-B14F-4D97-AF65-F5344CB8AC3E}">
        <p14:creationId xmlns:p14="http://schemas.microsoft.com/office/powerpoint/2010/main" val="171215793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7" name="Picture 6"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8" name="Rectangle 7"/>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ACAA53A-7E42-4903-AE4C-6EA3AA882214}" type="datetimeFigureOut">
              <a:rPr lang="en-US" smtClean="0"/>
              <a:t>11/19/2022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ABBD1A61-06BF-453C-A2DB-E594088F2C96}" type="slidenum">
              <a:rPr lang="en-US" smtClean="0"/>
              <a:t>‹#›</a:t>
            </a:fld>
            <a:endParaRPr lang="en-US"/>
          </a:p>
        </p:txBody>
      </p:sp>
    </p:spTree>
    <p:extLst>
      <p:ext uri="{BB962C8B-B14F-4D97-AF65-F5344CB8AC3E}">
        <p14:creationId xmlns:p14="http://schemas.microsoft.com/office/powerpoint/2010/main" val="157949061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HD-ShadowShor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6" name="Rectangle 5"/>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p:cNvSpPr>
            <a:spLocks noGrp="1"/>
          </p:cNvSpPr>
          <p:nvPr>
            <p:ph type="dt" sz="half" idx="10"/>
          </p:nvPr>
        </p:nvSpPr>
        <p:spPr/>
        <p:txBody>
          <a:bodyPr/>
          <a:lstStyle/>
          <a:p>
            <a:fld id="{8ACAA53A-7E42-4903-AE4C-6EA3AA882214}" type="datetimeFigureOut">
              <a:rPr lang="en-US" smtClean="0"/>
              <a:t>11/19/2022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ABBD1A61-06BF-453C-A2DB-E594088F2C96}" type="slidenum">
              <a:rPr lang="en-US" smtClean="0"/>
              <a:t>‹#›</a:t>
            </a:fld>
            <a:endParaRPr lang="en-US"/>
          </a:p>
        </p:txBody>
      </p:sp>
    </p:spTree>
    <p:extLst>
      <p:ext uri="{BB962C8B-B14F-4D97-AF65-F5344CB8AC3E}">
        <p14:creationId xmlns:p14="http://schemas.microsoft.com/office/powerpoint/2010/main" val="163293960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1" y="753227"/>
            <a:ext cx="9613859" cy="1080940"/>
          </a:xfrm>
        </p:spPr>
        <p:txBody>
          <a:bodyPr anchor="ct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a:xfrm>
            <a:off x="4685846" y="2336873"/>
            <a:ext cx="5608336" cy="35993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0322" y="2336872"/>
            <a:ext cx="3790078" cy="359931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ACAA53A-7E42-4903-AE4C-6EA3AA882214}" type="datetimeFigureOut">
              <a:rPr lang="en-US" smtClean="0"/>
              <a:t>11/19/2022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BBD1A61-06BF-453C-A2DB-E594088F2C96}" type="slidenum">
              <a:rPr lang="en-US" smtClean="0"/>
              <a:t>‹#›</a:t>
            </a:fld>
            <a:endParaRPr lang="en-US"/>
          </a:p>
        </p:txBody>
      </p:sp>
    </p:spTree>
    <p:extLst>
      <p:ext uri="{BB962C8B-B14F-4D97-AF65-F5344CB8AC3E}">
        <p14:creationId xmlns:p14="http://schemas.microsoft.com/office/powerpoint/2010/main" val="129531299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3" y="753228"/>
            <a:ext cx="9613857" cy="1080938"/>
          </a:xfrm>
        </p:spPr>
        <p:txBody>
          <a:bodyPr anchor="ctr">
            <a:normAutofit/>
          </a:bodyPr>
          <a:lstStyle>
            <a:lvl1pPr>
              <a:defRPr sz="3600"/>
            </a:lvl1pPr>
          </a:lstStyle>
          <a:p>
            <a:r>
              <a:rPr lang="en-US"/>
              <a:t>Click to edit Master title style</a:t>
            </a:r>
            <a:endParaRPr lang="en-US" dirty="0"/>
          </a:p>
        </p:txBody>
      </p:sp>
      <p:sp>
        <p:nvSpPr>
          <p:cNvPr id="3" name="Picture Placeholder 2"/>
          <p:cNvSpPr>
            <a:spLocks noGrp="1" noChangeAspect="1"/>
          </p:cNvSpPr>
          <p:nvPr>
            <p:ph type="pic" idx="1"/>
          </p:nvPr>
        </p:nvSpPr>
        <p:spPr>
          <a:xfrm>
            <a:off x="4868333" y="2336874"/>
            <a:ext cx="5425849" cy="3599312"/>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0323" y="2336873"/>
            <a:ext cx="3876256" cy="3599315"/>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ACAA53A-7E42-4903-AE4C-6EA3AA882214}" type="datetimeFigureOut">
              <a:rPr lang="en-US" smtClean="0"/>
              <a:t>11/19/2022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BBD1A61-06BF-453C-A2DB-E594088F2C96}" type="slidenum">
              <a:rPr lang="en-US" smtClean="0"/>
              <a:t>‹#›</a:t>
            </a:fld>
            <a:endParaRPr lang="en-US"/>
          </a:p>
        </p:txBody>
      </p:sp>
    </p:spTree>
    <p:extLst>
      <p:ext uri="{BB962C8B-B14F-4D97-AF65-F5344CB8AC3E}">
        <p14:creationId xmlns:p14="http://schemas.microsoft.com/office/powerpoint/2010/main" val="397054816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4711616"/>
            <a:ext cx="9613859" cy="453051"/>
          </a:xfrm>
        </p:spPr>
        <p:txBody>
          <a:bodyPr anchor="b">
            <a:normAutofit/>
          </a:bodyPr>
          <a:lstStyle>
            <a:lvl1pPr>
              <a:defRPr sz="24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80322" y="609597"/>
            <a:ext cx="9613859" cy="3589575"/>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0319" y="5169583"/>
            <a:ext cx="9613862" cy="62297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ACAA53A-7E42-4903-AE4C-6EA3AA882214}" type="datetimeFigureOut">
              <a:rPr lang="en-US" smtClean="0"/>
              <a:t>11/19/2022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a:xfrm>
            <a:off x="10729455" y="4711309"/>
            <a:ext cx="1154151" cy="1090789"/>
          </a:xfrm>
        </p:spPr>
        <p:txBody>
          <a:bodyPr/>
          <a:lstStyle/>
          <a:p>
            <a:fld id="{ABBD1A61-06BF-453C-A2DB-E594088F2C96}" type="slidenum">
              <a:rPr lang="en-US" smtClean="0"/>
              <a:t>‹#›</a:t>
            </a:fld>
            <a:endParaRPr lang="en-US"/>
          </a:p>
        </p:txBody>
      </p:sp>
    </p:spTree>
    <p:extLst>
      <p:ext uri="{BB962C8B-B14F-4D97-AF65-F5344CB8AC3E}">
        <p14:creationId xmlns:p14="http://schemas.microsoft.com/office/powerpoint/2010/main" val="418621099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609597"/>
            <a:ext cx="9613858" cy="3592750"/>
          </a:xfrm>
        </p:spPr>
        <p:txBody>
          <a:bodyPr anchor="ctr"/>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680322" y="4711615"/>
            <a:ext cx="9613859" cy="1090789"/>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ACAA53A-7E42-4903-AE4C-6EA3AA882214}" type="datetimeFigureOut">
              <a:rPr lang="en-US" smtClean="0"/>
              <a:t>11/19/2022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a:xfrm>
            <a:off x="10729455" y="4711615"/>
            <a:ext cx="1154151" cy="1090789"/>
          </a:xfrm>
        </p:spPr>
        <p:txBody>
          <a:bodyPr/>
          <a:lstStyle/>
          <a:p>
            <a:fld id="{ABBD1A61-06BF-453C-A2DB-E594088F2C96}" type="slidenum">
              <a:rPr lang="en-US" smtClean="0"/>
              <a:t>‹#›</a:t>
            </a:fld>
            <a:endParaRPr lang="en-US"/>
          </a:p>
        </p:txBody>
      </p:sp>
    </p:spTree>
    <p:extLst>
      <p:ext uri="{BB962C8B-B14F-4D97-AF65-F5344CB8AC3E}">
        <p14:creationId xmlns:p14="http://schemas.microsoft.com/office/powerpoint/2010/main" val="255041909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3" name="Picture 12"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4" name="Rectangle 13"/>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127856" y="609598"/>
            <a:ext cx="8718877" cy="3036061"/>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402288" y="3653379"/>
            <a:ext cx="815657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680322" y="4711615"/>
            <a:ext cx="9613859" cy="1090789"/>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ACAA53A-7E42-4903-AE4C-6EA3AA882214}" type="datetimeFigureOut">
              <a:rPr lang="en-US" smtClean="0"/>
              <a:t>11/19/2022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a:xfrm>
            <a:off x="10729455" y="4709925"/>
            <a:ext cx="1154151" cy="1090789"/>
          </a:xfrm>
        </p:spPr>
        <p:txBody>
          <a:bodyPr/>
          <a:lstStyle/>
          <a:p>
            <a:fld id="{ABBD1A61-06BF-453C-A2DB-E594088F2C96}" type="slidenum">
              <a:rPr lang="en-US" smtClean="0"/>
              <a:t>‹#›</a:t>
            </a:fld>
            <a:endParaRPr lang="en-US"/>
          </a:p>
        </p:txBody>
      </p:sp>
      <p:sp>
        <p:nvSpPr>
          <p:cNvPr id="16" name="TextBox 15"/>
          <p:cNvSpPr txBox="1"/>
          <p:nvPr/>
        </p:nvSpPr>
        <p:spPr>
          <a:xfrm>
            <a:off x="583572" y="74811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7200" dirty="0">
                <a:solidFill>
                  <a:schemeClr val="tx1"/>
                </a:solidFill>
                <a:effectLst/>
              </a:rPr>
              <a:t>“</a:t>
            </a:r>
          </a:p>
        </p:txBody>
      </p:sp>
      <p:sp>
        <p:nvSpPr>
          <p:cNvPr id="17" name="TextBox 16"/>
          <p:cNvSpPr txBox="1"/>
          <p:nvPr/>
        </p:nvSpPr>
        <p:spPr>
          <a:xfrm>
            <a:off x="9662809" y="30335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7200" dirty="0">
                <a:solidFill>
                  <a:schemeClr val="tx1"/>
                </a:solidFill>
                <a:effectLst/>
              </a:rPr>
              <a:t>”</a:t>
            </a:r>
          </a:p>
        </p:txBody>
      </p:sp>
    </p:spTree>
    <p:extLst>
      <p:ext uri="{BB962C8B-B14F-4D97-AF65-F5344CB8AC3E}">
        <p14:creationId xmlns:p14="http://schemas.microsoft.com/office/powerpoint/2010/main" val="220677460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9" name="Picture 8"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0" name="Picture 9"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1" name="Rectangle 10"/>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4711615"/>
            <a:ext cx="9613862" cy="588535"/>
          </a:xfrm>
        </p:spPr>
        <p:txBody>
          <a:bodyPr anchor="b"/>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680320" y="5300149"/>
            <a:ext cx="9613862" cy="50225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ACAA53A-7E42-4903-AE4C-6EA3AA882214}" type="datetimeFigureOut">
              <a:rPr lang="en-US" smtClean="0"/>
              <a:t>11/19/2022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a:xfrm>
            <a:off x="10729455" y="4709925"/>
            <a:ext cx="1154151" cy="1090789"/>
          </a:xfrm>
        </p:spPr>
        <p:txBody>
          <a:bodyPr/>
          <a:lstStyle/>
          <a:p>
            <a:fld id="{ABBD1A61-06BF-453C-A2DB-E594088F2C96}" type="slidenum">
              <a:rPr lang="en-US" smtClean="0"/>
              <a:t>‹#›</a:t>
            </a:fld>
            <a:endParaRPr lang="en-US"/>
          </a:p>
        </p:txBody>
      </p:sp>
    </p:spTree>
    <p:extLst>
      <p:ext uri="{BB962C8B-B14F-4D97-AF65-F5344CB8AC3E}">
        <p14:creationId xmlns:p14="http://schemas.microsoft.com/office/powerpoint/2010/main" val="251696767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4" name="Picture 13"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6" name="Rectangle 15"/>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Rectangle 16"/>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Title 1"/>
          <p:cNvSpPr>
            <a:spLocks noGrp="1"/>
          </p:cNvSpPr>
          <p:nvPr>
            <p:ph type="title"/>
          </p:nvPr>
        </p:nvSpPr>
        <p:spPr>
          <a:xfrm>
            <a:off x="669222" y="753228"/>
            <a:ext cx="9624960" cy="1080938"/>
          </a:xfrm>
        </p:spPr>
        <p:txBody>
          <a:bodyPr/>
          <a:lstStyle/>
          <a:p>
            <a:r>
              <a:rPr lang="en-US"/>
              <a:t>Click to edit Master title style</a:t>
            </a:r>
            <a:endParaRPr lang="en-US" dirty="0"/>
          </a:p>
        </p:txBody>
      </p:sp>
      <p:sp>
        <p:nvSpPr>
          <p:cNvPr id="7" name="Text Placeholder 2"/>
          <p:cNvSpPr>
            <a:spLocks noGrp="1"/>
          </p:cNvSpPr>
          <p:nvPr>
            <p:ph type="body" idx="1"/>
          </p:nvPr>
        </p:nvSpPr>
        <p:spPr>
          <a:xfrm>
            <a:off x="660946" y="2336873"/>
            <a:ext cx="3070034"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680322" y="3022673"/>
            <a:ext cx="3049702"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3956025" y="233687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3945470" y="3022673"/>
            <a:ext cx="3063240"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224156" y="2336873"/>
            <a:ext cx="307002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224156" y="3022673"/>
            <a:ext cx="3070025"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8ACAA53A-7E42-4903-AE4C-6EA3AA882214}" type="datetimeFigureOut">
              <a:rPr lang="en-US" smtClean="0"/>
              <a:t>11/19/2022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ABBD1A61-06BF-453C-A2DB-E594088F2C96}" type="slidenum">
              <a:rPr lang="en-US" smtClean="0"/>
              <a:t>‹#›</a:t>
            </a:fld>
            <a:endParaRPr lang="en-US"/>
          </a:p>
        </p:txBody>
      </p:sp>
    </p:spTree>
    <p:extLst>
      <p:ext uri="{BB962C8B-B14F-4D97-AF65-F5344CB8AC3E}">
        <p14:creationId xmlns:p14="http://schemas.microsoft.com/office/powerpoint/2010/main" val="243108250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 name="Title 1"/>
          <p:cNvSpPr>
            <a:spLocks noGrp="1"/>
          </p:cNvSpPr>
          <p:nvPr>
            <p:ph type="title"/>
          </p:nvPr>
        </p:nvSpPr>
        <p:spPr>
          <a:xfrm>
            <a:off x="680322" y="753228"/>
            <a:ext cx="9613860" cy="1080938"/>
          </a:xfrm>
        </p:spPr>
        <p:txBody>
          <a:bodyPr/>
          <a:lstStyle/>
          <a:p>
            <a:r>
              <a:rPr lang="en-US"/>
              <a:t>Click to edit Master title style</a:t>
            </a:r>
            <a:endParaRPr lang="en-US" dirty="0"/>
          </a:p>
        </p:txBody>
      </p:sp>
      <p:sp>
        <p:nvSpPr>
          <p:cNvPr id="19" name="Text Placeholder 2"/>
          <p:cNvSpPr>
            <a:spLocks noGrp="1"/>
          </p:cNvSpPr>
          <p:nvPr>
            <p:ph type="body" idx="1"/>
          </p:nvPr>
        </p:nvSpPr>
        <p:spPr>
          <a:xfrm>
            <a:off x="680318" y="4297503"/>
            <a:ext cx="30497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680318" y="2336873"/>
            <a:ext cx="30497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680318" y="4873765"/>
            <a:ext cx="3049705"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3945471" y="429750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3945470" y="2336873"/>
            <a:ext cx="3063240"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3944117" y="4873764"/>
            <a:ext cx="3067297"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230678" y="4297503"/>
            <a:ext cx="30635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230677" y="2336873"/>
            <a:ext cx="30635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230553" y="4873762"/>
            <a:ext cx="3067563"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8ACAA53A-7E42-4903-AE4C-6EA3AA882214}" type="datetimeFigureOut">
              <a:rPr lang="en-US" smtClean="0"/>
              <a:t>11/19/2022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ABBD1A61-06BF-453C-A2DB-E594088F2C96}" type="slidenum">
              <a:rPr lang="en-US" smtClean="0"/>
              <a:t>‹#›</a:t>
            </a:fld>
            <a:endParaRPr lang="en-US"/>
          </a:p>
        </p:txBody>
      </p:sp>
    </p:spTree>
    <p:extLst>
      <p:ext uri="{BB962C8B-B14F-4D97-AF65-F5344CB8AC3E}">
        <p14:creationId xmlns:p14="http://schemas.microsoft.com/office/powerpoint/2010/main" val="364947385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9" name="Rectangle 8"/>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lvl1pPr algn="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ACAA53A-7E42-4903-AE4C-6EA3AA882214}" type="datetimeFigureOut">
              <a:rPr lang="en-US" smtClean="0"/>
              <a:t>11/19/2022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BBD1A61-06BF-453C-A2DB-E594088F2C96}" type="slidenum">
              <a:rPr lang="en-US" smtClean="0"/>
              <a:t>‹#›</a:t>
            </a:fld>
            <a:endParaRPr lang="en-US"/>
          </a:p>
        </p:txBody>
      </p:sp>
    </p:spTree>
    <p:extLst>
      <p:ext uri="{BB962C8B-B14F-4D97-AF65-F5344CB8AC3E}">
        <p14:creationId xmlns:p14="http://schemas.microsoft.com/office/powerpoint/2010/main" val="11154141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p:nvPr/>
        </p:nvSpPr>
        <p:spPr bwMode="ltGray">
          <a:xfrm rot="5400000">
            <a:off x="8116207" y="1869395"/>
            <a:ext cx="5106988"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rot="5400000">
            <a:off x="9868202" y="5372403"/>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10129231" y="609597"/>
            <a:ext cx="1073802" cy="435376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0322" y="609597"/>
            <a:ext cx="8870004" cy="53265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6807126" y="5936187"/>
            <a:ext cx="2743200" cy="365125"/>
          </a:xfrm>
        </p:spPr>
        <p:txBody>
          <a:bodyPr/>
          <a:lstStyle/>
          <a:p>
            <a:fld id="{8ACAA53A-7E42-4903-AE4C-6EA3AA882214}" type="datetimeFigureOut">
              <a:rPr lang="en-US" smtClean="0"/>
              <a:t>11/19/2022</a:t>
            </a:fld>
            <a:endParaRPr lang="en-US"/>
          </a:p>
        </p:txBody>
      </p:sp>
      <p:sp>
        <p:nvSpPr>
          <p:cNvPr id="5" name="Footer Placeholder 4"/>
          <p:cNvSpPr>
            <a:spLocks noGrp="1"/>
          </p:cNvSpPr>
          <p:nvPr>
            <p:ph type="ftr" sz="quarter" idx="11"/>
          </p:nvPr>
        </p:nvSpPr>
        <p:spPr>
          <a:xfrm>
            <a:off x="680321" y="5936188"/>
            <a:ext cx="6126805" cy="365125"/>
          </a:xfrm>
        </p:spPr>
        <p:txBody>
          <a:bodyPr/>
          <a:lstStyle/>
          <a:p>
            <a:endParaRPr lang="en-US"/>
          </a:p>
        </p:txBody>
      </p:sp>
      <p:sp>
        <p:nvSpPr>
          <p:cNvPr id="6" name="Slide Number Placeholder 5"/>
          <p:cNvSpPr>
            <a:spLocks noGrp="1"/>
          </p:cNvSpPr>
          <p:nvPr>
            <p:ph type="sldNum" sz="quarter" idx="12"/>
          </p:nvPr>
        </p:nvSpPr>
        <p:spPr>
          <a:xfrm>
            <a:off x="10097550" y="5398633"/>
            <a:ext cx="1154151" cy="1090789"/>
          </a:xfrm>
        </p:spPr>
        <p:txBody>
          <a:bodyPr anchor="t"/>
          <a:lstStyle>
            <a:lvl1pPr algn="ctr">
              <a:defRPr/>
            </a:lvl1pPr>
          </a:lstStyle>
          <a:p>
            <a:fld id="{ABBD1A61-06BF-453C-A2DB-E594088F2C96}" type="slidenum">
              <a:rPr lang="en-US" smtClean="0"/>
              <a:t>‹#›</a:t>
            </a:fld>
            <a:endParaRPr lang="en-US"/>
          </a:p>
        </p:txBody>
      </p:sp>
    </p:spTree>
    <p:extLst>
      <p:ext uri="{BB962C8B-B14F-4D97-AF65-F5344CB8AC3E}">
        <p14:creationId xmlns:p14="http://schemas.microsoft.com/office/powerpoint/2010/main" val="320812641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6" descr="hashOverlay-FullResolve.png"/>
          <p:cNvPicPr>
            <a:picLocks noChangeAspect="1"/>
          </p:cNvPicPr>
          <p:nvPr/>
        </p:nvPicPr>
        <p:blipFill>
          <a:blip r:embed="rId19">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Placeholder 1"/>
          <p:cNvSpPr>
            <a:spLocks noGrp="1"/>
          </p:cNvSpPr>
          <p:nvPr>
            <p:ph type="title"/>
          </p:nvPr>
        </p:nvSpPr>
        <p:spPr>
          <a:xfrm>
            <a:off x="680321" y="753228"/>
            <a:ext cx="9613861" cy="108093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0321" y="2336873"/>
            <a:ext cx="9613861" cy="359931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550981" y="5936187"/>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8ACAA53A-7E42-4903-AE4C-6EA3AA882214}" type="datetimeFigureOut">
              <a:rPr lang="en-US" smtClean="0"/>
              <a:t>11/19/2022</a:t>
            </a:fld>
            <a:endParaRPr lang="en-US"/>
          </a:p>
        </p:txBody>
      </p:sp>
      <p:sp>
        <p:nvSpPr>
          <p:cNvPr id="5" name="Footer Placeholder 4"/>
          <p:cNvSpPr>
            <a:spLocks noGrp="1"/>
          </p:cNvSpPr>
          <p:nvPr>
            <p:ph type="ftr" sz="quarter" idx="3"/>
          </p:nvPr>
        </p:nvSpPr>
        <p:spPr>
          <a:xfrm>
            <a:off x="680321" y="5936188"/>
            <a:ext cx="687066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10729455" y="753227"/>
            <a:ext cx="1154151" cy="1090789"/>
          </a:xfrm>
          <a:prstGeom prst="rect">
            <a:avLst/>
          </a:prstGeom>
        </p:spPr>
        <p:txBody>
          <a:bodyPr vert="horz" lIns="91440" tIns="45720" rIns="91440" bIns="45720" rtlCol="0" anchor="ctr"/>
          <a:lstStyle>
            <a:lvl1pPr algn="l">
              <a:defRPr sz="3600">
                <a:solidFill>
                  <a:schemeClr val="tx1">
                    <a:tint val="75000"/>
                  </a:schemeClr>
                </a:solidFill>
              </a:defRPr>
            </a:lvl1pPr>
          </a:lstStyle>
          <a:p>
            <a:fld id="{ABBD1A61-06BF-453C-A2DB-E594088F2C96}" type="slidenum">
              <a:rPr lang="en-US" smtClean="0"/>
              <a:t>‹#›</a:t>
            </a:fld>
            <a:endParaRPr lang="en-US"/>
          </a:p>
        </p:txBody>
      </p:sp>
    </p:spTree>
    <p:extLst>
      <p:ext uri="{BB962C8B-B14F-4D97-AF65-F5344CB8AC3E}">
        <p14:creationId xmlns:p14="http://schemas.microsoft.com/office/powerpoint/2010/main" val="1438982783"/>
      </p:ext>
    </p:extLst>
  </p:cSld>
  <p:clrMap bg1="dk1" tx1="lt1" bg2="dk2" tx2="lt2" accent1="accent1" accent2="accent2" accent3="accent3" accent4="accent4" accent5="accent5" accent6="accent6" hlink="hlink" folHlink="folHlink"/>
  <p:sldLayoutIdLst>
    <p:sldLayoutId id="2147483972" r:id="rId1"/>
    <p:sldLayoutId id="2147483973" r:id="rId2"/>
    <p:sldLayoutId id="2147483974" r:id="rId3"/>
    <p:sldLayoutId id="2147483975" r:id="rId4"/>
    <p:sldLayoutId id="2147483976" r:id="rId5"/>
    <p:sldLayoutId id="2147483977" r:id="rId6"/>
    <p:sldLayoutId id="2147483978" r:id="rId7"/>
    <p:sldLayoutId id="2147483979" r:id="rId8"/>
    <p:sldLayoutId id="2147483980" r:id="rId9"/>
    <p:sldLayoutId id="2147483981" r:id="rId10"/>
    <p:sldLayoutId id="2147483982" r:id="rId11"/>
    <p:sldLayoutId id="2147483983" r:id="rId12"/>
    <p:sldLayoutId id="2147483984" r:id="rId13"/>
    <p:sldLayoutId id="2147483985" r:id="rId14"/>
    <p:sldLayoutId id="2147483986" r:id="rId15"/>
    <p:sldLayoutId id="2147483987" r:id="rId16"/>
    <p:sldLayoutId id="2147483988" r:id="rId17"/>
  </p:sldLayoutIdLst>
  <p:txStyles>
    <p:titleStyle>
      <a:lvl1pPr algn="l" defTabSz="914400" rtl="0" eaLnBrk="1" latinLnBrk="0" hangingPunct="1">
        <a:lnSpc>
          <a:spcPct val="90000"/>
        </a:lnSpc>
        <a:spcBef>
          <a:spcPct val="0"/>
        </a:spcBef>
        <a:buNone/>
        <a:defRPr sz="36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microsoft.com/office/2018/10/relationships/comments" Target="../comments/modernComment_10A_8965E00A.xml"/><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4.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855B50-02AC-FC20-83F3-BD87FD1D9E87}"/>
              </a:ext>
            </a:extLst>
          </p:cNvPr>
          <p:cNvSpPr>
            <a:spLocks noGrp="1"/>
          </p:cNvSpPr>
          <p:nvPr>
            <p:ph type="ctrTitle"/>
          </p:nvPr>
        </p:nvSpPr>
        <p:spPr>
          <a:xfrm>
            <a:off x="-109612" y="3372661"/>
            <a:ext cx="8934067" cy="1373070"/>
          </a:xfrm>
        </p:spPr>
        <p:txBody>
          <a:bodyPr/>
          <a:lstStyle/>
          <a:p>
            <a:br>
              <a:rPr lang="en-US" sz="3200" dirty="0">
                <a:latin typeface="Times New Roman" panose="02020603050405020304" pitchFamily="18" charset="0"/>
                <a:cs typeface="Times New Roman" panose="02020603050405020304" pitchFamily="18" charset="0"/>
              </a:rPr>
            </a:br>
            <a:r>
              <a:rPr lang="en-US" sz="3200" dirty="0">
                <a:latin typeface="Times New Roman" panose="02020603050405020304" pitchFamily="18" charset="0"/>
                <a:cs typeface="Times New Roman" panose="02020603050405020304" pitchFamily="18" charset="0"/>
              </a:rPr>
              <a:t>BMSW4002 </a:t>
            </a:r>
            <a:r>
              <a:rPr lang="en-GB" sz="3200" b="1" dirty="0">
                <a:latin typeface="Times New Roman" panose="02020603050405020304" pitchFamily="18" charset="0"/>
                <a:ea typeface="Calibri" panose="020F0502020204030204" pitchFamily="34" charset="0"/>
                <a:cs typeface="Times New Roman" panose="02020603050405020304" pitchFamily="18" charset="0"/>
              </a:rPr>
              <a:t>Effective Team Working and Communication</a:t>
            </a:r>
            <a:br>
              <a:rPr lang="en-US" sz="1100" dirty="0">
                <a:latin typeface="Times New Roman" panose="02020603050405020304" pitchFamily="18" charset="0"/>
                <a:cs typeface="Times New Roman" panose="02020603050405020304" pitchFamily="18" charset="0"/>
              </a:rPr>
            </a:br>
            <a:endParaRPr lang="en-US" sz="3200" dirty="0">
              <a:latin typeface="Times New Roman" panose="02020603050405020304" pitchFamily="18" charset="0"/>
              <a:cs typeface="Times New Roman" panose="02020603050405020304" pitchFamily="18" charset="0"/>
            </a:endParaRPr>
          </a:p>
        </p:txBody>
      </p:sp>
      <p:sp>
        <p:nvSpPr>
          <p:cNvPr id="3" name="Subtitle 2">
            <a:extLst>
              <a:ext uri="{FF2B5EF4-FFF2-40B4-BE49-F238E27FC236}">
                <a16:creationId xmlns:a16="http://schemas.microsoft.com/office/drawing/2014/main" id="{008838FC-8927-6E9C-74D4-74740167B186}"/>
              </a:ext>
            </a:extLst>
          </p:cNvPr>
          <p:cNvSpPr>
            <a:spLocks noGrp="1"/>
          </p:cNvSpPr>
          <p:nvPr>
            <p:ph type="subTitle" idx="1"/>
          </p:nvPr>
        </p:nvSpPr>
        <p:spPr>
          <a:xfrm>
            <a:off x="680322" y="4745731"/>
            <a:ext cx="8144134" cy="1117687"/>
          </a:xfrm>
        </p:spPr>
        <p:txBody>
          <a:bodyPr>
            <a:normAutofit/>
          </a:bodyPr>
          <a:lstStyle/>
          <a:p>
            <a:r>
              <a:rPr lang="en-US" sz="3200" dirty="0">
                <a:latin typeface="Times New Roman" panose="02020603050405020304" pitchFamily="18" charset="0"/>
                <a:cs typeface="Times New Roman" panose="02020603050405020304" pitchFamily="18" charset="0"/>
              </a:rPr>
              <a:t>Welcome to the Presentation</a:t>
            </a:r>
          </a:p>
          <a:p>
            <a:r>
              <a:rPr lang="en-US" sz="3200" dirty="0">
                <a:latin typeface="Times New Roman" panose="02020603050405020304" pitchFamily="18" charset="0"/>
                <a:cs typeface="Times New Roman" panose="02020603050405020304" pitchFamily="18" charset="0"/>
              </a:rPr>
              <a:t>Dominik </a:t>
            </a:r>
            <a:r>
              <a:rPr lang="en-US" sz="3200" dirty="0" err="1">
                <a:latin typeface="Times New Roman" panose="02020603050405020304" pitchFamily="18" charset="0"/>
                <a:cs typeface="Times New Roman" panose="02020603050405020304" pitchFamily="18" charset="0"/>
              </a:rPr>
              <a:t>Karchnak</a:t>
            </a:r>
            <a:endParaRPr lang="en-US" sz="3200" dirty="0">
              <a:latin typeface="Times New Roman" panose="02020603050405020304" pitchFamily="18" charset="0"/>
              <a:cs typeface="Times New Roman" panose="02020603050405020304" pitchFamily="18" charset="0"/>
            </a:endParaRPr>
          </a:p>
        </p:txBody>
      </p:sp>
      <p:sp>
        <p:nvSpPr>
          <p:cNvPr id="4" name="Title 1">
            <a:extLst>
              <a:ext uri="{FF2B5EF4-FFF2-40B4-BE49-F238E27FC236}">
                <a16:creationId xmlns:a16="http://schemas.microsoft.com/office/drawing/2014/main" id="{8F211F04-EF76-DA83-9BDE-72EE23C89527}"/>
              </a:ext>
            </a:extLst>
          </p:cNvPr>
          <p:cNvSpPr txBox="1">
            <a:spLocks/>
          </p:cNvSpPr>
          <p:nvPr/>
        </p:nvSpPr>
        <p:spPr>
          <a:xfrm>
            <a:off x="1151488" y="2442850"/>
            <a:ext cx="8144134" cy="1373070"/>
          </a:xfrm>
          <a:prstGeom prst="rect">
            <a:avLst/>
          </a:prstGeom>
        </p:spPr>
        <p:txBody>
          <a:bodyPr vert="horz" lIns="91440" tIns="45720" rIns="91440" bIns="45720" rtlCol="0" anchor="b">
            <a:noAutofit/>
          </a:bodyPr>
          <a:lstStyle>
            <a:lvl1pPr algn="r" defTabSz="914400" rtl="0" eaLnBrk="1" latinLnBrk="0" hangingPunct="1">
              <a:lnSpc>
                <a:spcPct val="90000"/>
              </a:lnSpc>
              <a:spcBef>
                <a:spcPct val="0"/>
              </a:spcBef>
              <a:buNone/>
              <a:defRPr sz="5400" kern="1200">
                <a:solidFill>
                  <a:schemeClr val="tx1"/>
                </a:solidFill>
                <a:latin typeface="+mj-lt"/>
                <a:ea typeface="+mj-ea"/>
                <a:cs typeface="+mj-cs"/>
              </a:defRPr>
            </a:lvl1pPr>
          </a:lstStyle>
          <a:p>
            <a:pPr>
              <a:lnSpc>
                <a:spcPct val="150000"/>
              </a:lnSpc>
              <a:spcBef>
                <a:spcPts val="600"/>
              </a:spcBef>
              <a:spcAft>
                <a:spcPts val="1400"/>
              </a:spcAft>
            </a:pPr>
            <a:br>
              <a:rPr lang="en-US" sz="1800" dirty="0">
                <a:latin typeface="Times New Roman" panose="02020603050405020304" pitchFamily="18" charset="0"/>
                <a:ea typeface="Calibri" panose="020F0502020204030204" pitchFamily="34" charset="0"/>
                <a:cs typeface="Times New Roman" panose="02020603050405020304" pitchFamily="18" charset="0"/>
              </a:rPr>
            </a:br>
            <a:br>
              <a:rPr lang="en-US" sz="1800" dirty="0">
                <a:latin typeface="Times New Roman" panose="02020603050405020304" pitchFamily="18" charset="0"/>
                <a:ea typeface="Calibri" panose="020F0502020204030204" pitchFamily="34" charset="0"/>
                <a:cs typeface="Times New Roman" panose="02020603050405020304" pitchFamily="18" charset="0"/>
              </a:rPr>
            </a:br>
            <a:endParaRPr lang="en-US" dirty="0"/>
          </a:p>
        </p:txBody>
      </p:sp>
      <p:pic>
        <p:nvPicPr>
          <p:cNvPr id="5" name="Picture 4">
            <a:extLst>
              <a:ext uri="{FF2B5EF4-FFF2-40B4-BE49-F238E27FC236}">
                <a16:creationId xmlns:a16="http://schemas.microsoft.com/office/drawing/2014/main" id="{43E76C4B-56E4-8033-F0DB-0EC183AFD9B5}"/>
              </a:ext>
            </a:extLst>
          </p:cNvPr>
          <p:cNvPicPr>
            <a:picLocks noChangeAspect="1"/>
          </p:cNvPicPr>
          <p:nvPr/>
        </p:nvPicPr>
        <p:blipFill>
          <a:blip r:embed="rId4"/>
          <a:stretch>
            <a:fillRect/>
          </a:stretch>
        </p:blipFill>
        <p:spPr>
          <a:xfrm>
            <a:off x="0" y="1908251"/>
            <a:ext cx="1943100" cy="783590"/>
          </a:xfrm>
          <a:prstGeom prst="rect">
            <a:avLst/>
          </a:prstGeom>
        </p:spPr>
      </p:pic>
    </p:spTree>
    <p:extLst>
      <p:ext uri="{BB962C8B-B14F-4D97-AF65-F5344CB8AC3E}">
        <p14:creationId xmlns:p14="http://schemas.microsoft.com/office/powerpoint/2010/main" val="2305155082"/>
      </p:ext>
    </p:extLst>
  </p:cSld>
  <p:clrMapOvr>
    <a:masterClrMapping/>
  </p:clrMapOvr>
  <p:extLst>
    <p:ext uri="{6950BFC3-D8DA-4A85-94F7-54DA5524770B}">
      <p188:commentRel xmlns:p188="http://schemas.microsoft.com/office/powerpoint/2018/8/main" r:id="rId3"/>
    </p:ext>
  </p:extLs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0D71F2-6BFB-DCF5-6D1D-ACBD12D03F77}"/>
              </a:ext>
            </a:extLst>
          </p:cNvPr>
          <p:cNvSpPr>
            <a:spLocks noGrp="1"/>
          </p:cNvSpPr>
          <p:nvPr>
            <p:ph type="title"/>
          </p:nvPr>
        </p:nvSpPr>
        <p:spPr>
          <a:xfrm>
            <a:off x="680321" y="1134891"/>
            <a:ext cx="9613861" cy="1080938"/>
          </a:xfrm>
        </p:spPr>
        <p:txBody>
          <a:bodyPr/>
          <a:lstStyle/>
          <a:p>
            <a:r>
              <a:rPr lang="en-GB" dirty="0"/>
              <a:t>Introduction</a:t>
            </a:r>
          </a:p>
        </p:txBody>
      </p:sp>
      <p:sp>
        <p:nvSpPr>
          <p:cNvPr id="3" name="Content Placeholder 2">
            <a:extLst>
              <a:ext uri="{FF2B5EF4-FFF2-40B4-BE49-F238E27FC236}">
                <a16:creationId xmlns:a16="http://schemas.microsoft.com/office/drawing/2014/main" id="{CA461F34-3DDB-49F3-CD68-C029E0928BF3}"/>
              </a:ext>
            </a:extLst>
          </p:cNvPr>
          <p:cNvSpPr>
            <a:spLocks noGrp="1"/>
          </p:cNvSpPr>
          <p:nvPr>
            <p:ph idx="1"/>
          </p:nvPr>
        </p:nvSpPr>
        <p:spPr/>
        <p:txBody>
          <a:bodyPr>
            <a:normAutofit/>
          </a:bodyPr>
          <a:lstStyle/>
          <a:p>
            <a:r>
              <a:rPr lang="en-GB" dirty="0"/>
              <a:t>  </a:t>
            </a:r>
            <a:r>
              <a:rPr lang="en-GB" sz="2000" dirty="0"/>
              <a:t>Amazon a global e-commerce giant  is trying to expand in Europe in 3  different cities : London , Paris and Berlin .For this expansion </a:t>
            </a:r>
            <a:br>
              <a:rPr lang="en-GB" sz="2000" dirty="0"/>
            </a:br>
            <a:r>
              <a:rPr lang="en-GB" sz="2000" dirty="0"/>
              <a:t>Amazon put in charge Mr Tom Jackson and he will be responsible with creating a team ,and every single member of his team will be responsible with a task .</a:t>
            </a:r>
            <a:br>
              <a:rPr lang="en-GB" dirty="0"/>
            </a:br>
            <a:br>
              <a:rPr lang="en-GB" dirty="0"/>
            </a:br>
            <a:r>
              <a:rPr lang="en-GB" dirty="0"/>
              <a:t>   </a:t>
            </a:r>
            <a:r>
              <a:rPr lang="en-GB" dirty="0">
                <a:effectLst/>
                <a:latin typeface="Times New Roman" panose="02020603050405020304" pitchFamily="18" charset="0"/>
                <a:ea typeface="Calibri" panose="020F0502020204030204" pitchFamily="34" charset="0"/>
                <a:cs typeface="Times New Roman" panose="02020603050405020304" pitchFamily="18" charset="0"/>
              </a:rPr>
              <a:t>Maintaining open lines of communication between employees and upper management is crucial to the success of any Amazon. </a:t>
            </a:r>
          </a:p>
          <a:p>
            <a:br>
              <a:rPr lang="en-GB" dirty="0">
                <a:effectLst/>
                <a:latin typeface="Times New Roman" panose="02020603050405020304" pitchFamily="18" charset="0"/>
                <a:ea typeface="Calibri" panose="020F0502020204030204" pitchFamily="34" charset="0"/>
                <a:cs typeface="Times New Roman" panose="02020603050405020304" pitchFamily="18" charset="0"/>
              </a:rPr>
            </a:br>
            <a:endParaRPr lang="en-GB"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236966031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ED4AD0B-897F-24D3-C58E-AD0800201771}"/>
              </a:ext>
            </a:extLst>
          </p:cNvPr>
          <p:cNvSpPr>
            <a:spLocks noGrp="1"/>
          </p:cNvSpPr>
          <p:nvPr>
            <p:ph idx="1"/>
          </p:nvPr>
        </p:nvSpPr>
        <p:spPr>
          <a:xfrm>
            <a:off x="680321" y="2336872"/>
            <a:ext cx="9613861" cy="4270661"/>
          </a:xfrm>
        </p:spPr>
        <p:txBody>
          <a:bodyPr>
            <a:normAutofit/>
          </a:bodyPr>
          <a:lstStyle/>
          <a:p>
            <a:pPr marL="0" marR="0" algn="just">
              <a:lnSpc>
                <a:spcPct val="150000"/>
              </a:lnSpc>
              <a:spcBef>
                <a:spcPts val="600"/>
              </a:spcBef>
              <a:spcAft>
                <a:spcPts val="1400"/>
              </a:spcAft>
            </a:pPr>
            <a:r>
              <a:rPr lang="en-GB" dirty="0">
                <a:effectLst/>
                <a:latin typeface="Times New Roman" panose="02020603050405020304" pitchFamily="18" charset="0"/>
                <a:ea typeface="Calibri" panose="020F0502020204030204" pitchFamily="34" charset="0"/>
                <a:cs typeface="Times New Roman" panose="02020603050405020304" pitchFamily="18" charset="0"/>
              </a:rPr>
              <a:t>The goals of this project are to increase efficiency and decrease the number of errors made (Boddy, 2015). </a:t>
            </a:r>
          </a:p>
          <a:p>
            <a:pPr marL="0" marR="0" algn="just">
              <a:lnSpc>
                <a:spcPct val="150000"/>
              </a:lnSpc>
              <a:spcBef>
                <a:spcPts val="600"/>
              </a:spcBef>
              <a:spcAft>
                <a:spcPts val="1400"/>
              </a:spcAft>
            </a:pPr>
            <a:r>
              <a:rPr lang="en-GB" dirty="0">
                <a:effectLst/>
                <a:latin typeface="Times New Roman" panose="02020603050405020304" pitchFamily="18" charset="0"/>
                <a:ea typeface="Calibri" panose="020F0502020204030204" pitchFamily="34" charset="0"/>
                <a:cs typeface="Times New Roman" panose="02020603050405020304" pitchFamily="18" charset="0"/>
              </a:rPr>
              <a:t>Improving one's communication skills and one's communication processes are both essential for effective business communication. </a:t>
            </a:r>
            <a:endParaRPr lang="en-US"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US" sz="3200" dirty="0"/>
          </a:p>
        </p:txBody>
      </p:sp>
    </p:spTree>
    <p:extLst>
      <p:ext uri="{BB962C8B-B14F-4D97-AF65-F5344CB8AC3E}">
        <p14:creationId xmlns:p14="http://schemas.microsoft.com/office/powerpoint/2010/main" val="282972193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4578A7-46B3-2FD8-8519-03A288AD5221}"/>
              </a:ext>
            </a:extLst>
          </p:cNvPr>
          <p:cNvSpPr>
            <a:spLocks noGrp="1"/>
          </p:cNvSpPr>
          <p:nvPr>
            <p:ph type="title"/>
          </p:nvPr>
        </p:nvSpPr>
        <p:spPr>
          <a:xfrm>
            <a:off x="680321" y="2345635"/>
            <a:ext cx="9613861" cy="168470"/>
          </a:xfrm>
        </p:spPr>
        <p:txBody>
          <a:bodyPr>
            <a:noAutofit/>
          </a:bodyPr>
          <a:lstStyle/>
          <a:p>
            <a:r>
              <a:rPr lang="en-GB" b="1" kern="0" dirty="0">
                <a:effectLst/>
                <a:latin typeface="Times New Roman" panose="02020603050405020304" pitchFamily="18" charset="0"/>
                <a:ea typeface="Times New Roman" panose="02020603050405020304" pitchFamily="18" charset="0"/>
                <a:cs typeface="Times New Roman" panose="02020603050405020304" pitchFamily="18" charset="0"/>
              </a:rPr>
              <a:t>Benefits of effective communication </a:t>
            </a:r>
            <a:br>
              <a:rPr lang="en-US" b="1" kern="0" dirty="0">
                <a:effectLst/>
                <a:latin typeface="Times New Roman" panose="02020603050405020304" pitchFamily="18" charset="0"/>
                <a:ea typeface="Times New Roman" panose="02020603050405020304" pitchFamily="18" charset="0"/>
                <a:cs typeface="Times New Roman" panose="02020603050405020304" pitchFamily="18" charset="0"/>
              </a:rPr>
            </a:br>
            <a:br>
              <a:rPr lang="en-US" sz="6000" b="1" kern="0" dirty="0">
                <a:effectLst/>
                <a:latin typeface="Times New Roman" panose="02020603050405020304" pitchFamily="18" charset="0"/>
                <a:ea typeface="Times New Roman" panose="02020603050405020304" pitchFamily="18" charset="0"/>
                <a:cs typeface="Times New Roman" panose="02020603050405020304" pitchFamily="18" charset="0"/>
              </a:rPr>
            </a:br>
            <a:endParaRPr lang="en-US" sz="6000" dirty="0"/>
          </a:p>
        </p:txBody>
      </p:sp>
      <p:sp>
        <p:nvSpPr>
          <p:cNvPr id="3" name="Content Placeholder 2">
            <a:extLst>
              <a:ext uri="{FF2B5EF4-FFF2-40B4-BE49-F238E27FC236}">
                <a16:creationId xmlns:a16="http://schemas.microsoft.com/office/drawing/2014/main" id="{46B75208-9D34-51C1-331A-8454FFD26148}"/>
              </a:ext>
            </a:extLst>
          </p:cNvPr>
          <p:cNvSpPr>
            <a:spLocks noGrp="1"/>
          </p:cNvSpPr>
          <p:nvPr>
            <p:ph idx="1"/>
          </p:nvPr>
        </p:nvSpPr>
        <p:spPr>
          <a:xfrm>
            <a:off x="5621605" y="2536174"/>
            <a:ext cx="6201206" cy="4444437"/>
          </a:xfrm>
        </p:spPr>
        <p:txBody>
          <a:bodyPr>
            <a:normAutofit/>
          </a:bodyPr>
          <a:lstStyle/>
          <a:p>
            <a:pPr marL="0" marR="0" algn="just">
              <a:lnSpc>
                <a:spcPct val="150000"/>
              </a:lnSpc>
              <a:spcBef>
                <a:spcPts val="600"/>
              </a:spcBef>
              <a:spcAft>
                <a:spcPts val="1400"/>
              </a:spcAf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In order to run an efficient and successful business, it is essential that employees be able to communicate with one another clearly and efficiently (</a:t>
            </a:r>
            <a:r>
              <a:rPr lang="en-GB" sz="1800" dirty="0" err="1">
                <a:effectLst/>
                <a:latin typeface="Times New Roman" panose="02020603050405020304" pitchFamily="18" charset="0"/>
                <a:ea typeface="Calibri" panose="020F0502020204030204" pitchFamily="34" charset="0"/>
                <a:cs typeface="Times New Roman" panose="02020603050405020304" pitchFamily="18" charset="0"/>
              </a:rPr>
              <a:t>Bucata</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2018). </a:t>
            </a:r>
          </a:p>
          <a:p>
            <a:pPr marL="0" marR="0" algn="just">
              <a:lnSpc>
                <a:spcPct val="150000"/>
              </a:lnSpc>
              <a:spcBef>
                <a:spcPts val="600"/>
              </a:spcBef>
              <a:spcAft>
                <a:spcPts val="1400"/>
              </a:spcAft>
            </a:pPr>
            <a:r>
              <a:rPr lang="en-GB" sz="1800" b="1" dirty="0">
                <a:effectLst/>
                <a:latin typeface="Times New Roman" panose="02020603050405020304" pitchFamily="18" charset="0"/>
                <a:ea typeface="Calibri" panose="020F0502020204030204" pitchFamily="34" charset="0"/>
                <a:cs typeface="Times New Roman" panose="02020603050405020304" pitchFamily="18" charset="0"/>
              </a:rPr>
              <a:t>Mitigated conflict- </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It is possible that improved communication between </a:t>
            </a:r>
            <a:r>
              <a:rPr lang="en-GB" sz="1800" dirty="0" err="1">
                <a:effectLst/>
                <a:latin typeface="Times New Roman" panose="02020603050405020304" pitchFamily="18" charset="0"/>
                <a:ea typeface="Calibri" panose="020F0502020204030204" pitchFamily="34" charset="0"/>
                <a:cs typeface="Times New Roman" panose="02020603050405020304" pitchFamily="18" charset="0"/>
              </a:rPr>
              <a:t>coworkers</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may go a long way toward reducing tension and arguments on the job. </a:t>
            </a:r>
            <a:r>
              <a:rPr lang="en-GB" sz="1800" dirty="0">
                <a:latin typeface="Times New Roman" panose="02020603050405020304" pitchFamily="18" charset="0"/>
                <a:ea typeface="Calibri" panose="020F0502020204030204" pitchFamily="34" charset="0"/>
                <a:cs typeface="Times New Roman" panose="02020603050405020304" pitchFamily="18" charset="0"/>
              </a:rPr>
              <a:t>    </a:t>
            </a:r>
            <a:endParaRPr lang="en-US" dirty="0"/>
          </a:p>
        </p:txBody>
      </p:sp>
      <p:pic>
        <p:nvPicPr>
          <p:cNvPr id="5" name="Picture 4">
            <a:extLst>
              <a:ext uri="{FF2B5EF4-FFF2-40B4-BE49-F238E27FC236}">
                <a16:creationId xmlns:a16="http://schemas.microsoft.com/office/drawing/2014/main" id="{9D99F101-9442-CE95-0316-699AB060E10F}"/>
              </a:ext>
            </a:extLst>
          </p:cNvPr>
          <p:cNvPicPr>
            <a:picLocks noChangeAspect="1"/>
          </p:cNvPicPr>
          <p:nvPr/>
        </p:nvPicPr>
        <p:blipFill>
          <a:blip r:embed="rId3"/>
          <a:stretch>
            <a:fillRect/>
          </a:stretch>
        </p:blipFill>
        <p:spPr>
          <a:xfrm>
            <a:off x="0" y="2536174"/>
            <a:ext cx="5621605" cy="3198826"/>
          </a:xfrm>
          <a:prstGeom prst="rect">
            <a:avLst/>
          </a:prstGeom>
          <a:effectLst>
            <a:softEdge rad="635000"/>
          </a:effectLst>
        </p:spPr>
      </p:pic>
    </p:spTree>
    <p:extLst>
      <p:ext uri="{BB962C8B-B14F-4D97-AF65-F5344CB8AC3E}">
        <p14:creationId xmlns:p14="http://schemas.microsoft.com/office/powerpoint/2010/main" val="200599589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5696E54-E4AB-CED9-0CC7-C97C9ECFB53A}"/>
              </a:ext>
            </a:extLst>
          </p:cNvPr>
          <p:cNvSpPr>
            <a:spLocks noGrp="1"/>
          </p:cNvSpPr>
          <p:nvPr>
            <p:ph idx="1"/>
          </p:nvPr>
        </p:nvSpPr>
        <p:spPr>
          <a:xfrm>
            <a:off x="346643" y="2265721"/>
            <a:ext cx="6171387" cy="4431507"/>
          </a:xfrm>
        </p:spPr>
        <p:txBody>
          <a:bodyPr>
            <a:normAutofit/>
          </a:bodyPr>
          <a:lstStyle/>
          <a:p>
            <a:pPr marL="0" marR="0" algn="just">
              <a:lnSpc>
                <a:spcPct val="150000"/>
              </a:lnSpc>
              <a:spcBef>
                <a:spcPts val="600"/>
              </a:spcBef>
              <a:spcAft>
                <a:spcPts val="1400"/>
              </a:spcAft>
            </a:pPr>
            <a:r>
              <a:rPr lang="en-GB" sz="1800" b="1" dirty="0">
                <a:effectLst/>
                <a:latin typeface="Times New Roman" panose="02020603050405020304" pitchFamily="18" charset="0"/>
                <a:ea typeface="Calibri" panose="020F0502020204030204" pitchFamily="34" charset="0"/>
                <a:cs typeface="Times New Roman" panose="02020603050405020304" pitchFamily="18" charset="0"/>
              </a:rPr>
              <a:t>Increased employee engagement</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50000"/>
              </a:lnSpc>
              <a:spcBef>
                <a:spcPts val="600"/>
              </a:spcBef>
              <a:spcAft>
                <a:spcPts val="1400"/>
              </a:spcAf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One of the numerous advantages of efficient communication is that it helps ensure that information is received accurately. </a:t>
            </a:r>
          </a:p>
          <a:p>
            <a:pPr marL="0" marR="0" algn="just">
              <a:lnSpc>
                <a:spcPct val="150000"/>
              </a:lnSpc>
              <a:spcBef>
                <a:spcPts val="600"/>
              </a:spcBef>
              <a:spcAft>
                <a:spcPts val="1400"/>
              </a:spcAf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In addition, it facilitates the development of interpersonal relationships and the upkeep of clear lines of communication between employees and other stakeholders in the company (</a:t>
            </a:r>
            <a:r>
              <a:rPr lang="en-GB" sz="1800" dirty="0" err="1">
                <a:effectLst/>
                <a:latin typeface="Times New Roman" panose="02020603050405020304" pitchFamily="18" charset="0"/>
                <a:ea typeface="Calibri" panose="020F0502020204030204" pitchFamily="34" charset="0"/>
                <a:cs typeface="Times New Roman" panose="02020603050405020304" pitchFamily="18" charset="0"/>
              </a:rPr>
              <a:t>Budai</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2016).</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US" dirty="0"/>
          </a:p>
        </p:txBody>
      </p:sp>
      <p:pic>
        <p:nvPicPr>
          <p:cNvPr id="4" name="Picture 3">
            <a:extLst>
              <a:ext uri="{FF2B5EF4-FFF2-40B4-BE49-F238E27FC236}">
                <a16:creationId xmlns:a16="http://schemas.microsoft.com/office/drawing/2014/main" id="{2E26261D-B524-451C-A060-6653E95BB7A9}"/>
              </a:ext>
            </a:extLst>
          </p:cNvPr>
          <p:cNvPicPr>
            <a:picLocks noChangeAspect="1"/>
          </p:cNvPicPr>
          <p:nvPr/>
        </p:nvPicPr>
        <p:blipFill>
          <a:blip r:embed="rId3"/>
          <a:stretch>
            <a:fillRect/>
          </a:stretch>
        </p:blipFill>
        <p:spPr>
          <a:xfrm>
            <a:off x="6518030" y="2661996"/>
            <a:ext cx="5468375" cy="3638955"/>
          </a:xfrm>
          <a:prstGeom prst="rect">
            <a:avLst/>
          </a:prstGeom>
          <a:effectLst>
            <a:softEdge rad="635000"/>
          </a:effectLst>
        </p:spPr>
      </p:pic>
      <p:sp>
        <p:nvSpPr>
          <p:cNvPr id="5" name="Title 1">
            <a:extLst>
              <a:ext uri="{FF2B5EF4-FFF2-40B4-BE49-F238E27FC236}">
                <a16:creationId xmlns:a16="http://schemas.microsoft.com/office/drawing/2014/main" id="{554FF0EB-0D45-CCCB-A2EC-8EA3FDE3EF24}"/>
              </a:ext>
            </a:extLst>
          </p:cNvPr>
          <p:cNvSpPr txBox="1">
            <a:spLocks/>
          </p:cNvSpPr>
          <p:nvPr/>
        </p:nvSpPr>
        <p:spPr>
          <a:xfrm>
            <a:off x="1124947" y="1620551"/>
            <a:ext cx="9613861" cy="1080938"/>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3600" kern="1200">
                <a:solidFill>
                  <a:schemeClr val="tx1"/>
                </a:solidFill>
                <a:latin typeface="+mj-lt"/>
                <a:ea typeface="+mj-ea"/>
                <a:cs typeface="+mj-cs"/>
              </a:defRPr>
            </a:lvl1pPr>
          </a:lstStyle>
          <a:p>
            <a:r>
              <a:rPr lang="en-GB" b="1" kern="0" dirty="0">
                <a:latin typeface="Times New Roman" panose="02020603050405020304" pitchFamily="18" charset="0"/>
                <a:ea typeface="Times New Roman" panose="02020603050405020304" pitchFamily="18" charset="0"/>
                <a:cs typeface="Times New Roman" panose="02020603050405020304" pitchFamily="18" charset="0"/>
              </a:rPr>
              <a:t>Benefits of effective communication </a:t>
            </a:r>
            <a:br>
              <a:rPr lang="en-US" b="1" kern="0" dirty="0">
                <a:latin typeface="Times New Roman" panose="02020603050405020304" pitchFamily="18" charset="0"/>
                <a:ea typeface="Times New Roman" panose="02020603050405020304" pitchFamily="18" charset="0"/>
                <a:cs typeface="Times New Roman" panose="02020603050405020304" pitchFamily="18" charset="0"/>
              </a:rPr>
            </a:br>
            <a:br>
              <a:rPr lang="en-US" sz="6000" b="1" kern="0" dirty="0">
                <a:latin typeface="Times New Roman" panose="02020603050405020304" pitchFamily="18" charset="0"/>
                <a:ea typeface="Times New Roman" panose="02020603050405020304" pitchFamily="18" charset="0"/>
                <a:cs typeface="Times New Roman" panose="02020603050405020304" pitchFamily="18" charset="0"/>
              </a:rPr>
            </a:br>
            <a:endParaRPr lang="en-US" sz="6000" dirty="0"/>
          </a:p>
        </p:txBody>
      </p:sp>
    </p:spTree>
    <p:extLst>
      <p:ext uri="{BB962C8B-B14F-4D97-AF65-F5344CB8AC3E}">
        <p14:creationId xmlns:p14="http://schemas.microsoft.com/office/powerpoint/2010/main" val="208265337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DA0F5D-0AA3-4181-9423-43E4C8B6338F}"/>
              </a:ext>
            </a:extLst>
          </p:cNvPr>
          <p:cNvSpPr>
            <a:spLocks noGrp="1"/>
          </p:cNvSpPr>
          <p:nvPr>
            <p:ph type="title"/>
          </p:nvPr>
        </p:nvSpPr>
        <p:spPr>
          <a:xfrm>
            <a:off x="680321" y="753227"/>
            <a:ext cx="9613861" cy="2323927"/>
          </a:xfrm>
        </p:spPr>
        <p:txBody>
          <a:bodyPr>
            <a:noAutofit/>
          </a:bodyPr>
          <a:lstStyle/>
          <a:p>
            <a:r>
              <a:rPr lang="en-GB" sz="4000" b="1" dirty="0">
                <a:effectLst/>
                <a:latin typeface="Times New Roman" panose="02020603050405020304" pitchFamily="18" charset="0"/>
                <a:ea typeface="Calibri" panose="020F0502020204030204" pitchFamily="34" charset="0"/>
              </a:rPr>
              <a:t>Communication barriers </a:t>
            </a:r>
            <a:br>
              <a:rPr lang="en-US" sz="4000" b="1" kern="0" dirty="0">
                <a:effectLst/>
                <a:latin typeface="Times New Roman" panose="02020603050405020304" pitchFamily="18" charset="0"/>
                <a:ea typeface="Times New Roman" panose="02020603050405020304" pitchFamily="18" charset="0"/>
                <a:cs typeface="Times New Roman" panose="02020603050405020304" pitchFamily="18" charset="0"/>
              </a:rPr>
            </a:br>
            <a:endParaRPr lang="en-US" sz="4000" b="1" dirty="0"/>
          </a:p>
        </p:txBody>
      </p:sp>
      <p:sp>
        <p:nvSpPr>
          <p:cNvPr id="3" name="Content Placeholder 2">
            <a:extLst>
              <a:ext uri="{FF2B5EF4-FFF2-40B4-BE49-F238E27FC236}">
                <a16:creationId xmlns:a16="http://schemas.microsoft.com/office/drawing/2014/main" id="{9D57B90C-7C22-42F0-DF0E-CEB88366FE52}"/>
              </a:ext>
            </a:extLst>
          </p:cNvPr>
          <p:cNvSpPr>
            <a:spLocks noGrp="1"/>
          </p:cNvSpPr>
          <p:nvPr>
            <p:ph idx="1"/>
          </p:nvPr>
        </p:nvSpPr>
        <p:spPr>
          <a:xfrm>
            <a:off x="358895" y="2614861"/>
            <a:ext cx="7143874" cy="3950062"/>
          </a:xfrm>
        </p:spPr>
        <p:txBody>
          <a:bodyPr>
            <a:normAutofit fontScale="92500" lnSpcReduction="20000"/>
          </a:bodyPr>
          <a:lstStyle/>
          <a:p>
            <a:pPr marL="0" marR="0" algn="just">
              <a:lnSpc>
                <a:spcPct val="150000"/>
              </a:lnSpc>
              <a:spcBef>
                <a:spcPts val="600"/>
              </a:spcBef>
              <a:spcAft>
                <a:spcPts val="1400"/>
              </a:spcAft>
            </a:pPr>
            <a:r>
              <a:rPr lang="en-GB" b="1" dirty="0">
                <a:effectLst/>
                <a:latin typeface="Times New Roman" panose="02020603050405020304" pitchFamily="18" charset="0"/>
                <a:ea typeface="Calibri" panose="020F0502020204030204" pitchFamily="34" charset="0"/>
                <a:cs typeface="Times New Roman" panose="02020603050405020304" pitchFamily="18" charset="0"/>
              </a:rPr>
              <a:t>Physical barriers </a:t>
            </a:r>
            <a:endParaRPr lang="en-US"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50000"/>
              </a:lnSpc>
              <a:spcBef>
                <a:spcPts val="600"/>
              </a:spcBef>
              <a:spcAft>
                <a:spcPts val="1400"/>
              </a:spcAft>
            </a:pPr>
            <a:r>
              <a:rPr lang="en-GB" dirty="0">
                <a:effectLst/>
                <a:latin typeface="Times New Roman" panose="02020603050405020304" pitchFamily="18" charset="0"/>
                <a:ea typeface="Calibri" panose="020F0502020204030204" pitchFamily="34" charset="0"/>
                <a:cs typeface="Times New Roman" panose="02020603050405020304" pitchFamily="18" charset="0"/>
              </a:rPr>
              <a:t>There are times when a person's physical limitations make it more difficult for them to interpret non-verbal cues. (Mullins, 2020).</a:t>
            </a:r>
          </a:p>
          <a:p>
            <a:pPr marL="0" marR="0" algn="just">
              <a:lnSpc>
                <a:spcPct val="150000"/>
              </a:lnSpc>
              <a:spcBef>
                <a:spcPts val="600"/>
              </a:spcBef>
              <a:spcAft>
                <a:spcPts val="1400"/>
              </a:spcAft>
            </a:pPr>
            <a:r>
              <a:rPr lang="en-GB" dirty="0">
                <a:effectLst/>
                <a:latin typeface="Times New Roman" panose="02020603050405020304" pitchFamily="18" charset="0"/>
                <a:ea typeface="Calibri" panose="020F0502020204030204" pitchFamily="34" charset="0"/>
                <a:cs typeface="Times New Roman" panose="02020603050405020304" pitchFamily="18" charset="0"/>
              </a:rPr>
              <a:t>This happens more often in technologically-enhanced forms of communication than in face-to-face interactions. The following are further examples of physical challenges:</a:t>
            </a:r>
            <a:endParaRPr lang="en-US"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US" sz="3200" dirty="0"/>
          </a:p>
        </p:txBody>
      </p:sp>
      <p:pic>
        <p:nvPicPr>
          <p:cNvPr id="4" name="Picture 3">
            <a:extLst>
              <a:ext uri="{FF2B5EF4-FFF2-40B4-BE49-F238E27FC236}">
                <a16:creationId xmlns:a16="http://schemas.microsoft.com/office/drawing/2014/main" id="{B739C36A-DA61-47E9-DF2F-9FCCC1A64649}"/>
              </a:ext>
            </a:extLst>
          </p:cNvPr>
          <p:cNvPicPr>
            <a:picLocks noChangeAspect="1"/>
          </p:cNvPicPr>
          <p:nvPr/>
        </p:nvPicPr>
        <p:blipFill>
          <a:blip r:embed="rId3"/>
          <a:stretch>
            <a:fillRect/>
          </a:stretch>
        </p:blipFill>
        <p:spPr>
          <a:xfrm>
            <a:off x="7502769" y="3232649"/>
            <a:ext cx="4560005" cy="2761249"/>
          </a:xfrm>
          <a:prstGeom prst="rect">
            <a:avLst/>
          </a:prstGeom>
          <a:effectLst>
            <a:softEdge rad="635000"/>
          </a:effectLst>
        </p:spPr>
      </p:pic>
    </p:spTree>
    <p:extLst>
      <p:ext uri="{BB962C8B-B14F-4D97-AF65-F5344CB8AC3E}">
        <p14:creationId xmlns:p14="http://schemas.microsoft.com/office/powerpoint/2010/main" val="275853869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59FFF0-DE40-DFF3-01B1-DBDA01E65648}"/>
              </a:ext>
            </a:extLst>
          </p:cNvPr>
          <p:cNvSpPr>
            <a:spLocks noGrp="1"/>
          </p:cNvSpPr>
          <p:nvPr>
            <p:ph type="title"/>
          </p:nvPr>
        </p:nvSpPr>
        <p:spPr>
          <a:xfrm>
            <a:off x="680321" y="596348"/>
            <a:ext cx="9613861" cy="2393342"/>
          </a:xfrm>
        </p:spPr>
        <p:txBody>
          <a:bodyPr>
            <a:normAutofit/>
          </a:bodyPr>
          <a:lstStyle/>
          <a:p>
            <a:r>
              <a:rPr lang="en-GB" sz="4000" b="1" dirty="0" err="1">
                <a:effectLst/>
                <a:latin typeface="Times New Roman" panose="02020603050405020304" pitchFamily="18" charset="0"/>
                <a:ea typeface="Calibri" panose="020F0502020204030204" pitchFamily="34" charset="0"/>
              </a:rPr>
              <a:t>Comunication</a:t>
            </a:r>
            <a:r>
              <a:rPr lang="en-GB" sz="4000" b="1" dirty="0">
                <a:effectLst/>
                <a:latin typeface="Times New Roman" panose="02020603050405020304" pitchFamily="18" charset="0"/>
                <a:ea typeface="Calibri" panose="020F0502020204030204" pitchFamily="34" charset="0"/>
              </a:rPr>
              <a:t> barriers</a:t>
            </a:r>
            <a:br>
              <a:rPr lang="en-US" sz="4000" b="1" kern="0" dirty="0">
                <a:solidFill>
                  <a:srgbClr val="4472C4"/>
                </a:solidFill>
                <a:effectLst/>
                <a:latin typeface="Times New Roman" panose="02020603050405020304" pitchFamily="18" charset="0"/>
                <a:ea typeface="Times New Roman" panose="02020603050405020304" pitchFamily="18" charset="0"/>
                <a:cs typeface="Times New Roman" panose="02020603050405020304" pitchFamily="18" charset="0"/>
              </a:rPr>
            </a:br>
            <a:endParaRPr lang="en-US" dirty="0"/>
          </a:p>
        </p:txBody>
      </p:sp>
      <p:sp>
        <p:nvSpPr>
          <p:cNvPr id="3" name="Content Placeholder 2">
            <a:extLst>
              <a:ext uri="{FF2B5EF4-FFF2-40B4-BE49-F238E27FC236}">
                <a16:creationId xmlns:a16="http://schemas.microsoft.com/office/drawing/2014/main" id="{828AD662-A5E1-20A5-C88E-410437B0F2CB}"/>
              </a:ext>
            </a:extLst>
          </p:cNvPr>
          <p:cNvSpPr>
            <a:spLocks noGrp="1"/>
          </p:cNvSpPr>
          <p:nvPr>
            <p:ph idx="1"/>
          </p:nvPr>
        </p:nvSpPr>
        <p:spPr>
          <a:xfrm>
            <a:off x="5363608" y="2745306"/>
            <a:ext cx="5971567" cy="3124201"/>
          </a:xfrm>
        </p:spPr>
        <p:txBody>
          <a:bodyPr>
            <a:normAutofit fontScale="70000" lnSpcReduction="20000"/>
          </a:bodyPr>
          <a:lstStyle/>
          <a:p>
            <a:pPr marL="0" marR="0" algn="just">
              <a:lnSpc>
                <a:spcPct val="150000"/>
              </a:lnSpc>
              <a:spcBef>
                <a:spcPts val="600"/>
              </a:spcBef>
              <a:spcAft>
                <a:spcPts val="1400"/>
              </a:spcAft>
            </a:pPr>
            <a:r>
              <a:rPr lang="en-GB" sz="3200" b="1" dirty="0">
                <a:effectLst/>
                <a:latin typeface="Times New Roman" panose="02020603050405020304" pitchFamily="18" charset="0"/>
                <a:ea typeface="Calibri" panose="020F0502020204030204" pitchFamily="34" charset="0"/>
                <a:cs typeface="Times New Roman" panose="02020603050405020304" pitchFamily="18" charset="0"/>
              </a:rPr>
              <a:t>Organisational structure barriers </a:t>
            </a:r>
            <a:endParaRPr lang="en-US" sz="3200" dirty="0">
              <a:effectLst/>
              <a:latin typeface="Times New Roman" panose="02020603050405020304" pitchFamily="18" charset="0"/>
              <a:ea typeface="Calibri" panose="020F0502020204030204" pitchFamily="34" charset="0"/>
              <a:cs typeface="Times New Roman" panose="02020603050405020304" pitchFamily="18" charset="0"/>
            </a:endParaRPr>
          </a:p>
          <a:p>
            <a:pPr marL="0" indent="0">
              <a:buNone/>
            </a:pPr>
            <a:r>
              <a:rPr lang="en-GB" sz="3200" dirty="0">
                <a:effectLst/>
                <a:latin typeface="Times New Roman" panose="02020603050405020304" pitchFamily="18" charset="0"/>
                <a:ea typeface="Calibri" panose="020F0502020204030204" pitchFamily="34" charset="0"/>
                <a:cs typeface="Times New Roman" panose="02020603050405020304" pitchFamily="18" charset="0"/>
              </a:rPr>
              <a:t>When a company's structure is muddled, it might be hard for employees to effectively convey their needs to consumers (</a:t>
            </a:r>
            <a:r>
              <a:rPr lang="en-US" sz="3200" dirty="0">
                <a:effectLst/>
                <a:latin typeface="Times New Roman" panose="02020603050405020304" pitchFamily="18" charset="0"/>
                <a:ea typeface="Calibri" panose="020F0502020204030204" pitchFamily="34" charset="0"/>
                <a:cs typeface="Times New Roman" panose="02020603050405020304" pitchFamily="18" charset="0"/>
              </a:rPr>
              <a:t>Zeb, Ahmad, and Saeed, 2018).</a:t>
            </a:r>
            <a:r>
              <a:rPr lang="en-GB" sz="3200" dirty="0">
                <a:effectLst/>
                <a:latin typeface="Times New Roman" panose="02020603050405020304" pitchFamily="18" charset="0"/>
                <a:ea typeface="Calibri" panose="020F0502020204030204" pitchFamily="34" charset="0"/>
                <a:cs typeface="Times New Roman" panose="02020603050405020304" pitchFamily="18" charset="0"/>
              </a:rPr>
              <a:t> </a:t>
            </a:r>
            <a:br>
              <a:rPr lang="en-GB" sz="3200" dirty="0">
                <a:effectLst/>
                <a:latin typeface="Times New Roman" panose="02020603050405020304" pitchFamily="18" charset="0"/>
                <a:ea typeface="Calibri" panose="020F0502020204030204" pitchFamily="34" charset="0"/>
                <a:cs typeface="Times New Roman" panose="02020603050405020304" pitchFamily="18" charset="0"/>
              </a:rPr>
            </a:br>
            <a:r>
              <a:rPr lang="en-GB" sz="3200" dirty="0">
                <a:effectLst/>
                <a:latin typeface="Times New Roman" panose="02020603050405020304" pitchFamily="18" charset="0"/>
                <a:ea typeface="Calibri" panose="020F0502020204030204" pitchFamily="34" charset="0"/>
                <a:cs typeface="Times New Roman" panose="02020603050405020304" pitchFamily="18" charset="0"/>
              </a:rPr>
              <a:t> </a:t>
            </a:r>
            <a:br>
              <a:rPr lang="en-GB" sz="3200" dirty="0">
                <a:effectLst/>
                <a:latin typeface="Times New Roman" panose="02020603050405020304" pitchFamily="18" charset="0"/>
                <a:ea typeface="Calibri" panose="020F0502020204030204" pitchFamily="34" charset="0"/>
                <a:cs typeface="Times New Roman" panose="02020603050405020304" pitchFamily="18" charset="0"/>
              </a:rPr>
            </a:br>
            <a:r>
              <a:rPr lang="en-GB" sz="26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2600" i="1" dirty="0">
                <a:ea typeface="+mn-lt"/>
                <a:cs typeface="+mn-lt"/>
              </a:rPr>
              <a:t>Lack of Transparency &amp; Trust</a:t>
            </a:r>
            <a:br>
              <a:rPr lang="en-US" sz="2600" i="1" dirty="0">
                <a:ea typeface="+mn-lt"/>
                <a:cs typeface="+mn-lt"/>
              </a:rPr>
            </a:br>
            <a:r>
              <a:rPr lang="en-US" sz="2600" dirty="0">
                <a:ea typeface="+mn-lt"/>
                <a:cs typeface="+mn-lt"/>
              </a:rPr>
              <a:t> </a:t>
            </a:r>
            <a:br>
              <a:rPr lang="en-US" sz="2600" dirty="0">
                <a:ea typeface="+mn-lt"/>
                <a:cs typeface="+mn-lt"/>
              </a:rPr>
            </a:br>
            <a:r>
              <a:rPr lang="en-US" sz="2600" dirty="0">
                <a:ea typeface="+mn-lt"/>
                <a:cs typeface="+mn-lt"/>
              </a:rPr>
              <a:t>-  </a:t>
            </a:r>
            <a:r>
              <a:rPr lang="en-US" sz="2600" i="1" dirty="0">
                <a:ea typeface="+mn-lt"/>
                <a:cs typeface="+mn-lt"/>
              </a:rPr>
              <a:t>Conflicts in the Workplace</a:t>
            </a:r>
            <a:r>
              <a:rPr lang="en-US" sz="2600" dirty="0">
                <a:ea typeface="+mn-lt"/>
                <a:cs typeface="+mn-lt"/>
              </a:rPr>
              <a:t> </a:t>
            </a:r>
            <a:br>
              <a:rPr lang="en-US" sz="2600" dirty="0">
                <a:ea typeface="+mn-lt"/>
                <a:cs typeface="+mn-lt"/>
              </a:rPr>
            </a:br>
            <a:endParaRPr lang="en-US" sz="2600" dirty="0">
              <a:ea typeface="+mn-lt"/>
              <a:cs typeface="+mn-lt"/>
            </a:endParaRPr>
          </a:p>
          <a:p>
            <a:pPr marL="0" indent="0">
              <a:buNone/>
            </a:pPr>
            <a:r>
              <a:rPr lang="en-US" sz="2600" i="1" dirty="0">
                <a:ea typeface="+mn-lt"/>
                <a:cs typeface="+mn-lt"/>
              </a:rPr>
              <a:t>-  Cultural Differences &amp; Language</a:t>
            </a:r>
            <a:endParaRPr lang="en-US" sz="2600" dirty="0">
              <a:ea typeface="+mn-lt"/>
              <a:cs typeface="+mn-lt"/>
            </a:endParaRPr>
          </a:p>
          <a:p>
            <a:pPr marL="0" marR="0" algn="just">
              <a:lnSpc>
                <a:spcPct val="150000"/>
              </a:lnSpc>
              <a:spcBef>
                <a:spcPts val="600"/>
              </a:spcBef>
              <a:spcAft>
                <a:spcPts val="1400"/>
              </a:spcAft>
            </a:pPr>
            <a:endParaRPr lang="en-US" sz="32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US" sz="3200" dirty="0"/>
          </a:p>
        </p:txBody>
      </p:sp>
      <p:pic>
        <p:nvPicPr>
          <p:cNvPr id="4" name="Picture 3">
            <a:extLst>
              <a:ext uri="{FF2B5EF4-FFF2-40B4-BE49-F238E27FC236}">
                <a16:creationId xmlns:a16="http://schemas.microsoft.com/office/drawing/2014/main" id="{28231FC0-93C8-71F3-3D75-20B2E0542F54}"/>
              </a:ext>
            </a:extLst>
          </p:cNvPr>
          <p:cNvPicPr>
            <a:picLocks noChangeAspect="1"/>
          </p:cNvPicPr>
          <p:nvPr/>
        </p:nvPicPr>
        <p:blipFill>
          <a:blip r:embed="rId3"/>
          <a:stretch>
            <a:fillRect/>
          </a:stretch>
        </p:blipFill>
        <p:spPr>
          <a:xfrm>
            <a:off x="0" y="2745306"/>
            <a:ext cx="5363608" cy="2590473"/>
          </a:xfrm>
          <a:prstGeom prst="rect">
            <a:avLst/>
          </a:prstGeom>
          <a:effectLst>
            <a:softEdge rad="317500"/>
          </a:effectLst>
        </p:spPr>
      </p:pic>
    </p:spTree>
    <p:extLst>
      <p:ext uri="{BB962C8B-B14F-4D97-AF65-F5344CB8AC3E}">
        <p14:creationId xmlns:p14="http://schemas.microsoft.com/office/powerpoint/2010/main" val="83674392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DB9577-2DC6-CD2D-3666-E16B01CD7236}"/>
              </a:ext>
            </a:extLst>
          </p:cNvPr>
          <p:cNvSpPr>
            <a:spLocks noGrp="1"/>
          </p:cNvSpPr>
          <p:nvPr>
            <p:ph type="title"/>
          </p:nvPr>
        </p:nvSpPr>
        <p:spPr>
          <a:xfrm>
            <a:off x="516198" y="1682817"/>
            <a:ext cx="9613861" cy="1080938"/>
          </a:xfrm>
        </p:spPr>
        <p:txBody>
          <a:bodyPr>
            <a:noAutofit/>
          </a:bodyPr>
          <a:lstStyle/>
          <a:p>
            <a:r>
              <a:rPr lang="en-GB" sz="4400" b="1" kern="0" dirty="0">
                <a:effectLst/>
                <a:latin typeface="Times New Roman" panose="02020603050405020304" pitchFamily="18" charset="0"/>
                <a:ea typeface="Times New Roman" panose="02020603050405020304" pitchFamily="18" charset="0"/>
                <a:cs typeface="Times New Roman" panose="02020603050405020304" pitchFamily="18" charset="0"/>
              </a:rPr>
              <a:t>Channels of communication</a:t>
            </a:r>
            <a:br>
              <a:rPr lang="en-US" sz="4400" b="1" kern="0" dirty="0">
                <a:effectLst/>
                <a:latin typeface="Times New Roman" panose="02020603050405020304" pitchFamily="18" charset="0"/>
                <a:ea typeface="Times New Roman" panose="02020603050405020304" pitchFamily="18" charset="0"/>
                <a:cs typeface="Times New Roman" panose="02020603050405020304" pitchFamily="18" charset="0"/>
              </a:rPr>
            </a:br>
            <a:br>
              <a:rPr lang="en-US" sz="7200" b="1" kern="0" dirty="0">
                <a:effectLst/>
                <a:latin typeface="Times New Roman" panose="02020603050405020304" pitchFamily="18" charset="0"/>
                <a:ea typeface="Times New Roman" panose="02020603050405020304" pitchFamily="18" charset="0"/>
                <a:cs typeface="Times New Roman" panose="02020603050405020304" pitchFamily="18" charset="0"/>
              </a:rPr>
            </a:br>
            <a:endParaRPr lang="en-US" sz="7200" dirty="0"/>
          </a:p>
        </p:txBody>
      </p:sp>
      <p:sp>
        <p:nvSpPr>
          <p:cNvPr id="3" name="Content Placeholder 2">
            <a:extLst>
              <a:ext uri="{FF2B5EF4-FFF2-40B4-BE49-F238E27FC236}">
                <a16:creationId xmlns:a16="http://schemas.microsoft.com/office/drawing/2014/main" id="{C6DBE40A-0314-9713-CB14-2A0CA00D3A79}"/>
              </a:ext>
            </a:extLst>
          </p:cNvPr>
          <p:cNvSpPr>
            <a:spLocks noGrp="1"/>
          </p:cNvSpPr>
          <p:nvPr>
            <p:ph idx="1"/>
          </p:nvPr>
        </p:nvSpPr>
        <p:spPr>
          <a:xfrm>
            <a:off x="260310" y="2605573"/>
            <a:ext cx="6937659" cy="4247852"/>
          </a:xfrm>
        </p:spPr>
        <p:txBody>
          <a:bodyPr>
            <a:normAutofit fontScale="62500" lnSpcReduction="20000"/>
          </a:bodyPr>
          <a:lstStyle/>
          <a:p>
            <a:pPr algn="just">
              <a:lnSpc>
                <a:spcPct val="160000"/>
              </a:lnSpc>
            </a:pPr>
            <a:r>
              <a:rPr lang="en-GB" sz="2300" dirty="0">
                <a:effectLst/>
                <a:latin typeface="Times New Roman" panose="02020603050405020304" pitchFamily="18" charset="0"/>
                <a:ea typeface="Calibri" panose="020F0502020204030204" pitchFamily="34" charset="0"/>
                <a:cs typeface="Times New Roman" panose="02020603050405020304" pitchFamily="18" charset="0"/>
              </a:rPr>
              <a:t>The spoken word is essential to oral channels (</a:t>
            </a:r>
            <a:r>
              <a:rPr lang="en-GB" sz="2300" dirty="0" err="1">
                <a:effectLst/>
                <a:latin typeface="Times New Roman" panose="02020603050405020304" pitchFamily="18" charset="0"/>
                <a:ea typeface="Calibri" panose="020F0502020204030204" pitchFamily="34" charset="0"/>
                <a:cs typeface="Times New Roman" panose="02020603050405020304" pitchFamily="18" charset="0"/>
              </a:rPr>
              <a:t>Kalowski</a:t>
            </a:r>
            <a:r>
              <a:rPr lang="en-GB" sz="2300" dirty="0">
                <a:effectLst/>
                <a:latin typeface="Times New Roman" panose="02020603050405020304" pitchFamily="18" charset="0"/>
                <a:ea typeface="Calibri" panose="020F0502020204030204" pitchFamily="34" charset="0"/>
                <a:cs typeface="Times New Roman" panose="02020603050405020304" pitchFamily="18" charset="0"/>
              </a:rPr>
              <a:t>, 2019).</a:t>
            </a:r>
          </a:p>
          <a:p>
            <a:pPr algn="just">
              <a:lnSpc>
                <a:spcPct val="160000"/>
              </a:lnSpc>
            </a:pPr>
            <a:r>
              <a:rPr lang="en-GB" sz="2300" dirty="0">
                <a:effectLst/>
                <a:latin typeface="Times New Roman" panose="02020603050405020304" pitchFamily="18" charset="0"/>
                <a:ea typeface="Calibri" panose="020F0502020204030204" pitchFamily="34" charset="0"/>
                <a:cs typeface="Times New Roman" panose="02020603050405020304" pitchFamily="18" charset="0"/>
              </a:rPr>
              <a:t>This category includes media such as in-person and mobile phone conferences, group presentations, phone and video meetings, conferences, speeches, and lectures. </a:t>
            </a:r>
          </a:p>
          <a:p>
            <a:pPr algn="just">
              <a:lnSpc>
                <a:spcPct val="160000"/>
              </a:lnSpc>
            </a:pPr>
            <a:r>
              <a:rPr lang="en-GB" sz="2300" dirty="0">
                <a:effectLst/>
                <a:latin typeface="Times New Roman" panose="02020603050405020304" pitchFamily="18" charset="0"/>
                <a:ea typeface="Calibri" panose="020F0502020204030204" pitchFamily="34" charset="0"/>
                <a:cs typeface="Times New Roman" panose="02020603050405020304" pitchFamily="18" charset="0"/>
              </a:rPr>
              <a:t>They are the most reliable methods of contact currently available. </a:t>
            </a:r>
            <a:r>
              <a:rPr lang="en-US" sz="2300" i="1" dirty="0">
                <a:ea typeface="+mn-lt"/>
                <a:cs typeface="+mn-lt"/>
              </a:rPr>
              <a:t>Emails</a:t>
            </a:r>
            <a:r>
              <a:rPr lang="en-US" sz="2300" dirty="0">
                <a:ea typeface="+mn-lt"/>
                <a:cs typeface="+mn-lt"/>
              </a:rPr>
              <a:t> can be used to send a message down the chain of command or just send some official announcements. E-mails allow a level of formality to be reached which isn’t possible in direct messages and face-to-face conversations (Taylor, 2021) .</a:t>
            </a:r>
            <a:br>
              <a:rPr lang="en-US" sz="2000" dirty="0">
                <a:ea typeface="+mn-lt"/>
                <a:cs typeface="+mn-lt"/>
              </a:rPr>
            </a:br>
            <a:r>
              <a:rPr lang="en-US" sz="2300" dirty="0">
                <a:ea typeface="+mn-lt"/>
                <a:cs typeface="+mn-lt"/>
              </a:rPr>
              <a:t>    </a:t>
            </a:r>
            <a:r>
              <a:rPr lang="en-US" sz="2300" i="1" dirty="0">
                <a:ea typeface="+mn-lt"/>
                <a:cs typeface="+mn-lt"/>
              </a:rPr>
              <a:t>Video Conferencing</a:t>
            </a:r>
            <a:r>
              <a:rPr lang="en-US" sz="2300" dirty="0">
                <a:ea typeface="+mn-lt"/>
                <a:cs typeface="+mn-lt"/>
              </a:rPr>
              <a:t> is the next best thing to face-to-face communication can allow Tom’s team to keep their ability to interpret facial emotions while giving more freedom of movement (</a:t>
            </a:r>
            <a:r>
              <a:rPr lang="en-US" sz="2300" dirty="0" err="1">
                <a:ea typeface="+mn-lt"/>
                <a:cs typeface="+mn-lt"/>
              </a:rPr>
              <a:t>Wotherspoon</a:t>
            </a:r>
            <a:r>
              <a:rPr lang="en-US" sz="2300" dirty="0">
                <a:ea typeface="+mn-lt"/>
                <a:cs typeface="+mn-lt"/>
              </a:rPr>
              <a:t> et al., 2020).   </a:t>
            </a:r>
          </a:p>
          <a:p>
            <a:pPr algn="just">
              <a:lnSpc>
                <a:spcPct val="160000"/>
              </a:lnSpc>
            </a:pPr>
            <a:endParaRPr lang="en-US" sz="2800" dirty="0"/>
          </a:p>
        </p:txBody>
      </p:sp>
      <p:pic>
        <p:nvPicPr>
          <p:cNvPr id="4" name="Picture 3">
            <a:extLst>
              <a:ext uri="{FF2B5EF4-FFF2-40B4-BE49-F238E27FC236}">
                <a16:creationId xmlns:a16="http://schemas.microsoft.com/office/drawing/2014/main" id="{82C69BD0-A957-3E09-2901-28F2240DA49C}"/>
              </a:ext>
            </a:extLst>
          </p:cNvPr>
          <p:cNvPicPr>
            <a:picLocks noChangeAspect="1"/>
          </p:cNvPicPr>
          <p:nvPr/>
        </p:nvPicPr>
        <p:blipFill>
          <a:blip r:embed="rId3"/>
          <a:stretch>
            <a:fillRect/>
          </a:stretch>
        </p:blipFill>
        <p:spPr>
          <a:xfrm>
            <a:off x="7197969" y="2605573"/>
            <a:ext cx="4996562" cy="2933135"/>
          </a:xfrm>
          <a:prstGeom prst="rect">
            <a:avLst/>
          </a:prstGeom>
          <a:effectLst>
            <a:softEdge rad="635000"/>
          </a:effectLst>
        </p:spPr>
      </p:pic>
    </p:spTree>
    <p:extLst>
      <p:ext uri="{BB962C8B-B14F-4D97-AF65-F5344CB8AC3E}">
        <p14:creationId xmlns:p14="http://schemas.microsoft.com/office/powerpoint/2010/main" val="88771606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A25D87-020D-0C3F-0ABB-F0DEADE86E53}"/>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C397FC9D-D21E-0B6A-136B-044477ACABE4}"/>
              </a:ext>
            </a:extLst>
          </p:cNvPr>
          <p:cNvSpPr>
            <a:spLocks noGrp="1"/>
          </p:cNvSpPr>
          <p:nvPr>
            <p:ph idx="1"/>
          </p:nvPr>
        </p:nvSpPr>
        <p:spPr/>
        <p:txBody>
          <a:bodyPr>
            <a:normAutofit fontScale="92500" lnSpcReduction="10000"/>
          </a:bodyPr>
          <a:lstStyle/>
          <a:p>
            <a:r>
              <a:rPr lang="en-GB" dirty="0"/>
              <a:t>These channels transport messages with little distortion since the receiver may infer meaning from the sender's body language and voice tone as well (</a:t>
            </a:r>
            <a:r>
              <a:rPr lang="en-GB" dirty="0" err="1"/>
              <a:t>Sisaye</a:t>
            </a:r>
            <a:r>
              <a:rPr lang="en-GB" dirty="0"/>
              <a:t> and </a:t>
            </a:r>
            <a:r>
              <a:rPr lang="en-GB" dirty="0" err="1"/>
              <a:t>Birnberg</a:t>
            </a:r>
            <a:r>
              <a:rPr lang="en-GB" dirty="0"/>
              <a:t>, 2012). They provide for prompt response to the message sent by the sender. Emails, texts, messages, notes, letters, papers, reports, newsletters, and spreadsheets are all examples of written communications. (E-mails, although though they are transmitted over the internet, are basically simply digital copies of memoranda that were written.) This is a very effective method of marketing communication (Zeb, Ahmad, and Saeed, 2018). Electronic mail senders should never presume that their communications have been received. Most people struggle to keep up with their email and must quickly sift and filter it, which may lead to mistakes.</a:t>
            </a:r>
          </a:p>
          <a:p>
            <a:endParaRPr lang="en-GB" dirty="0"/>
          </a:p>
        </p:txBody>
      </p:sp>
    </p:spTree>
    <p:extLst>
      <p:ext uri="{BB962C8B-B14F-4D97-AF65-F5344CB8AC3E}">
        <p14:creationId xmlns:p14="http://schemas.microsoft.com/office/powerpoint/2010/main" val="290928603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D4AD81-B15C-325C-7367-F2E8B7F4FBF2}"/>
              </a:ext>
            </a:extLst>
          </p:cNvPr>
          <p:cNvSpPr>
            <a:spLocks noGrp="1"/>
          </p:cNvSpPr>
          <p:nvPr>
            <p:ph type="title"/>
          </p:nvPr>
        </p:nvSpPr>
        <p:spPr/>
        <p:txBody>
          <a:bodyPr/>
          <a:lstStyle/>
          <a:p>
            <a:r>
              <a:rPr lang="en-GB" dirty="0"/>
              <a:t>Delphi Method</a:t>
            </a:r>
          </a:p>
        </p:txBody>
      </p:sp>
      <p:pic>
        <p:nvPicPr>
          <p:cNvPr id="5" name="Content Placeholder 4">
            <a:extLst>
              <a:ext uri="{FF2B5EF4-FFF2-40B4-BE49-F238E27FC236}">
                <a16:creationId xmlns:a16="http://schemas.microsoft.com/office/drawing/2014/main" id="{C088C359-FB09-5E64-1EFC-E501B3744FD2}"/>
              </a:ext>
            </a:extLst>
          </p:cNvPr>
          <p:cNvPicPr>
            <a:picLocks noGrp="1" noChangeAspect="1"/>
          </p:cNvPicPr>
          <p:nvPr>
            <p:ph idx="1"/>
          </p:nvPr>
        </p:nvPicPr>
        <p:blipFill>
          <a:blip r:embed="rId2"/>
          <a:stretch>
            <a:fillRect/>
          </a:stretch>
        </p:blipFill>
        <p:spPr>
          <a:xfrm>
            <a:off x="318053" y="2135304"/>
            <a:ext cx="8522447" cy="4217787"/>
          </a:xfrm>
          <a:prstGeom prst="rect">
            <a:avLst/>
          </a:prstGeom>
        </p:spPr>
      </p:pic>
      <p:sp>
        <p:nvSpPr>
          <p:cNvPr id="4" name="AutoShape 2" descr="Delphi Method">
            <a:extLst>
              <a:ext uri="{FF2B5EF4-FFF2-40B4-BE49-F238E27FC236}">
                <a16:creationId xmlns:a16="http://schemas.microsoft.com/office/drawing/2014/main" id="{9FABAD57-C85E-55AF-C741-442AC6910F3D}"/>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Tree>
    <p:extLst>
      <p:ext uri="{BB962C8B-B14F-4D97-AF65-F5344CB8AC3E}">
        <p14:creationId xmlns:p14="http://schemas.microsoft.com/office/powerpoint/2010/main" val="374802644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A5C554-8282-4022-DB29-E27F18664C7F}"/>
              </a:ext>
            </a:extLst>
          </p:cNvPr>
          <p:cNvSpPr>
            <a:spLocks noGrp="1"/>
          </p:cNvSpPr>
          <p:nvPr>
            <p:ph type="title"/>
          </p:nvPr>
        </p:nvSpPr>
        <p:spPr/>
        <p:txBody>
          <a:bodyPr>
            <a:normAutofit/>
          </a:bodyPr>
          <a:lstStyle/>
          <a:p>
            <a:r>
              <a:rPr lang="en-GB" sz="2000" dirty="0"/>
              <a:t>        Mr Tom Jackson should use Delphi method to identify future risks :</a:t>
            </a:r>
          </a:p>
        </p:txBody>
      </p:sp>
      <p:sp>
        <p:nvSpPr>
          <p:cNvPr id="3" name="Content Placeholder 2">
            <a:extLst>
              <a:ext uri="{FF2B5EF4-FFF2-40B4-BE49-F238E27FC236}">
                <a16:creationId xmlns:a16="http://schemas.microsoft.com/office/drawing/2014/main" id="{C812DA7F-9F23-69ED-06DF-BF1D062271E6}"/>
              </a:ext>
            </a:extLst>
          </p:cNvPr>
          <p:cNvSpPr>
            <a:spLocks noGrp="1"/>
          </p:cNvSpPr>
          <p:nvPr>
            <p:ph idx="1"/>
          </p:nvPr>
        </p:nvSpPr>
        <p:spPr>
          <a:xfrm>
            <a:off x="751883" y="2265311"/>
            <a:ext cx="9613861" cy="4095732"/>
          </a:xfrm>
        </p:spPr>
        <p:txBody>
          <a:bodyPr>
            <a:normAutofit fontScale="92500" lnSpcReduction="20000"/>
          </a:bodyPr>
          <a:lstStyle/>
          <a:p>
            <a:r>
              <a:rPr lang="en-GB" b="0" i="0" dirty="0">
                <a:solidFill>
                  <a:srgbClr val="0F0F0F"/>
                </a:solidFill>
                <a:effectLst/>
                <a:latin typeface="Roboto" panose="02000000000000000000" pitchFamily="2" charset="0"/>
              </a:rPr>
              <a:t>1. Select your panel of “experts” who will work on the problem. </a:t>
            </a:r>
            <a:br>
              <a:rPr lang="en-GB" b="0" i="0" dirty="0">
                <a:solidFill>
                  <a:srgbClr val="0F0F0F"/>
                </a:solidFill>
                <a:effectLst/>
                <a:latin typeface="Roboto" panose="02000000000000000000" pitchFamily="2" charset="0"/>
              </a:rPr>
            </a:br>
            <a:r>
              <a:rPr lang="en-GB" b="0" i="0" dirty="0">
                <a:solidFill>
                  <a:srgbClr val="0F0F0F"/>
                </a:solidFill>
                <a:effectLst/>
                <a:latin typeface="Roboto" panose="02000000000000000000" pitchFamily="2" charset="0"/>
              </a:rPr>
              <a:t>2. You will also need: • a facilitator (that may be you) • an expert to help you craft your questions (that may also be you) • and maybe some administrative support (yup, you guessed it!) </a:t>
            </a:r>
            <a:br>
              <a:rPr lang="en-GB" b="0" i="0" dirty="0">
                <a:solidFill>
                  <a:srgbClr val="0F0F0F"/>
                </a:solidFill>
                <a:effectLst/>
                <a:latin typeface="Roboto" panose="02000000000000000000" pitchFamily="2" charset="0"/>
              </a:rPr>
            </a:br>
            <a:r>
              <a:rPr lang="en-GB" b="0" i="0" dirty="0">
                <a:solidFill>
                  <a:srgbClr val="0F0F0F"/>
                </a:solidFill>
                <a:effectLst/>
                <a:latin typeface="Roboto" panose="02000000000000000000" pitchFamily="2" charset="0"/>
              </a:rPr>
              <a:t>3. Research and develop your initial set of questions, and send them to all participants. These need to be clear and free of ambiguity and vagueness, for the best results. It is also important that everyone gets exactly the same briefing and questions. If not, you risk introducing bias. Ensure that as well as asking them for their ideas, you also elicit the reasoning behind their answers. </a:t>
            </a:r>
            <a:br>
              <a:rPr lang="en-GB" b="0" i="0" dirty="0">
                <a:solidFill>
                  <a:srgbClr val="0F0F0F"/>
                </a:solidFill>
                <a:effectLst/>
                <a:latin typeface="Roboto" panose="02000000000000000000" pitchFamily="2" charset="0"/>
              </a:rPr>
            </a:br>
            <a:r>
              <a:rPr lang="en-GB" b="0" i="0" dirty="0">
                <a:solidFill>
                  <a:srgbClr val="0F0F0F"/>
                </a:solidFill>
                <a:effectLst/>
                <a:latin typeface="Roboto" panose="02000000000000000000" pitchFamily="2" charset="0"/>
              </a:rPr>
              <a:t>4. Analyse and tabulate the results, including the reasons, anonymously. Based on these results, prepare a second set of questions. That includes the anonymized results of the first round (including the reasoning). </a:t>
            </a:r>
            <a:br>
              <a:rPr lang="en-GB" b="0" i="0" dirty="0">
                <a:solidFill>
                  <a:srgbClr val="0F0F0F"/>
                </a:solidFill>
                <a:effectLst/>
                <a:latin typeface="Roboto" panose="02000000000000000000" pitchFamily="2" charset="0"/>
              </a:rPr>
            </a:br>
            <a:r>
              <a:rPr lang="en-GB" b="0" i="0" dirty="0">
                <a:solidFill>
                  <a:srgbClr val="0F0F0F"/>
                </a:solidFill>
                <a:effectLst/>
                <a:latin typeface="Roboto" panose="02000000000000000000" pitchFamily="2" charset="0"/>
              </a:rPr>
              <a:t>5. Return the analysis and reasons, along with the new questions, to all participants. </a:t>
            </a:r>
            <a:br>
              <a:rPr lang="en-GB" b="0" i="0" dirty="0">
                <a:solidFill>
                  <a:srgbClr val="0F0F0F"/>
                </a:solidFill>
                <a:effectLst/>
                <a:latin typeface="Roboto" panose="02000000000000000000" pitchFamily="2" charset="0"/>
              </a:rPr>
            </a:br>
            <a:r>
              <a:rPr lang="en-GB" b="0" i="0" dirty="0">
                <a:solidFill>
                  <a:srgbClr val="0F0F0F"/>
                </a:solidFill>
                <a:effectLst/>
                <a:latin typeface="Roboto" panose="02000000000000000000" pitchFamily="2" charset="0"/>
              </a:rPr>
              <a:t>6. Continue looping back to step 3 until little or no change occurs. Then prepare your report and assess as required.</a:t>
            </a:r>
            <a:r>
              <a:rPr lang="en-GB" b="0" i="0" dirty="0">
                <a:solidFill>
                  <a:srgbClr val="2C3E50"/>
                </a:solidFill>
                <a:effectLst/>
                <a:latin typeface="Roboto" panose="02000000000000000000" pitchFamily="2" charset="0"/>
              </a:rPr>
              <a:t> (Clayton, n.d.)</a:t>
            </a:r>
            <a:endParaRPr lang="en-GB" dirty="0"/>
          </a:p>
        </p:txBody>
      </p:sp>
    </p:spTree>
    <p:extLst>
      <p:ext uri="{BB962C8B-B14F-4D97-AF65-F5344CB8AC3E}">
        <p14:creationId xmlns:p14="http://schemas.microsoft.com/office/powerpoint/2010/main" val="29048049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D661EB-8BA7-773C-FE8D-E1CA81084799}"/>
              </a:ext>
            </a:extLst>
          </p:cNvPr>
          <p:cNvSpPr>
            <a:spLocks noGrp="1"/>
          </p:cNvSpPr>
          <p:nvPr>
            <p:ph type="title"/>
          </p:nvPr>
        </p:nvSpPr>
        <p:spPr/>
        <p:txBody>
          <a:bodyPr>
            <a:normAutofit fontScale="90000"/>
          </a:bodyPr>
          <a:lstStyle/>
          <a:p>
            <a:r>
              <a:rPr lang="en-GB" sz="4000" b="1" kern="0" dirty="0">
                <a:effectLst/>
                <a:latin typeface="Times New Roman" panose="02020603050405020304" pitchFamily="18" charset="0"/>
                <a:ea typeface="Times New Roman" panose="02020603050405020304" pitchFamily="18" charset="0"/>
                <a:cs typeface="Times New Roman" panose="02020603050405020304" pitchFamily="18" charset="0"/>
              </a:rPr>
              <a:t>Conclusion</a:t>
            </a:r>
            <a:br>
              <a:rPr lang="en-US" sz="4000" b="1" kern="0" dirty="0">
                <a:effectLst/>
                <a:latin typeface="Times New Roman" panose="02020603050405020304" pitchFamily="18" charset="0"/>
                <a:ea typeface="Times New Roman" panose="02020603050405020304" pitchFamily="18" charset="0"/>
                <a:cs typeface="Times New Roman" panose="02020603050405020304" pitchFamily="18" charset="0"/>
              </a:rPr>
            </a:br>
            <a:endParaRPr lang="en-US" dirty="0"/>
          </a:p>
        </p:txBody>
      </p:sp>
      <p:sp>
        <p:nvSpPr>
          <p:cNvPr id="3" name="Content Placeholder 2">
            <a:extLst>
              <a:ext uri="{FF2B5EF4-FFF2-40B4-BE49-F238E27FC236}">
                <a16:creationId xmlns:a16="http://schemas.microsoft.com/office/drawing/2014/main" id="{16019E49-490F-15FD-ED55-45FE8FC68D11}"/>
              </a:ext>
            </a:extLst>
          </p:cNvPr>
          <p:cNvSpPr>
            <a:spLocks noGrp="1"/>
          </p:cNvSpPr>
          <p:nvPr>
            <p:ph idx="1"/>
          </p:nvPr>
        </p:nvSpPr>
        <p:spPr>
          <a:xfrm>
            <a:off x="680321" y="2336873"/>
            <a:ext cx="10480047" cy="3767900"/>
          </a:xfrm>
        </p:spPr>
        <p:txBody>
          <a:bodyPr>
            <a:normAutofit fontScale="77500" lnSpcReduction="20000"/>
          </a:bodyPr>
          <a:lstStyle/>
          <a:p>
            <a:pPr marL="0" marR="0">
              <a:lnSpc>
                <a:spcPct val="150000"/>
              </a:lnSpc>
              <a:spcBef>
                <a:spcPts val="600"/>
              </a:spcBef>
              <a:spcAft>
                <a:spcPts val="1400"/>
              </a:spcAft>
            </a:pPr>
            <a:br>
              <a:rPr lang="en-GB" sz="1600" dirty="0"/>
            </a:br>
            <a:r>
              <a:rPr lang="en-GB" sz="1600" dirty="0"/>
              <a:t>   When </a:t>
            </a:r>
            <a:r>
              <a:rPr lang="en-GB" sz="2000" dirty="0">
                <a:effectLst/>
                <a:latin typeface="Times New Roman" panose="02020603050405020304" pitchFamily="18" charset="0"/>
                <a:ea typeface="Calibri" panose="020F0502020204030204" pitchFamily="34" charset="0"/>
                <a:cs typeface="Times New Roman" panose="02020603050405020304" pitchFamily="18" charset="0"/>
              </a:rPr>
              <a:t>it comes to the office, having efficient communication may help to assure efficiency, the development of teams, and simply an overall improvement in morale for the Amazon, which, in the end, can make work just a little bit simpler.    </a:t>
            </a:r>
            <a:br>
              <a:rPr lang="en-GB" sz="2000" dirty="0">
                <a:effectLst/>
                <a:latin typeface="Times New Roman" panose="02020603050405020304" pitchFamily="18" charset="0"/>
                <a:ea typeface="Calibri" panose="020F0502020204030204" pitchFamily="34" charset="0"/>
                <a:cs typeface="Times New Roman" panose="02020603050405020304" pitchFamily="18" charset="0"/>
              </a:rPr>
            </a:br>
            <a:r>
              <a:rPr lang="en-GB" sz="2000" dirty="0">
                <a:effectLst/>
                <a:latin typeface="Times New Roman" panose="02020603050405020304" pitchFamily="18" charset="0"/>
                <a:ea typeface="Calibri" panose="020F0502020204030204" pitchFamily="34" charset="0"/>
                <a:cs typeface="Times New Roman" panose="02020603050405020304" pitchFamily="18" charset="0"/>
              </a:rPr>
              <a:t>     Mr Tom Jackson should consider :  </a:t>
            </a:r>
            <a:br>
              <a:rPr lang="en-GB" sz="1600" dirty="0"/>
            </a:br>
            <a:r>
              <a:rPr lang="en-GB" sz="1600" dirty="0"/>
              <a:t>     1  </a:t>
            </a:r>
            <a:r>
              <a:rPr lang="en-GB" sz="1600" b="0" i="0" dirty="0">
                <a:solidFill>
                  <a:srgbClr val="0F0F0F"/>
                </a:solidFill>
                <a:effectLst/>
                <a:latin typeface="Roboto" panose="02000000000000000000" pitchFamily="2" charset="0"/>
              </a:rPr>
              <a:t>Benefits of the Delphi Method: - Eliminates the need for group meetings </a:t>
            </a:r>
            <a:br>
              <a:rPr lang="en-GB" sz="1600" b="0" i="0" dirty="0">
                <a:solidFill>
                  <a:srgbClr val="0F0F0F"/>
                </a:solidFill>
                <a:effectLst/>
                <a:latin typeface="Roboto" panose="02000000000000000000" pitchFamily="2" charset="0"/>
              </a:rPr>
            </a:br>
            <a:r>
              <a:rPr lang="en-GB" sz="1600" b="0" i="0" dirty="0">
                <a:solidFill>
                  <a:srgbClr val="0F0F0F"/>
                </a:solidFill>
                <a:effectLst/>
                <a:latin typeface="Roboto" panose="02000000000000000000" pitchFamily="2" charset="0"/>
              </a:rPr>
              <a:t>     - Alleviates some of the bias inherent in group meetings </a:t>
            </a:r>
            <a:br>
              <a:rPr lang="en-GB" sz="1600" b="0" i="0" dirty="0">
                <a:solidFill>
                  <a:srgbClr val="0F0F0F"/>
                </a:solidFill>
                <a:effectLst/>
                <a:latin typeface="Roboto" panose="02000000000000000000" pitchFamily="2" charset="0"/>
              </a:rPr>
            </a:br>
            <a:r>
              <a:rPr lang="en-GB" sz="1600" b="0" i="0" dirty="0">
                <a:solidFill>
                  <a:srgbClr val="0F0F0F"/>
                </a:solidFill>
                <a:effectLst/>
                <a:latin typeface="Roboto" panose="02000000000000000000" pitchFamily="2" charset="0"/>
              </a:rPr>
              <a:t>     - Participants can change their minds anonymously </a:t>
            </a:r>
            <a:br>
              <a:rPr lang="en-GB" sz="1600" b="0" i="0" dirty="0">
                <a:solidFill>
                  <a:srgbClr val="0F0F0F"/>
                </a:solidFill>
                <a:effectLst/>
                <a:latin typeface="Roboto" panose="02000000000000000000" pitchFamily="2" charset="0"/>
              </a:rPr>
            </a:br>
            <a:r>
              <a:rPr lang="en-GB" sz="1600" b="0" i="0" dirty="0">
                <a:solidFill>
                  <a:srgbClr val="0F0F0F"/>
                </a:solidFill>
                <a:effectLst/>
                <a:latin typeface="Roboto" panose="02000000000000000000" pitchFamily="2" charset="0"/>
              </a:rPr>
              <a:t>       2  Weaknesses of the Delphi Method :  </a:t>
            </a:r>
            <a:br>
              <a:rPr lang="en-GB" sz="1600" b="0" i="0" dirty="0">
                <a:solidFill>
                  <a:srgbClr val="0F0F0F"/>
                </a:solidFill>
                <a:effectLst/>
                <a:latin typeface="Roboto" panose="02000000000000000000" pitchFamily="2" charset="0"/>
              </a:rPr>
            </a:br>
            <a:r>
              <a:rPr lang="en-GB" sz="1600" b="0" i="0" dirty="0">
                <a:solidFill>
                  <a:srgbClr val="0F0F0F"/>
                </a:solidFill>
                <a:effectLst/>
                <a:latin typeface="Roboto" panose="02000000000000000000" pitchFamily="2" charset="0"/>
              </a:rPr>
              <a:t>    - Can take a lot of time to reach a consensus </a:t>
            </a:r>
            <a:br>
              <a:rPr lang="en-GB" sz="1600" b="0" i="0" dirty="0">
                <a:solidFill>
                  <a:srgbClr val="0F0F0F"/>
                </a:solidFill>
                <a:effectLst/>
                <a:latin typeface="Roboto" panose="02000000000000000000" pitchFamily="2" charset="0"/>
              </a:rPr>
            </a:br>
            <a:r>
              <a:rPr lang="en-GB" sz="1600" b="0" i="0" dirty="0">
                <a:solidFill>
                  <a:srgbClr val="0F0F0F"/>
                </a:solidFill>
                <a:effectLst/>
                <a:latin typeface="Roboto" panose="02000000000000000000" pitchFamily="2" charset="0"/>
              </a:rPr>
              <a:t>    -  Participants may drop out</a:t>
            </a:r>
            <a:r>
              <a:rPr lang="en-GB" sz="2000" dirty="0">
                <a:effectLst/>
                <a:latin typeface="Times New Roman" panose="02020603050405020304" pitchFamily="18" charset="0"/>
                <a:ea typeface="Calibri" panose="020F0502020204030204" pitchFamily="34" charset="0"/>
                <a:cs typeface="Times New Roman" panose="02020603050405020304" pitchFamily="18" charset="0"/>
              </a:rPr>
              <a:t>  </a:t>
            </a:r>
            <a:br>
              <a:rPr lang="en-GB" sz="2000" dirty="0">
                <a:effectLst/>
                <a:latin typeface="Times New Roman" panose="02020603050405020304" pitchFamily="18" charset="0"/>
                <a:ea typeface="Calibri" panose="020F0502020204030204" pitchFamily="34" charset="0"/>
                <a:cs typeface="Times New Roman" panose="02020603050405020304" pitchFamily="18" charset="0"/>
              </a:rPr>
            </a:br>
            <a:br>
              <a:rPr lang="en-GB" sz="2000" dirty="0">
                <a:effectLst/>
                <a:latin typeface="Times New Roman" panose="02020603050405020304" pitchFamily="18" charset="0"/>
                <a:ea typeface="Calibri" panose="020F0502020204030204" pitchFamily="34" charset="0"/>
                <a:cs typeface="Times New Roman" panose="02020603050405020304" pitchFamily="18" charset="0"/>
              </a:rPr>
            </a:br>
            <a:r>
              <a:rPr lang="en-GB" sz="20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We wish him : “ Good Luck! </a:t>
            </a:r>
            <a:r>
              <a:rPr lang="en-GB" sz="1800">
                <a:effectLst/>
                <a:latin typeface="Times New Roman" panose="02020603050405020304" pitchFamily="18" charset="0"/>
                <a:ea typeface="Calibri" panose="020F0502020204030204" pitchFamily="34" charset="0"/>
                <a:cs typeface="Times New Roman" panose="02020603050405020304" pitchFamily="18" charset="0"/>
              </a:rPr>
              <a:t>“</a:t>
            </a:r>
            <a:endParaRPr lang="en-US" sz="20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US" sz="4000" dirty="0"/>
          </a:p>
        </p:txBody>
      </p:sp>
      <p:pic>
        <p:nvPicPr>
          <p:cNvPr id="4" name="Picture 3">
            <a:extLst>
              <a:ext uri="{FF2B5EF4-FFF2-40B4-BE49-F238E27FC236}">
                <a16:creationId xmlns:a16="http://schemas.microsoft.com/office/drawing/2014/main" id="{B6B8B316-C0C4-5634-6C45-E0DFF538A829}"/>
              </a:ext>
            </a:extLst>
          </p:cNvPr>
          <p:cNvPicPr>
            <a:picLocks noChangeAspect="1"/>
          </p:cNvPicPr>
          <p:nvPr/>
        </p:nvPicPr>
        <p:blipFill rotWithShape="1">
          <a:blip r:embed="rId3"/>
          <a:srcRect b="12626"/>
          <a:stretch/>
        </p:blipFill>
        <p:spPr>
          <a:xfrm>
            <a:off x="573919" y="114848"/>
            <a:ext cx="3022767" cy="1970672"/>
          </a:xfrm>
          <a:prstGeom prst="rect">
            <a:avLst/>
          </a:prstGeom>
        </p:spPr>
      </p:pic>
    </p:spTree>
    <p:extLst>
      <p:ext uri="{BB962C8B-B14F-4D97-AF65-F5344CB8AC3E}">
        <p14:creationId xmlns:p14="http://schemas.microsoft.com/office/powerpoint/2010/main" val="156077811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1BAF0F-B195-AA4E-6782-C59C9E46C9F0}"/>
              </a:ext>
            </a:extLst>
          </p:cNvPr>
          <p:cNvSpPr>
            <a:spLocks noGrp="1"/>
          </p:cNvSpPr>
          <p:nvPr>
            <p:ph type="title"/>
          </p:nvPr>
        </p:nvSpPr>
        <p:spPr/>
        <p:txBody>
          <a:bodyPr/>
          <a:lstStyle/>
          <a:p>
            <a:r>
              <a:rPr lang="en-US" b="1" dirty="0">
                <a:latin typeface="Times New Roman" panose="02020603050405020304" pitchFamily="18" charset="0"/>
                <a:cs typeface="Times New Roman" panose="02020603050405020304" pitchFamily="18" charset="0"/>
              </a:rPr>
              <a:t>References</a:t>
            </a:r>
          </a:p>
        </p:txBody>
      </p:sp>
      <p:sp>
        <p:nvSpPr>
          <p:cNvPr id="3" name="Content Placeholder 2">
            <a:extLst>
              <a:ext uri="{FF2B5EF4-FFF2-40B4-BE49-F238E27FC236}">
                <a16:creationId xmlns:a16="http://schemas.microsoft.com/office/drawing/2014/main" id="{4525FBE9-88FD-6A42-BF0C-732BF00B778F}"/>
              </a:ext>
            </a:extLst>
          </p:cNvPr>
          <p:cNvSpPr>
            <a:spLocks noGrp="1"/>
          </p:cNvSpPr>
          <p:nvPr>
            <p:ph idx="1"/>
          </p:nvPr>
        </p:nvSpPr>
        <p:spPr>
          <a:xfrm>
            <a:off x="504283" y="2243088"/>
            <a:ext cx="11183433" cy="4228050"/>
          </a:xfrm>
        </p:spPr>
        <p:txBody>
          <a:bodyPr>
            <a:normAutofit fontScale="92500" lnSpcReduction="10000"/>
          </a:bodyPr>
          <a:lstStyle/>
          <a:p>
            <a:pPr marL="0" marR="0" algn="just">
              <a:lnSpc>
                <a:spcPct val="120000"/>
              </a:lnSpc>
              <a:spcBef>
                <a:spcPts val="0"/>
              </a:spcBef>
            </a:pP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Aziz, H. H. A. and </a:t>
            </a:r>
            <a:r>
              <a:rPr lang="en-US" sz="1200" dirty="0" err="1">
                <a:effectLst/>
                <a:latin typeface="Times New Roman" panose="02020603050405020304" pitchFamily="18" charset="0"/>
                <a:ea typeface="Calibri" panose="020F0502020204030204" pitchFamily="34" charset="0"/>
                <a:cs typeface="Times New Roman" panose="02020603050405020304" pitchFamily="18" charset="0"/>
              </a:rPr>
              <a:t>Rizkallah</a:t>
            </a: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 A., (2015). Effect of organizational factors on employees’ generation of innovative ideas. </a:t>
            </a:r>
            <a:r>
              <a:rPr lang="en-US" sz="1200" i="1" dirty="0" err="1">
                <a:effectLst/>
                <a:latin typeface="Times New Roman" panose="02020603050405020304" pitchFamily="18" charset="0"/>
                <a:ea typeface="Calibri" panose="020F0502020204030204" pitchFamily="34" charset="0"/>
                <a:cs typeface="Times New Roman" panose="02020603050405020304" pitchFamily="18" charset="0"/>
              </a:rPr>
              <a:t>EuroMed</a:t>
            </a:r>
            <a:r>
              <a:rPr lang="en-US" sz="1200" i="1" dirty="0">
                <a:effectLst/>
                <a:latin typeface="Times New Roman" panose="02020603050405020304" pitchFamily="18" charset="0"/>
                <a:ea typeface="Calibri" panose="020F0502020204030204" pitchFamily="34" charset="0"/>
                <a:cs typeface="Times New Roman" panose="02020603050405020304" pitchFamily="18" charset="0"/>
              </a:rPr>
              <a:t> Journal of Business 10(2), </a:t>
            </a: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pp. 134-146.</a:t>
            </a:r>
          </a:p>
          <a:p>
            <a:pPr marL="0" marR="0" algn="just">
              <a:lnSpc>
                <a:spcPct val="120000"/>
              </a:lnSpc>
              <a:spcBef>
                <a:spcPts val="0"/>
              </a:spcBef>
            </a:pP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Boddy, D. (2015). </a:t>
            </a:r>
            <a:r>
              <a:rPr lang="en-US" sz="1200" i="1" dirty="0">
                <a:effectLst/>
                <a:latin typeface="Times New Roman" panose="02020603050405020304" pitchFamily="18" charset="0"/>
                <a:ea typeface="Calibri" panose="020F0502020204030204" pitchFamily="34" charset="0"/>
                <a:cs typeface="Times New Roman" panose="02020603050405020304" pitchFamily="18" charset="0"/>
              </a:rPr>
              <a:t>Management: An introduction</a:t>
            </a: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 3</a:t>
            </a:r>
            <a:r>
              <a:rPr lang="en-US" sz="1200" baseline="30000" dirty="0">
                <a:effectLst/>
                <a:latin typeface="Times New Roman" panose="02020603050405020304" pitchFamily="18" charset="0"/>
                <a:ea typeface="Calibri" panose="020F0502020204030204" pitchFamily="34" charset="0"/>
                <a:cs typeface="Times New Roman" panose="02020603050405020304" pitchFamily="18" charset="0"/>
              </a:rPr>
              <a:t>rd</a:t>
            </a: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 edition. England, Pearson education, Prentice Hall.</a:t>
            </a:r>
          </a:p>
          <a:p>
            <a:pPr marL="0" marR="0" algn="just">
              <a:lnSpc>
                <a:spcPct val="120000"/>
              </a:lnSpc>
              <a:spcBef>
                <a:spcPts val="0"/>
              </a:spcBef>
            </a:pPr>
            <a:r>
              <a:rPr lang="en-US" sz="1200" dirty="0" err="1">
                <a:effectLst/>
                <a:latin typeface="Times New Roman" panose="02020603050405020304" pitchFamily="18" charset="0"/>
                <a:ea typeface="Calibri" panose="020F0502020204030204" pitchFamily="34" charset="0"/>
                <a:cs typeface="Times New Roman" panose="02020603050405020304" pitchFamily="18" charset="0"/>
              </a:rPr>
              <a:t>Braksick</a:t>
            </a: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 L.W. and Smith, J.M. (2022) “Marketing and consulting in Organizational Behavior Management,” Journal of Organizational Behavior Management, pp. 1–25. Available at: https://doi.org/10.1080/01608061.2022.2087822. </a:t>
            </a:r>
          </a:p>
          <a:p>
            <a:pPr marL="0" marR="0" algn="just">
              <a:lnSpc>
                <a:spcPct val="120000"/>
              </a:lnSpc>
              <a:spcBef>
                <a:spcPts val="0"/>
              </a:spcBef>
            </a:pPr>
            <a:r>
              <a:rPr lang="en-US" sz="1200" dirty="0" err="1">
                <a:effectLst/>
                <a:latin typeface="Times New Roman" panose="02020603050405020304" pitchFamily="18" charset="0"/>
                <a:ea typeface="Calibri" panose="020F0502020204030204" pitchFamily="34" charset="0"/>
                <a:cs typeface="Times New Roman" panose="02020603050405020304" pitchFamily="18" charset="0"/>
              </a:rPr>
              <a:t>Bucăţa</a:t>
            </a: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 G., (2018). The Challenges of Organizational Management. </a:t>
            </a:r>
            <a:r>
              <a:rPr lang="en-US" sz="1200" i="1" dirty="0">
                <a:effectLst/>
                <a:latin typeface="Times New Roman" panose="02020603050405020304" pitchFamily="18" charset="0"/>
                <a:ea typeface="Calibri" panose="020F0502020204030204" pitchFamily="34" charset="0"/>
                <a:cs typeface="Times New Roman" panose="02020603050405020304" pitchFamily="18" charset="0"/>
              </a:rPr>
              <a:t>Land Forces Academy Review 23(4), </a:t>
            </a: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pp. 275-281.</a:t>
            </a:r>
          </a:p>
          <a:p>
            <a:pPr marL="0" marR="0" algn="just">
              <a:lnSpc>
                <a:spcPct val="120000"/>
              </a:lnSpc>
              <a:spcBef>
                <a:spcPts val="0"/>
              </a:spcBef>
            </a:pPr>
            <a:r>
              <a:rPr lang="en-US" sz="1200" dirty="0" err="1">
                <a:effectLst/>
                <a:latin typeface="Times New Roman" panose="02020603050405020304" pitchFamily="18" charset="0"/>
                <a:ea typeface="Calibri" panose="020F0502020204030204" pitchFamily="34" charset="0"/>
                <a:cs typeface="Times New Roman" panose="02020603050405020304" pitchFamily="18" charset="0"/>
              </a:rPr>
              <a:t>Budai</a:t>
            </a: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 T., (2016). The Significance and History of Organization Development – in Hungary and International Relations. </a:t>
            </a:r>
            <a:r>
              <a:rPr lang="en-US" sz="1200" i="1" dirty="0">
                <a:effectLst/>
                <a:latin typeface="Times New Roman" panose="02020603050405020304" pitchFamily="18" charset="0"/>
                <a:ea typeface="Calibri" panose="020F0502020204030204" pitchFamily="34" charset="0"/>
                <a:cs typeface="Times New Roman" panose="02020603050405020304" pitchFamily="18" charset="0"/>
              </a:rPr>
              <a:t>Eurasian Journal of Business and Economics 2011, 4 (8), </a:t>
            </a: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pp. 87- 99.</a:t>
            </a:r>
          </a:p>
          <a:p>
            <a:pPr marL="0" marR="0" algn="just">
              <a:lnSpc>
                <a:spcPct val="120000"/>
              </a:lnSpc>
              <a:spcBef>
                <a:spcPts val="0"/>
              </a:spcBef>
            </a:pP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Ferguson, R. and Rivera, L. (2021) “Self-management in Organizational Behavior Management,” Journal of Organizational Behavior Management, 42(3), pp. 210–229. Available at: https://doi.org/10.1080/01608061.2021.1996502. </a:t>
            </a:r>
          </a:p>
          <a:p>
            <a:pPr marL="0" marR="0" algn="just">
              <a:lnSpc>
                <a:spcPct val="120000"/>
              </a:lnSpc>
              <a:spcBef>
                <a:spcPts val="0"/>
              </a:spcBef>
            </a:pPr>
            <a:r>
              <a:rPr lang="en-US" sz="1200" dirty="0" err="1">
                <a:effectLst/>
                <a:latin typeface="Times New Roman" panose="02020603050405020304" pitchFamily="18" charset="0"/>
                <a:ea typeface="Calibri" panose="020F0502020204030204" pitchFamily="34" charset="0"/>
                <a:cs typeface="Times New Roman" panose="02020603050405020304" pitchFamily="18" charset="0"/>
              </a:rPr>
              <a:t>Hantula</a:t>
            </a: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 D.A. (2022) “The code is irrelevant: Organizational Behavior Management is not applied behavior analysis,” Journal of Organizational Behavior Management, pp. 1–8. Available at: https://doi.org/10.1080/01608061.2022.2029796. </a:t>
            </a:r>
          </a:p>
          <a:p>
            <a:pPr marL="0" marR="0" algn="just">
              <a:lnSpc>
                <a:spcPct val="120000"/>
              </a:lnSpc>
              <a:spcBef>
                <a:spcPts val="0"/>
              </a:spcBef>
            </a:pPr>
            <a:r>
              <a:rPr lang="en-US" sz="1200" dirty="0" err="1">
                <a:effectLst/>
                <a:latin typeface="Times New Roman" panose="02020603050405020304" pitchFamily="18" charset="0"/>
                <a:ea typeface="Calibri" panose="020F0502020204030204" pitchFamily="34" charset="0"/>
                <a:cs typeface="Times New Roman" panose="02020603050405020304" pitchFamily="18" charset="0"/>
              </a:rPr>
              <a:t>Kalowski</a:t>
            </a: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 A., (2015). Structure Determining Factors of Business Organization. </a:t>
            </a:r>
            <a:r>
              <a:rPr lang="en-US" sz="1200" i="1" dirty="0">
                <a:effectLst/>
                <a:latin typeface="Times New Roman" panose="02020603050405020304" pitchFamily="18" charset="0"/>
                <a:ea typeface="Calibri" panose="020F0502020204030204" pitchFamily="34" charset="0"/>
                <a:cs typeface="Times New Roman" panose="02020603050405020304" pitchFamily="18" charset="0"/>
              </a:rPr>
              <a:t>International Journal of Innovation, Management and Technology, Vol. 6, No. 3, </a:t>
            </a: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pp. 206-212.</a:t>
            </a:r>
          </a:p>
          <a:p>
            <a:pPr marL="0" marR="0" algn="just">
              <a:lnSpc>
                <a:spcPct val="120000"/>
              </a:lnSpc>
              <a:spcBef>
                <a:spcPts val="0"/>
              </a:spcBef>
            </a:pP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Kirkman, B.L., Rosen, B., Gibson, C.B., </a:t>
            </a:r>
            <a:r>
              <a:rPr lang="en-US" sz="1200" dirty="0" err="1">
                <a:effectLst/>
                <a:latin typeface="Times New Roman" panose="02020603050405020304" pitchFamily="18" charset="0"/>
                <a:ea typeface="Calibri" panose="020F0502020204030204" pitchFamily="34" charset="0"/>
                <a:cs typeface="Times New Roman" panose="02020603050405020304" pitchFamily="18" charset="0"/>
              </a:rPr>
              <a:t>Tesluk</a:t>
            </a: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 P.E., and McPherson, S.O. (2012). Five challenges to virtual team success: lessons from </a:t>
            </a:r>
            <a:r>
              <a:rPr lang="en-US" sz="1200" dirty="0" err="1">
                <a:effectLst/>
                <a:latin typeface="Times New Roman" panose="02020603050405020304" pitchFamily="18" charset="0"/>
                <a:ea typeface="Calibri" panose="020F0502020204030204" pitchFamily="34" charset="0"/>
                <a:cs typeface="Times New Roman" panose="02020603050405020304" pitchFamily="18" charset="0"/>
              </a:rPr>
              <a:t>sabre</a:t>
            </a: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 Inc. </a:t>
            </a:r>
            <a:r>
              <a:rPr lang="en-US" sz="1200" i="1" dirty="0">
                <a:effectLst/>
                <a:latin typeface="Times New Roman" panose="02020603050405020304" pitchFamily="18" charset="0"/>
                <a:ea typeface="Calibri" panose="020F0502020204030204" pitchFamily="34" charset="0"/>
                <a:cs typeface="Times New Roman" panose="02020603050405020304" pitchFamily="18" charset="0"/>
              </a:rPr>
              <a:t>Academy of Management Executive</a:t>
            </a: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 16(3), 67-69.</a:t>
            </a:r>
            <a:br>
              <a:rPr lang="en-US" sz="1200" dirty="0">
                <a:effectLst/>
                <a:latin typeface="Times New Roman" panose="02020603050405020304" pitchFamily="18" charset="0"/>
                <a:ea typeface="Calibri" panose="020F0502020204030204" pitchFamily="34" charset="0"/>
                <a:cs typeface="Times New Roman" panose="02020603050405020304" pitchFamily="18" charset="0"/>
              </a:rPr>
            </a:b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500" b="0" i="0" dirty="0">
                <a:solidFill>
                  <a:srgbClr val="2C3E50"/>
                </a:solidFill>
                <a:effectLst/>
                <a:latin typeface="Calibri" panose="020F0502020204030204" pitchFamily="34" charset="0"/>
              </a:rPr>
              <a:t>Clayton, M. (n.d.). </a:t>
            </a:r>
            <a:r>
              <a:rPr lang="en-GB" sz="1500" b="0" i="1" dirty="0">
                <a:solidFill>
                  <a:srgbClr val="2C3E50"/>
                </a:solidFill>
                <a:effectLst/>
                <a:latin typeface="Calibri" panose="020F0502020204030204" pitchFamily="34" charset="0"/>
              </a:rPr>
              <a:t>Delphi Method - Mike Clayton</a:t>
            </a:r>
            <a:r>
              <a:rPr lang="en-GB" sz="1500" b="0" i="0" dirty="0">
                <a:solidFill>
                  <a:srgbClr val="2C3E50"/>
                </a:solidFill>
                <a:effectLst/>
                <a:latin typeface="Calibri" panose="020F0502020204030204" pitchFamily="34" charset="0"/>
              </a:rPr>
              <a:t>.</a:t>
            </a:r>
            <a:endParaRPr lang="en-US" sz="15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20000"/>
              </a:lnSpc>
              <a:spcBef>
                <a:spcPts val="0"/>
              </a:spcBef>
            </a:pP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Kuk, G. and Janssen, M., (2012). Assembling infrastructures and business models for service design and innovation. </a:t>
            </a:r>
            <a:r>
              <a:rPr lang="en-US" sz="1200" i="1" dirty="0">
                <a:effectLst/>
                <a:latin typeface="Times New Roman" panose="02020603050405020304" pitchFamily="18" charset="0"/>
                <a:ea typeface="Calibri" panose="020F0502020204030204" pitchFamily="34" charset="0"/>
                <a:cs typeface="Times New Roman" panose="02020603050405020304" pitchFamily="18" charset="0"/>
              </a:rPr>
              <a:t>Information Systems Journal</a:t>
            </a: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 23(5), pp.445-469.</a:t>
            </a:r>
          </a:p>
          <a:p>
            <a:pPr marL="0" marR="0" algn="just">
              <a:lnSpc>
                <a:spcPct val="120000"/>
              </a:lnSpc>
              <a:spcBef>
                <a:spcPts val="0"/>
              </a:spcBef>
            </a:pP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Liu, H. (2020) “Undoing leadership,” Redeeming Leadership, pp. 125–140. Available at: https://doi.org/10.1332/policypress/9781529200041.003.0007. </a:t>
            </a:r>
          </a:p>
          <a:p>
            <a:pPr marL="0" marR="0" algn="just">
              <a:lnSpc>
                <a:spcPct val="120000"/>
              </a:lnSpc>
              <a:spcBef>
                <a:spcPts val="0"/>
              </a:spcBef>
            </a:pP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Mullins, L.J. (2020). </a:t>
            </a:r>
            <a:r>
              <a:rPr lang="en-US" sz="1200" i="1" dirty="0">
                <a:effectLst/>
                <a:latin typeface="Times New Roman" panose="02020603050405020304" pitchFamily="18" charset="0"/>
                <a:ea typeface="Calibri" panose="020F0502020204030204" pitchFamily="34" charset="0"/>
                <a:cs typeface="Times New Roman" panose="02020603050405020304" pitchFamily="18" charset="0"/>
              </a:rPr>
              <a:t>Management and Organizational behavior</a:t>
            </a: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 9</a:t>
            </a:r>
            <a:r>
              <a:rPr lang="en-US" sz="1200" baseline="30000" dirty="0">
                <a:effectLst/>
                <a:latin typeface="Times New Roman" panose="02020603050405020304" pitchFamily="18" charset="0"/>
                <a:ea typeface="Calibri" panose="020F0502020204030204" pitchFamily="34" charset="0"/>
                <a:cs typeface="Times New Roman" panose="02020603050405020304" pitchFamily="18" charset="0"/>
              </a:rPr>
              <a:t>th</a:t>
            </a: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 Edition. England, prentice hall financial times.</a:t>
            </a:r>
          </a:p>
          <a:p>
            <a:pPr marL="0" marR="0" algn="just">
              <a:lnSpc>
                <a:spcPct val="120000"/>
              </a:lnSpc>
              <a:spcBef>
                <a:spcPts val="0"/>
              </a:spcBef>
            </a:pPr>
            <a:r>
              <a:rPr lang="en-US" sz="1200" dirty="0" err="1">
                <a:effectLst/>
                <a:latin typeface="Times New Roman" panose="02020603050405020304" pitchFamily="18" charset="0"/>
                <a:ea typeface="Calibri" panose="020F0502020204030204" pitchFamily="34" charset="0"/>
                <a:cs typeface="Times New Roman" panose="02020603050405020304" pitchFamily="18" charset="0"/>
              </a:rPr>
              <a:t>Sisaye</a:t>
            </a: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 S. and </a:t>
            </a:r>
            <a:r>
              <a:rPr lang="en-US" sz="1200" dirty="0" err="1">
                <a:effectLst/>
                <a:latin typeface="Times New Roman" panose="02020603050405020304" pitchFamily="18" charset="0"/>
                <a:ea typeface="Calibri" panose="020F0502020204030204" pitchFamily="34" charset="0"/>
                <a:cs typeface="Times New Roman" panose="02020603050405020304" pitchFamily="18" charset="0"/>
              </a:rPr>
              <a:t>Birnberg</a:t>
            </a: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 J. G., (2012). Chapter 5 Organizational Development (OD) and Organizational Transformation (OT) Process Innovation Strategies. </a:t>
            </a:r>
            <a:r>
              <a:rPr lang="en-US" sz="1200" dirty="0" err="1">
                <a:effectLst/>
                <a:latin typeface="Times New Roman" panose="02020603050405020304" pitchFamily="18" charset="0"/>
                <a:ea typeface="Calibri" panose="020F0502020204030204" pitchFamily="34" charset="0"/>
                <a:cs typeface="Times New Roman" panose="02020603050405020304" pitchFamily="18" charset="0"/>
              </a:rPr>
              <a:t>s.l.:Emerald</a:t>
            </a: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 Group Publishing Limited, </a:t>
            </a:r>
            <a:r>
              <a:rPr lang="en-US" sz="1200" dirty="0" err="1">
                <a:effectLst/>
                <a:latin typeface="Times New Roman" panose="02020603050405020304" pitchFamily="18" charset="0"/>
                <a:ea typeface="Calibri" panose="020F0502020204030204" pitchFamily="34" charset="0"/>
                <a:cs typeface="Times New Roman" panose="02020603050405020304" pitchFamily="18" charset="0"/>
              </a:rPr>
              <a:t>Bingle</a:t>
            </a: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a:t>
            </a:r>
          </a:p>
          <a:p>
            <a:pPr marL="0" marR="0" algn="just">
              <a:lnSpc>
                <a:spcPct val="120000"/>
              </a:lnSpc>
              <a:spcBef>
                <a:spcPts val="0"/>
              </a:spcBef>
            </a:pP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Zeb, A., Ahmad, S. and Saeed', G., (2018). Leadership Effectiveness and Organizational Performance: Exploring Gaps in the Existing Literature. </a:t>
            </a:r>
            <a:r>
              <a:rPr lang="en-US" sz="1200" i="1" dirty="0">
                <a:effectLst/>
                <a:latin typeface="Times New Roman" panose="02020603050405020304" pitchFamily="18" charset="0"/>
                <a:ea typeface="Calibri" panose="020F0502020204030204" pitchFamily="34" charset="0"/>
                <a:cs typeface="Times New Roman" panose="02020603050405020304" pitchFamily="18" charset="0"/>
              </a:rPr>
              <a:t>Business &amp; Economic Review: Vol. 10(1-2), </a:t>
            </a: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pp. 95-106.</a:t>
            </a:r>
          </a:p>
          <a:p>
            <a:pPr>
              <a:lnSpc>
                <a:spcPct val="120000"/>
              </a:lnSpc>
              <a:spcBef>
                <a:spcPts val="0"/>
              </a:spcBef>
            </a:pPr>
            <a:endParaRPr lang="en-US" sz="1600" dirty="0"/>
          </a:p>
        </p:txBody>
      </p:sp>
    </p:spTree>
    <p:extLst>
      <p:ext uri="{BB962C8B-B14F-4D97-AF65-F5344CB8AC3E}">
        <p14:creationId xmlns:p14="http://schemas.microsoft.com/office/powerpoint/2010/main" val="60109604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6143FD-9DAD-A935-D6DA-BB42B765929E}"/>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1C0226CE-7DEE-32D5-04E6-D432D3754402}"/>
              </a:ext>
            </a:extLst>
          </p:cNvPr>
          <p:cNvSpPr>
            <a:spLocks noGrp="1"/>
          </p:cNvSpPr>
          <p:nvPr>
            <p:ph idx="1"/>
          </p:nvPr>
        </p:nvSpPr>
        <p:spPr/>
        <p:txBody>
          <a:bodyPr>
            <a:normAutofit/>
          </a:bodyPr>
          <a:lstStyle/>
          <a:p>
            <a:r>
              <a:rPr lang="en-GB" dirty="0"/>
              <a:t> I am very glad that I can work with florin as I missed many classes because of my family problems he has understanding and we find our way to finish the presentation on time florin is very helpful and respective person I really enjoy to work </a:t>
            </a:r>
            <a:r>
              <a:rPr lang="en-GB"/>
              <a:t>with him.</a:t>
            </a:r>
            <a:br>
              <a:rPr lang="en-GB" dirty="0"/>
            </a:br>
            <a:endParaRPr lang="en-GB" dirty="0"/>
          </a:p>
        </p:txBody>
      </p:sp>
    </p:spTree>
    <p:extLst>
      <p:ext uri="{BB962C8B-B14F-4D97-AF65-F5344CB8AC3E}">
        <p14:creationId xmlns:p14="http://schemas.microsoft.com/office/powerpoint/2010/main" val="843817193"/>
      </p:ext>
    </p:extLst>
  </p:cSld>
  <p:clrMapOvr>
    <a:masterClrMapping/>
  </p:clrMapOvr>
</p:sld>
</file>

<file path=ppt/theme/theme1.xml><?xml version="1.0" encoding="utf-8"?>
<a:theme xmlns:a="http://schemas.openxmlformats.org/drawingml/2006/main" name="Berlin">
  <a:themeElements>
    <a:clrScheme name="Berlin">
      <a:dk1>
        <a:sysClr val="windowText" lastClr="000000"/>
      </a:dk1>
      <a:lt1>
        <a:sysClr val="window" lastClr="FFFFFF"/>
      </a:lt1>
      <a:dk2>
        <a:srgbClr val="1F8094"/>
      </a:dk2>
      <a:lt2>
        <a:srgbClr val="E7E6E6"/>
      </a:lt2>
      <a:accent1>
        <a:srgbClr val="39CDE7"/>
      </a:accent1>
      <a:accent2>
        <a:srgbClr val="60DE72"/>
      </a:accent2>
      <a:accent3>
        <a:srgbClr val="DDCC64"/>
      </a:accent3>
      <a:accent4>
        <a:srgbClr val="F49D50"/>
      </a:accent4>
      <a:accent5>
        <a:srgbClr val="E44951"/>
      </a:accent5>
      <a:accent6>
        <a:srgbClr val="D666F9"/>
      </a:accent6>
      <a:hlink>
        <a:srgbClr val="4BF7ED"/>
      </a:hlink>
      <a:folHlink>
        <a:srgbClr val="95E9F4"/>
      </a:folHlink>
    </a:clrScheme>
    <a:fontScheme name="Berlin">
      <a:majorFont>
        <a:latin typeface="Trebuchet MS" panose="020B0603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rebuchet MS" panose="020B0603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Berlin">
      <a:fillStyleLst>
        <a:solidFill>
          <a:schemeClr val="phClr"/>
        </a:solidFill>
        <a:gradFill rotWithShape="1">
          <a:gsLst>
            <a:gs pos="0">
              <a:schemeClr val="phClr">
                <a:tint val="60000"/>
                <a:satMod val="100000"/>
                <a:lumMod val="110000"/>
              </a:schemeClr>
            </a:gs>
            <a:gs pos="100000">
              <a:schemeClr val="phClr">
                <a:tint val="70000"/>
                <a:satMod val="100000"/>
                <a:lumMod val="100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6000"/>
                <a:shade val="100000"/>
                <a:hueMod val="92000"/>
                <a:satMod val="200000"/>
                <a:lumMod val="128000"/>
              </a:schemeClr>
            </a:gs>
            <a:gs pos="50000">
              <a:schemeClr val="phClr">
                <a:shade val="100000"/>
                <a:hueMod val="100000"/>
                <a:satMod val="110000"/>
                <a:lumMod val="130000"/>
              </a:schemeClr>
            </a:gs>
            <a:gs pos="100000">
              <a:schemeClr val="phClr">
                <a:shade val="78000"/>
                <a:hueMod val="118000"/>
                <a:satMod val="120000"/>
                <a:lumMod val="69000"/>
              </a:schemeClr>
            </a:gs>
          </a:gsLst>
          <a:lin ang="2520000" scaled="0"/>
        </a:gradFill>
      </a:bgFillStyleLst>
    </a:fmtScheme>
  </a:themeElements>
  <a:objectDefaults/>
  <a:extraClrSchemeLst/>
  <a:extLst>
    <a:ext uri="{05A4C25C-085E-4340-85A3-A5531E510DB2}">
      <thm15:themeFamily xmlns:thm15="http://schemas.microsoft.com/office/thememl/2012/main" name="Berlin" id="{7B5DBA9E-B069-418E-9360-A61BDD0615A4}" vid="{C7DC10E3-4FF5-456B-A359-A0F378C1E5F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Berlin</Template>
  <TotalTime>2413</TotalTime>
  <Words>2177</Words>
  <Application>Microsoft Office PowerPoint</Application>
  <PresentationFormat>Widescreen</PresentationFormat>
  <Paragraphs>74</Paragraphs>
  <Slides>14</Slides>
  <Notes>8</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14</vt:i4>
      </vt:variant>
    </vt:vector>
  </HeadingPairs>
  <TitlesOfParts>
    <vt:vector size="20" baseType="lpstr">
      <vt:lpstr>Arial</vt:lpstr>
      <vt:lpstr>Calibri</vt:lpstr>
      <vt:lpstr>Roboto</vt:lpstr>
      <vt:lpstr>Times New Roman</vt:lpstr>
      <vt:lpstr>Trebuchet MS</vt:lpstr>
      <vt:lpstr>Berlin</vt:lpstr>
      <vt:lpstr> BMSW4002 Effective Team Working and Communication </vt:lpstr>
      <vt:lpstr>Introduction</vt:lpstr>
      <vt:lpstr>PowerPoint Presentation</vt:lpstr>
      <vt:lpstr>Benefits of effective communication   </vt:lpstr>
      <vt:lpstr>PowerPoint Presentation</vt:lpstr>
      <vt:lpstr>Communication barriers  </vt:lpstr>
      <vt:lpstr>Comunication barriers </vt:lpstr>
      <vt:lpstr>Channels of communication  </vt:lpstr>
      <vt:lpstr>PowerPoint Presentation</vt:lpstr>
      <vt:lpstr>Delphi Method</vt:lpstr>
      <vt:lpstr>        Mr Tom Jackson should use Delphi method to identify future risks :</vt:lpstr>
      <vt:lpstr>Conclusion </vt:lpstr>
      <vt:lpstr>References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Strategies for Effective Communication in a Business Setting BMSW4002 Effective Team Working and Communication</dc:title>
  <dc:creator>nikola kirvejova</dc:creator>
  <cp:lastModifiedBy>nikola.kirvejova1995@outlook.com</cp:lastModifiedBy>
  <cp:revision>2</cp:revision>
  <dcterms:created xsi:type="dcterms:W3CDTF">2022-11-08T21:55:42Z</dcterms:created>
  <dcterms:modified xsi:type="dcterms:W3CDTF">2022-11-19T17:57:35Z</dcterms:modified>
</cp:coreProperties>
</file>