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5" r:id="rId1"/>
  </p:sldMasterIdLst>
  <p:sldIdLst>
    <p:sldId id="256" r:id="rId2"/>
    <p:sldId id="280" r:id="rId3"/>
    <p:sldId id="279" r:id="rId4"/>
    <p:sldId id="281" r:id="rId5"/>
    <p:sldId id="269" r:id="rId6"/>
    <p:sldId id="283" r:id="rId7"/>
    <p:sldId id="284" r:id="rId8"/>
    <p:sldId id="273" r:id="rId9"/>
    <p:sldId id="285" r:id="rId10"/>
    <p:sldId id="261" r:id="rId11"/>
    <p:sldId id="268" r:id="rId12"/>
    <p:sldId id="275" r:id="rId13"/>
    <p:sldId id="286" r:id="rId14"/>
    <p:sldId id="267" r:id="rId15"/>
    <p:sldId id="287" r:id="rId16"/>
    <p:sldId id="26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E6140"/>
    <a:srgbClr val="8F4930"/>
    <a:srgbClr val="E7D7D7"/>
    <a:srgbClr val="BF8F00"/>
    <a:srgbClr val="BF9F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1"/>
    <p:restoredTop sz="94694"/>
  </p:normalViewPr>
  <p:slideViewPr>
    <p:cSldViewPr snapToGrid="0">
      <p:cViewPr varScale="1">
        <p:scale>
          <a:sx n="93" d="100"/>
          <a:sy n="93" d="100"/>
        </p:scale>
        <p:origin x="224" y="8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6/30/25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7024445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6/30/25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891829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6/30/25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63118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6/30/25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94200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6/30/25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6721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6/30/25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996571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6/30/25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0582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6/30/25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602461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6/30/25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179721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6/30/25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13920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6/30/25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29556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6/30/25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1641749641"/>
      </p:ext>
    </p:extLst>
  </p:cSld>
  <p:clrMap bg1="lt1" tx1="dk1" bg2="lt2" tx2="dk2" accent1="accent1" accent2="accent2" accent3="accent3" accent4="accent4" accent5="accent5" accent6="accent6" hlink="hlink" folHlink="folHlink"/>
  <p:sldLayoutIdLst>
    <p:sldLayoutId id="2147484076" r:id="rId1"/>
    <p:sldLayoutId id="2147484077" r:id="rId2"/>
    <p:sldLayoutId id="2147484078" r:id="rId3"/>
    <p:sldLayoutId id="2147484079" r:id="rId4"/>
    <p:sldLayoutId id="2147484080" r:id="rId5"/>
    <p:sldLayoutId id="2147484081" r:id="rId6"/>
    <p:sldLayoutId id="2147484082" r:id="rId7"/>
    <p:sldLayoutId id="2147484083" r:id="rId8"/>
    <p:sldLayoutId id="2147484084" r:id="rId9"/>
    <p:sldLayoutId id="2147484085" r:id="rId10"/>
    <p:sldLayoutId id="2147484086"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3.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5.xml"/><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bSPdJlVV2yI?si=QpsggqbXvlid3Ax9" TargetMode="External"/><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www.usemultiplier.com/" TargetMode="External"/><Relationship Id="rId2" Type="http://schemas.openxmlformats.org/officeDocument/2006/relationships/hyperlink" Target="https://www.canva.com/learn" TargetMode="External"/><Relationship Id="rId1" Type="http://schemas.openxmlformats.org/officeDocument/2006/relationships/slideLayout" Target="../slideLayouts/slideLayout2.xml"/><Relationship Id="rId5" Type="http://schemas.openxmlformats.org/officeDocument/2006/relationships/hyperlink" Target="https://www.sleek.com/" TargetMode="External"/><Relationship Id="rId4" Type="http://schemas.openxmlformats.org/officeDocument/2006/relationships/hyperlink" Target="https://www.entrepreneur.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9471-EB43-4F25-4071-843568F7EF9D}"/>
              </a:ext>
            </a:extLst>
          </p:cNvPr>
          <p:cNvSpPr>
            <a:spLocks noGrp="1"/>
          </p:cNvSpPr>
          <p:nvPr>
            <p:ph type="ctrTitle"/>
          </p:nvPr>
        </p:nvSpPr>
        <p:spPr>
          <a:xfrm>
            <a:off x="2221423" y="2594701"/>
            <a:ext cx="9131085" cy="2193872"/>
          </a:xfrm>
        </p:spPr>
        <p:txBody>
          <a:bodyPr>
            <a:normAutofit fontScale="90000"/>
          </a:bodyPr>
          <a:lstStyle/>
          <a:p>
            <a:r>
              <a:rPr lang="en-US" sz="1800" dirty="0">
                <a:latin typeface="Arial" panose="020B0604020202020204" pitchFamily="34" charset="0"/>
                <a:ea typeface="Arial" panose="020B0604020202020204" pitchFamily="34" charset="0"/>
              </a:rPr>
              <a:t>Certificate</a:t>
            </a:r>
            <a:r>
              <a:rPr lang="en-US" sz="1800" spc="-50" dirty="0">
                <a:latin typeface="Arial" panose="020B0604020202020204" pitchFamily="34" charset="0"/>
                <a:ea typeface="Arial" panose="020B0604020202020204" pitchFamily="34" charset="0"/>
              </a:rPr>
              <a:t> </a:t>
            </a:r>
            <a:r>
              <a:rPr lang="en-US" sz="1800" dirty="0">
                <a:latin typeface="Arial" panose="020B0604020202020204" pitchFamily="34" charset="0"/>
                <a:ea typeface="Arial" panose="020B0604020202020204" pitchFamily="34" charset="0"/>
              </a:rPr>
              <a:t>of</a:t>
            </a:r>
            <a:r>
              <a:rPr lang="en-US" sz="1800" spc="-30" dirty="0">
                <a:latin typeface="Arial" panose="020B0604020202020204" pitchFamily="34" charset="0"/>
                <a:ea typeface="Arial" panose="020B0604020202020204" pitchFamily="34" charset="0"/>
              </a:rPr>
              <a:t> </a:t>
            </a:r>
            <a:r>
              <a:rPr lang="en-US" sz="1800" dirty="0">
                <a:latin typeface="Arial" panose="020B0604020202020204" pitchFamily="34" charset="0"/>
                <a:ea typeface="Arial" panose="020B0604020202020204" pitchFamily="34" charset="0"/>
              </a:rPr>
              <a:t>Higher</a:t>
            </a:r>
            <a:r>
              <a:rPr lang="en-US" sz="1800" spc="-45" dirty="0">
                <a:latin typeface="Arial" panose="020B0604020202020204" pitchFamily="34" charset="0"/>
                <a:ea typeface="Arial" panose="020B0604020202020204" pitchFamily="34" charset="0"/>
              </a:rPr>
              <a:t> </a:t>
            </a:r>
            <a:r>
              <a:rPr lang="en-US" sz="1800" dirty="0">
                <a:latin typeface="Arial" panose="020B0604020202020204" pitchFamily="34" charset="0"/>
                <a:ea typeface="Arial" panose="020B0604020202020204" pitchFamily="34" charset="0"/>
              </a:rPr>
              <a:t>Education</a:t>
            </a:r>
            <a:r>
              <a:rPr lang="en-US" sz="1800" spc="-40" dirty="0">
                <a:latin typeface="Arial" panose="020B0604020202020204" pitchFamily="34" charset="0"/>
                <a:ea typeface="Arial" panose="020B0604020202020204" pitchFamily="34" charset="0"/>
              </a:rPr>
              <a:t> </a:t>
            </a:r>
            <a:r>
              <a:rPr lang="en-US" sz="1800" dirty="0">
                <a:latin typeface="Arial" panose="020B0604020202020204" pitchFamily="34" charset="0"/>
                <a:ea typeface="Arial" panose="020B0604020202020204" pitchFamily="34" charset="0"/>
              </a:rPr>
              <a:t>in Employability Skills</a:t>
            </a:r>
            <a:br>
              <a:rPr lang="en-GB" sz="1800">
                <a:latin typeface="Arial" panose="020B0604020202020204" pitchFamily="34" charset="0"/>
                <a:ea typeface="Arial" panose="020B0604020202020204" pitchFamily="34" charset="0"/>
              </a:rPr>
            </a:br>
            <a:r>
              <a:rPr lang="en-US" sz="1800" dirty="0">
                <a:latin typeface="Arial" panose="020B0604020202020204" pitchFamily="34" charset="0"/>
                <a:ea typeface="Arial" panose="020B0604020202020204" pitchFamily="34" charset="0"/>
              </a:rPr>
              <a:t>LEVEL</a:t>
            </a:r>
            <a:r>
              <a:rPr lang="en-US" sz="1800" spc="-20" dirty="0">
                <a:latin typeface="Arial" panose="020B0604020202020204" pitchFamily="34" charset="0"/>
                <a:ea typeface="Arial" panose="020B0604020202020204" pitchFamily="34" charset="0"/>
              </a:rPr>
              <a:t> </a:t>
            </a:r>
            <a:r>
              <a:rPr lang="en-US" sz="1800" spc="-50" dirty="0">
                <a:latin typeface="Arial" panose="020B0604020202020204" pitchFamily="34" charset="0"/>
                <a:ea typeface="Arial" panose="020B0604020202020204" pitchFamily="34" charset="0"/>
              </a:rPr>
              <a:t>4</a:t>
            </a:r>
            <a:br>
              <a:rPr lang="en-GB" sz="1800">
                <a:latin typeface="Arial" panose="020B0604020202020204" pitchFamily="34" charset="0"/>
                <a:ea typeface="Arial" panose="020B0604020202020204" pitchFamily="34" charset="0"/>
              </a:rPr>
            </a:br>
            <a:r>
              <a:rPr lang="en-US" sz="1800" dirty="0">
                <a:latin typeface="Arial" panose="020B0604020202020204" pitchFamily="34" charset="0"/>
                <a:ea typeface="Arial" panose="020B0604020202020204" pitchFamily="34" charset="0"/>
              </a:rPr>
              <a:t> </a:t>
            </a:r>
            <a:br>
              <a:rPr lang="en-GB" sz="1800">
                <a:latin typeface="Arial" panose="020B0604020202020204" pitchFamily="34" charset="0"/>
                <a:ea typeface="Arial" panose="020B0604020202020204" pitchFamily="34" charset="0"/>
              </a:rPr>
            </a:br>
            <a:r>
              <a:rPr lang="en-US" sz="1800" dirty="0">
                <a:latin typeface="Arial" panose="020B0604020202020204" pitchFamily="34" charset="0"/>
                <a:ea typeface="Arial" panose="020B0604020202020204" pitchFamily="34" charset="0"/>
              </a:rPr>
              <a:t> </a:t>
            </a:r>
            <a:br>
              <a:rPr lang="en-GB" sz="1800">
                <a:latin typeface="Arial" panose="020B0604020202020204" pitchFamily="34" charset="0"/>
                <a:ea typeface="Arial" panose="020B0604020202020204" pitchFamily="34" charset="0"/>
              </a:rPr>
            </a:br>
            <a:r>
              <a:rPr lang="en-US" sz="1800" dirty="0">
                <a:latin typeface="Arial" panose="020B0604020202020204" pitchFamily="34" charset="0"/>
                <a:ea typeface="Arial" panose="020B0604020202020204" pitchFamily="34" charset="0"/>
              </a:rPr>
              <a:t>Module</a:t>
            </a:r>
            <a:r>
              <a:rPr lang="en-US" sz="1800" spc="-25" dirty="0">
                <a:latin typeface="Arial" panose="020B0604020202020204" pitchFamily="34" charset="0"/>
                <a:ea typeface="Arial" panose="020B0604020202020204" pitchFamily="34" charset="0"/>
              </a:rPr>
              <a:t> </a:t>
            </a:r>
            <a:r>
              <a:rPr lang="en-US" sz="1800" dirty="0">
                <a:latin typeface="Arial" panose="020B0604020202020204" pitchFamily="34" charset="0"/>
                <a:ea typeface="Arial" panose="020B0604020202020204" pitchFamily="34" charset="0"/>
              </a:rPr>
              <a:t>Name:</a:t>
            </a:r>
            <a:r>
              <a:rPr lang="en-US" sz="1800" spc="-25" dirty="0">
                <a:latin typeface="Arial" panose="020B0604020202020204" pitchFamily="34" charset="0"/>
                <a:ea typeface="Arial" panose="020B0604020202020204" pitchFamily="34" charset="0"/>
              </a:rPr>
              <a:t> </a:t>
            </a:r>
            <a:r>
              <a:rPr lang="en-US" sz="1800" dirty="0">
                <a:latin typeface="Arial" panose="020B0604020202020204" pitchFamily="34" charset="0"/>
                <a:ea typeface="Arial" panose="020B0604020202020204" pitchFamily="34" charset="0"/>
              </a:rPr>
              <a:t>Academic</a:t>
            </a:r>
            <a:r>
              <a:rPr lang="en-US" sz="1800" spc="-25" dirty="0">
                <a:latin typeface="Arial" panose="020B0604020202020204" pitchFamily="34" charset="0"/>
                <a:ea typeface="Arial" panose="020B0604020202020204" pitchFamily="34" charset="0"/>
              </a:rPr>
              <a:t> </a:t>
            </a:r>
            <a:r>
              <a:rPr lang="en-US" sz="1800" dirty="0">
                <a:latin typeface="Arial" panose="020B0604020202020204" pitchFamily="34" charset="0"/>
                <a:ea typeface="Arial" panose="020B0604020202020204" pitchFamily="34" charset="0"/>
              </a:rPr>
              <a:t>Skills</a:t>
            </a:r>
            <a:r>
              <a:rPr lang="en-US" sz="1800" spc="-50" dirty="0">
                <a:latin typeface="Arial" panose="020B0604020202020204" pitchFamily="34" charset="0"/>
                <a:ea typeface="Arial" panose="020B0604020202020204" pitchFamily="34" charset="0"/>
              </a:rPr>
              <a:t> </a:t>
            </a:r>
            <a:r>
              <a:rPr lang="en-US" sz="1800" dirty="0">
                <a:latin typeface="Arial" panose="020B0604020202020204" pitchFamily="34" charset="0"/>
                <a:ea typeface="Arial" panose="020B0604020202020204" pitchFamily="34" charset="0"/>
              </a:rPr>
              <a:t>for</a:t>
            </a:r>
            <a:r>
              <a:rPr lang="en-US" sz="1800" spc="-20" dirty="0">
                <a:latin typeface="Arial" panose="020B0604020202020204" pitchFamily="34" charset="0"/>
                <a:ea typeface="Arial" panose="020B0604020202020204" pitchFamily="34" charset="0"/>
              </a:rPr>
              <a:t> </a:t>
            </a:r>
            <a:r>
              <a:rPr lang="ro-RO" sz="1800" spc="-20" dirty="0">
                <a:latin typeface="Arial" panose="020B0604020202020204" pitchFamily="34" charset="0"/>
                <a:ea typeface="Arial" panose="020B0604020202020204" pitchFamily="34" charset="0"/>
              </a:rPr>
              <a:t>Personal </a:t>
            </a:r>
            <a:r>
              <a:rPr lang="ro-RO" sz="1800" spc="-20" dirty="0" err="1">
                <a:latin typeface="Arial" panose="020B0604020202020204" pitchFamily="34" charset="0"/>
                <a:ea typeface="Arial" panose="020B0604020202020204" pitchFamily="34" charset="0"/>
              </a:rPr>
              <a:t>and</a:t>
            </a:r>
            <a:r>
              <a:rPr lang="ro-RO" sz="1800" spc="-20" dirty="0">
                <a:latin typeface="Arial" panose="020B0604020202020204" pitchFamily="34" charset="0"/>
                <a:ea typeface="Arial" panose="020B0604020202020204" pitchFamily="34" charset="0"/>
              </a:rPr>
              <a:t> Business </a:t>
            </a:r>
            <a:r>
              <a:rPr lang="ro-RO" sz="1800" spc="-20" dirty="0" err="1">
                <a:latin typeface="Arial" panose="020B0604020202020204" pitchFamily="34" charset="0"/>
                <a:ea typeface="Arial" panose="020B0604020202020204" pitchFamily="34" charset="0"/>
              </a:rPr>
              <a:t>Growth</a:t>
            </a:r>
            <a:r>
              <a:rPr lang="ro-RO" sz="1800" spc="-20" dirty="0">
                <a:latin typeface="Arial" panose="020B0604020202020204" pitchFamily="34" charset="0"/>
                <a:ea typeface="Arial" panose="020B0604020202020204" pitchFamily="34" charset="0"/>
              </a:rPr>
              <a:t> (</a:t>
            </a:r>
            <a:r>
              <a:rPr lang="en-US" sz="1800" dirty="0">
                <a:latin typeface="Arial" panose="020B0604020202020204" pitchFamily="34" charset="0"/>
                <a:ea typeface="Arial" panose="020B0604020202020204" pitchFamily="34" charset="0"/>
              </a:rPr>
              <a:t>BMSW</a:t>
            </a:r>
            <a:r>
              <a:rPr lang="ro-RO" sz="1800" dirty="0">
                <a:latin typeface="Arial" panose="020B0604020202020204" pitchFamily="34" charset="0"/>
                <a:ea typeface="Arial" panose="020B0604020202020204" pitchFamily="34" charset="0"/>
              </a:rPr>
              <a:t>4008_CARD)</a:t>
            </a:r>
            <a:br>
              <a:rPr lang="en-GB" sz="1800">
                <a:latin typeface="Arial" panose="020B0604020202020204" pitchFamily="34" charset="0"/>
                <a:ea typeface="Arial" panose="020B0604020202020204" pitchFamily="34" charset="0"/>
              </a:rPr>
            </a:br>
            <a:br>
              <a:rPr lang="ro-RO" sz="1800">
                <a:latin typeface="Arial" panose="020B0604020202020204" pitchFamily="34" charset="0"/>
                <a:ea typeface="Arial" panose="020B0604020202020204" pitchFamily="34" charset="0"/>
              </a:rPr>
            </a:br>
            <a:r>
              <a:rPr lang="en-US" sz="1800" dirty="0">
                <a:latin typeface="Arial" panose="020B0604020202020204" pitchFamily="34" charset="0"/>
                <a:ea typeface="Arial" panose="020B0604020202020204" pitchFamily="34" charset="0"/>
              </a:rPr>
              <a:t>Module</a:t>
            </a:r>
            <a:r>
              <a:rPr lang="en-US" sz="1800" spc="-30" dirty="0">
                <a:latin typeface="Arial" panose="020B0604020202020204" pitchFamily="34" charset="0"/>
                <a:ea typeface="Arial" panose="020B0604020202020204" pitchFamily="34" charset="0"/>
              </a:rPr>
              <a:t> </a:t>
            </a:r>
            <a:r>
              <a:rPr lang="en-US" sz="1800" dirty="0">
                <a:latin typeface="Arial" panose="020B0604020202020204" pitchFamily="34" charset="0"/>
                <a:ea typeface="Arial" panose="020B0604020202020204" pitchFamily="34" charset="0"/>
              </a:rPr>
              <a:t>Lead</a:t>
            </a:r>
            <a:r>
              <a:rPr lang="ro-RO" sz="1800" dirty="0">
                <a:latin typeface="Arial" panose="020B0604020202020204" pitchFamily="34" charset="0"/>
                <a:ea typeface="Arial" panose="020B0604020202020204" pitchFamily="34" charset="0"/>
              </a:rPr>
              <a:t>:</a:t>
            </a:r>
            <a:r>
              <a:rPr lang="ro-RO" sz="1800" dirty="0" err="1">
                <a:latin typeface="Arial" panose="020B0604020202020204" pitchFamily="34" charset="0"/>
                <a:ea typeface="Arial" panose="020B0604020202020204" pitchFamily="34" charset="0"/>
              </a:rPr>
              <a:t>Philipa</a:t>
            </a:r>
            <a:r>
              <a:rPr lang="ro-RO" sz="1800" dirty="0">
                <a:latin typeface="Arial" panose="020B0604020202020204" pitchFamily="34" charset="0"/>
                <a:ea typeface="Arial" panose="020B0604020202020204" pitchFamily="34" charset="0"/>
              </a:rPr>
              <a:t> Fitzgerald</a:t>
            </a:r>
            <a:br>
              <a:rPr lang="ro-RO" sz="1800">
                <a:latin typeface="Arial" panose="020B0604020202020204" pitchFamily="34" charset="0"/>
                <a:ea typeface="Arial" panose="020B0604020202020204" pitchFamily="34" charset="0"/>
              </a:rPr>
            </a:br>
            <a:br>
              <a:rPr lang="ro-RO" sz="1800">
                <a:latin typeface="Arial" panose="020B0604020202020204" pitchFamily="34" charset="0"/>
                <a:ea typeface="Arial" panose="020B0604020202020204" pitchFamily="34" charset="0"/>
              </a:rPr>
            </a:br>
            <a:r>
              <a:rPr lang="ro-RO" sz="1800" dirty="0">
                <a:latin typeface="Arial" panose="020B0604020202020204" pitchFamily="34" charset="0"/>
                <a:ea typeface="Arial" panose="020B0604020202020204" pitchFamily="34" charset="0"/>
              </a:rPr>
              <a:t>Student :Domnica Gabriela </a:t>
            </a:r>
            <a:r>
              <a:rPr lang="ro-RO" sz="1800" dirty="0" err="1">
                <a:latin typeface="Arial" panose="020B0604020202020204" pitchFamily="34" charset="0"/>
                <a:ea typeface="Arial" panose="020B0604020202020204" pitchFamily="34" charset="0"/>
              </a:rPr>
              <a:t>Bartok</a:t>
            </a:r>
            <a:r>
              <a:rPr lang="ro-RO" sz="1800" dirty="0">
                <a:latin typeface="Arial" panose="020B0604020202020204" pitchFamily="34" charset="0"/>
                <a:ea typeface="Arial" panose="020B0604020202020204" pitchFamily="34" charset="0"/>
              </a:rPr>
              <a:t>  </a:t>
            </a:r>
            <a:br>
              <a:rPr lang="ro-RO" sz="1800">
                <a:latin typeface="Arial" panose="020B0604020202020204" pitchFamily="34" charset="0"/>
                <a:ea typeface="Arial" panose="020B0604020202020204" pitchFamily="34" charset="0"/>
              </a:rPr>
            </a:br>
            <a:br>
              <a:rPr lang="ro-RO" sz="1800">
                <a:latin typeface="Arial" panose="020B0604020202020204" pitchFamily="34" charset="0"/>
                <a:ea typeface="Arial" panose="020B0604020202020204" pitchFamily="34" charset="0"/>
              </a:rPr>
            </a:br>
            <a:r>
              <a:rPr lang="ro-RO" sz="1800" dirty="0">
                <a:latin typeface="Arial" panose="020B0604020202020204" pitchFamily="34" charset="0"/>
                <a:ea typeface="Arial" panose="020B0604020202020204" pitchFamily="34" charset="0"/>
              </a:rPr>
              <a:t>Student ID: 2412716 </a:t>
            </a:r>
            <a:br>
              <a:rPr lang="ro-RO" sz="1800">
                <a:latin typeface="Arial" panose="020B0604020202020204" pitchFamily="34" charset="0"/>
                <a:ea typeface="Arial" panose="020B0604020202020204" pitchFamily="34" charset="0"/>
              </a:rPr>
            </a:br>
            <a:br>
              <a:rPr lang="ro-RO" sz="1800">
                <a:latin typeface="Arial" panose="020B0604020202020204" pitchFamily="34" charset="0"/>
                <a:ea typeface="Arial" panose="020B0604020202020204" pitchFamily="34" charset="0"/>
              </a:rPr>
            </a:br>
            <a:endParaRPr lang="en-US"/>
          </a:p>
        </p:txBody>
      </p:sp>
      <p:pic>
        <p:nvPicPr>
          <p:cNvPr id="6" name="Image 2" descr="Discover University of Wales Trinity Saint David ">
            <a:extLst>
              <a:ext uri="{FF2B5EF4-FFF2-40B4-BE49-F238E27FC236}">
                <a16:creationId xmlns:a16="http://schemas.microsoft.com/office/drawing/2014/main" id="{FD762EC4-9A13-026F-07F9-0B956326B4F9}"/>
              </a:ext>
            </a:extLst>
          </p:cNvPr>
          <p:cNvPicPr>
            <a:picLocks/>
          </p:cNvPicPr>
          <p:nvPr/>
        </p:nvPicPr>
        <p:blipFill>
          <a:blip r:embed="rId2" cstate="print"/>
          <a:stretch>
            <a:fillRect/>
          </a:stretch>
        </p:blipFill>
        <p:spPr>
          <a:xfrm>
            <a:off x="186782" y="5077"/>
            <a:ext cx="2697674" cy="975218"/>
          </a:xfrm>
          <a:prstGeom prst="rect">
            <a:avLst/>
          </a:prstGeom>
        </p:spPr>
      </p:pic>
      <p:sp>
        <p:nvSpPr>
          <p:cNvPr id="3" name="TextBox 2">
            <a:extLst>
              <a:ext uri="{FF2B5EF4-FFF2-40B4-BE49-F238E27FC236}">
                <a16:creationId xmlns:a16="http://schemas.microsoft.com/office/drawing/2014/main" id="{C89BAE91-EEEE-7F9D-2CA4-407C845B3721}"/>
              </a:ext>
            </a:extLst>
          </p:cNvPr>
          <p:cNvSpPr txBox="1"/>
          <p:nvPr/>
        </p:nvSpPr>
        <p:spPr>
          <a:xfrm>
            <a:off x="186782" y="5076497"/>
            <a:ext cx="9293549" cy="923330"/>
          </a:xfrm>
          <a:prstGeom prst="rect">
            <a:avLst/>
          </a:prstGeom>
          <a:noFill/>
        </p:spPr>
        <p:txBody>
          <a:bodyPr wrap="square" rtlCol="0">
            <a:spAutoFit/>
          </a:bodyPr>
          <a:lstStyle/>
          <a:p>
            <a:r>
              <a:rPr lang="en-GB" dirty="0"/>
              <a:t>I confirm that I have not presented any AI generated materials as my own work. </a:t>
            </a:r>
            <a:endParaRPr lang="en-RO" dirty="0"/>
          </a:p>
          <a:p>
            <a:r>
              <a:rPr lang="en-GB" dirty="0"/>
              <a:t>I confirm that I have copies of my drafts, notes, and other resources I used, which I may be asked to provide in evidence.</a:t>
            </a:r>
            <a:endParaRPr lang="en-RO" dirty="0"/>
          </a:p>
        </p:txBody>
      </p:sp>
    </p:spTree>
    <p:extLst>
      <p:ext uri="{BB962C8B-B14F-4D97-AF65-F5344CB8AC3E}">
        <p14:creationId xmlns:p14="http://schemas.microsoft.com/office/powerpoint/2010/main" val="3836368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C0D85301-FEEA-30FF-53DE-EB6679DE42B7}"/>
              </a:ext>
            </a:extLst>
          </p:cNvPr>
          <p:cNvPicPr>
            <a:picLocks noGrp="1" noChangeAspect="1"/>
          </p:cNvPicPr>
          <p:nvPr>
            <p:ph type="pic" idx="1"/>
          </p:nvPr>
        </p:nvPicPr>
        <p:blipFill>
          <a:blip r:embed="rId3"/>
          <a:srcRect/>
          <a:stretch>
            <a:fillRect/>
          </a:stretch>
        </p:blipFill>
        <p:spPr>
          <a:xfrm>
            <a:off x="20" y="9971"/>
            <a:ext cx="12191980" cy="6857990"/>
          </a:xfrm>
          <a:prstGeom prst="rect">
            <a:avLst/>
          </a:prstGeom>
        </p:spPr>
      </p:pic>
      <p:sp>
        <p:nvSpPr>
          <p:cNvPr id="9" name="TextBox 8">
            <a:extLst>
              <a:ext uri="{FF2B5EF4-FFF2-40B4-BE49-F238E27FC236}">
                <a16:creationId xmlns:a16="http://schemas.microsoft.com/office/drawing/2014/main" id="{59F9ECD1-09AB-855E-B538-AED6EA7C3673}"/>
              </a:ext>
            </a:extLst>
          </p:cNvPr>
          <p:cNvSpPr txBox="1"/>
          <p:nvPr/>
        </p:nvSpPr>
        <p:spPr>
          <a:xfrm>
            <a:off x="1545427" y="1818"/>
            <a:ext cx="8022994" cy="1446550"/>
          </a:xfrm>
          <a:prstGeom prst="rect">
            <a:avLst/>
          </a:prstGeom>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latin typeface="Calibri"/>
                <a:ea typeface="Calibri"/>
                <a:cs typeface="Calibri"/>
              </a:rPr>
              <a:t>WELCOME TO DOMI'S COFFEE SHOP</a:t>
            </a:r>
            <a:endParaRPr lang="en-US" sz="4400">
              <a:latin typeface="Calibri"/>
              <a:ea typeface="Calibri"/>
              <a:cs typeface="Calibri"/>
            </a:endParaRPr>
          </a:p>
        </p:txBody>
      </p:sp>
      <p:sp>
        <p:nvSpPr>
          <p:cNvPr id="11" name="TextBox 10">
            <a:extLst>
              <a:ext uri="{FF2B5EF4-FFF2-40B4-BE49-F238E27FC236}">
                <a16:creationId xmlns:a16="http://schemas.microsoft.com/office/drawing/2014/main" id="{918E290E-810F-96DA-F107-641D702FFC3E}"/>
              </a:ext>
            </a:extLst>
          </p:cNvPr>
          <p:cNvSpPr txBox="1"/>
          <p:nvPr/>
        </p:nvSpPr>
        <p:spPr>
          <a:xfrm>
            <a:off x="7108844" y="1836372"/>
            <a:ext cx="4183900" cy="369332"/>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STORY BEHIND </a:t>
            </a:r>
          </a:p>
        </p:txBody>
      </p:sp>
      <p:sp>
        <p:nvSpPr>
          <p:cNvPr id="13" name="TextBox 12">
            <a:extLst>
              <a:ext uri="{FF2B5EF4-FFF2-40B4-BE49-F238E27FC236}">
                <a16:creationId xmlns:a16="http://schemas.microsoft.com/office/drawing/2014/main" id="{9EC0C8EF-2811-0612-713B-E7FC218FF90A}"/>
              </a:ext>
            </a:extLst>
          </p:cNvPr>
          <p:cNvSpPr txBox="1"/>
          <p:nvPr/>
        </p:nvSpPr>
        <p:spPr>
          <a:xfrm>
            <a:off x="6095999" y="2309663"/>
            <a:ext cx="5433391" cy="30870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3375"/>
              </a:lnSpc>
            </a:pPr>
            <a:r>
              <a:rPr lang="en-GB" baseline="0">
                <a:solidFill>
                  <a:srgbClr val="FFFFFF"/>
                </a:solidFill>
                <a:latin typeface="Trade Gothic Next Cond"/>
                <a:ea typeface="Segoe UI"/>
                <a:cs typeface="Segoe UI"/>
              </a:rPr>
              <a:t>A personal journey</a:t>
            </a:r>
            <a:r>
              <a:rPr lang="en-US">
                <a:solidFill>
                  <a:srgbClr val="FFFFFF"/>
                </a:solidFill>
                <a:latin typeface="Trade Gothic Next Cond"/>
                <a:ea typeface="Segoe UI"/>
                <a:cs typeface="Segoe UI"/>
              </a:rPr>
              <a:t>​</a:t>
            </a:r>
          </a:p>
          <a:p>
            <a:pPr rtl="0">
              <a:lnSpc>
                <a:spcPts val="3375"/>
              </a:lnSpc>
            </a:pPr>
            <a:r>
              <a:rPr lang="en-GB" baseline="0">
                <a:solidFill>
                  <a:srgbClr val="FFFFFF"/>
                </a:solidFill>
                <a:latin typeface="Century Gothic"/>
                <a:ea typeface="Segoe UI"/>
                <a:cs typeface="Segoe UI"/>
              </a:rPr>
              <a:t>I've always wanted to create a place where people feel at home-</a:t>
            </a:r>
            <a:r>
              <a:rPr lang="en-GB" baseline="0" err="1">
                <a:solidFill>
                  <a:srgbClr val="FFFFFF"/>
                </a:solidFill>
                <a:latin typeface="Century Gothic"/>
                <a:ea typeface="Segoe UI"/>
                <a:cs typeface="Segoe UI"/>
              </a:rPr>
              <a:t>warm,welcoming</a:t>
            </a:r>
            <a:r>
              <a:rPr lang="en-GB" baseline="0">
                <a:solidFill>
                  <a:srgbClr val="FFFFFF"/>
                </a:solidFill>
                <a:latin typeface="Century Gothic"/>
                <a:ea typeface="Segoe UI"/>
                <a:cs typeface="Segoe UI"/>
              </a:rPr>
              <a:t> and full of personality.</a:t>
            </a:r>
            <a:r>
              <a:rPr lang="en-US">
                <a:solidFill>
                  <a:srgbClr val="FFFFFF"/>
                </a:solidFill>
                <a:latin typeface="Century Gothic"/>
                <a:ea typeface="Segoe UI"/>
                <a:cs typeface="Segoe UI"/>
              </a:rPr>
              <a:t>​</a:t>
            </a:r>
          </a:p>
          <a:p>
            <a:pPr rtl="0">
              <a:lnSpc>
                <a:spcPts val="3375"/>
              </a:lnSpc>
            </a:pPr>
            <a:r>
              <a:rPr lang="en-GB" b="1" baseline="0">
                <a:solidFill>
                  <a:srgbClr val="FFFFFF"/>
                </a:solidFill>
                <a:latin typeface="Grandview Display"/>
                <a:ea typeface="Segoe UI"/>
                <a:cs typeface="Segoe UI"/>
              </a:rPr>
              <a:t>The name Domi's comes from my first name Domnica which is very personal and meaningful for </a:t>
            </a:r>
            <a:r>
              <a:rPr lang="en-GB" b="1" baseline="0" err="1">
                <a:solidFill>
                  <a:srgbClr val="FFFFFF"/>
                </a:solidFill>
                <a:latin typeface="Grandview Display"/>
                <a:ea typeface="Segoe UI"/>
                <a:cs typeface="Segoe UI"/>
              </a:rPr>
              <a:t>me,reflecting</a:t>
            </a:r>
            <a:r>
              <a:rPr lang="en-GB" b="1" baseline="0">
                <a:solidFill>
                  <a:srgbClr val="FFFFFF"/>
                </a:solidFill>
                <a:latin typeface="Grandview Display"/>
                <a:ea typeface="Segoe UI"/>
                <a:cs typeface="Segoe UI"/>
              </a:rPr>
              <a:t> my passion and personal touch.</a:t>
            </a:r>
            <a:r>
              <a:rPr lang="en-US">
                <a:solidFill>
                  <a:srgbClr val="FFFFFF"/>
                </a:solidFill>
                <a:latin typeface="Grandview Display"/>
                <a:ea typeface="Segoe UI"/>
                <a:cs typeface="Segoe UI"/>
              </a:rPr>
              <a:t>​</a:t>
            </a:r>
            <a:endParaRPr lang="en-GB"/>
          </a:p>
        </p:txBody>
      </p:sp>
    </p:spTree>
    <p:extLst>
      <p:ext uri="{BB962C8B-B14F-4D97-AF65-F5344CB8AC3E}">
        <p14:creationId xmlns:p14="http://schemas.microsoft.com/office/powerpoint/2010/main" val="2495087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Picture Placeholder 5" descr="A person holding a cup of coffee&#10;&#10;AI-generated content may be incorrect.">
            <a:extLst>
              <a:ext uri="{FF2B5EF4-FFF2-40B4-BE49-F238E27FC236}">
                <a16:creationId xmlns:a16="http://schemas.microsoft.com/office/drawing/2014/main" id="{248C3410-8085-B5B3-9057-4935DADF479D}"/>
              </a:ext>
            </a:extLst>
          </p:cNvPr>
          <p:cNvPicPr>
            <a:picLocks noGrp="1" noChangeAspect="1"/>
          </p:cNvPicPr>
          <p:nvPr>
            <p:ph type="pic" idx="1"/>
          </p:nvPr>
        </p:nvPicPr>
        <p:blipFill>
          <a:blip r:embed="rId3"/>
          <a:srcRect/>
          <a:stretch>
            <a:fillRect/>
          </a:stretch>
        </p:blipFill>
        <p:spPr>
          <a:xfrm>
            <a:off x="20" y="10"/>
            <a:ext cx="12191980" cy="6857990"/>
          </a:xfrm>
          <a:prstGeom prst="rect">
            <a:avLst/>
          </a:prstGeom>
        </p:spPr>
      </p:pic>
      <p:sp>
        <p:nvSpPr>
          <p:cNvPr id="5" name="Date Placeholder 4">
            <a:extLst>
              <a:ext uri="{FF2B5EF4-FFF2-40B4-BE49-F238E27FC236}">
                <a16:creationId xmlns:a16="http://schemas.microsoft.com/office/drawing/2014/main" id="{4A60D68F-4D78-FB77-EF55-391D97951088}"/>
              </a:ext>
            </a:extLst>
          </p:cNvPr>
          <p:cNvSpPr>
            <a:spLocks noGrp="1"/>
          </p:cNvSpPr>
          <p:nvPr>
            <p:ph type="dt" sz="half" idx="10"/>
          </p:nvPr>
        </p:nvSpPr>
        <p:spPr>
          <a:xfrm>
            <a:off x="8837612" y="6378128"/>
            <a:ext cx="1600200" cy="365125"/>
          </a:xfrm>
        </p:spPr>
        <p:txBody>
          <a:bodyPr vert="horz" lIns="91440" tIns="45720" rIns="91440" bIns="45720" rtlCol="0" anchor="ctr">
            <a:normAutofit/>
          </a:bodyPr>
          <a:lstStyle/>
          <a:p>
            <a:pPr defTabSz="457200">
              <a:spcAft>
                <a:spcPts val="600"/>
              </a:spcAft>
            </a:pPr>
            <a:fld id="{0CD2B37D-5260-4506-BD16-E4C37C86132C}" type="datetime1">
              <a:rPr lang="en-US">
                <a:solidFill>
                  <a:srgbClr val="FFFFFF"/>
                </a:solidFill>
              </a:rPr>
              <a:pPr defTabSz="457200">
                <a:spcAft>
                  <a:spcPts val="600"/>
                </a:spcAft>
              </a:pPr>
              <a:t>6/30/25</a:t>
            </a:fld>
            <a:endParaRPr lang="en-US">
              <a:solidFill>
                <a:srgbClr val="FFFFFF"/>
              </a:solidFill>
            </a:endParaRPr>
          </a:p>
        </p:txBody>
      </p:sp>
      <p:sp>
        <p:nvSpPr>
          <p:cNvPr id="7" name="Slide Number Placeholder 6">
            <a:extLst>
              <a:ext uri="{FF2B5EF4-FFF2-40B4-BE49-F238E27FC236}">
                <a16:creationId xmlns:a16="http://schemas.microsoft.com/office/drawing/2014/main" id="{7E343579-8CA1-3B2F-41B4-89AA94CD8F54}"/>
              </a:ext>
            </a:extLst>
          </p:cNvPr>
          <p:cNvSpPr>
            <a:spLocks noGrp="1"/>
          </p:cNvSpPr>
          <p:nvPr>
            <p:ph type="sldNum" sz="quarter" idx="12"/>
          </p:nvPr>
        </p:nvSpPr>
        <p:spPr>
          <a:xfrm>
            <a:off x="10514012" y="6378128"/>
            <a:ext cx="551167" cy="365125"/>
          </a:xfrm>
        </p:spPr>
        <p:txBody>
          <a:bodyPr vert="horz" lIns="91440" tIns="45720" rIns="91440" bIns="45720" rtlCol="0" anchor="ctr">
            <a:normAutofit/>
          </a:bodyPr>
          <a:lstStyle/>
          <a:p>
            <a:pPr defTabSz="457200">
              <a:spcAft>
                <a:spcPts val="600"/>
              </a:spcAft>
            </a:pPr>
            <a:fld id="{70C12960-6E85-460F-B6E3-5B82CB31AF3D}" type="slidenum">
              <a:rPr lang="en-US">
                <a:solidFill>
                  <a:srgbClr val="FFFFFF"/>
                </a:solidFill>
              </a:rPr>
              <a:pPr defTabSz="457200">
                <a:spcAft>
                  <a:spcPts val="600"/>
                </a:spcAft>
              </a:pPr>
              <a:t>3</a:t>
            </a:fld>
            <a:endParaRPr lang="en-US">
              <a:solidFill>
                <a:srgbClr val="FFFFFF"/>
              </a:solidFill>
            </a:endParaRPr>
          </a:p>
        </p:txBody>
      </p:sp>
      <p:sp>
        <p:nvSpPr>
          <p:cNvPr id="14" name="TextBox 13">
            <a:extLst>
              <a:ext uri="{FF2B5EF4-FFF2-40B4-BE49-F238E27FC236}">
                <a16:creationId xmlns:a16="http://schemas.microsoft.com/office/drawing/2014/main" id="{280047BC-6571-A7D7-892D-4DF5AC577364}"/>
              </a:ext>
            </a:extLst>
          </p:cNvPr>
          <p:cNvSpPr txBox="1"/>
          <p:nvPr/>
        </p:nvSpPr>
        <p:spPr>
          <a:xfrm>
            <a:off x="3871527" y="132519"/>
            <a:ext cx="7194037" cy="707886"/>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latin typeface="Calibri"/>
                <a:ea typeface="Calibri"/>
                <a:cs typeface="Calibri"/>
              </a:rPr>
              <a:t>COMPANY TYPE –Sole trader </a:t>
            </a:r>
          </a:p>
        </p:txBody>
      </p:sp>
      <p:sp>
        <p:nvSpPr>
          <p:cNvPr id="17" name="TextBox 16">
            <a:extLst>
              <a:ext uri="{FF2B5EF4-FFF2-40B4-BE49-F238E27FC236}">
                <a16:creationId xmlns:a16="http://schemas.microsoft.com/office/drawing/2014/main" id="{1BF5E0AD-D779-C12A-511A-F589AB2E1E4E}"/>
              </a:ext>
            </a:extLst>
          </p:cNvPr>
          <p:cNvSpPr txBox="1"/>
          <p:nvPr/>
        </p:nvSpPr>
        <p:spPr>
          <a:xfrm>
            <a:off x="4259508" y="1715474"/>
            <a:ext cx="7307625" cy="4524315"/>
          </a:xfrm>
          <a:prstGeom prst="rect">
            <a:avLst/>
          </a:prstGeom>
          <a:noFill/>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DOMI'S COFFEE SHOP will be solely  run and </a:t>
            </a:r>
            <a:r>
              <a:rPr lang="en-GB" sz="2000" dirty="0" err="1"/>
              <a:t>opeated</a:t>
            </a:r>
            <a:r>
              <a:rPr lang="en-GB" sz="2000" dirty="0"/>
              <a:t>  by me </a:t>
            </a:r>
          </a:p>
          <a:p>
            <a:r>
              <a:rPr lang="en-GB" sz="2000" dirty="0">
                <a:ea typeface="+mn-lt"/>
                <a:cs typeface="+mn-lt"/>
              </a:rPr>
              <a:t>As a </a:t>
            </a:r>
            <a:r>
              <a:rPr lang="en-GB" sz="2000" b="1" dirty="0">
                <a:ea typeface="+mn-lt"/>
                <a:cs typeface="+mn-lt"/>
              </a:rPr>
              <a:t>sole trader</a:t>
            </a:r>
            <a:r>
              <a:rPr lang="en-GB" sz="2000" dirty="0">
                <a:ea typeface="+mn-lt"/>
                <a:cs typeface="+mn-lt"/>
              </a:rPr>
              <a:t>, I will be fully responsible for every aspect of the business:</a:t>
            </a:r>
          </a:p>
          <a:p>
            <a:pPr marL="285750" indent="-285750">
              <a:buFont typeface="Arial"/>
              <a:buChar char="•"/>
            </a:pPr>
            <a:r>
              <a:rPr lang="en-GB" sz="2000" dirty="0">
                <a:ea typeface="+mn-lt"/>
                <a:cs typeface="+mn-lt"/>
              </a:rPr>
              <a:t>Sourcing beans</a:t>
            </a:r>
            <a:endParaRPr lang="en-GB" sz="2000" dirty="0"/>
          </a:p>
          <a:p>
            <a:pPr marL="285750" indent="-285750">
              <a:buFont typeface="Arial"/>
              <a:buChar char="•"/>
            </a:pPr>
            <a:endParaRPr lang="en-GB" sz="2000" dirty="0">
              <a:ea typeface="+mn-lt"/>
              <a:cs typeface="+mn-lt"/>
            </a:endParaRPr>
          </a:p>
          <a:p>
            <a:pPr marL="285750" indent="-285750">
              <a:buFont typeface="Arial"/>
              <a:buChar char="•"/>
            </a:pPr>
            <a:r>
              <a:rPr lang="en-GB" sz="2000" dirty="0">
                <a:ea typeface="+mn-lt"/>
                <a:cs typeface="+mn-lt"/>
              </a:rPr>
              <a:t>Preparing and serving drinks</a:t>
            </a:r>
            <a:endParaRPr lang="en-GB" sz="2000" dirty="0"/>
          </a:p>
          <a:p>
            <a:pPr marL="285750" indent="-285750">
              <a:buFont typeface="Arial"/>
              <a:buChar char="•"/>
            </a:pPr>
            <a:endParaRPr lang="en-GB" sz="2000" dirty="0">
              <a:ea typeface="+mn-lt"/>
              <a:cs typeface="+mn-lt"/>
            </a:endParaRPr>
          </a:p>
          <a:p>
            <a:pPr marL="285750" indent="-285750">
              <a:buFont typeface="Arial"/>
              <a:buChar char="•"/>
            </a:pPr>
            <a:r>
              <a:rPr lang="en-GB" sz="2000" dirty="0">
                <a:ea typeface="+mn-lt"/>
                <a:cs typeface="+mn-lt"/>
              </a:rPr>
              <a:t>Managing finances and marketing</a:t>
            </a:r>
            <a:endParaRPr lang="en-GB" sz="2000" dirty="0"/>
          </a:p>
          <a:p>
            <a:pPr marL="285750" indent="-285750">
              <a:buFont typeface="Arial"/>
              <a:buChar char="•"/>
            </a:pPr>
            <a:endParaRPr lang="en-GB">
              <a:ea typeface="+mn-lt"/>
              <a:cs typeface="+mn-lt"/>
            </a:endParaRPr>
          </a:p>
          <a:p>
            <a:pPr marL="285750" indent="-285750">
              <a:buFont typeface="Arial"/>
              <a:buChar char="•"/>
            </a:pPr>
            <a:endParaRPr lang="en-GB" dirty="0"/>
          </a:p>
          <a:p>
            <a:endParaRPr lang="en-GB"/>
          </a:p>
          <a:p>
            <a:endParaRPr lang="en-GB"/>
          </a:p>
          <a:p>
            <a:br>
              <a:rPr lang="en-US" dirty="0"/>
            </a:br>
            <a:endParaRPr lang="en-US"/>
          </a:p>
        </p:txBody>
      </p:sp>
    </p:spTree>
    <p:extLst>
      <p:ext uri="{BB962C8B-B14F-4D97-AF65-F5344CB8AC3E}">
        <p14:creationId xmlns:p14="http://schemas.microsoft.com/office/powerpoint/2010/main" val="3110316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a:extLst>
            <a:ext uri="{FF2B5EF4-FFF2-40B4-BE49-F238E27FC236}">
              <a16:creationId xmlns:a16="http://schemas.microsoft.com/office/drawing/2014/main" id="{D49A6EA1-E833-58E9-28FA-BBEF0EA6B479}"/>
            </a:ext>
          </a:extLst>
        </p:cNvPr>
        <p:cNvGrpSpPr/>
        <p:nvPr/>
      </p:nvGrpSpPr>
      <p:grpSpPr>
        <a:xfrm>
          <a:off x="0" y="0"/>
          <a:ext cx="0" cy="0"/>
          <a:chOff x="0" y="0"/>
          <a:chExt cx="0" cy="0"/>
        </a:xfrm>
      </p:grpSpPr>
      <p:pic>
        <p:nvPicPr>
          <p:cNvPr id="6" name="Picture Placeholder 5" descr="A person holding a cup of coffee&#10;&#10;AI-generated content may be incorrect.">
            <a:extLst>
              <a:ext uri="{FF2B5EF4-FFF2-40B4-BE49-F238E27FC236}">
                <a16:creationId xmlns:a16="http://schemas.microsoft.com/office/drawing/2014/main" id="{8C657B91-696B-151E-DA57-B6FA4B62FAA8}"/>
              </a:ext>
            </a:extLst>
          </p:cNvPr>
          <p:cNvPicPr>
            <a:picLocks noGrp="1" noChangeAspect="1"/>
          </p:cNvPicPr>
          <p:nvPr>
            <p:ph type="pic" idx="1"/>
          </p:nvPr>
        </p:nvPicPr>
        <p:blipFill>
          <a:blip r:embed="rId3"/>
          <a:srcRect/>
          <a:stretch>
            <a:fillRect/>
          </a:stretch>
        </p:blipFill>
        <p:spPr>
          <a:xfrm>
            <a:off x="20" y="10"/>
            <a:ext cx="12191980" cy="6857990"/>
          </a:xfrm>
          <a:prstGeom prst="rect">
            <a:avLst/>
          </a:prstGeom>
          <a:ln w="228600" cap="sq" cmpd="thickThin">
            <a:noFill/>
            <a:prstDash val="solid"/>
            <a:miter lim="800000"/>
          </a:ln>
          <a:effectLst>
            <a:innerShdw blurRad="76200">
              <a:srgbClr val="000000"/>
            </a:innerShdw>
          </a:effectLst>
        </p:spPr>
      </p:pic>
      <p:sp>
        <p:nvSpPr>
          <p:cNvPr id="5" name="Date Placeholder 4">
            <a:extLst>
              <a:ext uri="{FF2B5EF4-FFF2-40B4-BE49-F238E27FC236}">
                <a16:creationId xmlns:a16="http://schemas.microsoft.com/office/drawing/2014/main" id="{12A3EC07-9AA7-5053-3EA0-BE561F5852BA}"/>
              </a:ext>
            </a:extLst>
          </p:cNvPr>
          <p:cNvSpPr>
            <a:spLocks noGrp="1"/>
          </p:cNvSpPr>
          <p:nvPr>
            <p:ph type="dt" sz="half" idx="10"/>
          </p:nvPr>
        </p:nvSpPr>
        <p:spPr>
          <a:xfrm>
            <a:off x="8837612" y="6378128"/>
            <a:ext cx="1600200" cy="365125"/>
          </a:xfrm>
        </p:spPr>
        <p:txBody>
          <a:bodyPr vert="horz" lIns="91440" tIns="45720" rIns="91440" bIns="45720" rtlCol="0" anchor="ctr">
            <a:normAutofit/>
          </a:bodyPr>
          <a:lstStyle/>
          <a:p>
            <a:pPr defTabSz="457200">
              <a:spcAft>
                <a:spcPts val="600"/>
              </a:spcAft>
            </a:pPr>
            <a:fld id="{0CD2B37D-5260-4506-BD16-E4C37C86132C}" type="datetime1">
              <a:rPr lang="en-US">
                <a:solidFill>
                  <a:srgbClr val="FFFFFF"/>
                </a:solidFill>
              </a:rPr>
              <a:pPr defTabSz="457200">
                <a:spcAft>
                  <a:spcPts val="600"/>
                </a:spcAft>
              </a:pPr>
              <a:t>6/30/25</a:t>
            </a:fld>
            <a:endParaRPr lang="en-US">
              <a:solidFill>
                <a:srgbClr val="FFFFFF"/>
              </a:solidFill>
            </a:endParaRPr>
          </a:p>
        </p:txBody>
      </p:sp>
      <p:sp>
        <p:nvSpPr>
          <p:cNvPr id="7" name="Slide Number Placeholder 6">
            <a:extLst>
              <a:ext uri="{FF2B5EF4-FFF2-40B4-BE49-F238E27FC236}">
                <a16:creationId xmlns:a16="http://schemas.microsoft.com/office/drawing/2014/main" id="{5EBCE484-2C47-1A3F-8698-2B334A24D74F}"/>
              </a:ext>
            </a:extLst>
          </p:cNvPr>
          <p:cNvSpPr>
            <a:spLocks noGrp="1"/>
          </p:cNvSpPr>
          <p:nvPr>
            <p:ph type="sldNum" sz="quarter" idx="12"/>
          </p:nvPr>
        </p:nvSpPr>
        <p:spPr>
          <a:xfrm>
            <a:off x="10514012" y="6378128"/>
            <a:ext cx="551167" cy="365125"/>
          </a:xfrm>
        </p:spPr>
        <p:txBody>
          <a:bodyPr vert="horz" lIns="91440" tIns="45720" rIns="91440" bIns="45720" rtlCol="0" anchor="ctr">
            <a:normAutofit/>
          </a:bodyPr>
          <a:lstStyle/>
          <a:p>
            <a:pPr defTabSz="457200">
              <a:spcAft>
                <a:spcPts val="600"/>
              </a:spcAft>
            </a:pPr>
            <a:fld id="{70C12960-6E85-460F-B6E3-5B82CB31AF3D}" type="slidenum">
              <a:rPr lang="en-US">
                <a:solidFill>
                  <a:srgbClr val="FFFFFF"/>
                </a:solidFill>
              </a:rPr>
              <a:pPr defTabSz="457200">
                <a:spcAft>
                  <a:spcPts val="600"/>
                </a:spcAft>
              </a:pPr>
              <a:t>4</a:t>
            </a:fld>
            <a:endParaRPr lang="en-US">
              <a:solidFill>
                <a:srgbClr val="FFFFFF"/>
              </a:solidFill>
            </a:endParaRPr>
          </a:p>
        </p:txBody>
      </p:sp>
      <p:sp>
        <p:nvSpPr>
          <p:cNvPr id="14" name="TextBox 13">
            <a:extLst>
              <a:ext uri="{FF2B5EF4-FFF2-40B4-BE49-F238E27FC236}">
                <a16:creationId xmlns:a16="http://schemas.microsoft.com/office/drawing/2014/main" id="{CBF40272-3C94-E5A1-C17D-5057402D2E0D}"/>
              </a:ext>
            </a:extLst>
          </p:cNvPr>
          <p:cNvSpPr txBox="1"/>
          <p:nvPr/>
        </p:nvSpPr>
        <p:spPr>
          <a:xfrm>
            <a:off x="3871527" y="132519"/>
            <a:ext cx="7194037" cy="707886"/>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latin typeface="Calibri"/>
                <a:ea typeface="Calibri"/>
                <a:cs typeface="Calibri"/>
              </a:rPr>
              <a:t>BENEFITS OF SOLE TRADER </a:t>
            </a:r>
          </a:p>
        </p:txBody>
      </p:sp>
      <p:sp>
        <p:nvSpPr>
          <p:cNvPr id="17" name="TextBox 16">
            <a:extLst>
              <a:ext uri="{FF2B5EF4-FFF2-40B4-BE49-F238E27FC236}">
                <a16:creationId xmlns:a16="http://schemas.microsoft.com/office/drawing/2014/main" id="{CDD201A1-EB06-65C8-DDD5-91CB651EE574}"/>
              </a:ext>
            </a:extLst>
          </p:cNvPr>
          <p:cNvSpPr txBox="1"/>
          <p:nvPr/>
        </p:nvSpPr>
        <p:spPr>
          <a:xfrm>
            <a:off x="3871528" y="1067255"/>
            <a:ext cx="7598464" cy="4524315"/>
          </a:xfrm>
          <a:prstGeom prst="rect">
            <a:avLst/>
          </a:prstGeom>
          <a:noFill/>
          <a:ln>
            <a:noFill/>
          </a:ln>
        </p:spPr>
        <p:style>
          <a:lnRef idx="2">
            <a:schemeClr val="accent3">
              <a:shade val="15000"/>
            </a:schemeClr>
          </a:lnRef>
          <a:fillRef idx="1">
            <a:schemeClr val="accent3"/>
          </a:fillRef>
          <a:effectRef idx="0">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0000"/>
                </a:solidFill>
                <a:ea typeface="+mn-lt"/>
                <a:cs typeface="+mn-lt"/>
              </a:rPr>
              <a:t>Taking care of everything personally leads to:</a:t>
            </a:r>
            <a:endParaRPr lang="en-US"/>
          </a:p>
          <a:p>
            <a:endParaRPr lang="en-GB">
              <a:solidFill>
                <a:srgbClr val="000000"/>
              </a:solidFill>
              <a:ea typeface="+mn-lt"/>
              <a:cs typeface="+mn-lt"/>
            </a:endParaRPr>
          </a:p>
          <a:p>
            <a:pPr marL="285750" indent="-285750">
              <a:buFont typeface="Arial"/>
              <a:buChar char="•"/>
            </a:pPr>
            <a:r>
              <a:rPr lang="en-GB" dirty="0">
                <a:solidFill>
                  <a:srgbClr val="000000"/>
                </a:solidFill>
                <a:ea typeface="+mn-lt"/>
                <a:cs typeface="+mn-lt"/>
              </a:rPr>
              <a:t>High quality and consistency</a:t>
            </a:r>
            <a:endParaRPr lang="en-GB"/>
          </a:p>
          <a:p>
            <a:pPr marL="285750" indent="-285750">
              <a:buFont typeface="Arial"/>
              <a:buChar char="•"/>
            </a:pPr>
            <a:endParaRPr lang="en-GB">
              <a:solidFill>
                <a:srgbClr val="000000"/>
              </a:solidFill>
              <a:ea typeface="+mn-lt"/>
              <a:cs typeface="+mn-lt"/>
            </a:endParaRPr>
          </a:p>
          <a:p>
            <a:pPr marL="285750" indent="-285750">
              <a:buFont typeface="Arial"/>
              <a:buChar char="•"/>
            </a:pPr>
            <a:r>
              <a:rPr lang="en-GB" dirty="0">
                <a:solidFill>
                  <a:srgbClr val="000000"/>
                </a:solidFill>
                <a:ea typeface="+mn-lt"/>
                <a:cs typeface="+mn-lt"/>
              </a:rPr>
              <a:t>Strong customer relationships</a:t>
            </a:r>
            <a:endParaRPr lang="en-GB"/>
          </a:p>
          <a:p>
            <a:pPr marL="285750" indent="-285750">
              <a:buFont typeface="Arial"/>
              <a:buChar char="•"/>
            </a:pPr>
            <a:endParaRPr lang="en-GB">
              <a:solidFill>
                <a:srgbClr val="000000"/>
              </a:solidFill>
              <a:ea typeface="+mn-lt"/>
              <a:cs typeface="+mn-lt"/>
            </a:endParaRPr>
          </a:p>
          <a:p>
            <a:pPr marL="285750" indent="-285750">
              <a:buFont typeface="Arial"/>
              <a:buChar char="•"/>
            </a:pPr>
            <a:r>
              <a:rPr lang="en-GB" dirty="0">
                <a:solidFill>
                  <a:srgbClr val="000000"/>
                </a:solidFill>
                <a:ea typeface="+mn-lt"/>
                <a:cs typeface="+mn-lt"/>
              </a:rPr>
              <a:t>A warm, personal atmosphere (Use Multiplier, 2024; Entrepreneur, 2024)</a:t>
            </a:r>
            <a:endParaRPr lang="en-GB"/>
          </a:p>
          <a:p>
            <a:pPr marL="285750" indent="-285750">
              <a:buFont typeface="Arial"/>
              <a:buChar char="•"/>
            </a:pPr>
            <a:endParaRPr lang="en-GB">
              <a:solidFill>
                <a:srgbClr val="000000"/>
              </a:solidFill>
              <a:ea typeface="+mn-lt"/>
              <a:cs typeface="+mn-lt"/>
            </a:endParaRPr>
          </a:p>
          <a:p>
            <a:r>
              <a:rPr lang="en-GB" dirty="0">
                <a:solidFill>
                  <a:srgbClr val="000000"/>
                </a:solidFill>
                <a:ea typeface="+mn-lt"/>
                <a:cs typeface="+mn-lt"/>
              </a:rPr>
              <a:t>                      Being the sole operator enables:</a:t>
            </a:r>
            <a:endParaRPr lang="en-GB"/>
          </a:p>
          <a:p>
            <a:endParaRPr lang="en-GB">
              <a:solidFill>
                <a:srgbClr val="000000"/>
              </a:solidFill>
              <a:ea typeface="+mn-lt"/>
              <a:cs typeface="+mn-lt"/>
            </a:endParaRPr>
          </a:p>
          <a:p>
            <a:pPr marL="285750" indent="-285750">
              <a:buFont typeface="Arial"/>
              <a:buChar char="•"/>
            </a:pPr>
            <a:r>
              <a:rPr lang="en-GB" dirty="0">
                <a:solidFill>
                  <a:srgbClr val="000000"/>
                </a:solidFill>
                <a:ea typeface="+mn-lt"/>
                <a:cs typeface="+mn-lt"/>
              </a:rPr>
              <a:t>Fast decision-making</a:t>
            </a:r>
            <a:endParaRPr lang="en-GB"/>
          </a:p>
          <a:p>
            <a:pPr marL="285750" indent="-285750">
              <a:buFont typeface="Arial"/>
              <a:buChar char="•"/>
            </a:pPr>
            <a:endParaRPr lang="en-GB">
              <a:solidFill>
                <a:srgbClr val="000000"/>
              </a:solidFill>
              <a:ea typeface="+mn-lt"/>
              <a:cs typeface="+mn-lt"/>
            </a:endParaRPr>
          </a:p>
          <a:p>
            <a:pPr marL="285750" indent="-285750">
              <a:buFont typeface="Arial"/>
              <a:buChar char="•"/>
            </a:pPr>
            <a:r>
              <a:rPr lang="en-GB" dirty="0">
                <a:solidFill>
                  <a:srgbClr val="000000"/>
                </a:solidFill>
                <a:ea typeface="+mn-lt"/>
                <a:cs typeface="+mn-lt"/>
              </a:rPr>
              <a:t>Quick response to feedback</a:t>
            </a:r>
            <a:endParaRPr lang="en-GB"/>
          </a:p>
          <a:p>
            <a:pPr marL="285750" indent="-285750">
              <a:buFont typeface="Arial"/>
              <a:buChar char="•"/>
            </a:pPr>
            <a:endParaRPr lang="en-GB">
              <a:solidFill>
                <a:srgbClr val="000000"/>
              </a:solidFill>
              <a:ea typeface="+mn-lt"/>
              <a:cs typeface="+mn-lt"/>
            </a:endParaRPr>
          </a:p>
          <a:p>
            <a:pPr marL="285750" indent="-285750">
              <a:buFont typeface="Arial"/>
              <a:buChar char="•"/>
            </a:pPr>
            <a:r>
              <a:rPr lang="en-GB" dirty="0">
                <a:solidFill>
                  <a:srgbClr val="000000"/>
                </a:solidFill>
                <a:ea typeface="+mn-lt"/>
                <a:cs typeface="+mn-lt"/>
              </a:rPr>
              <a:t>Continuous improvement (Sleek, 2023)</a:t>
            </a:r>
            <a:endParaRPr lang="en-GB" dirty="0"/>
          </a:p>
          <a:p>
            <a:endParaRPr lang="en-GB">
              <a:solidFill>
                <a:srgbClr val="000000"/>
              </a:solidFill>
            </a:endParaRPr>
          </a:p>
        </p:txBody>
      </p:sp>
    </p:spTree>
    <p:extLst>
      <p:ext uri="{BB962C8B-B14F-4D97-AF65-F5344CB8AC3E}">
        <p14:creationId xmlns:p14="http://schemas.microsoft.com/office/powerpoint/2010/main" val="3035870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alphaModFix amt="96832"/>
          </a:blip>
          <a:stretch>
            <a:fillRect l="-5000" r="-5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F70191-512E-8408-F1C6-47644D8D61ED}"/>
              </a:ext>
            </a:extLst>
          </p:cNvPr>
          <p:cNvSpPr>
            <a:spLocks noGrp="1"/>
          </p:cNvSpPr>
          <p:nvPr>
            <p:ph type="body" sz="half" idx="2"/>
          </p:nvPr>
        </p:nvSpPr>
        <p:spPr>
          <a:xfrm>
            <a:off x="664258" y="-739032"/>
            <a:ext cx="3859397" cy="2934401"/>
          </a:xfrm>
        </p:spPr>
        <p:txBody>
          <a:bodyPr vert="horz" lIns="0" tIns="0" rIns="0" bIns="0" rtlCol="0" anchor="t">
            <a:normAutofit/>
          </a:bodyPr>
          <a:lstStyle/>
          <a:p>
            <a:endParaRPr lang="en-US"/>
          </a:p>
          <a:p>
            <a:endParaRPr lang="en-RO"/>
          </a:p>
        </p:txBody>
      </p:sp>
      <p:sp>
        <p:nvSpPr>
          <p:cNvPr id="13" name="Footer Placeholder 5">
            <a:extLst>
              <a:ext uri="{FF2B5EF4-FFF2-40B4-BE49-F238E27FC236}">
                <a16:creationId xmlns:a16="http://schemas.microsoft.com/office/drawing/2014/main" id="{2336E5E0-473E-60E5-7295-FD7290F5F29D}"/>
              </a:ext>
            </a:extLst>
          </p:cNvPr>
          <p:cNvSpPr>
            <a:spLocks noGrp="1"/>
          </p:cNvSpPr>
          <p:nvPr>
            <p:ph type="ftr" sz="quarter" idx="11"/>
          </p:nvPr>
        </p:nvSpPr>
        <p:spPr>
          <a:xfrm>
            <a:off x="0" y="6235700"/>
            <a:ext cx="5124450" cy="320675"/>
          </a:xfrm>
        </p:spPr>
        <p:txBody>
          <a:bodyPr anchor="ctr">
            <a:normAutofit fontScale="70000" lnSpcReduction="20000"/>
          </a:bodyPr>
          <a:lstStyle/>
          <a:p>
            <a:pPr>
              <a:spcAft>
                <a:spcPts val="600"/>
              </a:spcAft>
            </a:pPr>
            <a:r>
              <a:rPr lang="en-US"/>
              <a:t>
              </a:t>
            </a:r>
          </a:p>
        </p:txBody>
      </p:sp>
      <p:sp>
        <p:nvSpPr>
          <p:cNvPr id="15" name="Slide Number Placeholder 6">
            <a:extLst>
              <a:ext uri="{FF2B5EF4-FFF2-40B4-BE49-F238E27FC236}">
                <a16:creationId xmlns:a16="http://schemas.microsoft.com/office/drawing/2014/main" id="{4DDEF00C-FA3E-8E53-3B1A-04F22DD4118D}"/>
              </a:ext>
            </a:extLst>
          </p:cNvPr>
          <p:cNvSpPr>
            <a:spLocks noGrp="1"/>
          </p:cNvSpPr>
          <p:nvPr>
            <p:ph type="sldNum" sz="quarter" idx="12"/>
          </p:nvPr>
        </p:nvSpPr>
        <p:spPr/>
        <p:txBody>
          <a:bodyPr anchor="ctr">
            <a:normAutofit/>
          </a:bodyPr>
          <a:lstStyle/>
          <a:p>
            <a:pPr>
              <a:spcAft>
                <a:spcPts val="600"/>
              </a:spcAft>
            </a:pPr>
            <a:fld id="{017DE1FC-E54A-4B87-A814-263D1E8654B2}" type="slidenum">
              <a:rPr lang="en-US" dirty="0"/>
              <a:pPr>
                <a:spcAft>
                  <a:spcPts val="600"/>
                </a:spcAft>
              </a:pPr>
              <a:t>5</a:t>
            </a:fld>
            <a:endParaRPr lang="en-US"/>
          </a:p>
        </p:txBody>
      </p:sp>
      <p:sp>
        <p:nvSpPr>
          <p:cNvPr id="12" name="TextBox 11">
            <a:extLst>
              <a:ext uri="{FF2B5EF4-FFF2-40B4-BE49-F238E27FC236}">
                <a16:creationId xmlns:a16="http://schemas.microsoft.com/office/drawing/2014/main" id="{0CD30440-F1FB-D4FA-C181-60088419CD2C}"/>
              </a:ext>
            </a:extLst>
          </p:cNvPr>
          <p:cNvSpPr txBox="1"/>
          <p:nvPr/>
        </p:nvSpPr>
        <p:spPr>
          <a:xfrm>
            <a:off x="6178406" y="383896"/>
            <a:ext cx="613966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latin typeface="Times New Roman"/>
              <a:cs typeface="Times New Roman"/>
            </a:endParaRPr>
          </a:p>
          <a:p>
            <a:r>
              <a:rPr lang="en-GB" b="1" dirty="0"/>
              <a:t>📍 </a:t>
            </a:r>
            <a:r>
              <a:rPr lang="en-GB" b="1" i="1" dirty="0"/>
              <a:t>1 Queen Square, Bristol, BS1 4NJ</a:t>
            </a:r>
          </a:p>
          <a:p>
            <a:r>
              <a:rPr lang="en-GB" b="1" i="1" dirty="0"/>
              <a:t>✅ </a:t>
            </a:r>
            <a:r>
              <a:rPr lang="en-GB" b="1" i="1" dirty="0">
                <a:latin typeface="Avenir Next LT Pro Light"/>
              </a:rPr>
              <a:t>Central Location – Historic Queen Square, heart of Bristol</a:t>
            </a:r>
          </a:p>
          <a:p>
            <a:r>
              <a:rPr lang="en-GB" b="1" i="1" dirty="0">
                <a:latin typeface="Avenir Next LT Pro Light"/>
              </a:rPr>
              <a:t>🧍‍♂</a:t>
            </a:r>
            <a:r>
              <a:rPr lang="en-GB" b="1" dirty="0">
                <a:latin typeface="Avenir Next LT Pro Light"/>
              </a:rPr>
              <a:t>️</a:t>
            </a:r>
            <a:r>
              <a:rPr lang="en-GB" b="1" i="1" dirty="0">
                <a:latin typeface="Avenir Next LT Pro Light"/>
              </a:rPr>
              <a:t> High Footfall – Attracts workers, tourists, stud</a:t>
            </a:r>
            <a:r>
              <a:rPr lang="en-GB" b="1" dirty="0">
                <a:latin typeface="Avenir Next LT Pro Light"/>
              </a:rPr>
              <a:t>ents</a:t>
            </a:r>
          </a:p>
          <a:p>
            <a:endParaRPr lang="en-GB" b="1" dirty="0"/>
          </a:p>
          <a:p>
            <a:r>
              <a:rPr lang="en-GB" b="1" i="1" dirty="0"/>
              <a:t>🚆 Excellent Transport Links – Close to buses &amp; Temple Meads station</a:t>
            </a:r>
          </a:p>
          <a:p>
            <a:endParaRPr lang="en-GB" b="1" i="1" dirty="0"/>
          </a:p>
          <a:p>
            <a:r>
              <a:rPr lang="en-GB" b="1" i="1" dirty="0"/>
              <a:t>🛍️ Vibrant Surroundings – Near Harbourside &amp; Cabot</a:t>
            </a:r>
          </a:p>
          <a:p>
            <a:r>
              <a:rPr lang="en-GB" b="1" i="1" dirty="0"/>
              <a:t> Circus</a:t>
            </a:r>
          </a:p>
          <a:p>
            <a:endParaRPr lang="en-GB" b="1" i="1" dirty="0"/>
          </a:p>
          <a:p>
            <a:r>
              <a:rPr lang="en-GB" b="1" dirty="0"/>
              <a:t>🌳 Relaxed Environment – Green, scenic public space</a:t>
            </a:r>
          </a:p>
          <a:p>
            <a:endParaRPr lang="en-GB" b="1" dirty="0"/>
          </a:p>
          <a:p>
            <a:r>
              <a:rPr lang="en-GB" b="1" dirty="0"/>
              <a:t>☕ Perfect for a Café – High demand for quality coffee</a:t>
            </a:r>
          </a:p>
          <a:p>
            <a:endParaRPr lang="en-GB" b="1" dirty="0">
              <a:latin typeface="Times New Roman"/>
              <a:cs typeface="Times New Roman"/>
            </a:endParaRPr>
          </a:p>
          <a:p>
            <a:endParaRPr lang="en-GB" b="1" dirty="0">
              <a:latin typeface="Times New Roman"/>
              <a:cs typeface="Times New Roman"/>
            </a:endParaRPr>
          </a:p>
          <a:p>
            <a:endParaRPr lang="en-GB" b="1">
              <a:solidFill>
                <a:schemeClr val="bg1">
                  <a:lumMod val="85000"/>
                  <a:lumOff val="15000"/>
                </a:schemeClr>
              </a:solidFill>
              <a:latin typeface="Times New Roman"/>
              <a:cs typeface="Times New Roman"/>
            </a:endParaRPr>
          </a:p>
          <a:p>
            <a:endParaRPr lang="en-GB" b="1">
              <a:solidFill>
                <a:schemeClr val="bg1">
                  <a:lumMod val="85000"/>
                  <a:lumOff val="15000"/>
                </a:schemeClr>
              </a:solidFill>
              <a:latin typeface="Times New Roman"/>
              <a:cs typeface="Times New Roman"/>
            </a:endParaRPr>
          </a:p>
          <a:p>
            <a:endParaRPr lang="en-GB"/>
          </a:p>
        </p:txBody>
      </p:sp>
      <p:pic>
        <p:nvPicPr>
          <p:cNvPr id="2" name="Picture 1">
            <a:extLst>
              <a:ext uri="{FF2B5EF4-FFF2-40B4-BE49-F238E27FC236}">
                <a16:creationId xmlns:a16="http://schemas.microsoft.com/office/drawing/2014/main" id="{A17C1B4A-9F01-FD2C-3098-7E741A38FA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4965" y="655792"/>
            <a:ext cx="4383005" cy="5740245"/>
          </a:xfrm>
          <a:prstGeom prst="rect">
            <a:avLst/>
          </a:prstGeom>
        </p:spPr>
      </p:pic>
    </p:spTree>
    <p:extLst>
      <p:ext uri="{BB962C8B-B14F-4D97-AF65-F5344CB8AC3E}">
        <p14:creationId xmlns:p14="http://schemas.microsoft.com/office/powerpoint/2010/main" val="2396964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8B7DB8-698E-9737-E331-7D645775099D}"/>
              </a:ext>
            </a:extLst>
          </p:cNvPr>
          <p:cNvSpPr>
            <a:spLocks noGrp="1"/>
          </p:cNvSpPr>
          <p:nvPr>
            <p:ph type="ctrTitle"/>
          </p:nvPr>
        </p:nvSpPr>
        <p:spPr>
          <a:xfrm>
            <a:off x="2581093" y="437922"/>
            <a:ext cx="7694480" cy="950433"/>
          </a:xfrm>
        </p:spPr>
        <p:txBody>
          <a:bodyPr anchor="b">
            <a:normAutofit fontScale="90000"/>
          </a:bodyPr>
          <a:lstStyle/>
          <a:p>
            <a:r>
              <a:rPr lang="en-GB"/>
              <a:t>DOMI'S Insights - </a:t>
            </a:r>
            <a:r>
              <a:rPr lang="en-GB" err="1"/>
              <a:t>Questionaire</a:t>
            </a:r>
            <a:r>
              <a:rPr lang="en-GB"/>
              <a:t> </a:t>
            </a:r>
            <a:br>
              <a:rPr lang="en-GB"/>
            </a:br>
            <a:r>
              <a:rPr lang="en-GB"/>
              <a:t>part I</a:t>
            </a:r>
            <a:endParaRPr lang="en-US"/>
          </a:p>
        </p:txBody>
      </p:sp>
      <p:sp>
        <p:nvSpPr>
          <p:cNvPr id="13" name="Date Placeholder 3">
            <a:extLst>
              <a:ext uri="{FF2B5EF4-FFF2-40B4-BE49-F238E27FC236}">
                <a16:creationId xmlns:a16="http://schemas.microsoft.com/office/drawing/2014/main" id="{B730E445-BEB7-86EB-9F10-63C45D76C56E}"/>
              </a:ext>
            </a:extLst>
          </p:cNvPr>
          <p:cNvSpPr>
            <a:spLocks noGrp="1"/>
          </p:cNvSpPr>
          <p:nvPr>
            <p:ph type="dt" sz="half" idx="10"/>
          </p:nvPr>
        </p:nvSpPr>
        <p:spPr>
          <a:xfrm>
            <a:off x="137160" y="6453002"/>
            <a:ext cx="3494314" cy="365125"/>
          </a:xfrm>
        </p:spPr>
        <p:txBody>
          <a:bodyPr/>
          <a:lstStyle/>
          <a:p>
            <a:pPr>
              <a:spcAft>
                <a:spcPts val="600"/>
              </a:spcAft>
            </a:pPr>
            <a:fld id="{17AB5FC0-21E3-400C-81C6-2485F0A68608}" type="datetime1">
              <a:pPr>
                <a:spcAft>
                  <a:spcPts val="600"/>
                </a:spcAft>
              </a:pPr>
              <a:t>30.06.2025</a:t>
            </a:fld>
            <a:endParaRPr lang="en-US"/>
          </a:p>
        </p:txBody>
      </p:sp>
      <p:sp>
        <p:nvSpPr>
          <p:cNvPr id="14" name="Footer Placeholder 4">
            <a:extLst>
              <a:ext uri="{FF2B5EF4-FFF2-40B4-BE49-F238E27FC236}">
                <a16:creationId xmlns:a16="http://schemas.microsoft.com/office/drawing/2014/main" id="{F4BBD662-8E06-1D73-56FB-7CD130830C1B}"/>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6" name="Slide Number Placeholder 5">
            <a:extLst>
              <a:ext uri="{FF2B5EF4-FFF2-40B4-BE49-F238E27FC236}">
                <a16:creationId xmlns:a16="http://schemas.microsoft.com/office/drawing/2014/main" id="{E34036A7-B12A-C056-19F5-6EA1F37751C4}"/>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6</a:t>
            </a:fld>
            <a:endParaRPr lang="en-US"/>
          </a:p>
        </p:txBody>
      </p:sp>
      <p:pic>
        <p:nvPicPr>
          <p:cNvPr id="6" name="Picture 5">
            <a:extLst>
              <a:ext uri="{FF2B5EF4-FFF2-40B4-BE49-F238E27FC236}">
                <a16:creationId xmlns:a16="http://schemas.microsoft.com/office/drawing/2014/main" id="{499A2301-4C21-CDBE-152A-A1646006795A}"/>
              </a:ext>
            </a:extLst>
          </p:cNvPr>
          <p:cNvPicPr>
            <a:picLocks noChangeAspect="1"/>
          </p:cNvPicPr>
          <p:nvPr/>
        </p:nvPicPr>
        <p:blipFill>
          <a:blip r:embed="rId2">
            <a:extLst>
              <a:ext uri="{28A0092B-C50C-407E-A947-70E740481C1C}">
                <a14:useLocalDpi xmlns:a14="http://schemas.microsoft.com/office/drawing/2010/main" val="0"/>
              </a:ext>
            </a:extLst>
          </a:blip>
          <a:srcRect l="164264" t="68579" r="-164664" b="-68579"/>
          <a:stretch>
            <a:fillRect/>
          </a:stretch>
        </p:blipFill>
        <p:spPr>
          <a:xfrm>
            <a:off x="3277165" y="2775361"/>
            <a:ext cx="1462093" cy="802087"/>
          </a:xfrm>
          <a:prstGeom prst="rect">
            <a:avLst/>
          </a:prstGeom>
        </p:spPr>
      </p:pic>
      <p:pic>
        <p:nvPicPr>
          <p:cNvPr id="8" name="Picture 7">
            <a:extLst>
              <a:ext uri="{FF2B5EF4-FFF2-40B4-BE49-F238E27FC236}">
                <a16:creationId xmlns:a16="http://schemas.microsoft.com/office/drawing/2014/main" id="{20E32518-AF73-072E-E3D4-3C366FFEA032}"/>
              </a:ext>
            </a:extLst>
          </p:cNvPr>
          <p:cNvPicPr>
            <a:picLocks noChangeAspect="1"/>
          </p:cNvPicPr>
          <p:nvPr/>
        </p:nvPicPr>
        <p:blipFill>
          <a:blip r:embed="rId3">
            <a:extLst>
              <a:ext uri="{28A0092B-C50C-407E-A947-70E740481C1C}">
                <a14:useLocalDpi xmlns:a14="http://schemas.microsoft.com/office/drawing/2010/main" val="0"/>
              </a:ext>
            </a:extLst>
          </a:blip>
          <a:srcRect l="1125" t="6029" r="33910" b="29061"/>
          <a:stretch>
            <a:fillRect/>
          </a:stretch>
        </p:blipFill>
        <p:spPr>
          <a:xfrm>
            <a:off x="4006948" y="2058516"/>
            <a:ext cx="3006508" cy="2063263"/>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B2B7A2C8-F5F1-041D-852C-79EA75A321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4210" y="4391701"/>
            <a:ext cx="3158419" cy="1736373"/>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4D93815E-E7CC-7EA0-54CD-69102EBFAB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0549" y="2067302"/>
            <a:ext cx="3201192" cy="2062505"/>
          </a:xfrm>
          <a:prstGeom prst="rect">
            <a:avLst/>
          </a:prstGeom>
          <a:ln>
            <a:noFill/>
          </a:ln>
          <a:effectLst>
            <a:outerShdw blurRad="292100" dist="139700" dir="2700000" algn="tl" rotWithShape="0">
              <a:srgbClr val="333333">
                <a:alpha val="65000"/>
              </a:srgbClr>
            </a:outerShdw>
          </a:effectLst>
        </p:spPr>
      </p:pic>
      <p:pic>
        <p:nvPicPr>
          <p:cNvPr id="12" name="Picture 11">
            <a:extLst>
              <a:ext uri="{FF2B5EF4-FFF2-40B4-BE49-F238E27FC236}">
                <a16:creationId xmlns:a16="http://schemas.microsoft.com/office/drawing/2014/main" id="{21CE076F-E99E-6BB4-68DB-10DBEB5345F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69182" y="4458369"/>
            <a:ext cx="3358888" cy="1729300"/>
          </a:xfrm>
          <a:prstGeom prst="rect">
            <a:avLst/>
          </a:prstGeom>
          <a:ln>
            <a:noFill/>
          </a:ln>
          <a:effectLst>
            <a:outerShdw blurRad="292100" dist="139700" dir="2700000" algn="tl" rotWithShape="0">
              <a:srgbClr val="333333">
                <a:alpha val="65000"/>
              </a:srgbClr>
            </a:outerShdw>
          </a:effectLst>
        </p:spPr>
      </p:pic>
      <p:sp>
        <p:nvSpPr>
          <p:cNvPr id="2" name="TextBox 1">
            <a:extLst>
              <a:ext uri="{FF2B5EF4-FFF2-40B4-BE49-F238E27FC236}">
                <a16:creationId xmlns:a16="http://schemas.microsoft.com/office/drawing/2014/main" id="{084F6BF1-ED92-E928-CAAD-12B7908C396A}"/>
              </a:ext>
            </a:extLst>
          </p:cNvPr>
          <p:cNvSpPr txBox="1"/>
          <p:nvPr/>
        </p:nvSpPr>
        <p:spPr>
          <a:xfrm>
            <a:off x="557971" y="6160059"/>
            <a:ext cx="27640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Spending </a:t>
            </a:r>
          </a:p>
        </p:txBody>
      </p:sp>
      <p:sp>
        <p:nvSpPr>
          <p:cNvPr id="3" name="TextBox 2">
            <a:extLst>
              <a:ext uri="{FF2B5EF4-FFF2-40B4-BE49-F238E27FC236}">
                <a16:creationId xmlns:a16="http://schemas.microsoft.com/office/drawing/2014/main" id="{7686AA67-18BD-0FE7-EE3F-068E4EB18FC4}"/>
              </a:ext>
            </a:extLst>
          </p:cNvPr>
          <p:cNvSpPr txBox="1"/>
          <p:nvPr/>
        </p:nvSpPr>
        <p:spPr>
          <a:xfrm>
            <a:off x="3624388" y="6342038"/>
            <a:ext cx="31710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Loyalty program </a:t>
            </a:r>
          </a:p>
        </p:txBody>
      </p:sp>
      <p:sp>
        <p:nvSpPr>
          <p:cNvPr id="4" name="TextBox 3">
            <a:extLst>
              <a:ext uri="{FF2B5EF4-FFF2-40B4-BE49-F238E27FC236}">
                <a16:creationId xmlns:a16="http://schemas.microsoft.com/office/drawing/2014/main" id="{830F9FB8-F4BF-3CF6-947F-0E6B85B270C7}"/>
              </a:ext>
            </a:extLst>
          </p:cNvPr>
          <p:cNvSpPr txBox="1"/>
          <p:nvPr/>
        </p:nvSpPr>
        <p:spPr>
          <a:xfrm>
            <a:off x="2138765" y="1390486"/>
            <a:ext cx="25179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DEMOGRAPHIC DATA</a:t>
            </a:r>
          </a:p>
        </p:txBody>
      </p:sp>
      <p:pic>
        <p:nvPicPr>
          <p:cNvPr id="9" name="Graphic 8" descr="Pound with solid fill">
            <a:extLst>
              <a:ext uri="{FF2B5EF4-FFF2-40B4-BE49-F238E27FC236}">
                <a16:creationId xmlns:a16="http://schemas.microsoft.com/office/drawing/2014/main" id="{83AB5671-EA72-E616-942F-065D7918655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631926" y="6160760"/>
            <a:ext cx="412712" cy="374848"/>
          </a:xfrm>
          <a:prstGeom prst="rect">
            <a:avLst/>
          </a:prstGeom>
        </p:spPr>
      </p:pic>
      <p:pic>
        <p:nvPicPr>
          <p:cNvPr id="15" name="Graphic 14" descr="Stars outline">
            <a:extLst>
              <a:ext uri="{FF2B5EF4-FFF2-40B4-BE49-F238E27FC236}">
                <a16:creationId xmlns:a16="http://schemas.microsoft.com/office/drawing/2014/main" id="{8048394A-80BB-E3B4-A7D8-BB2274DEE78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512295" y="6190185"/>
            <a:ext cx="696686" cy="668289"/>
          </a:xfrm>
          <a:prstGeom prst="rect">
            <a:avLst/>
          </a:prstGeom>
        </p:spPr>
      </p:pic>
      <p:pic>
        <p:nvPicPr>
          <p:cNvPr id="17" name="Graphic 16" descr="Group of people outline">
            <a:extLst>
              <a:ext uri="{FF2B5EF4-FFF2-40B4-BE49-F238E27FC236}">
                <a16:creationId xmlns:a16="http://schemas.microsoft.com/office/drawing/2014/main" id="{E91BBAE5-6379-9169-1EA7-9F053BCDE6E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027480" y="1294328"/>
            <a:ext cx="630425" cy="644624"/>
          </a:xfrm>
          <a:prstGeom prst="rect">
            <a:avLst/>
          </a:prstGeom>
        </p:spPr>
      </p:pic>
      <p:sp>
        <p:nvSpPr>
          <p:cNvPr id="18" name="TextBox 17">
            <a:extLst>
              <a:ext uri="{FF2B5EF4-FFF2-40B4-BE49-F238E27FC236}">
                <a16:creationId xmlns:a16="http://schemas.microsoft.com/office/drawing/2014/main" id="{705CDE7B-8072-CDEE-F193-E824B81FB093}"/>
              </a:ext>
            </a:extLst>
          </p:cNvPr>
          <p:cNvSpPr txBox="1"/>
          <p:nvPr/>
        </p:nvSpPr>
        <p:spPr>
          <a:xfrm>
            <a:off x="7690187" y="2619578"/>
            <a:ext cx="4347534"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I crafted a 12-questions </a:t>
            </a:r>
            <a:r>
              <a:rPr lang="en-GB" sz="2000" dirty="0" err="1"/>
              <a:t>survery</a:t>
            </a:r>
            <a:r>
              <a:rPr lang="en-GB" sz="2000" dirty="0"/>
              <a:t> in Microsoft Form to understand customer preferences.</a:t>
            </a:r>
          </a:p>
          <a:p>
            <a:r>
              <a:rPr lang="en-GB" sz="2000" dirty="0"/>
              <a:t>I shared my </a:t>
            </a:r>
            <a:r>
              <a:rPr lang="en-GB" sz="2000" dirty="0" err="1"/>
              <a:t>questionaire</a:t>
            </a:r>
            <a:r>
              <a:rPr lang="en-GB" sz="2000" dirty="0"/>
              <a:t> with my friends and classmates.</a:t>
            </a:r>
          </a:p>
          <a:p>
            <a:endParaRPr lang="en-GB" sz="2000"/>
          </a:p>
          <a:p>
            <a:r>
              <a:rPr lang="en-GB" sz="2000" dirty="0"/>
              <a:t>In part one  I've selected the most relevant questions related to demographic </a:t>
            </a:r>
            <a:r>
              <a:rPr lang="en-GB" sz="2000" dirty="0" err="1"/>
              <a:t>data,spending</a:t>
            </a:r>
            <a:r>
              <a:rPr lang="en-GB" sz="2000" dirty="0"/>
              <a:t> habits and loyalty program which directly. </a:t>
            </a:r>
            <a:endParaRPr lang="en-GB" sz="3200" dirty="0"/>
          </a:p>
        </p:txBody>
      </p:sp>
    </p:spTree>
    <p:extLst>
      <p:ext uri="{BB962C8B-B14F-4D97-AF65-F5344CB8AC3E}">
        <p14:creationId xmlns:p14="http://schemas.microsoft.com/office/powerpoint/2010/main" val="3895879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69B5180-F58F-75F4-D842-B874EC81D923}"/>
            </a:ext>
          </a:extLst>
        </p:cNvPr>
        <p:cNvGrpSpPr/>
        <p:nvPr/>
      </p:nvGrpSpPr>
      <p:grpSpPr>
        <a:xfrm>
          <a:off x="0" y="0"/>
          <a:ext cx="0" cy="0"/>
          <a:chOff x="0" y="0"/>
          <a:chExt cx="0" cy="0"/>
        </a:xfrm>
      </p:grpSpPr>
      <p:sp>
        <p:nvSpPr>
          <p:cNvPr id="14" name="Title 1">
            <a:extLst>
              <a:ext uri="{FF2B5EF4-FFF2-40B4-BE49-F238E27FC236}">
                <a16:creationId xmlns:a16="http://schemas.microsoft.com/office/drawing/2014/main" id="{B54D3511-8E7E-E951-2D4C-F92C19A47AAB}"/>
              </a:ext>
            </a:extLst>
          </p:cNvPr>
          <p:cNvSpPr>
            <a:spLocks noGrp="1"/>
          </p:cNvSpPr>
          <p:nvPr>
            <p:ph type="title"/>
          </p:nvPr>
        </p:nvSpPr>
        <p:spPr>
          <a:xfrm>
            <a:off x="338338" y="231777"/>
            <a:ext cx="11519922" cy="1391554"/>
          </a:xfrm>
        </p:spPr>
        <p:txBody>
          <a:bodyPr>
            <a:normAutofit fontScale="90000"/>
          </a:bodyPr>
          <a:lstStyle/>
          <a:p>
            <a:r>
              <a:rPr lang="en-US" dirty="0"/>
              <a:t>DOMI'S Insights –</a:t>
            </a:r>
            <a:r>
              <a:rPr lang="en-US" dirty="0" err="1"/>
              <a:t>questionaire</a:t>
            </a:r>
            <a:r>
              <a:rPr lang="en-US" dirty="0"/>
              <a:t> </a:t>
            </a:r>
            <a:br>
              <a:rPr lang="en-US"/>
            </a:br>
            <a:endParaRPr lang="en-US"/>
          </a:p>
        </p:txBody>
      </p:sp>
      <p:sp>
        <p:nvSpPr>
          <p:cNvPr id="18" name="Date Placeholder 3">
            <a:extLst>
              <a:ext uri="{FF2B5EF4-FFF2-40B4-BE49-F238E27FC236}">
                <a16:creationId xmlns:a16="http://schemas.microsoft.com/office/drawing/2014/main" id="{BA89F0BB-03FF-B370-8D8B-0F444C03E72D}"/>
              </a:ext>
            </a:extLst>
          </p:cNvPr>
          <p:cNvSpPr>
            <a:spLocks noGrp="1"/>
          </p:cNvSpPr>
          <p:nvPr>
            <p:ph type="dt" sz="half" idx="10"/>
          </p:nvPr>
        </p:nvSpPr>
        <p:spPr>
          <a:xfrm>
            <a:off x="137160" y="6453002"/>
            <a:ext cx="3494314" cy="365125"/>
          </a:xfrm>
        </p:spPr>
        <p:txBody>
          <a:bodyPr/>
          <a:lstStyle/>
          <a:p>
            <a:pPr>
              <a:spcAft>
                <a:spcPts val="600"/>
              </a:spcAft>
            </a:pPr>
            <a:fld id="{CB71D11F-7F80-47CA-A5A3-2FE641BC90E3}" type="datetime1">
              <a:pPr>
                <a:spcAft>
                  <a:spcPts val="600"/>
                </a:spcAft>
              </a:pPr>
              <a:t>30.06.2025</a:t>
            </a:fld>
            <a:endParaRPr lang="en-US"/>
          </a:p>
        </p:txBody>
      </p:sp>
      <p:sp>
        <p:nvSpPr>
          <p:cNvPr id="20" name="Footer Placeholder 4">
            <a:extLst>
              <a:ext uri="{FF2B5EF4-FFF2-40B4-BE49-F238E27FC236}">
                <a16:creationId xmlns:a16="http://schemas.microsoft.com/office/drawing/2014/main" id="{A111EA41-FE59-E0E6-07E6-001B83146403}"/>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22" name="Slide Number Placeholder 5">
            <a:extLst>
              <a:ext uri="{FF2B5EF4-FFF2-40B4-BE49-F238E27FC236}">
                <a16:creationId xmlns:a16="http://schemas.microsoft.com/office/drawing/2014/main" id="{01F58E7A-2F3F-C171-C3F0-2512AAE28882}"/>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7</a:t>
            </a:fld>
            <a:endParaRPr lang="en-US"/>
          </a:p>
        </p:txBody>
      </p:sp>
      <p:pic>
        <p:nvPicPr>
          <p:cNvPr id="3" name="Picture 2">
            <a:extLst>
              <a:ext uri="{FF2B5EF4-FFF2-40B4-BE49-F238E27FC236}">
                <a16:creationId xmlns:a16="http://schemas.microsoft.com/office/drawing/2014/main" id="{B03B5B34-B970-945D-47EA-EDC32E9BC567}"/>
              </a:ext>
            </a:extLst>
          </p:cNvPr>
          <p:cNvPicPr>
            <a:picLocks noChangeAspect="1"/>
          </p:cNvPicPr>
          <p:nvPr/>
        </p:nvPicPr>
        <p:blipFill>
          <a:blip r:embed="rId2">
            <a:extLst>
              <a:ext uri="{28A0092B-C50C-407E-A947-70E740481C1C}">
                <a14:useLocalDpi xmlns:a14="http://schemas.microsoft.com/office/drawing/2010/main" val="0"/>
              </a:ext>
            </a:extLst>
          </a:blip>
          <a:srcRect l="-1450" r="-2785" b="3155"/>
          <a:stretch>
            <a:fillRect/>
          </a:stretch>
        </p:blipFill>
        <p:spPr>
          <a:xfrm>
            <a:off x="89590" y="3146932"/>
            <a:ext cx="2298675" cy="3584353"/>
          </a:xfrm>
          <a:prstGeom prst="rect">
            <a:avLst/>
          </a:prstGeom>
          <a:ln>
            <a:noFill/>
          </a:ln>
          <a:effectLst>
            <a:outerShdw blurRad="190500" algn="tl" rotWithShape="0">
              <a:srgbClr val="000000">
                <a:alpha val="70000"/>
              </a:srgbClr>
            </a:outerShdw>
          </a:effectLst>
        </p:spPr>
      </p:pic>
      <p:pic>
        <p:nvPicPr>
          <p:cNvPr id="5" name="Picture 4">
            <a:extLst>
              <a:ext uri="{FF2B5EF4-FFF2-40B4-BE49-F238E27FC236}">
                <a16:creationId xmlns:a16="http://schemas.microsoft.com/office/drawing/2014/main" id="{A2F90735-E96C-CF5C-A8B2-511D1C1F8D55}"/>
              </a:ext>
            </a:extLst>
          </p:cNvPr>
          <p:cNvPicPr>
            <a:picLocks noChangeAspect="1"/>
          </p:cNvPicPr>
          <p:nvPr/>
        </p:nvPicPr>
        <p:blipFill>
          <a:blip r:embed="rId3">
            <a:extLst>
              <a:ext uri="{28A0092B-C50C-407E-A947-70E740481C1C}">
                <a14:useLocalDpi xmlns:a14="http://schemas.microsoft.com/office/drawing/2010/main" val="0"/>
              </a:ext>
            </a:extLst>
          </a:blip>
          <a:srcRect t="723" r="215" b="58161"/>
          <a:stretch>
            <a:fillRect/>
          </a:stretch>
        </p:blipFill>
        <p:spPr>
          <a:xfrm>
            <a:off x="3504351" y="4166285"/>
            <a:ext cx="3882303" cy="2652829"/>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26C0F4D8-219E-B8DD-AEA9-9B5F7D4CCBFE}"/>
              </a:ext>
            </a:extLst>
          </p:cNvPr>
          <p:cNvSpPr txBox="1"/>
          <p:nvPr/>
        </p:nvSpPr>
        <p:spPr>
          <a:xfrm>
            <a:off x="4524670" y="1178496"/>
            <a:ext cx="496956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Part II</a:t>
            </a:r>
          </a:p>
        </p:txBody>
      </p:sp>
      <p:pic>
        <p:nvPicPr>
          <p:cNvPr id="2" name="Picture 1">
            <a:extLst>
              <a:ext uri="{FF2B5EF4-FFF2-40B4-BE49-F238E27FC236}">
                <a16:creationId xmlns:a16="http://schemas.microsoft.com/office/drawing/2014/main" id="{5556AE4F-8802-5C98-5269-D7FF0232AD82}"/>
              </a:ext>
            </a:extLst>
          </p:cNvPr>
          <p:cNvPicPr>
            <a:picLocks noChangeAspect="1"/>
          </p:cNvPicPr>
          <p:nvPr/>
        </p:nvPicPr>
        <p:blipFill>
          <a:blip r:embed="rId4">
            <a:extLst>
              <a:ext uri="{28A0092B-C50C-407E-A947-70E740481C1C}">
                <a14:useLocalDpi xmlns:a14="http://schemas.microsoft.com/office/drawing/2010/main" val="0"/>
              </a:ext>
            </a:extLst>
          </a:blip>
          <a:srcRect t="-567" r="23344" b="-395"/>
          <a:stretch>
            <a:fillRect/>
          </a:stretch>
        </p:blipFill>
        <p:spPr>
          <a:xfrm>
            <a:off x="8670387" y="3145234"/>
            <a:ext cx="2654059" cy="3578935"/>
          </a:xfrm>
          <a:prstGeom prst="rect">
            <a:avLst/>
          </a:prstGeom>
          <a:ln>
            <a:noFill/>
          </a:ln>
          <a:effectLst>
            <a:outerShdw blurRad="190500" algn="tl" rotWithShape="0">
              <a:srgbClr val="000000">
                <a:alpha val="70000"/>
              </a:srgbClr>
            </a:outerShdw>
          </a:effectLst>
        </p:spPr>
      </p:pic>
      <p:sp>
        <p:nvSpPr>
          <p:cNvPr id="7" name="TextBox 6">
            <a:extLst>
              <a:ext uri="{FF2B5EF4-FFF2-40B4-BE49-F238E27FC236}">
                <a16:creationId xmlns:a16="http://schemas.microsoft.com/office/drawing/2014/main" id="{6FD1E349-BB21-B7F5-0A15-285BF154B913}"/>
              </a:ext>
            </a:extLst>
          </p:cNvPr>
          <p:cNvSpPr txBox="1"/>
          <p:nvPr/>
        </p:nvSpPr>
        <p:spPr>
          <a:xfrm>
            <a:off x="2281670" y="1714232"/>
            <a:ext cx="721465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In the second part of the questionnaire, I asked about:</a:t>
            </a:r>
            <a:endParaRPr lang="en-US"/>
          </a:p>
          <a:p>
            <a:pPr marL="285750" indent="-285750">
              <a:buFont typeface="Arial"/>
              <a:buChar char="•"/>
            </a:pPr>
            <a:r>
              <a:rPr lang="en-GB" b="1" dirty="0">
                <a:ea typeface="+mn-lt"/>
                <a:cs typeface="+mn-lt"/>
              </a:rPr>
              <a:t>Food Choices:</a:t>
            </a:r>
            <a:br>
              <a:rPr lang="en-GB" b="1">
                <a:ea typeface="+mn-lt"/>
                <a:cs typeface="+mn-lt"/>
              </a:rPr>
            </a:br>
            <a:endParaRPr lang="en-GB" b="1"/>
          </a:p>
          <a:p>
            <a:pPr marL="285750" indent="-285750">
              <a:buFont typeface="Arial"/>
              <a:buChar char="•"/>
            </a:pPr>
            <a:r>
              <a:rPr lang="en-GB" b="1" dirty="0">
                <a:ea typeface="+mn-lt"/>
                <a:cs typeface="+mn-lt"/>
              </a:rPr>
              <a:t>Coffee Types:</a:t>
            </a:r>
            <a:br>
              <a:rPr lang="en-GB" b="1">
                <a:ea typeface="+mn-lt"/>
                <a:cs typeface="+mn-lt"/>
              </a:rPr>
            </a:br>
            <a:endParaRPr lang="en-GB" b="1"/>
          </a:p>
          <a:p>
            <a:pPr marL="285750" indent="-285750">
              <a:buFont typeface="Arial"/>
              <a:buChar char="•"/>
            </a:pPr>
            <a:r>
              <a:rPr lang="en-GB" b="1" dirty="0">
                <a:ea typeface="+mn-lt"/>
                <a:cs typeface="+mn-lt"/>
              </a:rPr>
              <a:t>Milk Preferences:</a:t>
            </a:r>
            <a:br>
              <a:rPr lang="en-GB" b="1">
                <a:ea typeface="+mn-lt"/>
                <a:cs typeface="+mn-lt"/>
              </a:rPr>
            </a:br>
            <a:endParaRPr lang="en-GB" b="1"/>
          </a:p>
          <a:p>
            <a:pPr marL="285750" indent="-285750">
              <a:buFont typeface="Arial"/>
              <a:buChar char="•"/>
            </a:pPr>
            <a:r>
              <a:rPr lang="en-GB" b="1" dirty="0">
                <a:ea typeface="+mn-lt"/>
                <a:cs typeface="+mn-lt"/>
              </a:rPr>
              <a:t>Return customers </a:t>
            </a:r>
            <a:br>
              <a:rPr lang="en-GB" b="1">
                <a:ea typeface="+mn-lt"/>
                <a:cs typeface="+mn-lt"/>
              </a:rPr>
            </a:br>
            <a:endParaRPr lang="en-GB" b="1"/>
          </a:p>
          <a:p>
            <a:endParaRPr lang="en-GB"/>
          </a:p>
        </p:txBody>
      </p:sp>
    </p:spTree>
    <p:extLst>
      <p:ext uri="{BB962C8B-B14F-4D97-AF65-F5344CB8AC3E}">
        <p14:creationId xmlns:p14="http://schemas.microsoft.com/office/powerpoint/2010/main" val="229460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1F431-8391-BBB1-65BB-9CA8EFCBF046}"/>
              </a:ext>
            </a:extLst>
          </p:cNvPr>
          <p:cNvSpPr>
            <a:spLocks noGrp="1"/>
          </p:cNvSpPr>
          <p:nvPr>
            <p:ph type="title"/>
          </p:nvPr>
        </p:nvSpPr>
        <p:spPr>
          <a:xfrm>
            <a:off x="798623" y="-1953"/>
            <a:ext cx="10745788" cy="1143292"/>
          </a:xfrm>
        </p:spPr>
        <p:txBody>
          <a:bodyPr anchor="t">
            <a:normAutofit/>
          </a:bodyPr>
          <a:lstStyle/>
          <a:p>
            <a:r>
              <a:rPr lang="en-RO"/>
              <a:t>What potential customer wants ?</a:t>
            </a:r>
          </a:p>
        </p:txBody>
      </p:sp>
      <p:sp>
        <p:nvSpPr>
          <p:cNvPr id="18" name="Text Placeholder 2">
            <a:extLst>
              <a:ext uri="{FF2B5EF4-FFF2-40B4-BE49-F238E27FC236}">
                <a16:creationId xmlns:a16="http://schemas.microsoft.com/office/drawing/2014/main" id="{A226FF64-87BA-6E49-3ED9-1C56E4207D3E}"/>
              </a:ext>
            </a:extLst>
          </p:cNvPr>
          <p:cNvSpPr>
            <a:spLocks noGrp="1"/>
          </p:cNvSpPr>
          <p:nvPr>
            <p:ph type="body" idx="1"/>
          </p:nvPr>
        </p:nvSpPr>
        <p:spPr>
          <a:xfrm>
            <a:off x="3856382" y="857474"/>
            <a:ext cx="5157787" cy="559834"/>
          </a:xfrm>
        </p:spPr>
        <p:txBody>
          <a:bodyPr/>
          <a:lstStyle/>
          <a:p>
            <a:r>
              <a:rPr lang="en-US"/>
              <a:t>Data analysis </a:t>
            </a:r>
          </a:p>
        </p:txBody>
      </p:sp>
      <p:pic>
        <p:nvPicPr>
          <p:cNvPr id="3" name="Content Placeholder 2">
            <a:extLst>
              <a:ext uri="{FF2B5EF4-FFF2-40B4-BE49-F238E27FC236}">
                <a16:creationId xmlns:a16="http://schemas.microsoft.com/office/drawing/2014/main" id="{335D3C05-9280-C464-7B85-802B4B8D0B8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1315" y="3058390"/>
            <a:ext cx="2342263" cy="3763963"/>
          </a:xfrm>
          <a:prstGeom prst="rect">
            <a:avLst/>
          </a:prstGeom>
          <a:ln>
            <a:noFill/>
          </a:ln>
          <a:effectLst>
            <a:outerShdw blurRad="190500" algn="tl" rotWithShape="0">
              <a:srgbClr val="000000">
                <a:alpha val="70000"/>
              </a:srgbClr>
            </a:outerShdw>
          </a:effectLst>
        </p:spPr>
      </p:pic>
      <p:pic>
        <p:nvPicPr>
          <p:cNvPr id="4" name="Content Placeholder 3">
            <a:extLst>
              <a:ext uri="{FF2B5EF4-FFF2-40B4-BE49-F238E27FC236}">
                <a16:creationId xmlns:a16="http://schemas.microsoft.com/office/drawing/2014/main" id="{29D22429-3FBB-CB17-91B5-EDBDCB79FB1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3283777" y="3029993"/>
            <a:ext cx="2312148" cy="3773431"/>
          </a:xfrm>
          <a:prstGeom prst="rect">
            <a:avLst/>
          </a:prstGeom>
          <a:ln>
            <a:noFill/>
          </a:ln>
          <a:effectLst>
            <a:outerShdw blurRad="190500" algn="tl" rotWithShape="0">
              <a:srgbClr val="000000">
                <a:alpha val="70000"/>
              </a:srgbClr>
            </a:outerShdw>
          </a:effectLst>
        </p:spPr>
      </p:pic>
      <p:sp>
        <p:nvSpPr>
          <p:cNvPr id="19" name="Date Placeholder 6">
            <a:extLst>
              <a:ext uri="{FF2B5EF4-FFF2-40B4-BE49-F238E27FC236}">
                <a16:creationId xmlns:a16="http://schemas.microsoft.com/office/drawing/2014/main" id="{1A611B9E-E439-2C1C-30F5-19E3923A1B67}"/>
              </a:ext>
            </a:extLst>
          </p:cNvPr>
          <p:cNvSpPr>
            <a:spLocks noGrp="1"/>
          </p:cNvSpPr>
          <p:nvPr>
            <p:ph type="dt" sz="half" idx="10"/>
          </p:nvPr>
        </p:nvSpPr>
        <p:spPr>
          <a:xfrm>
            <a:off x="137160" y="6453002"/>
            <a:ext cx="3494314" cy="365125"/>
          </a:xfrm>
        </p:spPr>
        <p:txBody>
          <a:bodyPr/>
          <a:lstStyle/>
          <a:p>
            <a:pPr>
              <a:spcAft>
                <a:spcPts val="600"/>
              </a:spcAft>
            </a:pPr>
            <a:fld id="{723FB3C4-C618-473F-A1F9-2D9B019B9BB2}" type="datetime1">
              <a:pPr>
                <a:spcAft>
                  <a:spcPts val="600"/>
                </a:spcAft>
              </a:pPr>
              <a:t>30.06.2025</a:t>
            </a:fld>
            <a:endParaRPr lang="en-US"/>
          </a:p>
        </p:txBody>
      </p:sp>
      <p:sp>
        <p:nvSpPr>
          <p:cNvPr id="21" name="Footer Placeholder 7">
            <a:extLst>
              <a:ext uri="{FF2B5EF4-FFF2-40B4-BE49-F238E27FC236}">
                <a16:creationId xmlns:a16="http://schemas.microsoft.com/office/drawing/2014/main" id="{8B579DAD-FA1C-B5D2-1A79-795AFA2EB35E}"/>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23" name="Slide Number Placeholder 8">
            <a:extLst>
              <a:ext uri="{FF2B5EF4-FFF2-40B4-BE49-F238E27FC236}">
                <a16:creationId xmlns:a16="http://schemas.microsoft.com/office/drawing/2014/main" id="{E944CC00-4F6C-9228-F159-0502B01DEEB8}"/>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8</a:t>
            </a:fld>
            <a:endParaRPr lang="en-US"/>
          </a:p>
        </p:txBody>
      </p:sp>
      <p:sp>
        <p:nvSpPr>
          <p:cNvPr id="6" name="TextBox 5">
            <a:extLst>
              <a:ext uri="{FF2B5EF4-FFF2-40B4-BE49-F238E27FC236}">
                <a16:creationId xmlns:a16="http://schemas.microsoft.com/office/drawing/2014/main" id="{F5AB2F50-6534-FC34-E251-89496C87EE97}"/>
              </a:ext>
            </a:extLst>
          </p:cNvPr>
          <p:cNvSpPr txBox="1"/>
          <p:nvPr/>
        </p:nvSpPr>
        <p:spPr>
          <a:xfrm>
            <a:off x="2026382" y="4153081"/>
            <a:ext cx="4822486" cy="723275"/>
          </a:xfrm>
          <a:prstGeom prst="rect">
            <a:avLst/>
          </a:prstGeom>
          <a:noFill/>
        </p:spPr>
        <p:txBody>
          <a:bodyPr wrap="square" lIns="91440" tIns="45720" rIns="91440" bIns="45720" rtlCol="0" anchor="t">
            <a:spAutoFit/>
          </a:bodyPr>
          <a:lstStyle/>
          <a:p>
            <a:pPr>
              <a:spcAft>
                <a:spcPts val="600"/>
              </a:spcAft>
            </a:pPr>
            <a:endParaRPr lang="en-US"/>
          </a:p>
          <a:p>
            <a:pPr>
              <a:spcAft>
                <a:spcPts val="600"/>
              </a:spcAft>
            </a:pPr>
            <a:r>
              <a:rPr lang="en-RO"/>
              <a:t>                                         </a:t>
            </a:r>
          </a:p>
        </p:txBody>
      </p:sp>
      <p:pic>
        <p:nvPicPr>
          <p:cNvPr id="5" name="Picture 4">
            <a:extLst>
              <a:ext uri="{FF2B5EF4-FFF2-40B4-BE49-F238E27FC236}">
                <a16:creationId xmlns:a16="http://schemas.microsoft.com/office/drawing/2014/main" id="{D485B131-93A8-B813-EA8C-2EE92460A2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6617" y="3076586"/>
            <a:ext cx="2170406" cy="3783552"/>
          </a:xfrm>
          <a:prstGeom prst="rect">
            <a:avLst/>
          </a:prstGeom>
          <a:ln>
            <a:noFill/>
          </a:ln>
          <a:effectLst>
            <a:outerShdw blurRad="190500" algn="tl" rotWithShape="0">
              <a:srgbClr val="000000">
                <a:alpha val="70000"/>
              </a:srgbClr>
            </a:outerShdw>
          </a:effectLst>
        </p:spPr>
      </p:pic>
      <p:pic>
        <p:nvPicPr>
          <p:cNvPr id="8" name="Picture 7">
            <a:extLst>
              <a:ext uri="{FF2B5EF4-FFF2-40B4-BE49-F238E27FC236}">
                <a16:creationId xmlns:a16="http://schemas.microsoft.com/office/drawing/2014/main" id="{36F0654B-AC22-FE05-E700-58AF3C32598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94088" y="3039544"/>
            <a:ext cx="2654188" cy="3753976"/>
          </a:xfrm>
          <a:prstGeom prst="rect">
            <a:avLst/>
          </a:prstGeom>
          <a:ln>
            <a:noFill/>
          </a:ln>
          <a:effectLst>
            <a:outerShdw blurRad="190500" algn="tl" rotWithShape="0">
              <a:srgbClr val="000000">
                <a:alpha val="70000"/>
              </a:srgbClr>
            </a:outerShdw>
          </a:effectLst>
        </p:spPr>
      </p:pic>
      <p:sp>
        <p:nvSpPr>
          <p:cNvPr id="7" name="TextBox 6">
            <a:extLst>
              <a:ext uri="{FF2B5EF4-FFF2-40B4-BE49-F238E27FC236}">
                <a16:creationId xmlns:a16="http://schemas.microsoft.com/office/drawing/2014/main" id="{3FC1C464-06D5-5CEB-D667-6631ECAAE600}"/>
              </a:ext>
            </a:extLst>
          </p:cNvPr>
          <p:cNvSpPr txBox="1"/>
          <p:nvPr/>
        </p:nvSpPr>
        <p:spPr>
          <a:xfrm>
            <a:off x="459092" y="1949962"/>
            <a:ext cx="25084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64%prefer dairy milk</a:t>
            </a:r>
          </a:p>
          <a:p>
            <a:r>
              <a:rPr lang="en-GB"/>
              <a:t>100% would like food option with their coffee </a:t>
            </a:r>
          </a:p>
        </p:txBody>
      </p:sp>
      <p:sp>
        <p:nvSpPr>
          <p:cNvPr id="9" name="TextBox 8">
            <a:extLst>
              <a:ext uri="{FF2B5EF4-FFF2-40B4-BE49-F238E27FC236}">
                <a16:creationId xmlns:a16="http://schemas.microsoft.com/office/drawing/2014/main" id="{57E2D0B3-0B9D-1D8D-1067-C53609B82CDA}"/>
              </a:ext>
            </a:extLst>
          </p:cNvPr>
          <p:cNvSpPr txBox="1"/>
          <p:nvPr/>
        </p:nvSpPr>
        <p:spPr>
          <a:xfrm>
            <a:off x="6171726" y="2134545"/>
            <a:ext cx="29628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100% are interested in a loyalty program </a:t>
            </a:r>
          </a:p>
          <a:p>
            <a:r>
              <a:rPr lang="en-GB"/>
              <a:t>75% </a:t>
            </a:r>
            <a:r>
              <a:rPr lang="en-GB" err="1"/>
              <a:t>woulld</a:t>
            </a:r>
            <a:r>
              <a:rPr lang="en-GB"/>
              <a:t> spend 4-6</a:t>
            </a:r>
          </a:p>
        </p:txBody>
      </p:sp>
      <p:sp>
        <p:nvSpPr>
          <p:cNvPr id="10" name="TextBox 9">
            <a:extLst>
              <a:ext uri="{FF2B5EF4-FFF2-40B4-BE49-F238E27FC236}">
                <a16:creationId xmlns:a16="http://schemas.microsoft.com/office/drawing/2014/main" id="{E5D5DBE3-3A66-685C-7C0F-1A5DE23ABFF1}"/>
              </a:ext>
            </a:extLst>
          </p:cNvPr>
          <p:cNvSpPr txBox="1"/>
          <p:nvPr/>
        </p:nvSpPr>
        <p:spPr>
          <a:xfrm>
            <a:off x="9016209" y="2314398"/>
            <a:ext cx="31142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68% choose latte as a favourite drink </a:t>
            </a:r>
          </a:p>
          <a:p>
            <a:endParaRPr lang="en-GB"/>
          </a:p>
        </p:txBody>
      </p:sp>
      <p:sp>
        <p:nvSpPr>
          <p:cNvPr id="11" name="TextBox 10">
            <a:extLst>
              <a:ext uri="{FF2B5EF4-FFF2-40B4-BE49-F238E27FC236}">
                <a16:creationId xmlns:a16="http://schemas.microsoft.com/office/drawing/2014/main" id="{389D2185-037F-0FB3-2EC0-FEE6B405A5CD}"/>
              </a:ext>
            </a:extLst>
          </p:cNvPr>
          <p:cNvSpPr txBox="1"/>
          <p:nvPr/>
        </p:nvSpPr>
        <p:spPr>
          <a:xfrm>
            <a:off x="3284645" y="1855304"/>
            <a:ext cx="272616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89% choose pastries </a:t>
            </a:r>
          </a:p>
          <a:p>
            <a:r>
              <a:rPr lang="en-GB"/>
              <a:t>48% potential customer would come back for </a:t>
            </a:r>
            <a:r>
              <a:rPr lang="en-GB" err="1"/>
              <a:t>for</a:t>
            </a:r>
            <a:r>
              <a:rPr lang="en-GB"/>
              <a:t> good prices </a:t>
            </a:r>
          </a:p>
        </p:txBody>
      </p:sp>
    </p:spTree>
    <p:extLst>
      <p:ext uri="{BB962C8B-B14F-4D97-AF65-F5344CB8AC3E}">
        <p14:creationId xmlns:p14="http://schemas.microsoft.com/office/powerpoint/2010/main" val="712448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DAACF-FC31-259B-50D7-4FAAF64EA964}"/>
              </a:ext>
            </a:extLst>
          </p:cNvPr>
          <p:cNvSpPr>
            <a:spLocks noGrp="1"/>
          </p:cNvSpPr>
          <p:nvPr>
            <p:ph type="title"/>
          </p:nvPr>
        </p:nvSpPr>
        <p:spPr/>
        <p:txBody>
          <a:bodyPr anchor="t">
            <a:normAutofit/>
          </a:bodyPr>
          <a:lstStyle/>
          <a:p>
            <a:r>
              <a:rPr lang="en-GB" dirty="0"/>
              <a:t>Customer preferences-business decisions </a:t>
            </a:r>
          </a:p>
        </p:txBody>
      </p:sp>
      <p:sp>
        <p:nvSpPr>
          <p:cNvPr id="5" name="Content Placeholder 4">
            <a:extLst>
              <a:ext uri="{FF2B5EF4-FFF2-40B4-BE49-F238E27FC236}">
                <a16:creationId xmlns:a16="http://schemas.microsoft.com/office/drawing/2014/main" id="{8AF9DFD4-F87D-CCE9-FEA6-97F3DE103675}"/>
              </a:ext>
            </a:extLst>
          </p:cNvPr>
          <p:cNvSpPr>
            <a:spLocks noGrp="1"/>
          </p:cNvSpPr>
          <p:nvPr>
            <p:ph sz="half" idx="2"/>
          </p:nvPr>
        </p:nvSpPr>
        <p:spPr>
          <a:xfrm>
            <a:off x="937549" y="2275971"/>
            <a:ext cx="5157787" cy="3876012"/>
          </a:xfrm>
        </p:spPr>
        <p:txBody>
          <a:bodyPr vert="horz" lIns="91440" tIns="45720" rIns="91440" bIns="45720" rtlCol="0" anchor="t">
            <a:normAutofit fontScale="92500" lnSpcReduction="10000"/>
          </a:bodyPr>
          <a:lstStyle/>
          <a:p>
            <a:pPr>
              <a:lnSpc>
                <a:spcPct val="100000"/>
              </a:lnSpc>
              <a:spcBef>
                <a:spcPts val="0"/>
              </a:spcBef>
            </a:pPr>
            <a:r>
              <a:rPr lang="en-GB" sz="2200" dirty="0"/>
              <a:t>68% prefer latte </a:t>
            </a:r>
            <a:endParaRPr lang="en-US"/>
          </a:p>
          <a:p>
            <a:pPr>
              <a:lnSpc>
                <a:spcPct val="100000"/>
              </a:lnSpc>
              <a:spcBef>
                <a:spcPts val="0"/>
              </a:spcBef>
            </a:pPr>
            <a:endParaRPr lang="en-GB" sz="2200" dirty="0"/>
          </a:p>
          <a:p>
            <a:pPr>
              <a:lnSpc>
                <a:spcPct val="100000"/>
              </a:lnSpc>
              <a:spcBef>
                <a:spcPts val="0"/>
              </a:spcBef>
            </a:pPr>
            <a:r>
              <a:rPr lang="en-GB" sz="2200" dirty="0"/>
              <a:t>64%prefer diary milk </a:t>
            </a:r>
            <a:endParaRPr lang="en-US" sz="2200" dirty="0"/>
          </a:p>
          <a:p>
            <a:pPr marL="0" indent="0">
              <a:lnSpc>
                <a:spcPct val="100000"/>
              </a:lnSpc>
              <a:spcBef>
                <a:spcPts val="0"/>
              </a:spcBef>
              <a:buNone/>
            </a:pPr>
            <a:endParaRPr lang="en-GB" sz="2200" dirty="0"/>
          </a:p>
          <a:p>
            <a:pPr>
              <a:lnSpc>
                <a:spcPct val="100000"/>
              </a:lnSpc>
              <a:spcBef>
                <a:spcPts val="0"/>
              </a:spcBef>
            </a:pPr>
            <a:r>
              <a:rPr lang="en-GB" sz="2200" dirty="0"/>
              <a:t>100%want food with coffee </a:t>
            </a:r>
          </a:p>
          <a:p>
            <a:pPr marL="0" indent="0">
              <a:lnSpc>
                <a:spcPct val="100000"/>
              </a:lnSpc>
              <a:spcBef>
                <a:spcPts val="0"/>
              </a:spcBef>
              <a:buNone/>
            </a:pPr>
            <a:endParaRPr lang="en-GB" sz="2200" dirty="0"/>
          </a:p>
          <a:p>
            <a:pPr>
              <a:lnSpc>
                <a:spcPct val="100000"/>
              </a:lnSpc>
              <a:spcBef>
                <a:spcPts val="0"/>
              </a:spcBef>
            </a:pPr>
            <a:r>
              <a:rPr lang="en-GB" sz="2200" dirty="0"/>
              <a:t>89% choose pastries </a:t>
            </a:r>
          </a:p>
          <a:p>
            <a:pPr marL="0" indent="0">
              <a:lnSpc>
                <a:spcPct val="100000"/>
              </a:lnSpc>
              <a:spcBef>
                <a:spcPts val="0"/>
              </a:spcBef>
              <a:buNone/>
            </a:pPr>
            <a:endParaRPr lang="en-GB" sz="2200" dirty="0"/>
          </a:p>
          <a:p>
            <a:pPr>
              <a:lnSpc>
                <a:spcPct val="100000"/>
              </a:lnSpc>
              <a:spcBef>
                <a:spcPts val="0"/>
              </a:spcBef>
            </a:pPr>
            <a:r>
              <a:rPr lang="en-GB" sz="2200" dirty="0"/>
              <a:t>75%spend 4-6 </a:t>
            </a:r>
          </a:p>
          <a:p>
            <a:pPr marL="0" indent="0">
              <a:lnSpc>
                <a:spcPct val="100000"/>
              </a:lnSpc>
              <a:spcBef>
                <a:spcPts val="0"/>
              </a:spcBef>
              <a:buNone/>
            </a:pPr>
            <a:endParaRPr lang="en-GB" sz="2200" dirty="0"/>
          </a:p>
          <a:p>
            <a:pPr>
              <a:lnSpc>
                <a:spcPct val="100000"/>
              </a:lnSpc>
              <a:spcBef>
                <a:spcPts val="0"/>
              </a:spcBef>
            </a:pPr>
            <a:r>
              <a:rPr lang="en-GB" sz="2200" dirty="0"/>
              <a:t>48%return for good prices </a:t>
            </a:r>
          </a:p>
          <a:p>
            <a:pPr marL="0" indent="0">
              <a:lnSpc>
                <a:spcPct val="100000"/>
              </a:lnSpc>
              <a:spcBef>
                <a:spcPts val="0"/>
              </a:spcBef>
              <a:buNone/>
            </a:pPr>
            <a:endParaRPr lang="en-GB" sz="2200" dirty="0"/>
          </a:p>
          <a:p>
            <a:pPr>
              <a:lnSpc>
                <a:spcPct val="100000"/>
              </a:lnSpc>
              <a:spcBef>
                <a:spcPts val="0"/>
              </a:spcBef>
            </a:pPr>
            <a:r>
              <a:rPr lang="en-GB" sz="2200" dirty="0"/>
              <a:t>100% want a loyalty program </a:t>
            </a:r>
          </a:p>
          <a:p>
            <a:pPr marL="0" indent="0">
              <a:buNone/>
            </a:pPr>
            <a:endParaRPr lang="en-GB" dirty="0"/>
          </a:p>
        </p:txBody>
      </p:sp>
      <p:sp>
        <p:nvSpPr>
          <p:cNvPr id="22" name="Content Placeholder 21">
            <a:extLst>
              <a:ext uri="{FF2B5EF4-FFF2-40B4-BE49-F238E27FC236}">
                <a16:creationId xmlns:a16="http://schemas.microsoft.com/office/drawing/2014/main" id="{26C43982-7D85-13E3-5D70-54BD50825D2D}"/>
              </a:ext>
            </a:extLst>
          </p:cNvPr>
          <p:cNvSpPr>
            <a:spLocks noGrp="1"/>
          </p:cNvSpPr>
          <p:nvPr>
            <p:ph sz="quarter" idx="4"/>
          </p:nvPr>
        </p:nvSpPr>
        <p:spPr/>
        <p:txBody>
          <a:bodyPr vert="horz" lIns="91440" tIns="45720" rIns="91440" bIns="45720" rtlCol="0" anchor="t">
            <a:normAutofit fontScale="92500" lnSpcReduction="10000"/>
          </a:bodyPr>
          <a:lstStyle/>
          <a:p>
            <a:pPr>
              <a:lnSpc>
                <a:spcPct val="100000"/>
              </a:lnSpc>
              <a:spcBef>
                <a:spcPts val="0"/>
              </a:spcBef>
            </a:pPr>
            <a:r>
              <a:rPr lang="en-GB" dirty="0"/>
              <a:t>Latte is included  as a key of our menu </a:t>
            </a:r>
            <a:endParaRPr lang="en-US" dirty="0"/>
          </a:p>
          <a:p>
            <a:pPr>
              <a:lnSpc>
                <a:spcPct val="100000"/>
              </a:lnSpc>
              <a:spcBef>
                <a:spcPts val="0"/>
              </a:spcBef>
            </a:pPr>
            <a:endParaRPr lang="en-GB" dirty="0"/>
          </a:p>
          <a:p>
            <a:pPr>
              <a:lnSpc>
                <a:spcPct val="100000"/>
              </a:lnSpc>
              <a:spcBef>
                <a:spcPts val="0"/>
              </a:spcBef>
            </a:pPr>
            <a:r>
              <a:rPr lang="en-GB" dirty="0"/>
              <a:t>Diary milk as default with non dairy </a:t>
            </a:r>
            <a:r>
              <a:rPr lang="en-GB" dirty="0" err="1"/>
              <a:t>alrenatives</a:t>
            </a:r>
            <a:r>
              <a:rPr lang="en-GB" dirty="0"/>
              <a:t> </a:t>
            </a:r>
            <a:endParaRPr lang="en-US" dirty="0"/>
          </a:p>
          <a:p>
            <a:pPr>
              <a:lnSpc>
                <a:spcPct val="100000"/>
              </a:lnSpc>
              <a:spcBef>
                <a:spcPts val="0"/>
              </a:spcBef>
            </a:pPr>
            <a:endParaRPr lang="en-GB" dirty="0"/>
          </a:p>
          <a:p>
            <a:pPr>
              <a:lnSpc>
                <a:spcPct val="100000"/>
              </a:lnSpc>
              <a:spcBef>
                <a:spcPts val="0"/>
              </a:spcBef>
            </a:pPr>
            <a:r>
              <a:rPr lang="en-GB" dirty="0"/>
              <a:t>Pastries and snacks included in the menu </a:t>
            </a:r>
            <a:endParaRPr lang="en-US" dirty="0"/>
          </a:p>
          <a:p>
            <a:pPr>
              <a:lnSpc>
                <a:spcPct val="100000"/>
              </a:lnSpc>
              <a:spcBef>
                <a:spcPts val="0"/>
              </a:spcBef>
            </a:pPr>
            <a:endParaRPr lang="en-GB" dirty="0"/>
          </a:p>
          <a:p>
            <a:pPr>
              <a:lnSpc>
                <a:spcPct val="100000"/>
              </a:lnSpc>
              <a:spcBef>
                <a:spcPts val="0"/>
              </a:spcBef>
            </a:pPr>
            <a:r>
              <a:rPr lang="en-GB" dirty="0"/>
              <a:t>Pastries prioritized in daily selection </a:t>
            </a:r>
            <a:endParaRPr lang="en-US" dirty="0"/>
          </a:p>
          <a:p>
            <a:pPr>
              <a:lnSpc>
                <a:spcPct val="100000"/>
              </a:lnSpc>
              <a:spcBef>
                <a:spcPts val="0"/>
              </a:spcBef>
            </a:pPr>
            <a:endParaRPr lang="en-GB" dirty="0"/>
          </a:p>
          <a:p>
            <a:pPr>
              <a:lnSpc>
                <a:spcPct val="100000"/>
              </a:lnSpc>
              <a:spcBef>
                <a:spcPts val="0"/>
              </a:spcBef>
            </a:pPr>
            <a:r>
              <a:rPr lang="en-GB" dirty="0"/>
              <a:t>Prices align in this range </a:t>
            </a:r>
            <a:endParaRPr lang="en-US" dirty="0"/>
          </a:p>
          <a:p>
            <a:pPr>
              <a:lnSpc>
                <a:spcPct val="100000"/>
              </a:lnSpc>
              <a:spcBef>
                <a:spcPts val="0"/>
              </a:spcBef>
            </a:pPr>
            <a:endParaRPr lang="en-GB" dirty="0"/>
          </a:p>
          <a:p>
            <a:pPr>
              <a:lnSpc>
                <a:spcPct val="100000"/>
              </a:lnSpc>
              <a:spcBef>
                <a:spcPts val="0"/>
              </a:spcBef>
            </a:pPr>
            <a:r>
              <a:rPr lang="en-GB" dirty="0"/>
              <a:t>Affordable pricing</a:t>
            </a:r>
            <a:endParaRPr lang="en-US" dirty="0"/>
          </a:p>
          <a:p>
            <a:pPr>
              <a:lnSpc>
                <a:spcPct val="100000"/>
              </a:lnSpc>
              <a:spcBef>
                <a:spcPts val="0"/>
              </a:spcBef>
            </a:pPr>
            <a:endParaRPr lang="en-GB" dirty="0"/>
          </a:p>
          <a:p>
            <a:pPr>
              <a:lnSpc>
                <a:spcPct val="100000"/>
              </a:lnSpc>
              <a:spcBef>
                <a:spcPts val="0"/>
              </a:spcBef>
            </a:pPr>
            <a:r>
              <a:rPr lang="en-GB" dirty="0"/>
              <a:t>Buy 6, get 1 free loyal card </a:t>
            </a:r>
            <a:endParaRPr lang="en-US" dirty="0"/>
          </a:p>
          <a:p>
            <a:pPr>
              <a:lnSpc>
                <a:spcPct val="100000"/>
              </a:lnSpc>
              <a:spcBef>
                <a:spcPts val="0"/>
              </a:spcBef>
            </a:pPr>
            <a:endParaRPr lang="en-GB" dirty="0"/>
          </a:p>
          <a:p>
            <a:endParaRPr lang="en-GB" dirty="0"/>
          </a:p>
        </p:txBody>
      </p:sp>
      <p:sp>
        <p:nvSpPr>
          <p:cNvPr id="7" name="Date Placeholder 6">
            <a:extLst>
              <a:ext uri="{FF2B5EF4-FFF2-40B4-BE49-F238E27FC236}">
                <a16:creationId xmlns:a16="http://schemas.microsoft.com/office/drawing/2014/main" id="{EBB4E68D-180C-6D6F-C392-563082C3EBE2}"/>
              </a:ext>
            </a:extLst>
          </p:cNvPr>
          <p:cNvSpPr>
            <a:spLocks noGrp="1"/>
          </p:cNvSpPr>
          <p:nvPr>
            <p:ph type="dt" sz="half" idx="10"/>
          </p:nvPr>
        </p:nvSpPr>
        <p:spPr/>
        <p:txBody>
          <a:bodyPr anchor="ctr">
            <a:normAutofit/>
          </a:bodyPr>
          <a:lstStyle/>
          <a:p>
            <a:pPr>
              <a:spcAft>
                <a:spcPts val="600"/>
              </a:spcAft>
            </a:pPr>
            <a:fld id="{92206231-6985-458C-AFE1-32CC317E1A10}" type="datetime1">
              <a:pPr>
                <a:spcAft>
                  <a:spcPts val="600"/>
                </a:spcAft>
              </a:pPr>
              <a:t>30.06.2025</a:t>
            </a:fld>
            <a:endParaRPr lang="en-US"/>
          </a:p>
        </p:txBody>
      </p:sp>
      <p:sp>
        <p:nvSpPr>
          <p:cNvPr id="8" name="Footer Placeholder 7">
            <a:extLst>
              <a:ext uri="{FF2B5EF4-FFF2-40B4-BE49-F238E27FC236}">
                <a16:creationId xmlns:a16="http://schemas.microsoft.com/office/drawing/2014/main" id="{180FF564-62B3-D0B9-A2F7-12CC1325F129}"/>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9" name="Slide Number Placeholder 8">
            <a:extLst>
              <a:ext uri="{FF2B5EF4-FFF2-40B4-BE49-F238E27FC236}">
                <a16:creationId xmlns:a16="http://schemas.microsoft.com/office/drawing/2014/main" id="{2E04A31D-4132-1AEF-EF1F-CDF38303B28D}"/>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9</a:t>
            </a:fld>
            <a:endParaRPr lang="en-US"/>
          </a:p>
        </p:txBody>
      </p:sp>
      <p:sp>
        <p:nvSpPr>
          <p:cNvPr id="10" name="TextBox 9">
            <a:extLst>
              <a:ext uri="{FF2B5EF4-FFF2-40B4-BE49-F238E27FC236}">
                <a16:creationId xmlns:a16="http://schemas.microsoft.com/office/drawing/2014/main" id="{0DD846F0-691C-7D13-20AA-9282D5AAC8B7}"/>
              </a:ext>
            </a:extLst>
          </p:cNvPr>
          <p:cNvSpPr txBox="1"/>
          <p:nvPr/>
        </p:nvSpPr>
        <p:spPr>
          <a:xfrm>
            <a:off x="1715985" y="1874443"/>
            <a:ext cx="358653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CUSTOMER INSIGHTS </a:t>
            </a:r>
            <a:endParaRPr lang="en-GB" dirty="0"/>
          </a:p>
        </p:txBody>
      </p:sp>
      <p:sp>
        <p:nvSpPr>
          <p:cNvPr id="19" name="TextBox 18">
            <a:extLst>
              <a:ext uri="{FF2B5EF4-FFF2-40B4-BE49-F238E27FC236}">
                <a16:creationId xmlns:a16="http://schemas.microsoft.com/office/drawing/2014/main" id="{DF961184-C82D-2728-74E0-FBB075B42208}"/>
              </a:ext>
            </a:extLst>
          </p:cNvPr>
          <p:cNvSpPr txBox="1"/>
          <p:nvPr/>
        </p:nvSpPr>
        <p:spPr>
          <a:xfrm>
            <a:off x="4778264" y="4759377"/>
            <a:ext cx="38776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p>
        </p:txBody>
      </p:sp>
      <p:sp>
        <p:nvSpPr>
          <p:cNvPr id="25" name="Text Placeholder 24">
            <a:extLst>
              <a:ext uri="{FF2B5EF4-FFF2-40B4-BE49-F238E27FC236}">
                <a16:creationId xmlns:a16="http://schemas.microsoft.com/office/drawing/2014/main" id="{17B3B884-21F8-D737-502E-2134C5079329}"/>
              </a:ext>
            </a:extLst>
          </p:cNvPr>
          <p:cNvSpPr>
            <a:spLocks noGrp="1"/>
          </p:cNvSpPr>
          <p:nvPr>
            <p:ph type="body" sz="quarter" idx="3"/>
          </p:nvPr>
        </p:nvSpPr>
        <p:spPr/>
        <p:txBody>
          <a:bodyPr/>
          <a:lstStyle/>
          <a:p>
            <a:r>
              <a:rPr lang="en-GB" dirty="0"/>
              <a:t>BUSINESS decision</a:t>
            </a:r>
          </a:p>
        </p:txBody>
      </p:sp>
    </p:spTree>
    <p:extLst>
      <p:ext uri="{BB962C8B-B14F-4D97-AF65-F5344CB8AC3E}">
        <p14:creationId xmlns:p14="http://schemas.microsoft.com/office/powerpoint/2010/main" val="3892878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34EE1-7CA7-A733-64FF-1DE314D99E33}"/>
              </a:ext>
            </a:extLst>
          </p:cNvPr>
          <p:cNvSpPr>
            <a:spLocks noGrp="1"/>
          </p:cNvSpPr>
          <p:nvPr>
            <p:ph type="title"/>
          </p:nvPr>
        </p:nvSpPr>
        <p:spPr>
          <a:xfrm>
            <a:off x="3239848" y="1042"/>
            <a:ext cx="6769184" cy="1757135"/>
          </a:xfrm>
        </p:spPr>
        <p:txBody>
          <a:bodyPr vert="horz" lIns="91440" tIns="45720" rIns="91440" bIns="45720" rtlCol="0" anchor="b">
            <a:normAutofit/>
          </a:bodyPr>
          <a:lstStyle/>
          <a:p>
            <a:r>
              <a:rPr lang="en-US" sz="5400"/>
              <a:t>Marketing materials </a:t>
            </a:r>
          </a:p>
        </p:txBody>
      </p:sp>
      <p:pic>
        <p:nvPicPr>
          <p:cNvPr id="4" name="Content Placeholder 3">
            <a:extLst>
              <a:ext uri="{FF2B5EF4-FFF2-40B4-BE49-F238E27FC236}">
                <a16:creationId xmlns:a16="http://schemas.microsoft.com/office/drawing/2014/main" id="{556ACDFF-C5E6-352F-9734-4DCFCD3FBE9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8853" r="4688" b="2"/>
          <a:stretch>
            <a:fillRect/>
          </a:stretch>
        </p:blipFill>
        <p:spPr>
          <a:xfrm>
            <a:off x="7771145" y="4209741"/>
            <a:ext cx="3997527" cy="2646947"/>
          </a:xfrm>
          <a:custGeom>
            <a:avLst/>
            <a:gdLst/>
            <a:ahLst/>
            <a:cxnLst/>
            <a:rect l="l" t="t" r="r" b="b"/>
            <a:pathLst>
              <a:path w="3997527" h="2646947">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1" y="2646947"/>
                </a:cubicBezTo>
                <a:cubicBezTo>
                  <a:pt x="1310863" y="2646947"/>
                  <a:pt x="873195" y="2394813"/>
                  <a:pt x="465463" y="1803828"/>
                </a:cubicBezTo>
                <a:cubicBezTo>
                  <a:pt x="412107" y="1726474"/>
                  <a:pt x="359949" y="1656124"/>
                  <a:pt x="309509" y="1588134"/>
                </a:cubicBezTo>
                <a:cubicBezTo>
                  <a:pt x="100453" y="1306222"/>
                  <a:pt x="0" y="1159615"/>
                  <a:pt x="0" y="908578"/>
                </a:cubicBezTo>
                <a:cubicBezTo>
                  <a:pt x="0" y="659312"/>
                  <a:pt x="62965" y="413080"/>
                  <a:pt x="187010" y="176721"/>
                </a:cubicBezTo>
                <a:cubicBezTo>
                  <a:pt x="217356" y="118918"/>
                  <a:pt x="250961" y="62336"/>
                  <a:pt x="287751" y="7075"/>
                </a:cubicBezTo>
                <a:close/>
              </a:path>
            </a:pathLst>
          </a:custGeom>
        </p:spPr>
      </p:pic>
      <p:pic>
        <p:nvPicPr>
          <p:cNvPr id="5" name="Picture 4">
            <a:extLst>
              <a:ext uri="{FF2B5EF4-FFF2-40B4-BE49-F238E27FC236}">
                <a16:creationId xmlns:a16="http://schemas.microsoft.com/office/drawing/2014/main" id="{49B58351-B792-78CE-05F5-7ECFFF5FE534}"/>
              </a:ext>
            </a:extLst>
          </p:cNvPr>
          <p:cNvPicPr>
            <a:picLocks noChangeAspect="1"/>
          </p:cNvPicPr>
          <p:nvPr/>
        </p:nvPicPr>
        <p:blipFill>
          <a:blip r:embed="rId3">
            <a:extLst>
              <a:ext uri="{28A0092B-C50C-407E-A947-70E740481C1C}">
                <a14:useLocalDpi xmlns:a14="http://schemas.microsoft.com/office/drawing/2010/main" val="0"/>
              </a:ext>
            </a:extLst>
          </a:blip>
          <a:srcRect t="12945"/>
          <a:stretch>
            <a:fillRect/>
          </a:stretch>
        </p:blipFill>
        <p:spPr>
          <a:xfrm>
            <a:off x="-5" y="1620252"/>
            <a:ext cx="4211054" cy="5181530"/>
          </a:xfrm>
          <a:custGeom>
            <a:avLst/>
            <a:gdLst/>
            <a:ahLst/>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3" y="5181530"/>
                </a:lnTo>
                <a:lnTo>
                  <a:pt x="0" y="5181530"/>
                </a:lnTo>
                <a:lnTo>
                  <a:pt x="0" y="251609"/>
                </a:lnTo>
                <a:lnTo>
                  <a:pt x="158783" y="182603"/>
                </a:lnTo>
                <a:cubicBezTo>
                  <a:pt x="479801" y="54981"/>
                  <a:pt x="818871" y="-8854"/>
                  <a:pt x="1165310" y="990"/>
                </a:cubicBezTo>
                <a:close/>
              </a:path>
            </a:pathLst>
          </a:custGeom>
        </p:spPr>
      </p:pic>
      <p:pic>
        <p:nvPicPr>
          <p:cNvPr id="6" name="Picture 5">
            <a:extLst>
              <a:ext uri="{FF2B5EF4-FFF2-40B4-BE49-F238E27FC236}">
                <a16:creationId xmlns:a16="http://schemas.microsoft.com/office/drawing/2014/main" id="{9C9924E6-9F7C-E6F1-3ECE-38539360E3D8}"/>
              </a:ext>
            </a:extLst>
          </p:cNvPr>
          <p:cNvPicPr>
            <a:picLocks noChangeAspect="1"/>
          </p:cNvPicPr>
          <p:nvPr/>
        </p:nvPicPr>
        <p:blipFill>
          <a:blip r:embed="rId4">
            <a:extLst>
              <a:ext uri="{28A0092B-C50C-407E-A947-70E740481C1C}">
                <a14:useLocalDpi xmlns:a14="http://schemas.microsoft.com/office/drawing/2010/main" val="0"/>
              </a:ext>
            </a:extLst>
          </a:blip>
          <a:srcRect t="15660" r="2" b="2"/>
          <a:stretch>
            <a:fillRect/>
          </a:stretch>
        </p:blipFill>
        <p:spPr>
          <a:xfrm>
            <a:off x="8035059" y="587117"/>
            <a:ext cx="3938337" cy="3321595"/>
          </a:xfrm>
          <a:custGeom>
            <a:avLst/>
            <a:gdLst/>
            <a:ahLst/>
            <a:cxnLst/>
            <a:rect l="l" t="t" r="r" b="b"/>
            <a:pathLst>
              <a:path w="3938337" h="3321595">
                <a:moveTo>
                  <a:pt x="412520" y="0"/>
                </a:moveTo>
                <a:lnTo>
                  <a:pt x="3217629" y="0"/>
                </a:lnTo>
                <a:lnTo>
                  <a:pt x="3871410" y="0"/>
                </a:lnTo>
                <a:lnTo>
                  <a:pt x="3938337" y="0"/>
                </a:lnTo>
                <a:lnTo>
                  <a:pt x="3938337" y="59511"/>
                </a:lnTo>
                <a:lnTo>
                  <a:pt x="3938337" y="699247"/>
                </a:lnTo>
                <a:lnTo>
                  <a:pt x="3938337" y="2518435"/>
                </a:lnTo>
                <a:lnTo>
                  <a:pt x="3856842" y="2618704"/>
                </a:lnTo>
                <a:cubicBezTo>
                  <a:pt x="3439614" y="3108658"/>
                  <a:pt x="2979779" y="3321595"/>
                  <a:pt x="2362292" y="3321595"/>
                </a:cubicBezTo>
                <a:cubicBezTo>
                  <a:pt x="1899140" y="3321595"/>
                  <a:pt x="1559319" y="3095023"/>
                  <a:pt x="1093716" y="2749441"/>
                </a:cubicBezTo>
                <a:cubicBezTo>
                  <a:pt x="1041701" y="2710827"/>
                  <a:pt x="989684" y="2672676"/>
                  <a:pt x="939333" y="2635829"/>
                </a:cubicBezTo>
                <a:cubicBezTo>
                  <a:pt x="666418" y="2435869"/>
                  <a:pt x="408686" y="2246981"/>
                  <a:pt x="237160" y="2041901"/>
                </a:cubicBezTo>
                <a:cubicBezTo>
                  <a:pt x="73176" y="1845849"/>
                  <a:pt x="0" y="1649145"/>
                  <a:pt x="0" y="1404055"/>
                </a:cubicBezTo>
                <a:cubicBezTo>
                  <a:pt x="0" y="866538"/>
                  <a:pt x="144750" y="376466"/>
                  <a:pt x="410955" y="1974"/>
                </a:cubicBezTo>
                <a:close/>
              </a:path>
            </a:pathLst>
          </a:custGeom>
        </p:spPr>
      </p:pic>
      <p:sp>
        <p:nvSpPr>
          <p:cNvPr id="7" name="TextBox 6">
            <a:extLst>
              <a:ext uri="{FF2B5EF4-FFF2-40B4-BE49-F238E27FC236}">
                <a16:creationId xmlns:a16="http://schemas.microsoft.com/office/drawing/2014/main" id="{05AAC6F9-DBC9-D498-C411-4B99E89D27F3}"/>
              </a:ext>
            </a:extLst>
          </p:cNvPr>
          <p:cNvSpPr txBox="1"/>
          <p:nvPr/>
        </p:nvSpPr>
        <p:spPr>
          <a:xfrm>
            <a:off x="4209736" y="2248524"/>
            <a:ext cx="449704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Based on customer references I designed visual materials using Canva –a platform known for </a:t>
            </a:r>
            <a:r>
              <a:rPr lang="en-GB" sz="2400" dirty="0" err="1"/>
              <a:t>accesible</a:t>
            </a:r>
            <a:r>
              <a:rPr lang="en-GB" sz="2400" dirty="0"/>
              <a:t> design tools and brand kits(Canva ,2024)</a:t>
            </a:r>
          </a:p>
        </p:txBody>
      </p:sp>
    </p:spTree>
    <p:extLst>
      <p:ext uri="{BB962C8B-B14F-4D97-AF65-F5344CB8AC3E}">
        <p14:creationId xmlns:p14="http://schemas.microsoft.com/office/powerpoint/2010/main" val="1988347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582BD-BF1C-832E-5AC3-8A5E53C1CBD4}"/>
              </a:ext>
            </a:extLst>
          </p:cNvPr>
          <p:cNvSpPr>
            <a:spLocks noGrp="1"/>
          </p:cNvSpPr>
          <p:nvPr>
            <p:ph type="title"/>
          </p:nvPr>
        </p:nvSpPr>
        <p:spPr>
          <a:xfrm>
            <a:off x="4132289" y="-2243"/>
            <a:ext cx="10745788" cy="1143292"/>
          </a:xfrm>
        </p:spPr>
        <p:txBody>
          <a:bodyPr>
            <a:normAutofit/>
          </a:bodyPr>
          <a:lstStyle/>
          <a:p>
            <a:r>
              <a:rPr lang="en-GB"/>
              <a:t>W</a:t>
            </a:r>
            <a:r>
              <a:rPr lang="en-RO"/>
              <a:t>ebsite design </a:t>
            </a:r>
          </a:p>
        </p:txBody>
      </p:sp>
      <p:sp>
        <p:nvSpPr>
          <p:cNvPr id="12" name="Text Placeholder 11">
            <a:extLst>
              <a:ext uri="{FF2B5EF4-FFF2-40B4-BE49-F238E27FC236}">
                <a16:creationId xmlns:a16="http://schemas.microsoft.com/office/drawing/2014/main" id="{894D68DD-AF77-77BF-BDA1-295398153F8B}"/>
              </a:ext>
            </a:extLst>
          </p:cNvPr>
          <p:cNvSpPr>
            <a:spLocks noGrp="1"/>
          </p:cNvSpPr>
          <p:nvPr>
            <p:ph type="body" idx="1"/>
          </p:nvPr>
        </p:nvSpPr>
        <p:spPr>
          <a:xfrm>
            <a:off x="4519534" y="954965"/>
            <a:ext cx="5157787" cy="559834"/>
          </a:xfrm>
        </p:spPr>
        <p:txBody>
          <a:bodyPr>
            <a:noAutofit/>
          </a:bodyPr>
          <a:lstStyle/>
          <a:p>
            <a:r>
              <a:rPr lang="en-GB" sz="3500"/>
              <a:t>Home page </a:t>
            </a:r>
            <a:endParaRPr lang="en-US" sz="3500"/>
          </a:p>
        </p:txBody>
      </p:sp>
      <p:pic>
        <p:nvPicPr>
          <p:cNvPr id="11" name="Content Placeholder 10">
            <a:extLst>
              <a:ext uri="{FF2B5EF4-FFF2-40B4-BE49-F238E27FC236}">
                <a16:creationId xmlns:a16="http://schemas.microsoft.com/office/drawing/2014/main" id="{B86D1D0E-58D4-D6B8-A5FF-A005AC771D6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p:blipFill>
        <p:spPr>
          <a:xfrm>
            <a:off x="152453" y="3636075"/>
            <a:ext cx="5157788" cy="3223617"/>
          </a:xfrm>
          <a:prstGeom prst="rect">
            <a:avLst/>
          </a:prstGeom>
          <a:ln>
            <a:noFill/>
          </a:ln>
          <a:effectLst>
            <a:softEdge rad="112500"/>
          </a:effectLst>
        </p:spPr>
      </p:pic>
      <p:sp>
        <p:nvSpPr>
          <p:cNvPr id="3" name="TextBox 2">
            <a:extLst>
              <a:ext uri="{FF2B5EF4-FFF2-40B4-BE49-F238E27FC236}">
                <a16:creationId xmlns:a16="http://schemas.microsoft.com/office/drawing/2014/main" id="{BBE6076D-9398-3179-1FD5-B966BC4B0DA3}"/>
              </a:ext>
            </a:extLst>
          </p:cNvPr>
          <p:cNvSpPr txBox="1"/>
          <p:nvPr/>
        </p:nvSpPr>
        <p:spPr>
          <a:xfrm>
            <a:off x="1373317" y="773410"/>
            <a:ext cx="1828800" cy="369332"/>
          </a:xfrm>
          <a:prstGeom prst="rect">
            <a:avLst/>
          </a:prstGeom>
          <a:noFill/>
        </p:spPr>
        <p:txBody>
          <a:bodyPr wrap="square" lIns="91440" tIns="45720" rIns="91440" bIns="45720" rtlCol="0" anchor="t">
            <a:spAutoFit/>
          </a:bodyPr>
          <a:lstStyle/>
          <a:p>
            <a:pPr algn="l"/>
            <a:r>
              <a:rPr lang="en-GB" dirty="0"/>
              <a:t> </a:t>
            </a:r>
            <a:endParaRPr lang="en-US" dirty="0"/>
          </a:p>
        </p:txBody>
      </p:sp>
      <p:pic>
        <p:nvPicPr>
          <p:cNvPr id="7" name="Content Placeholder 6" descr="A screenshot of a computer&#10;&#10;AI-generated content may be incorrect.">
            <a:extLst>
              <a:ext uri="{FF2B5EF4-FFF2-40B4-BE49-F238E27FC236}">
                <a16:creationId xmlns:a16="http://schemas.microsoft.com/office/drawing/2014/main" id="{1E28FD4E-2272-AE1F-73C0-2D42CF05A78A}"/>
              </a:ext>
            </a:extLst>
          </p:cNvPr>
          <p:cNvPicPr>
            <a:picLocks noGrp="1" noChangeAspect="1"/>
          </p:cNvPicPr>
          <p:nvPr>
            <p:ph sz="quarter" idx="4"/>
          </p:nvPr>
        </p:nvPicPr>
        <p:blipFill>
          <a:blip r:embed="rId3"/>
          <a:stretch>
            <a:fillRect/>
          </a:stretch>
        </p:blipFill>
        <p:spPr>
          <a:xfrm>
            <a:off x="6571937" y="3580332"/>
            <a:ext cx="5027292" cy="3145805"/>
          </a:xfrm>
          <a:prstGeom prst="rect">
            <a:avLst/>
          </a:prstGeom>
          <a:ln>
            <a:noFill/>
          </a:ln>
          <a:effectLst>
            <a:outerShdw blurRad="190500" algn="tl" rotWithShape="0">
              <a:srgbClr val="000000">
                <a:alpha val="70000"/>
              </a:srgbClr>
            </a:outerShdw>
          </a:effectLst>
        </p:spPr>
      </p:pic>
      <p:sp>
        <p:nvSpPr>
          <p:cNvPr id="9" name="TextBox 8">
            <a:extLst>
              <a:ext uri="{FF2B5EF4-FFF2-40B4-BE49-F238E27FC236}">
                <a16:creationId xmlns:a16="http://schemas.microsoft.com/office/drawing/2014/main" id="{87DD2D2B-2738-3E8B-880C-DD67CEE594C6}"/>
              </a:ext>
            </a:extLst>
          </p:cNvPr>
          <p:cNvSpPr txBox="1"/>
          <p:nvPr/>
        </p:nvSpPr>
        <p:spPr>
          <a:xfrm>
            <a:off x="1049311" y="1961213"/>
            <a:ext cx="984354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created the website using </a:t>
            </a:r>
            <a:r>
              <a:rPr lang="en-GB" dirty="0" err="1"/>
              <a:t>Weebly,a</a:t>
            </a:r>
            <a:r>
              <a:rPr lang="en-GB" dirty="0"/>
              <a:t> user friendly platform that allowed me to design a clean website. (Weebly,2024)</a:t>
            </a:r>
          </a:p>
          <a:p>
            <a:r>
              <a:rPr lang="en-GB" dirty="0"/>
              <a:t>My brand motto ''A good day deserve a good </a:t>
            </a:r>
            <a:r>
              <a:rPr lang="en-GB" dirty="0" err="1"/>
              <a:t>coffee''is</a:t>
            </a:r>
            <a:r>
              <a:rPr lang="en-GB" dirty="0"/>
              <a:t> shown along with a Google Maps location and an </a:t>
            </a:r>
            <a:r>
              <a:rPr lang="en-GB" dirty="0" err="1"/>
              <a:t>oppinion</a:t>
            </a:r>
            <a:r>
              <a:rPr lang="en-GB" dirty="0"/>
              <a:t> form to collect clients feedback.</a:t>
            </a:r>
          </a:p>
        </p:txBody>
      </p:sp>
    </p:spTree>
    <p:extLst>
      <p:ext uri="{BB962C8B-B14F-4D97-AF65-F5344CB8AC3E}">
        <p14:creationId xmlns:p14="http://schemas.microsoft.com/office/powerpoint/2010/main" val="513559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5340-C216-E5EA-10DB-8514B7D62FED}"/>
              </a:ext>
            </a:extLst>
          </p:cNvPr>
          <p:cNvSpPr>
            <a:spLocks noGrp="1"/>
          </p:cNvSpPr>
          <p:nvPr>
            <p:ph type="title"/>
          </p:nvPr>
        </p:nvSpPr>
        <p:spPr>
          <a:xfrm>
            <a:off x="3157279" y="0"/>
            <a:ext cx="5877441" cy="1782351"/>
          </a:xfrm>
        </p:spPr>
        <p:txBody>
          <a:bodyPr>
            <a:normAutofit/>
          </a:bodyPr>
          <a:lstStyle/>
          <a:p>
            <a:pPr algn="ctr"/>
            <a:r>
              <a:rPr lang="en-RO">
                <a:solidFill>
                  <a:schemeClr val="tx1">
                    <a:lumMod val="85000"/>
                    <a:lumOff val="15000"/>
                  </a:schemeClr>
                </a:solidFill>
              </a:rPr>
              <a:t>WEBSITE DESIGN</a:t>
            </a:r>
            <a:br>
              <a:rPr lang="en-GB">
                <a:solidFill>
                  <a:schemeClr val="tx1">
                    <a:lumMod val="85000"/>
                    <a:lumOff val="15000"/>
                  </a:schemeClr>
                </a:solidFill>
              </a:rPr>
            </a:br>
            <a:r>
              <a:rPr lang="en-GB">
                <a:solidFill>
                  <a:schemeClr val="tx1">
                    <a:lumMod val="85000"/>
                    <a:lumOff val="15000"/>
                  </a:schemeClr>
                </a:solidFill>
              </a:rPr>
              <a:t>Our Menu </a:t>
            </a:r>
            <a:r>
              <a:rPr lang="en-RO">
                <a:solidFill>
                  <a:schemeClr val="tx1">
                    <a:lumMod val="85000"/>
                    <a:lumOff val="15000"/>
                  </a:schemeClr>
                </a:solidFill>
              </a:rPr>
              <a:t> </a:t>
            </a:r>
          </a:p>
        </p:txBody>
      </p:sp>
      <p:pic>
        <p:nvPicPr>
          <p:cNvPr id="3" name="Content Placeholder 2">
            <a:extLst>
              <a:ext uri="{FF2B5EF4-FFF2-40B4-BE49-F238E27FC236}">
                <a16:creationId xmlns:a16="http://schemas.microsoft.com/office/drawing/2014/main" id="{6DC98ACF-6ECA-BB59-BA15-9A1B1899980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509" t="12743" b="6496"/>
          <a:stretch>
            <a:fillRect/>
          </a:stretch>
        </p:blipFill>
        <p:spPr>
          <a:xfrm>
            <a:off x="295148" y="1937554"/>
            <a:ext cx="2859661" cy="4920527"/>
          </a:xfrm>
          <a:prstGeom prst="rect">
            <a:avLst/>
          </a:prstGeom>
          <a:ln>
            <a:noFill/>
          </a:ln>
          <a:effectLst>
            <a:softEdge rad="112500"/>
          </a:effectLst>
        </p:spPr>
      </p:pic>
      <p:pic>
        <p:nvPicPr>
          <p:cNvPr id="5" name="Content Placeholder 4" descr="A screenshot of a website&#10;&#10;AI-generated content may be incorrect.">
            <a:extLst>
              <a:ext uri="{FF2B5EF4-FFF2-40B4-BE49-F238E27FC236}">
                <a16:creationId xmlns:a16="http://schemas.microsoft.com/office/drawing/2014/main" id="{54EC2B7C-8517-BE64-A314-FE6A95079796}"/>
              </a:ext>
            </a:extLst>
          </p:cNvPr>
          <p:cNvPicPr>
            <a:picLocks noChangeAspect="1"/>
          </p:cNvPicPr>
          <p:nvPr/>
        </p:nvPicPr>
        <p:blipFill>
          <a:blip r:embed="rId3">
            <a:extLst>
              <a:ext uri="{28A0092B-C50C-407E-A947-70E740481C1C}">
                <a14:useLocalDpi xmlns:a14="http://schemas.microsoft.com/office/drawing/2010/main" val="0"/>
              </a:ext>
            </a:extLst>
          </a:blip>
          <a:srcRect l="32299" r="34020"/>
          <a:stretch>
            <a:fillRect/>
          </a:stretch>
        </p:blipFill>
        <p:spPr>
          <a:xfrm>
            <a:off x="8777049" y="1781406"/>
            <a:ext cx="3312891" cy="4864233"/>
          </a:xfrm>
          <a:prstGeom prst="rect">
            <a:avLst/>
          </a:prstGeom>
          <a:ln>
            <a:noFill/>
          </a:ln>
          <a:effectLst>
            <a:softEdge rad="112500"/>
          </a:effectLst>
        </p:spPr>
      </p:pic>
      <p:sp>
        <p:nvSpPr>
          <p:cNvPr id="4" name="TextBox 3">
            <a:extLst>
              <a:ext uri="{FF2B5EF4-FFF2-40B4-BE49-F238E27FC236}">
                <a16:creationId xmlns:a16="http://schemas.microsoft.com/office/drawing/2014/main" id="{C0290439-04C4-EFD3-98BF-C0A0679AD59D}"/>
              </a:ext>
            </a:extLst>
          </p:cNvPr>
          <p:cNvSpPr txBox="1"/>
          <p:nvPr/>
        </p:nvSpPr>
        <p:spPr>
          <a:xfrm>
            <a:off x="3685081" y="1911246"/>
            <a:ext cx="4472065"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designed all the menu using </a:t>
            </a:r>
            <a:r>
              <a:rPr lang="en-GB" dirty="0" err="1"/>
              <a:t>Canva,with</a:t>
            </a:r>
            <a:r>
              <a:rPr lang="en-GB" dirty="0"/>
              <a:t> clear layouts and </a:t>
            </a:r>
            <a:r>
              <a:rPr lang="en-GB" dirty="0" err="1"/>
              <a:t>colors</a:t>
            </a:r>
            <a:r>
              <a:rPr lang="en-GB" dirty="0"/>
              <a:t> to match my brand style.</a:t>
            </a:r>
          </a:p>
          <a:p>
            <a:endParaRPr lang="en-GB" dirty="0"/>
          </a:p>
          <a:p>
            <a:endParaRPr lang="en-GB" dirty="0"/>
          </a:p>
          <a:p>
            <a:r>
              <a:rPr lang="en-GB" dirty="0"/>
              <a:t>I included all the most popular items from the survey like </a:t>
            </a:r>
            <a:r>
              <a:rPr lang="en-GB" dirty="0" err="1"/>
              <a:t>latte,ice</a:t>
            </a:r>
            <a:r>
              <a:rPr lang="en-GB" dirty="0"/>
              <a:t> </a:t>
            </a:r>
            <a:r>
              <a:rPr lang="en-GB" dirty="0" err="1"/>
              <a:t>coffee,pastries</a:t>
            </a:r>
            <a:r>
              <a:rPr lang="en-GB" dirty="0"/>
              <a:t> ,priced </a:t>
            </a:r>
            <a:r>
              <a:rPr lang="en-GB" dirty="0" err="1"/>
              <a:t>beetween</a:t>
            </a:r>
            <a:r>
              <a:rPr lang="en-GB" dirty="0"/>
              <a:t> </a:t>
            </a:r>
            <a:r>
              <a:rPr lang="en-GB" sz="2000" dirty="0"/>
              <a:t>£</a:t>
            </a:r>
            <a:r>
              <a:rPr lang="en-GB" dirty="0"/>
              <a:t>4-6 with a premium selection of cakes at </a:t>
            </a:r>
            <a:r>
              <a:rPr lang="en-GB" sz="2000" dirty="0"/>
              <a:t>£</a:t>
            </a:r>
            <a:r>
              <a:rPr lang="en-GB" dirty="0"/>
              <a:t>7.50</a:t>
            </a:r>
            <a:endParaRPr lang="en-GB" sz="2000" dirty="0">
              <a:ea typeface="+mn-lt"/>
              <a:cs typeface="+mn-lt"/>
            </a:endParaRPr>
          </a:p>
          <a:p>
            <a:endParaRPr lang="en-GB" dirty="0"/>
          </a:p>
          <a:p>
            <a:endParaRPr lang="en-GB" dirty="0"/>
          </a:p>
          <a:p>
            <a:r>
              <a:rPr lang="en-GB" dirty="0"/>
              <a:t>I exported the menu as an image and uploaded to Weebly.</a:t>
            </a:r>
          </a:p>
          <a:p>
            <a:endParaRPr lang="en-GB" dirty="0"/>
          </a:p>
        </p:txBody>
      </p:sp>
    </p:spTree>
    <p:extLst>
      <p:ext uri="{BB962C8B-B14F-4D97-AF65-F5344CB8AC3E}">
        <p14:creationId xmlns:p14="http://schemas.microsoft.com/office/powerpoint/2010/main" val="580853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7366E-61E8-0D9C-B67B-C6BEA19490FA}"/>
              </a:ext>
            </a:extLst>
          </p:cNvPr>
          <p:cNvSpPr>
            <a:spLocks noGrp="1"/>
          </p:cNvSpPr>
          <p:nvPr>
            <p:ph type="title"/>
          </p:nvPr>
        </p:nvSpPr>
        <p:spPr>
          <a:xfrm>
            <a:off x="236471" y="100121"/>
            <a:ext cx="10741152" cy="1132258"/>
          </a:xfrm>
        </p:spPr>
        <p:txBody>
          <a:bodyPr anchor="t">
            <a:normAutofit/>
          </a:bodyPr>
          <a:lstStyle/>
          <a:p>
            <a:r>
              <a:rPr lang="en-GB" dirty="0">
                <a:solidFill>
                  <a:schemeClr val="bg1"/>
                </a:solidFill>
              </a:rPr>
              <a:t>How my video ad reflects the market insights </a:t>
            </a:r>
          </a:p>
        </p:txBody>
      </p:sp>
      <p:sp>
        <p:nvSpPr>
          <p:cNvPr id="3" name="Content Placeholder 2">
            <a:extLst>
              <a:ext uri="{FF2B5EF4-FFF2-40B4-BE49-F238E27FC236}">
                <a16:creationId xmlns:a16="http://schemas.microsoft.com/office/drawing/2014/main" id="{C4558EB1-DF94-01EF-4913-47B12C49494E}"/>
              </a:ext>
            </a:extLst>
          </p:cNvPr>
          <p:cNvSpPr>
            <a:spLocks noGrp="1"/>
          </p:cNvSpPr>
          <p:nvPr>
            <p:ph sz="half" idx="1"/>
          </p:nvPr>
        </p:nvSpPr>
        <p:spPr>
          <a:xfrm>
            <a:off x="5609053" y="798372"/>
            <a:ext cx="5181600" cy="4351338"/>
          </a:xfrm>
        </p:spPr>
        <p:txBody>
          <a:bodyPr vert="horz" lIns="91440" tIns="45720" rIns="91440" bIns="45720" rtlCol="0">
            <a:normAutofit/>
          </a:bodyPr>
          <a:lstStyle/>
          <a:p>
            <a:pPr>
              <a:lnSpc>
                <a:spcPct val="110000"/>
              </a:lnSpc>
            </a:pPr>
            <a:r>
              <a:rPr lang="en-GB" sz="1700" b="1" dirty="0"/>
              <a:t>Promo Offer (Coffee + Croissant)</a:t>
            </a:r>
            <a:br>
              <a:rPr lang="en-GB" sz="1700" b="1" dirty="0"/>
            </a:br>
            <a:r>
              <a:rPr lang="en-GB" sz="1700" b="1" dirty="0"/>
              <a:t>→ Reflects customer interest in value deals</a:t>
            </a:r>
            <a:r>
              <a:rPr lang="en-GB" sz="1700" dirty="0"/>
              <a:t>.</a:t>
            </a:r>
          </a:p>
          <a:p>
            <a:pPr>
              <a:lnSpc>
                <a:spcPct val="110000"/>
              </a:lnSpc>
            </a:pPr>
            <a:r>
              <a:rPr lang="en-GB" sz="1700" b="1" dirty="0"/>
              <a:t>People in a Rush</a:t>
            </a:r>
            <a:br>
              <a:rPr lang="en-GB" sz="1700" b="1" dirty="0"/>
            </a:br>
            <a:r>
              <a:rPr lang="en-GB" sz="1700" b="1" dirty="0"/>
              <a:t>→ Highlights need for quick service</a:t>
            </a:r>
            <a:r>
              <a:rPr lang="en-GB" sz="1700" dirty="0"/>
              <a:t>, as noted in responses.</a:t>
            </a:r>
          </a:p>
          <a:p>
            <a:pPr>
              <a:lnSpc>
                <a:spcPct val="110000"/>
              </a:lnSpc>
            </a:pPr>
            <a:r>
              <a:rPr lang="en-GB" sz="1700" b="1" dirty="0"/>
              <a:t>People Enjoying Coffee</a:t>
            </a:r>
            <a:br>
              <a:rPr lang="en-GB" sz="1700" b="1" dirty="0"/>
            </a:br>
            <a:r>
              <a:rPr lang="en-GB" sz="1700" b="1" dirty="0"/>
              <a:t>→ Shows the relaxed, friendly atmosphere</a:t>
            </a:r>
            <a:r>
              <a:rPr lang="en-GB" sz="1700" dirty="0"/>
              <a:t> customers want.</a:t>
            </a:r>
          </a:p>
          <a:p>
            <a:pPr>
              <a:lnSpc>
                <a:spcPct val="110000"/>
              </a:lnSpc>
            </a:pPr>
            <a:r>
              <a:rPr lang="en-GB" sz="1700" b="1" dirty="0"/>
              <a:t>Customer Ordering</a:t>
            </a:r>
            <a:br>
              <a:rPr lang="en-GB" sz="1700" b="1" dirty="0"/>
            </a:br>
            <a:r>
              <a:rPr lang="en-GB" sz="1700" b="1" dirty="0"/>
              <a:t>→ Emphasizes personal service</a:t>
            </a:r>
            <a:r>
              <a:rPr lang="en-GB" sz="1700" dirty="0"/>
              <a:t>, a key preference.</a:t>
            </a:r>
          </a:p>
          <a:p>
            <a:pPr>
              <a:lnSpc>
                <a:spcPct val="110000"/>
              </a:lnSpc>
            </a:pPr>
            <a:r>
              <a:rPr lang="en-GB" sz="1700" b="1" dirty="0"/>
              <a:t>Latte Art Close-Up</a:t>
            </a:r>
            <a:br>
              <a:rPr lang="en-GB" sz="1700" b="1" dirty="0"/>
            </a:br>
            <a:r>
              <a:rPr lang="en-GB" sz="1700" b="1" dirty="0"/>
              <a:t>→ Reinforces focus on high-quality coffee</a:t>
            </a:r>
            <a:r>
              <a:rPr lang="en-GB" sz="1700" dirty="0"/>
              <a:t>.</a:t>
            </a:r>
          </a:p>
        </p:txBody>
      </p:sp>
      <p:sp>
        <p:nvSpPr>
          <p:cNvPr id="4" name="Date Placeholder 3">
            <a:extLst>
              <a:ext uri="{FF2B5EF4-FFF2-40B4-BE49-F238E27FC236}">
                <a16:creationId xmlns:a16="http://schemas.microsoft.com/office/drawing/2014/main" id="{611C5243-597C-60F2-905D-31E26B6BE397}"/>
              </a:ext>
            </a:extLst>
          </p:cNvPr>
          <p:cNvSpPr>
            <a:spLocks noGrp="1"/>
          </p:cNvSpPr>
          <p:nvPr>
            <p:ph type="dt" sz="half" idx="10"/>
          </p:nvPr>
        </p:nvSpPr>
        <p:spPr>
          <a:xfrm>
            <a:off x="137160" y="6453002"/>
            <a:ext cx="3494314" cy="365125"/>
          </a:xfrm>
        </p:spPr>
        <p:txBody>
          <a:bodyPr anchor="ctr">
            <a:normAutofit/>
          </a:bodyPr>
          <a:lstStyle/>
          <a:p>
            <a:pPr>
              <a:spcAft>
                <a:spcPts val="600"/>
              </a:spcAft>
            </a:pPr>
            <a:fld id="{E2E7E435-58FE-4CD8-BA01-3286C7ECB332}" type="datetime1">
              <a:pPr>
                <a:spcAft>
                  <a:spcPts val="600"/>
                </a:spcAft>
              </a:pPr>
              <a:t>30.06.2025</a:t>
            </a:fld>
            <a:endParaRPr lang="en-US"/>
          </a:p>
        </p:txBody>
      </p:sp>
      <p:sp>
        <p:nvSpPr>
          <p:cNvPr id="5" name="Footer Placeholder 4">
            <a:extLst>
              <a:ext uri="{FF2B5EF4-FFF2-40B4-BE49-F238E27FC236}">
                <a16:creationId xmlns:a16="http://schemas.microsoft.com/office/drawing/2014/main" id="{710CFAB5-30EB-8A3C-4F8F-3E2AA333FCBD}"/>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B39C5B0F-CE6E-3C9D-BC6F-B96974BEEA29}"/>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13</a:t>
            </a:fld>
            <a:endParaRPr lang="en-US"/>
          </a:p>
        </p:txBody>
      </p:sp>
      <p:sp>
        <p:nvSpPr>
          <p:cNvPr id="9" name="TextBox 8">
            <a:extLst>
              <a:ext uri="{FF2B5EF4-FFF2-40B4-BE49-F238E27FC236}">
                <a16:creationId xmlns:a16="http://schemas.microsoft.com/office/drawing/2014/main" id="{666EBA85-65E7-3DE7-1750-DC6A5E1DE080}"/>
              </a:ext>
            </a:extLst>
          </p:cNvPr>
          <p:cNvSpPr txBox="1"/>
          <p:nvPr/>
        </p:nvSpPr>
        <p:spPr>
          <a:xfrm>
            <a:off x="5609053" y="5351826"/>
            <a:ext cx="5052958" cy="923330"/>
          </a:xfrm>
          <a:prstGeom prst="rect">
            <a:avLst/>
          </a:prstGeom>
          <a:noFill/>
        </p:spPr>
        <p:txBody>
          <a:bodyPr wrap="square" rtlCol="0">
            <a:spAutoFit/>
          </a:bodyPr>
          <a:lstStyle/>
          <a:p>
            <a:pPr algn="l"/>
            <a:r>
              <a:rPr lang="en-GB" dirty="0"/>
              <a:t>Link to my video ad </a:t>
            </a:r>
            <a:r>
              <a:rPr lang="en-GB" dirty="0">
                <a:hlinkClick r:id="rId3"/>
              </a:rPr>
              <a:t>https://</a:t>
            </a:r>
            <a:r>
              <a:rPr lang="en-GB" dirty="0" err="1">
                <a:hlinkClick r:id="rId3"/>
              </a:rPr>
              <a:t>youtu.be</a:t>
            </a:r>
            <a:r>
              <a:rPr lang="en-GB" dirty="0">
                <a:hlinkClick r:id="rId3"/>
              </a:rPr>
              <a:t>/bSPdJlVV2yI?</a:t>
            </a:r>
            <a:r>
              <a:rPr lang="en-GB" dirty="0" err="1">
                <a:hlinkClick r:id="rId3"/>
              </a:rPr>
              <a:t>si</a:t>
            </a:r>
            <a:r>
              <a:rPr lang="en-GB" dirty="0">
                <a:hlinkClick r:id="rId3"/>
              </a:rPr>
              <a:t>=QpsggqbXvlid3Ax9</a:t>
            </a:r>
            <a:endParaRPr lang="en-US" dirty="0"/>
          </a:p>
        </p:txBody>
      </p:sp>
    </p:spTree>
    <p:extLst>
      <p:ext uri="{BB962C8B-B14F-4D97-AF65-F5344CB8AC3E}">
        <p14:creationId xmlns:p14="http://schemas.microsoft.com/office/powerpoint/2010/main" val="3915123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063EA-9723-472A-E2CD-E7D2B48DD825}"/>
              </a:ext>
            </a:extLst>
          </p:cNvPr>
          <p:cNvSpPr>
            <a:spLocks noGrp="1"/>
          </p:cNvSpPr>
          <p:nvPr>
            <p:ph type="title"/>
          </p:nvPr>
        </p:nvSpPr>
        <p:spPr>
          <a:xfrm>
            <a:off x="490116" y="-2291"/>
            <a:ext cx="11210925" cy="744836"/>
          </a:xfrm>
        </p:spPr>
        <p:txBody>
          <a:bodyPr vert="horz" lIns="91440" tIns="45720" rIns="91440" bIns="45720" rtlCol="0" anchor="ctr">
            <a:normAutofit/>
          </a:bodyPr>
          <a:lstStyle/>
          <a:p>
            <a:pPr algn="ctr"/>
            <a:r>
              <a:rPr lang="en-US" dirty="0">
                <a:solidFill>
                  <a:schemeClr val="tx1">
                    <a:lumMod val="85000"/>
                    <a:lumOff val="15000"/>
                  </a:schemeClr>
                </a:solidFill>
              </a:rPr>
              <a:t>Financial plan </a:t>
            </a:r>
          </a:p>
        </p:txBody>
      </p:sp>
      <p:pic>
        <p:nvPicPr>
          <p:cNvPr id="7" name="Content Placeholder 6">
            <a:extLst>
              <a:ext uri="{FF2B5EF4-FFF2-40B4-BE49-F238E27FC236}">
                <a16:creationId xmlns:a16="http://schemas.microsoft.com/office/drawing/2014/main" id="{28E26D21-D8CC-8A88-D34A-05FD5DE3D24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8907"/>
          <a:stretch>
            <a:fillRect/>
          </a:stretch>
        </p:blipFill>
        <p:spPr>
          <a:xfrm>
            <a:off x="1750691" y="3429010"/>
            <a:ext cx="7019665" cy="3430949"/>
          </a:xfrm>
          <a:prstGeom prst="rect">
            <a:avLst/>
          </a:prstGeom>
        </p:spPr>
      </p:pic>
      <p:sp>
        <p:nvSpPr>
          <p:cNvPr id="4" name="TextBox 3">
            <a:extLst>
              <a:ext uri="{FF2B5EF4-FFF2-40B4-BE49-F238E27FC236}">
                <a16:creationId xmlns:a16="http://schemas.microsoft.com/office/drawing/2014/main" id="{62BAD0A9-E6BE-D74F-4287-EA3FE7840B5D}"/>
              </a:ext>
            </a:extLst>
          </p:cNvPr>
          <p:cNvSpPr txBox="1"/>
          <p:nvPr/>
        </p:nvSpPr>
        <p:spPr>
          <a:xfrm>
            <a:off x="492319" y="726817"/>
            <a:ext cx="1050560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Four main expense </a:t>
            </a:r>
            <a:r>
              <a:rPr lang="en-GB" dirty="0" err="1"/>
              <a:t>categories:rent,utilities,salaries,other</a:t>
            </a:r>
            <a:r>
              <a:rPr lang="en-GB" dirty="0"/>
              <a:t> costs ( </a:t>
            </a:r>
            <a:r>
              <a:rPr lang="en-GB" dirty="0" err="1"/>
              <a:t>marketing,maintenance</a:t>
            </a:r>
            <a:r>
              <a:rPr lang="en-GB" dirty="0"/>
              <a:t>).</a:t>
            </a:r>
            <a:endParaRPr lang="en-US" dirty="0"/>
          </a:p>
          <a:p>
            <a:endParaRPr lang="en-GB" dirty="0"/>
          </a:p>
          <a:p>
            <a:pPr marL="285750" indent="-285750">
              <a:buFont typeface="Arial"/>
              <a:buChar char="•"/>
            </a:pPr>
            <a:r>
              <a:rPr lang="en-GB" dirty="0"/>
              <a:t>Rent and salaries are fixed </a:t>
            </a:r>
          </a:p>
          <a:p>
            <a:pPr marL="285750" indent="-285750">
              <a:buFont typeface="Arial"/>
              <a:buChar char="•"/>
            </a:pPr>
            <a:endParaRPr lang="en-GB" dirty="0"/>
          </a:p>
          <a:p>
            <a:pPr marL="285750" indent="-285750">
              <a:buFont typeface="Arial"/>
              <a:buChar char="•"/>
            </a:pPr>
            <a:r>
              <a:rPr lang="en-GB" dirty="0"/>
              <a:t>Utilities-variable costs </a:t>
            </a:r>
          </a:p>
          <a:p>
            <a:pPr marL="285750" indent="-285750">
              <a:buFont typeface="Arial"/>
              <a:buChar char="•"/>
            </a:pPr>
            <a:endParaRPr lang="en-GB" dirty="0"/>
          </a:p>
          <a:p>
            <a:pPr marL="285750" indent="-285750">
              <a:buFont typeface="Arial"/>
              <a:buChar char="•"/>
            </a:pPr>
            <a:r>
              <a:rPr lang="en-GB" dirty="0"/>
              <a:t>Profit=REVENUE-TOTAL EXPENSES </a:t>
            </a:r>
          </a:p>
          <a:p>
            <a:pPr marL="285750" indent="-285750">
              <a:buFont typeface="Arial"/>
              <a:buChar char="•"/>
            </a:pPr>
            <a:endParaRPr lang="en-GB" dirty="0"/>
          </a:p>
          <a:p>
            <a:pPr marL="285750" indent="-285750">
              <a:buFont typeface="Arial"/>
              <a:buChar char="•"/>
            </a:pPr>
            <a:r>
              <a:rPr lang="en-GB" dirty="0"/>
              <a:t> Total expenses: RENT+UTILITIES+SALARIES+OTHER COSTS </a:t>
            </a:r>
          </a:p>
          <a:p>
            <a:pPr marL="285750" indent="-285750">
              <a:buFont typeface="Arial"/>
              <a:buChar char="•"/>
            </a:pPr>
            <a:endParaRPr lang="en-GB" dirty="0"/>
          </a:p>
          <a:p>
            <a:pPr marL="285750" indent="-285750">
              <a:buFont typeface="Arial"/>
              <a:buChar char="•"/>
            </a:pPr>
            <a:endParaRPr lang="en-GB" dirty="0"/>
          </a:p>
          <a:p>
            <a:endParaRPr lang="en-GB" dirty="0"/>
          </a:p>
        </p:txBody>
      </p:sp>
    </p:spTree>
    <p:extLst>
      <p:ext uri="{BB962C8B-B14F-4D97-AF65-F5344CB8AC3E}">
        <p14:creationId xmlns:p14="http://schemas.microsoft.com/office/powerpoint/2010/main" val="871285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D8264-E609-B677-49A0-0A53F112401E}"/>
              </a:ext>
            </a:extLst>
          </p:cNvPr>
          <p:cNvSpPr>
            <a:spLocks noGrp="1"/>
          </p:cNvSpPr>
          <p:nvPr>
            <p:ph type="title"/>
          </p:nvPr>
        </p:nvSpPr>
        <p:spPr>
          <a:xfrm>
            <a:off x="603381" y="553616"/>
            <a:ext cx="8273140" cy="4008859"/>
          </a:xfrm>
        </p:spPr>
        <p:txBody>
          <a:bodyPr anchor="t">
            <a:normAutofit/>
          </a:bodyPr>
          <a:lstStyle/>
          <a:p>
            <a:r>
              <a:rPr lang="ro-RO" dirty="0" err="1"/>
              <a:t>Reflection</a:t>
            </a:r>
            <a:r>
              <a:rPr lang="ro-RO" dirty="0"/>
              <a:t> </a:t>
            </a:r>
            <a:endParaRPr lang="en-US" dirty="0"/>
          </a:p>
        </p:txBody>
      </p:sp>
      <p:sp>
        <p:nvSpPr>
          <p:cNvPr id="10" name="Date Placeholder 3">
            <a:extLst>
              <a:ext uri="{FF2B5EF4-FFF2-40B4-BE49-F238E27FC236}">
                <a16:creationId xmlns:a16="http://schemas.microsoft.com/office/drawing/2014/main" id="{88E9C105-B9E2-DA88-2960-2A71ECA6C834}"/>
              </a:ext>
            </a:extLst>
          </p:cNvPr>
          <p:cNvSpPr>
            <a:spLocks noGrp="1"/>
          </p:cNvSpPr>
          <p:nvPr>
            <p:ph type="dt" sz="half" idx="10"/>
          </p:nvPr>
        </p:nvSpPr>
        <p:spPr>
          <a:xfrm>
            <a:off x="137160" y="6453002"/>
            <a:ext cx="3494314" cy="365125"/>
          </a:xfrm>
        </p:spPr>
        <p:txBody>
          <a:bodyPr/>
          <a:lstStyle/>
          <a:p>
            <a:pPr>
              <a:spcAft>
                <a:spcPts val="600"/>
              </a:spcAft>
            </a:pPr>
            <a:fld id="{204E5FCF-DF2E-4649-8E59-6552C8C4BA50}" type="datetime1">
              <a:pPr>
                <a:spcAft>
                  <a:spcPts val="600"/>
                </a:spcAft>
              </a:pPr>
              <a:t>30.06.2025</a:t>
            </a:fld>
            <a:endParaRPr lang="en-US"/>
          </a:p>
        </p:txBody>
      </p:sp>
      <p:sp>
        <p:nvSpPr>
          <p:cNvPr id="12" name="Footer Placeholder 4">
            <a:extLst>
              <a:ext uri="{FF2B5EF4-FFF2-40B4-BE49-F238E27FC236}">
                <a16:creationId xmlns:a16="http://schemas.microsoft.com/office/drawing/2014/main" id="{2D0C4340-FF9B-8BF7-E6B3-F94531FDE3A7}"/>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4" name="Slide Number Placeholder 5">
            <a:extLst>
              <a:ext uri="{FF2B5EF4-FFF2-40B4-BE49-F238E27FC236}">
                <a16:creationId xmlns:a16="http://schemas.microsoft.com/office/drawing/2014/main" id="{87C3B756-6350-BCFA-055A-06D235A72051}"/>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15</a:t>
            </a:fld>
            <a:endParaRPr lang="en-US"/>
          </a:p>
        </p:txBody>
      </p:sp>
      <p:sp>
        <p:nvSpPr>
          <p:cNvPr id="4" name="TextBox 3">
            <a:extLst>
              <a:ext uri="{FF2B5EF4-FFF2-40B4-BE49-F238E27FC236}">
                <a16:creationId xmlns:a16="http://schemas.microsoft.com/office/drawing/2014/main" id="{035DA722-F1F8-BBFE-AAA4-8597DB133111}"/>
              </a:ext>
            </a:extLst>
          </p:cNvPr>
          <p:cNvSpPr txBox="1"/>
          <p:nvPr/>
        </p:nvSpPr>
        <p:spPr>
          <a:xfrm>
            <a:off x="365760" y="2084831"/>
            <a:ext cx="821740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dirty="0">
                <a:ea typeface="+mn-lt"/>
                <a:cs typeface="+mn-lt"/>
              </a:rPr>
              <a:t>Putting together market research, branding, marketing, and finance taught me how to turn a business idea into a full plan. I also learnt how important it is to change based on what customers say.</a:t>
            </a:r>
            <a:r>
              <a:rPr lang="en-GB" dirty="0"/>
              <a:t> </a:t>
            </a:r>
            <a:endParaRPr lang="en-US" dirty="0"/>
          </a:p>
          <a:p>
            <a:endParaRPr lang="en-GB" dirty="0">
              <a:ea typeface="+mn-lt"/>
              <a:cs typeface="+mn-lt"/>
            </a:endParaRPr>
          </a:p>
          <a:p>
            <a:endParaRPr lang="en-GB" dirty="0">
              <a:ea typeface="+mn-lt"/>
              <a:cs typeface="+mn-lt"/>
            </a:endParaRPr>
          </a:p>
          <a:p>
            <a:r>
              <a:rPr lang="en-GB" dirty="0">
                <a:ea typeface="+mn-lt"/>
                <a:cs typeface="+mn-lt"/>
              </a:rPr>
              <a:t>I learnt how to clearly present data and solve problems based on customer comments during this project. I learnt how to use tools like Canva, Excel, and website builders with more confidence and became more creative through branding and media work</a:t>
            </a:r>
            <a:endParaRPr lang="en-GB" dirty="0"/>
          </a:p>
          <a:p>
            <a:endParaRPr lang="en-GB" dirty="0"/>
          </a:p>
          <a:p>
            <a:r>
              <a:rPr lang="en-GB" dirty="0">
                <a:ea typeface="+mn-lt"/>
                <a:cs typeface="+mn-lt"/>
              </a:rPr>
              <a:t>I want to feel more comfortable speaking in public and making my points clear in the future. I'd also like to get better at analysing finances and learn about more complicated design and marketing software</a:t>
            </a:r>
            <a:endParaRPr lang="en-GB" dirty="0"/>
          </a:p>
        </p:txBody>
      </p:sp>
    </p:spTree>
    <p:extLst>
      <p:ext uri="{BB962C8B-B14F-4D97-AF65-F5344CB8AC3E}">
        <p14:creationId xmlns:p14="http://schemas.microsoft.com/office/powerpoint/2010/main" val="786827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9DAD1-DA90-9605-3AD0-4591BC364692}"/>
              </a:ext>
            </a:extLst>
          </p:cNvPr>
          <p:cNvSpPr>
            <a:spLocks noGrp="1"/>
          </p:cNvSpPr>
          <p:nvPr>
            <p:ph type="title"/>
          </p:nvPr>
        </p:nvSpPr>
        <p:spPr/>
        <p:txBody>
          <a:bodyPr/>
          <a:lstStyle/>
          <a:p>
            <a:r>
              <a:rPr lang="ro-RO" dirty="0" err="1"/>
              <a:t>References</a:t>
            </a:r>
            <a:r>
              <a:rPr lang="ro-RO" dirty="0"/>
              <a:t> </a:t>
            </a:r>
            <a:endParaRPr lang="en-US" dirty="0"/>
          </a:p>
        </p:txBody>
      </p:sp>
      <p:sp>
        <p:nvSpPr>
          <p:cNvPr id="3" name="Content Placeholder 2">
            <a:extLst>
              <a:ext uri="{FF2B5EF4-FFF2-40B4-BE49-F238E27FC236}">
                <a16:creationId xmlns:a16="http://schemas.microsoft.com/office/drawing/2014/main" id="{D6936CDD-245A-30CE-D13D-EC9A7A742326}"/>
              </a:ext>
            </a:extLst>
          </p:cNvPr>
          <p:cNvSpPr>
            <a:spLocks noGrp="1"/>
          </p:cNvSpPr>
          <p:nvPr>
            <p:ph idx="1"/>
          </p:nvPr>
        </p:nvSpPr>
        <p:spPr/>
        <p:txBody>
          <a:bodyPr vert="horz" lIns="91440" tIns="45720" rIns="91440" bIns="45720" rtlCol="0" anchor="t">
            <a:normAutofit fontScale="92500" lnSpcReduction="10000"/>
          </a:bodyPr>
          <a:lstStyle/>
          <a:p>
            <a:r>
              <a:rPr lang="en-GB" dirty="0"/>
              <a:t>Microsoft Forms, (2024). </a:t>
            </a:r>
            <a:r>
              <a:rPr lang="en-GB" i="1" dirty="0"/>
              <a:t>Customer Questionnaire – Domi's Coffee</a:t>
            </a:r>
            <a:r>
              <a:rPr lang="en-GB" dirty="0"/>
              <a:t>. [online] Available at: https://forms.office.com</a:t>
            </a:r>
          </a:p>
          <a:p>
            <a:r>
              <a:rPr lang="en-GB" dirty="0"/>
              <a:t>Weebly, (2020). </a:t>
            </a:r>
            <a:r>
              <a:rPr lang="en-GB" i="1" dirty="0"/>
              <a:t>Weebly for Web Designers</a:t>
            </a:r>
            <a:r>
              <a:rPr lang="en-GB" dirty="0"/>
              <a:t>. [online] Available at: https://designers.weebly.com</a:t>
            </a:r>
          </a:p>
          <a:p>
            <a:r>
              <a:rPr lang="en-GB"/>
              <a:t>Canva, (2024). </a:t>
            </a:r>
            <a:r>
              <a:rPr lang="en-GB" i="1"/>
              <a:t>Design for Small Businesses</a:t>
            </a:r>
            <a:r>
              <a:rPr lang="en-GB"/>
              <a:t>. [online] Available at: </a:t>
            </a:r>
            <a:r>
              <a:rPr lang="en-GB" dirty="0">
                <a:hlinkClick r:id="rId2"/>
              </a:rPr>
              <a:t>https://www.canva.com/learn</a:t>
            </a:r>
          </a:p>
          <a:p>
            <a:r>
              <a:rPr lang="en-GB" dirty="0">
                <a:ea typeface="+mn-lt"/>
                <a:cs typeface="+mn-lt"/>
              </a:rPr>
              <a:t>Use Multiplier, 2024. </a:t>
            </a:r>
            <a:r>
              <a:rPr lang="en-GB" i="1" dirty="0">
                <a:ea typeface="+mn-lt"/>
                <a:cs typeface="+mn-lt"/>
              </a:rPr>
              <a:t>Creating a Personalised Customer Experience in Small Businesses</a:t>
            </a:r>
            <a:r>
              <a:rPr lang="en-GB">
                <a:ea typeface="+mn-lt"/>
                <a:cs typeface="+mn-lt"/>
              </a:rPr>
              <a:t>. [online] Use Multiplier. Available at: </a:t>
            </a:r>
            <a:r>
              <a:rPr lang="en-GB" dirty="0">
                <a:ea typeface="+mn-lt"/>
                <a:cs typeface="+mn-lt"/>
                <a:hlinkClick r:id="rId3"/>
              </a:rPr>
              <a:t>https://www.usemultiplier.com</a:t>
            </a:r>
            <a:endParaRPr lang="en-GB" dirty="0"/>
          </a:p>
          <a:p>
            <a:r>
              <a:rPr lang="en-GB" dirty="0">
                <a:ea typeface="+mn-lt"/>
                <a:cs typeface="+mn-lt"/>
              </a:rPr>
              <a:t>Entrepreneur, 2024. </a:t>
            </a:r>
            <a:r>
              <a:rPr lang="en-GB" i="1" dirty="0">
                <a:ea typeface="+mn-lt"/>
                <a:cs typeface="+mn-lt"/>
              </a:rPr>
              <a:t>The Power of Personal Touch in Small Business Success</a:t>
            </a:r>
            <a:r>
              <a:rPr lang="en-GB" dirty="0">
                <a:ea typeface="+mn-lt"/>
                <a:cs typeface="+mn-lt"/>
              </a:rPr>
              <a:t>. [online] Entrepreneur. Available at: </a:t>
            </a:r>
            <a:r>
              <a:rPr lang="en-GB" dirty="0">
                <a:ea typeface="+mn-lt"/>
                <a:cs typeface="+mn-lt"/>
                <a:hlinkClick r:id="rId4"/>
              </a:rPr>
              <a:t>https://www.entrepreneur.com</a:t>
            </a:r>
            <a:endParaRPr lang="en-GB" dirty="0"/>
          </a:p>
          <a:p>
            <a:r>
              <a:rPr lang="en-GB" dirty="0">
                <a:ea typeface="+mn-lt"/>
                <a:cs typeface="+mn-lt"/>
              </a:rPr>
              <a:t>Sleek, 2023. </a:t>
            </a:r>
            <a:r>
              <a:rPr lang="en-GB" i="1" dirty="0">
                <a:ea typeface="+mn-lt"/>
                <a:cs typeface="+mn-lt"/>
              </a:rPr>
              <a:t>Why Agility Matters: How Small Businesses Can Continuously Improve</a:t>
            </a:r>
            <a:r>
              <a:rPr lang="en-GB" dirty="0">
                <a:ea typeface="+mn-lt"/>
                <a:cs typeface="+mn-lt"/>
              </a:rPr>
              <a:t>. [online] Sleek. Available at: </a:t>
            </a:r>
            <a:r>
              <a:rPr lang="en-GB" dirty="0">
                <a:ea typeface="+mn-lt"/>
                <a:cs typeface="+mn-lt"/>
                <a:hlinkClick r:id="rId5"/>
              </a:rPr>
              <a:t>https://www.sleek.com</a:t>
            </a:r>
            <a:endParaRPr lang="en-GB" dirty="0"/>
          </a:p>
          <a:p>
            <a:pPr marL="0" indent="0">
              <a:buNone/>
            </a:pPr>
            <a:endParaRPr lang="en-GB"/>
          </a:p>
          <a:p>
            <a:endParaRPr lang="en-US"/>
          </a:p>
        </p:txBody>
      </p:sp>
    </p:spTree>
    <p:extLst>
      <p:ext uri="{BB962C8B-B14F-4D97-AF65-F5344CB8AC3E}">
        <p14:creationId xmlns:p14="http://schemas.microsoft.com/office/powerpoint/2010/main" val="2173246670"/>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otalTime>1</TotalTime>
  <Words>1165</Words>
  <Application>Microsoft Macintosh PowerPoint</Application>
  <PresentationFormat>Widescreen</PresentationFormat>
  <Paragraphs>180</Paragraphs>
  <Slides>16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Avenir Next LT Pro Light</vt:lpstr>
      <vt:lpstr>Calibri</vt:lpstr>
      <vt:lpstr>Century Gothic</vt:lpstr>
      <vt:lpstr>Grandview Display</vt:lpstr>
      <vt:lpstr>Neue Haas Grotesk Text Pro</vt:lpstr>
      <vt:lpstr>Times New Roman</vt:lpstr>
      <vt:lpstr>Trade Gothic Next Cond</vt:lpstr>
      <vt:lpstr>VanillaVTI</vt:lpstr>
      <vt:lpstr>Certificate of Higher Education in Employability Skills LEVEL 4     Module Name: Academic Skills for Personal and Business Growth (BMSW4008_CARD)  Module Lead:Philipa Fitzgerald  Student :Domnica Gabriela Bartok    Student ID: 2412716   </vt:lpstr>
      <vt:lpstr>PowerPoint Presentation</vt:lpstr>
      <vt:lpstr>PowerPoint Presentation</vt:lpstr>
      <vt:lpstr>PowerPoint Presentation</vt:lpstr>
      <vt:lpstr>PowerPoint Presentation</vt:lpstr>
      <vt:lpstr>DOMI'S Insights - Questionaire  part I</vt:lpstr>
      <vt:lpstr>DOMI'S Insights –questionaire  </vt:lpstr>
      <vt:lpstr>What potential customer wants ?</vt:lpstr>
      <vt:lpstr>Customer preferences-business decisions </vt:lpstr>
      <vt:lpstr>Marketing materials </vt:lpstr>
      <vt:lpstr>Website design </vt:lpstr>
      <vt:lpstr>WEBSITE DESIGN Our Menu  </vt:lpstr>
      <vt:lpstr>How my video ad reflects the market insights </vt:lpstr>
      <vt:lpstr>Financial plan </vt:lpstr>
      <vt:lpstr>Reflection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Employability Skills LEVEL 4     Module Name: Academic Skills for the Digital Era (BMSW4013) Module Lead </dc:title>
  <dc:creator>Gabriela Bartok</dc:creator>
  <cp:lastModifiedBy>Dominica Gabriela Bartok (2412716)</cp:lastModifiedBy>
  <cp:revision>765</cp:revision>
  <dcterms:created xsi:type="dcterms:W3CDTF">2025-06-22T02:58:45Z</dcterms:created>
  <dcterms:modified xsi:type="dcterms:W3CDTF">2025-06-30T07:53:16Z</dcterms:modified>
</cp:coreProperties>
</file>