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3" r:id="rId6"/>
    <p:sldMasterId id="2147483675" r:id="rId7"/>
  </p:sldMasterIdLst>
  <p:notesMasterIdLst>
    <p:notesMasterId r:id="rId53"/>
  </p:notesMasterIdLst>
  <p:sldIdLst>
    <p:sldId id="292" r:id="rId8"/>
    <p:sldId id="294" r:id="rId9"/>
    <p:sldId id="259" r:id="rId10"/>
    <p:sldId id="426" r:id="rId11"/>
    <p:sldId id="427" r:id="rId12"/>
    <p:sldId id="429" r:id="rId13"/>
    <p:sldId id="430" r:id="rId14"/>
    <p:sldId id="431" r:id="rId15"/>
    <p:sldId id="432" r:id="rId16"/>
    <p:sldId id="433" r:id="rId17"/>
    <p:sldId id="435" r:id="rId18"/>
    <p:sldId id="436" r:id="rId19"/>
    <p:sldId id="438" r:id="rId20"/>
    <p:sldId id="439" r:id="rId21"/>
    <p:sldId id="440" r:id="rId22"/>
    <p:sldId id="441" r:id="rId23"/>
    <p:sldId id="442" r:id="rId24"/>
    <p:sldId id="443" r:id="rId25"/>
    <p:sldId id="444" r:id="rId26"/>
    <p:sldId id="445" r:id="rId27"/>
    <p:sldId id="448" r:id="rId28"/>
    <p:sldId id="449" r:id="rId29"/>
    <p:sldId id="447" r:id="rId30"/>
    <p:sldId id="450" r:id="rId31"/>
    <p:sldId id="451" r:id="rId32"/>
    <p:sldId id="452" r:id="rId33"/>
    <p:sldId id="453" r:id="rId34"/>
    <p:sldId id="454" r:id="rId35"/>
    <p:sldId id="455" r:id="rId36"/>
    <p:sldId id="456" r:id="rId37"/>
    <p:sldId id="457" r:id="rId38"/>
    <p:sldId id="458" r:id="rId39"/>
    <p:sldId id="459" r:id="rId40"/>
    <p:sldId id="460" r:id="rId41"/>
    <p:sldId id="461" r:id="rId42"/>
    <p:sldId id="462" r:id="rId43"/>
    <p:sldId id="463" r:id="rId44"/>
    <p:sldId id="464" r:id="rId45"/>
    <p:sldId id="465" r:id="rId46"/>
    <p:sldId id="466" r:id="rId47"/>
    <p:sldId id="396" r:id="rId48"/>
    <p:sldId id="425" r:id="rId49"/>
    <p:sldId id="467" r:id="rId50"/>
    <p:sldId id="308" r:id="rId51"/>
    <p:sldId id="306"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390F0-6A75-4538-9750-4CC6E966A135}" v="3" dt="2024-03-12T07:03:16.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54" autoAdjust="0"/>
  </p:normalViewPr>
  <p:slideViewPr>
    <p:cSldViewPr snapToGrid="0">
      <p:cViewPr varScale="1">
        <p:scale>
          <a:sx n="69" d="100"/>
          <a:sy n="69" d="100"/>
        </p:scale>
        <p:origin x="802"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ableStyles" Target="tableStyle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E3FC1EB1-B19F-4B48-AC2A-54C067DDA416}"/>
    <pc:docChg chg="delSld">
      <pc:chgData name="Munyaradzi Nicholas Murira" userId="6ab3fae5-94bd-47ef-9f25-6c1f645127cf" providerId="ADAL" clId="{E3FC1EB1-B19F-4B48-AC2A-54C067DDA416}" dt="2023-03-21T06:15:06.647" v="0" actId="47"/>
      <pc:docMkLst>
        <pc:docMk/>
      </pc:docMkLst>
      <pc:sldChg chg="del">
        <pc:chgData name="Munyaradzi Nicholas Murira" userId="6ab3fae5-94bd-47ef-9f25-6c1f645127cf" providerId="ADAL" clId="{E3FC1EB1-B19F-4B48-AC2A-54C067DDA416}" dt="2023-03-21T06:15:06.647" v="0" actId="47"/>
        <pc:sldMkLst>
          <pc:docMk/>
          <pc:sldMk cId="3977872131" sldId="258"/>
        </pc:sldMkLst>
      </pc:sldChg>
    </pc:docChg>
  </pc:docChgLst>
  <pc:docChgLst>
    <pc:chgData name="Munyaradzi Nicholas Murira" userId="6ab3fae5-94bd-47ef-9f25-6c1f645127cf" providerId="ADAL" clId="{0C6390F0-6A75-4538-9750-4CC6E966A135}"/>
    <pc:docChg chg="undo custSel addSld delSld modSld">
      <pc:chgData name="Munyaradzi Nicholas Murira" userId="6ab3fae5-94bd-47ef-9f25-6c1f645127cf" providerId="ADAL" clId="{0C6390F0-6A75-4538-9750-4CC6E966A135}" dt="2024-03-12T07:04:00.041" v="21" actId="47"/>
      <pc:docMkLst>
        <pc:docMk/>
      </pc:docMkLst>
      <pc:sldChg chg="del">
        <pc:chgData name="Munyaradzi Nicholas Murira" userId="6ab3fae5-94bd-47ef-9f25-6c1f645127cf" providerId="ADAL" clId="{0C6390F0-6A75-4538-9750-4CC6E966A135}" dt="2024-03-12T07:04:00.041" v="21" actId="47"/>
        <pc:sldMkLst>
          <pc:docMk/>
          <pc:sldMk cId="2646122913" sldId="256"/>
        </pc:sldMkLst>
      </pc:sldChg>
      <pc:sldChg chg="add del">
        <pc:chgData name="Munyaradzi Nicholas Murira" userId="6ab3fae5-94bd-47ef-9f25-6c1f645127cf" providerId="ADAL" clId="{0C6390F0-6A75-4538-9750-4CC6E966A135}" dt="2024-03-12T07:03:09.270" v="5"/>
        <pc:sldMkLst>
          <pc:docMk/>
          <pc:sldMk cId="1436145131" sldId="292"/>
        </pc:sldMkLst>
      </pc:sldChg>
      <pc:sldChg chg="modSp add del mod">
        <pc:chgData name="Munyaradzi Nicholas Murira" userId="6ab3fae5-94bd-47ef-9f25-6c1f645127cf" providerId="ADAL" clId="{0C6390F0-6A75-4538-9750-4CC6E966A135}" dt="2024-03-12T07:03:47.435" v="20" actId="20577"/>
        <pc:sldMkLst>
          <pc:docMk/>
          <pc:sldMk cId="4059603072" sldId="294"/>
        </pc:sldMkLst>
        <pc:spChg chg="mod">
          <ac:chgData name="Munyaradzi Nicholas Murira" userId="6ab3fae5-94bd-47ef-9f25-6c1f645127cf" providerId="ADAL" clId="{0C6390F0-6A75-4538-9750-4CC6E966A135}" dt="2024-03-12T07:03:47.435" v="20" actId="20577"/>
          <ac:spMkLst>
            <pc:docMk/>
            <pc:sldMk cId="4059603072" sldId="294"/>
            <ac:spMk id="2" creationId="{EDD4C10A-E4A0-4C54-98D4-C13432B17C16}"/>
          </ac:spMkLst>
        </pc:spChg>
      </pc:sldChg>
      <pc:sldChg chg="modSp mod">
        <pc:chgData name="Munyaradzi Nicholas Murira" userId="6ab3fae5-94bd-47ef-9f25-6c1f645127cf" providerId="ADAL" clId="{0C6390F0-6A75-4538-9750-4CC6E966A135}" dt="2024-03-12T07:03:09.317" v="6" actId="27636"/>
        <pc:sldMkLst>
          <pc:docMk/>
          <pc:sldMk cId="2906957748" sldId="427"/>
        </pc:sldMkLst>
        <pc:spChg chg="mod">
          <ac:chgData name="Munyaradzi Nicholas Murira" userId="6ab3fae5-94bd-47ef-9f25-6c1f645127cf" providerId="ADAL" clId="{0C6390F0-6A75-4538-9750-4CC6E966A135}" dt="2024-03-12T07:03:09.317" v="6" actId="27636"/>
          <ac:spMkLst>
            <pc:docMk/>
            <pc:sldMk cId="2906957748" sldId="427"/>
            <ac:spMk id="5" creationId="{C02AA8F8-1E43-384B-8982-C0BB94049B5C}"/>
          </ac:spMkLst>
        </pc:spChg>
      </pc:sldChg>
      <pc:sldChg chg="modSp mod">
        <pc:chgData name="Munyaradzi Nicholas Murira" userId="6ab3fae5-94bd-47ef-9f25-6c1f645127cf" providerId="ADAL" clId="{0C6390F0-6A75-4538-9750-4CC6E966A135}" dt="2024-03-12T07:03:09.317" v="7" actId="27636"/>
        <pc:sldMkLst>
          <pc:docMk/>
          <pc:sldMk cId="2366284922" sldId="430"/>
        </pc:sldMkLst>
        <pc:spChg chg="mod">
          <ac:chgData name="Munyaradzi Nicholas Murira" userId="6ab3fae5-94bd-47ef-9f25-6c1f645127cf" providerId="ADAL" clId="{0C6390F0-6A75-4538-9750-4CC6E966A135}" dt="2024-03-12T07:03:09.317" v="7" actId="27636"/>
          <ac:spMkLst>
            <pc:docMk/>
            <pc:sldMk cId="2366284922" sldId="430"/>
            <ac:spMk id="6" creationId="{C02AA8F8-1E43-384B-8982-C0BB94049B5C}"/>
          </ac:spMkLst>
        </pc:spChg>
      </pc:sldChg>
      <pc:sldChg chg="modSp mod">
        <pc:chgData name="Munyaradzi Nicholas Murira" userId="6ab3fae5-94bd-47ef-9f25-6c1f645127cf" providerId="ADAL" clId="{0C6390F0-6A75-4538-9750-4CC6E966A135}" dt="2024-03-12T07:03:09.317" v="8" actId="27636"/>
        <pc:sldMkLst>
          <pc:docMk/>
          <pc:sldMk cId="1885679809" sldId="465"/>
        </pc:sldMkLst>
        <pc:spChg chg="mod">
          <ac:chgData name="Munyaradzi Nicholas Murira" userId="6ab3fae5-94bd-47ef-9f25-6c1f645127cf" providerId="ADAL" clId="{0C6390F0-6A75-4538-9750-4CC6E966A135}" dt="2024-03-12T07:03:09.317" v="8" actId="27636"/>
          <ac:spMkLst>
            <pc:docMk/>
            <pc:sldMk cId="1885679809" sldId="465"/>
            <ac:spMk id="8" creationId="{C02AA8F8-1E43-384B-8982-C0BB94049B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7.1.1 – LANs and WANs</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7.1.2 – Private and Public WANs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700247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696489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7.1.4 – Carrier Connections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97323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921173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50901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5054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7.2.1 – WAN Standards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23871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7.2.2 – WANs in the OSI Model</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662444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7.2.3 – Common WAN Terminology</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614847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7.2.4 – Common WAN Terminology (Cont.)</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00929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7.2.4 – WAN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160852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7.2.5 – Serial Communication </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505888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929996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588649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98881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7.2.8 – SDH, SONET, and DWDM</a:t>
            </a:r>
          </a:p>
          <a:p>
            <a:r>
              <a:rPr lang="en-US" dirty="0"/>
              <a:t>7.2.9 – Check Your Understanding – WAN Operations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2939407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7.3.1 – Traditional WAN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1219097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7.3.2– Common WAN Terminology</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902163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7.3.2– Common WAN Terminology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6366022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7.4.1 – Modern WANs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877003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r>
              <a:rPr lang="en-US" sz="1200" b="1" dirty="0">
                <a:solidFill>
                  <a:srgbClr val="000000"/>
                </a:solidFill>
              </a:rPr>
              <a:t>Dedicated broadband</a:t>
            </a:r>
          </a:p>
          <a:p>
            <a:pPr marL="171450" indent="-171450" algn="l">
              <a:buFont typeface="Arial" panose="020B0604020202020204" pitchFamily="34" charset="0"/>
              <a:buChar char="•"/>
            </a:pPr>
            <a:r>
              <a:rPr lang="en-US" sz="1200" dirty="0">
                <a:solidFill>
                  <a:srgbClr val="000000"/>
                </a:solidFill>
              </a:rPr>
              <a:t>Fiber can be installed independently by an organization to connect remote locations directly together. </a:t>
            </a:r>
          </a:p>
          <a:p>
            <a:pPr marL="171450" indent="-171450" algn="l">
              <a:buFont typeface="Arial" panose="020B0604020202020204" pitchFamily="34" charset="0"/>
              <a:buChar char="•"/>
            </a:pPr>
            <a:r>
              <a:rPr lang="en-US" sz="1200" dirty="0">
                <a:solidFill>
                  <a:srgbClr val="000000"/>
                </a:solidFill>
              </a:rPr>
              <a:t>Dark fiber can be leased or purchased from a supplier. </a:t>
            </a:r>
          </a:p>
          <a:p>
            <a:pPr marL="0" indent="0" algn="l"/>
            <a:r>
              <a:rPr lang="en-US" sz="1200" b="1" dirty="0">
                <a:solidFill>
                  <a:srgbClr val="000000"/>
                </a:solidFill>
              </a:rPr>
              <a:t>Packet-switched</a:t>
            </a:r>
          </a:p>
          <a:p>
            <a:pPr marL="171450" indent="-171450" algn="l">
              <a:buFont typeface="Arial" panose="020B0604020202020204" pitchFamily="34" charset="0"/>
              <a:buChar char="•"/>
            </a:pPr>
            <a:r>
              <a:rPr lang="en-US" sz="1200" dirty="0">
                <a:solidFill>
                  <a:srgbClr val="000000"/>
                </a:solidFill>
              </a:rPr>
              <a:t>Metro Ethernet – Replacing many traditional WAN options. </a:t>
            </a:r>
          </a:p>
          <a:p>
            <a:pPr marL="171450" indent="-171450" algn="l">
              <a:buFont typeface="Arial" panose="020B0604020202020204" pitchFamily="34" charset="0"/>
              <a:buChar char="•"/>
            </a:pPr>
            <a:r>
              <a:rPr lang="en-US" sz="1200" dirty="0">
                <a:solidFill>
                  <a:srgbClr val="000000"/>
                </a:solidFill>
              </a:rPr>
              <a:t>MPLS – Enables sites to connect to the provider regardless of its access technologies.</a:t>
            </a:r>
          </a:p>
          <a:p>
            <a:pPr marL="0" indent="0" algn="l"/>
            <a:r>
              <a:rPr lang="en-US" sz="1200" b="1" dirty="0">
                <a:solidFill>
                  <a:srgbClr val="000000"/>
                </a:solidFill>
              </a:rPr>
              <a:t>Internet-based broadband</a:t>
            </a:r>
          </a:p>
          <a:p>
            <a:pPr marL="171450" indent="-171450" algn="l">
              <a:buFont typeface="Arial" panose="020B0604020202020204" pitchFamily="34" charset="0"/>
              <a:buChar char="•"/>
            </a:pPr>
            <a:r>
              <a:rPr lang="en-US" sz="1200" dirty="0">
                <a:solidFill>
                  <a:srgbClr val="000000"/>
                </a:solidFill>
              </a:rPr>
              <a:t>Organizations are now commonly using the global internet infrastructure for WAN connectivity.</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70836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7.4.3 – Ethernet WAN</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4068232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7.4.4 – MPLS</a:t>
            </a:r>
          </a:p>
          <a:p>
            <a:r>
              <a:rPr lang="en-US" dirty="0"/>
              <a:t>7.4.5 – Check Your Understanding – Modern WAN Connectivity</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9517861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7.5.1 – Internet-Based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346902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7.5.2 – DSL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9311794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7.5 – Internet-Based Connectivity</a:t>
            </a:r>
          </a:p>
          <a:p>
            <a:r>
              <a:rPr lang="en-US" dirty="0"/>
              <a:t>7.5.3 – DSL Connections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3136952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7.5.4 – DSL and PPP</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1296799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7.5.5 – Cable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42643937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7.5.6 – Optical Fiber</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0398303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7.5.7 – Wireless Internet-Based Broadband</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4181799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7.5.8 – VPN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9081533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7.5.9 – ISP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1444907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7.5 – Internet-Based Connectivity</a:t>
            </a:r>
          </a:p>
          <a:p>
            <a:r>
              <a:rPr lang="en-US" dirty="0"/>
              <a:t>7.5.10 – Broadband Solution Comparison</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787592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12/03/2024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12/03/2024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12/03/2024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81735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93031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047178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12/03/2024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24574346"/>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286676295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3.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3.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3.xm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23.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2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lang="en-GB" sz="3600" b="1" dirty="0">
                <a:solidFill>
                  <a:schemeClr val="accent1">
                    <a:lumMod val="20000"/>
                    <a:lumOff val="80000"/>
                  </a:schemeClr>
                </a:solidFill>
              </a:rPr>
              <a:t>WAN Concepts</a:t>
            </a:r>
            <a:endParaRPr lang="en-GB" sz="3600" dirty="0">
              <a:solidFill>
                <a:schemeClr val="accent1">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r>
              <a:rPr lang="en-US" b="1" dirty="0"/>
              <a:t>WAN Concepts</a:t>
            </a:r>
          </a:p>
          <a:p>
            <a:pPr fontAlgn="ctr"/>
            <a:r>
              <a:rPr lang="en-US" dirty="0"/>
              <a:t>Purpose of WAN</a:t>
            </a:r>
            <a:r>
              <a:rPr lang="en-GB" dirty="0"/>
              <a:t>		</a:t>
            </a:r>
          </a:p>
          <a:p>
            <a:pPr fontAlgn="ctr"/>
            <a:r>
              <a:rPr lang="en-GB" dirty="0"/>
              <a:t>Operations	</a:t>
            </a:r>
          </a:p>
          <a:p>
            <a:pPr fontAlgn="ctr"/>
            <a:r>
              <a:rPr lang="en-US" dirty="0"/>
              <a:t>WAN Connectivity</a:t>
            </a:r>
            <a:r>
              <a:rPr lang="en-GB" dirty="0"/>
              <a:t>	</a:t>
            </a:r>
          </a:p>
          <a:p>
            <a:pPr lvl="1" fontAlgn="ctr"/>
            <a:r>
              <a:rPr lang="en-GB" dirty="0"/>
              <a:t>Traditional Connectivity </a:t>
            </a:r>
          </a:p>
          <a:p>
            <a:pPr lvl="1" fontAlgn="ctr"/>
            <a:r>
              <a:rPr lang="en-GB" dirty="0"/>
              <a:t>Modern Connectivity</a:t>
            </a:r>
          </a:p>
          <a:p>
            <a:pPr lvl="1" fontAlgn="ctr"/>
            <a:r>
              <a:rPr lang="en-GB" dirty="0"/>
              <a:t>Internet based Connectivity</a:t>
            </a:r>
          </a:p>
        </p:txBody>
      </p:sp>
    </p:spTree>
    <p:extLst>
      <p:ext uri="{BB962C8B-B14F-4D97-AF65-F5344CB8AC3E}">
        <p14:creationId xmlns:p14="http://schemas.microsoft.com/office/powerpoint/2010/main" val="2748647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Purpose of WANs</a:t>
            </a:r>
            <a:br>
              <a:rPr lang="en-US" sz="3600" dirty="0"/>
            </a:br>
            <a:r>
              <a:rPr lang="en-US" sz="2400" dirty="0"/>
              <a:t>LANs and WANs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418809" y="258344"/>
            <a:ext cx="8602348" cy="820216"/>
          </a:xfrm>
        </p:spPr>
        <p:txBody>
          <a:bodyPr/>
          <a:lstStyle/>
          <a:p>
            <a:pPr marL="0" indent="0" algn="just"/>
            <a:r>
              <a:rPr lang="en-US" sz="2133" i="1" dirty="0">
                <a:solidFill>
                  <a:srgbClr val="000000"/>
                </a:solidFill>
              </a:rPr>
              <a:t>A WAN is </a:t>
            </a:r>
            <a:r>
              <a:rPr lang="en-US" sz="2133" b="1" i="1" dirty="0">
                <a:solidFill>
                  <a:srgbClr val="000000"/>
                </a:solidFill>
              </a:rPr>
              <a:t>a telecommunications network </a:t>
            </a:r>
            <a:r>
              <a:rPr lang="en-US" sz="2133" i="1" dirty="0">
                <a:solidFill>
                  <a:srgbClr val="000000"/>
                </a:solidFill>
              </a:rPr>
              <a:t>that spans over a </a:t>
            </a:r>
            <a:r>
              <a:rPr lang="en-US" sz="2133" b="1" i="1" dirty="0">
                <a:solidFill>
                  <a:srgbClr val="000000"/>
                </a:solidFill>
              </a:rPr>
              <a:t>relatively large geographical area </a:t>
            </a:r>
            <a:r>
              <a:rPr lang="en-US" sz="2133" i="1" dirty="0">
                <a:solidFill>
                  <a:srgbClr val="000000"/>
                </a:solidFill>
              </a:rPr>
              <a:t>and is required to connect </a:t>
            </a:r>
            <a:r>
              <a:rPr lang="en-US" sz="2133" b="1" i="1" dirty="0">
                <a:solidFill>
                  <a:srgbClr val="000000"/>
                </a:solidFill>
              </a:rPr>
              <a:t>beyond the boundary of the LAN</a:t>
            </a:r>
            <a:r>
              <a:rPr lang="en-US" sz="2133" i="1" dirty="0">
                <a:solidFill>
                  <a:srgbClr val="000000"/>
                </a:solidFill>
              </a:rPr>
              <a:t>. </a:t>
            </a:r>
          </a:p>
        </p:txBody>
      </p:sp>
      <p:graphicFrame>
        <p:nvGraphicFramePr>
          <p:cNvPr id="8"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47941561"/>
              </p:ext>
            </p:extLst>
          </p:nvPr>
        </p:nvGraphicFramePr>
        <p:xfrm>
          <a:off x="327249" y="1408854"/>
          <a:ext cx="6444487" cy="4160520"/>
        </p:xfrm>
        <a:graphic>
          <a:graphicData uri="http://schemas.openxmlformats.org/drawingml/2006/table">
            <a:tbl>
              <a:tblPr firstRow="1" bandRow="1">
                <a:tableStyleId>{5C22544A-7EE6-4342-B048-85BDC9FD1C3A}</a:tableStyleId>
              </a:tblPr>
              <a:tblGrid>
                <a:gridCol w="3229015">
                  <a:extLst>
                    <a:ext uri="{9D8B030D-6E8A-4147-A177-3AD203B41FA5}">
                      <a16:colId xmlns:a16="http://schemas.microsoft.com/office/drawing/2014/main" val="3729139006"/>
                    </a:ext>
                  </a:extLst>
                </a:gridCol>
                <a:gridCol w="3215472">
                  <a:extLst>
                    <a:ext uri="{9D8B030D-6E8A-4147-A177-3AD203B41FA5}">
                      <a16:colId xmlns:a16="http://schemas.microsoft.com/office/drawing/2014/main" val="1988913492"/>
                    </a:ext>
                  </a:extLst>
                </a:gridCol>
              </a:tblGrid>
              <a:tr h="345440">
                <a:tc>
                  <a:txBody>
                    <a:bodyPr/>
                    <a:lstStyle/>
                    <a:p>
                      <a:r>
                        <a:rPr lang="en-US" sz="1500" dirty="0"/>
                        <a:t>Local Area Networks (LANs)</a:t>
                      </a:r>
                    </a:p>
                  </a:txBody>
                  <a:tcPr marL="121920" marR="121920" marT="60960" marB="60960"/>
                </a:tc>
                <a:tc>
                  <a:txBody>
                    <a:bodyPr/>
                    <a:lstStyle/>
                    <a:p>
                      <a:r>
                        <a:rPr lang="en-US" sz="1500" dirty="0"/>
                        <a:t>Wide Area Networks (WANs)</a:t>
                      </a:r>
                    </a:p>
                  </a:txBody>
                  <a:tcPr marL="121920" marR="121920" marT="60960" marB="60960"/>
                </a:tc>
                <a:extLst>
                  <a:ext uri="{0D108BD9-81ED-4DB2-BD59-A6C34878D82A}">
                    <a16:rowId xmlns:a16="http://schemas.microsoft.com/office/drawing/2014/main" val="2583676789"/>
                  </a:ext>
                </a:extLst>
              </a:tr>
              <a:tr h="568960">
                <a:tc>
                  <a:txBody>
                    <a:bodyPr/>
                    <a:lstStyle/>
                    <a:p>
                      <a:pPr algn="just"/>
                      <a:r>
                        <a:rPr lang="en-US" sz="1500" dirty="0"/>
                        <a:t>LANs provide networking services </a:t>
                      </a:r>
                      <a:r>
                        <a:rPr lang="en-US" sz="1500" b="1" i="1" dirty="0"/>
                        <a:t>within a small geographic </a:t>
                      </a:r>
                      <a:r>
                        <a:rPr lang="en-US" sz="1500" dirty="0"/>
                        <a:t>area.</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provide networking services over </a:t>
                      </a:r>
                      <a:r>
                        <a:rPr lang="en-US" sz="1500" b="1" i="1" dirty="0"/>
                        <a:t>large geographical areas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792480">
                <a:tc>
                  <a:txBody>
                    <a:bodyPr/>
                    <a:lstStyle/>
                    <a:p>
                      <a:pPr algn="just"/>
                      <a:r>
                        <a:rPr lang="en-US" sz="1500" dirty="0"/>
                        <a:t>LANs are used to </a:t>
                      </a:r>
                      <a:r>
                        <a:rPr lang="en-US" sz="1500" b="1" i="1" dirty="0"/>
                        <a:t>interconnect local computers, peripherals, and other devices</a:t>
                      </a:r>
                      <a:r>
                        <a:rPr lang="en-US" sz="1500" dirty="0"/>
                        <a:t>.</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are used to </a:t>
                      </a:r>
                      <a:r>
                        <a:rPr lang="en-US" sz="1500" b="1" i="1" dirty="0"/>
                        <a:t>interconnect remote users, networks, and sites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792480">
                <a:tc>
                  <a:txBody>
                    <a:bodyPr/>
                    <a:lstStyle/>
                    <a:p>
                      <a:pPr algn="just"/>
                      <a:r>
                        <a:rPr lang="en-US" sz="1500" dirty="0"/>
                        <a:t>A LAN is </a:t>
                      </a:r>
                      <a:r>
                        <a:rPr lang="en-US" sz="1500" b="1" i="1" dirty="0"/>
                        <a:t>owned and managed by an organization </a:t>
                      </a:r>
                      <a:r>
                        <a:rPr lang="en-US" sz="1500" dirty="0"/>
                        <a:t>or home user.</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are </a:t>
                      </a:r>
                      <a:r>
                        <a:rPr lang="en-US" sz="1500" b="1" i="1" dirty="0"/>
                        <a:t>owned and managed by internet service, telephone, cable, and satellite providers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68960">
                <a:tc>
                  <a:txBody>
                    <a:bodyPr/>
                    <a:lstStyle/>
                    <a:p>
                      <a:pPr algn="just"/>
                      <a:r>
                        <a:rPr lang="en-US" sz="1500" dirty="0"/>
                        <a:t>Other than the network infrastructure costs, there is </a:t>
                      </a:r>
                      <a:r>
                        <a:rPr lang="en-US" sz="1500" b="1" i="1" dirty="0"/>
                        <a:t>no fee </a:t>
                      </a:r>
                      <a:r>
                        <a:rPr lang="en-US" sz="1500" dirty="0"/>
                        <a:t>to use a LAN.</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 services are </a:t>
                      </a:r>
                      <a:r>
                        <a:rPr lang="en-US" sz="1500" b="1" i="1" dirty="0"/>
                        <a:t>provided for a fee</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pPr algn="just"/>
                      <a:r>
                        <a:rPr lang="en-US" sz="1500" dirty="0"/>
                        <a:t>LANs provide </a:t>
                      </a:r>
                      <a:r>
                        <a:rPr lang="en-US" sz="1500" b="1" i="1" dirty="0"/>
                        <a:t>high bandwidth speeds </a:t>
                      </a:r>
                      <a:r>
                        <a:rPr lang="en-US" sz="1500" dirty="0"/>
                        <a:t>using wired Ethernet and Wi-Fi services.</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providers offer </a:t>
                      </a:r>
                      <a:r>
                        <a:rPr lang="en-US" sz="1500" b="1" i="1" dirty="0"/>
                        <a:t>low to high bandwidth speeds</a:t>
                      </a:r>
                      <a:r>
                        <a:rPr lang="en-US" sz="1500" dirty="0"/>
                        <a:t>, over long distances.</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9" name="Picture 8">
            <a:extLst>
              <a:ext uri="{FF2B5EF4-FFF2-40B4-BE49-F238E27FC236}">
                <a16:creationId xmlns:a16="http://schemas.microsoft.com/office/drawing/2014/main" id="{8E816855-14A9-4150-9668-FDE95DF65297}"/>
              </a:ext>
            </a:extLst>
          </p:cNvPr>
          <p:cNvPicPr>
            <a:picLocks noChangeAspect="1"/>
          </p:cNvPicPr>
          <p:nvPr/>
        </p:nvPicPr>
        <p:blipFill>
          <a:blip r:embed="rId3"/>
          <a:stretch>
            <a:fillRect/>
          </a:stretch>
        </p:blipFill>
        <p:spPr>
          <a:xfrm>
            <a:off x="7009293" y="1564037"/>
            <a:ext cx="4943645" cy="3409833"/>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2" y="180561"/>
            <a:ext cx="364485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Private, Public and Design</a:t>
            </a: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2717606150"/>
              </p:ext>
            </p:extLst>
          </p:nvPr>
        </p:nvGraphicFramePr>
        <p:xfrm>
          <a:off x="575962" y="1205007"/>
          <a:ext cx="11160655" cy="3276600"/>
        </p:xfrm>
        <a:graphic>
          <a:graphicData uri="http://schemas.openxmlformats.org/drawingml/2006/table">
            <a:tbl>
              <a:tblPr firstRow="1" bandRow="1">
                <a:tableStyleId>{5C22544A-7EE6-4342-B048-85BDC9FD1C3A}</a:tableStyleId>
              </a:tblPr>
              <a:tblGrid>
                <a:gridCol w="5498683">
                  <a:extLst>
                    <a:ext uri="{9D8B030D-6E8A-4147-A177-3AD203B41FA5}">
                      <a16:colId xmlns:a16="http://schemas.microsoft.com/office/drawing/2014/main" val="3729139006"/>
                    </a:ext>
                  </a:extLst>
                </a:gridCol>
                <a:gridCol w="5661972">
                  <a:extLst>
                    <a:ext uri="{9D8B030D-6E8A-4147-A177-3AD203B41FA5}">
                      <a16:colId xmlns:a16="http://schemas.microsoft.com/office/drawing/2014/main" val="1988913492"/>
                    </a:ext>
                  </a:extLst>
                </a:gridCol>
              </a:tblGrid>
              <a:tr h="345440">
                <a:tc>
                  <a:txBody>
                    <a:bodyPr/>
                    <a:lstStyle/>
                    <a:p>
                      <a:pPr algn="just"/>
                      <a:r>
                        <a:rPr lang="en-US" sz="1500" dirty="0"/>
                        <a:t>PRIVATE</a:t>
                      </a:r>
                    </a:p>
                  </a:txBody>
                  <a:tcPr marL="121920" marR="121920" marT="60960" marB="60960"/>
                </a:tc>
                <a:tc>
                  <a:txBody>
                    <a:bodyPr/>
                    <a:lstStyle/>
                    <a:p>
                      <a:pPr algn="just"/>
                      <a:r>
                        <a:rPr lang="en-US" sz="1500" dirty="0"/>
                        <a:t>PUBLIC</a:t>
                      </a:r>
                    </a:p>
                  </a:txBody>
                  <a:tcPr marL="121920" marR="121920" marT="60960" marB="60960"/>
                </a:tc>
                <a:extLst>
                  <a:ext uri="{0D108BD9-81ED-4DB2-BD59-A6C34878D82A}">
                    <a16:rowId xmlns:a16="http://schemas.microsoft.com/office/drawing/2014/main" val="2583676789"/>
                  </a:ext>
                </a:extLst>
              </a:tr>
              <a:tr h="568960">
                <a:tc>
                  <a:txBody>
                    <a:bodyPr/>
                    <a:lstStyle/>
                    <a:p>
                      <a:pPr marL="0" indent="0" algn="just"/>
                      <a:r>
                        <a:rPr lang="en-US" sz="1600" dirty="0">
                          <a:solidFill>
                            <a:srgbClr val="000000"/>
                          </a:solidFill>
                        </a:rPr>
                        <a:t>A private WAN is a connection that is dedicated to a single customer</a:t>
                      </a:r>
                      <a:r>
                        <a:rPr lang="en-US" sz="1500" dirty="0"/>
                        <a:t>.</a:t>
                      </a:r>
                    </a:p>
                    <a:p>
                      <a:pPr marL="0" indent="0" algn="just"/>
                      <a:r>
                        <a:rPr lang="en-US" sz="1500" i="1" dirty="0">
                          <a:solidFill>
                            <a:srgbClr val="000000"/>
                          </a:solidFill>
                        </a:rPr>
                        <a:t>Can provide</a:t>
                      </a:r>
                      <a:endParaRPr lang="en-US" sz="1600" dirty="0">
                        <a:solidFill>
                          <a:srgbClr val="000000"/>
                        </a:solidFill>
                      </a:endParaRPr>
                    </a:p>
                    <a:p>
                      <a:pPr marL="380990" indent="-380990" algn="just">
                        <a:buFont typeface="Wingdings" panose="05000000000000000000" pitchFamily="2" charset="2"/>
                        <a:buChar char="§"/>
                      </a:pPr>
                      <a:r>
                        <a:rPr lang="en-US" sz="1600" dirty="0">
                          <a:solidFill>
                            <a:srgbClr val="000000"/>
                          </a:solidFill>
                        </a:rPr>
                        <a:t>Guaranteed service level</a:t>
                      </a:r>
                      <a:r>
                        <a:rPr lang="en-US" sz="1600" baseline="0" dirty="0">
                          <a:solidFill>
                            <a:srgbClr val="000000"/>
                          </a:solidFill>
                        </a:rPr>
                        <a:t> and c</a:t>
                      </a:r>
                      <a:r>
                        <a:rPr lang="en-US" sz="1600" dirty="0">
                          <a:solidFill>
                            <a:srgbClr val="000000"/>
                          </a:solidFill>
                        </a:rPr>
                        <a:t>onsistent bandwidth</a:t>
                      </a:r>
                    </a:p>
                    <a:p>
                      <a:pPr marL="380990" indent="-380990" algn="just">
                        <a:buFont typeface="Wingdings" panose="05000000000000000000" pitchFamily="2" charset="2"/>
                        <a:buChar char="§"/>
                      </a:pPr>
                      <a:r>
                        <a:rPr lang="en-US" sz="1600" dirty="0">
                          <a:solidFill>
                            <a:srgbClr val="000000"/>
                          </a:solidFill>
                        </a:rPr>
                        <a:t>Guaranteed Security</a:t>
                      </a:r>
                    </a:p>
                  </a:txBody>
                  <a:tcPr marL="121920" marR="121920" marT="60960" marB="60960"/>
                </a:tc>
                <a:tc>
                  <a:txBody>
                    <a:bodyPr/>
                    <a:lstStyle/>
                    <a:p>
                      <a:pPr marL="0" indent="0" algn="just"/>
                      <a:r>
                        <a:rPr lang="en-US" sz="1600" dirty="0">
                          <a:solidFill>
                            <a:srgbClr val="000000"/>
                          </a:solidFill>
                        </a:rPr>
                        <a:t>A public WAN connection is typically </a:t>
                      </a:r>
                      <a:r>
                        <a:rPr lang="en-US" sz="1600" b="1" i="1" dirty="0">
                          <a:solidFill>
                            <a:srgbClr val="000000"/>
                          </a:solidFill>
                        </a:rPr>
                        <a:t>provided by an ISP or telecommunications service provider </a:t>
                      </a:r>
                      <a:r>
                        <a:rPr lang="en-US" sz="1600" dirty="0">
                          <a:solidFill>
                            <a:srgbClr val="000000"/>
                          </a:solidFill>
                        </a:rPr>
                        <a:t>using the internet. </a:t>
                      </a:r>
                    </a:p>
                    <a:p>
                      <a:pPr marL="0" indent="0" algn="just"/>
                      <a:endParaRPr lang="en-US" sz="1600" dirty="0">
                        <a:solidFill>
                          <a:srgbClr val="000000"/>
                        </a:solidFill>
                      </a:endParaRPr>
                    </a:p>
                    <a:p>
                      <a:pPr marL="0" indent="0" algn="just"/>
                      <a:r>
                        <a:rPr lang="en-US" sz="1600" b="1" i="1" dirty="0">
                          <a:solidFill>
                            <a:srgbClr val="000000"/>
                          </a:solidFill>
                        </a:rPr>
                        <a:t>In this case, the service levels and bandwidth may vary, and the shared connections do not guarantee security</a:t>
                      </a:r>
                      <a:r>
                        <a:rPr lang="en-US" sz="1600" dirty="0">
                          <a:solidFill>
                            <a:srgbClr val="000000"/>
                          </a:solidFill>
                        </a:rPr>
                        <a:t>.</a:t>
                      </a:r>
                    </a:p>
                  </a:txBody>
                  <a:tcPr marL="121920" marR="121920" marT="60960" marB="60960"/>
                </a:tc>
                <a:extLst>
                  <a:ext uri="{0D108BD9-81ED-4DB2-BD59-A6C34878D82A}">
                    <a16:rowId xmlns:a16="http://schemas.microsoft.com/office/drawing/2014/main" val="3849654457"/>
                  </a:ext>
                </a:extLst>
              </a:tr>
              <a:tr h="568960">
                <a:tc gridSpan="2">
                  <a:txBody>
                    <a:bodyPr/>
                    <a:lstStyle/>
                    <a:p>
                      <a:pPr algn="l"/>
                      <a:r>
                        <a:rPr lang="en-US" sz="1600" dirty="0">
                          <a:solidFill>
                            <a:srgbClr val="000000"/>
                          </a:solidFill>
                        </a:rPr>
                        <a:t>WANs are implemented using the following </a:t>
                      </a:r>
                      <a:r>
                        <a:rPr lang="en-US" sz="1600" b="1" i="1" dirty="0">
                          <a:solidFill>
                            <a:srgbClr val="000000"/>
                          </a:solidFill>
                        </a:rPr>
                        <a:t>logical topology designs</a:t>
                      </a:r>
                      <a:r>
                        <a:rPr lang="en-US" sz="1600" dirty="0">
                          <a:solidFill>
                            <a:srgbClr val="000000"/>
                          </a:solidFill>
                        </a:rPr>
                        <a:t>:</a:t>
                      </a:r>
                    </a:p>
                    <a:p>
                      <a:pPr marL="285750" indent="-285750" algn="l">
                        <a:buFont typeface="Wingdings" panose="05000000000000000000" pitchFamily="2" charset="2"/>
                        <a:buChar char="§"/>
                      </a:pPr>
                      <a:r>
                        <a:rPr lang="en-US" sz="1600" dirty="0">
                          <a:solidFill>
                            <a:srgbClr val="000000"/>
                          </a:solidFill>
                        </a:rPr>
                        <a:t>Point-to-Point Topology</a:t>
                      </a:r>
                    </a:p>
                    <a:p>
                      <a:pPr marL="285750" indent="-285750" algn="l">
                        <a:buFont typeface="Wingdings" panose="05000000000000000000" pitchFamily="2" charset="2"/>
                        <a:buChar char="§"/>
                      </a:pPr>
                      <a:r>
                        <a:rPr lang="en-US" sz="1600" dirty="0">
                          <a:solidFill>
                            <a:srgbClr val="000000"/>
                          </a:solidFill>
                        </a:rPr>
                        <a:t>Hub-and-Spoke Topology</a:t>
                      </a:r>
                    </a:p>
                    <a:p>
                      <a:pPr marL="285750" indent="-285750" algn="l">
                        <a:buFont typeface="Wingdings" panose="05000000000000000000" pitchFamily="2" charset="2"/>
                        <a:buChar char="§"/>
                      </a:pPr>
                      <a:r>
                        <a:rPr lang="en-US" sz="1600" dirty="0">
                          <a:solidFill>
                            <a:srgbClr val="000000"/>
                          </a:solidFill>
                        </a:rPr>
                        <a:t>Dual-homed Topology</a:t>
                      </a:r>
                    </a:p>
                    <a:p>
                      <a:pPr marL="285750" indent="-285750" algn="l">
                        <a:buFont typeface="Wingdings" panose="05000000000000000000" pitchFamily="2" charset="2"/>
                        <a:buChar char="§"/>
                      </a:pPr>
                      <a:r>
                        <a:rPr lang="en-US" sz="1600" dirty="0">
                          <a:solidFill>
                            <a:srgbClr val="000000"/>
                          </a:solidFill>
                        </a:rPr>
                        <a:t>Fully Meshed Topology</a:t>
                      </a:r>
                    </a:p>
                    <a:p>
                      <a:pPr marL="285750" indent="-285750" algn="l">
                        <a:buFont typeface="Wingdings" panose="05000000000000000000" pitchFamily="2" charset="2"/>
                        <a:buChar char="§"/>
                      </a:pPr>
                      <a:r>
                        <a:rPr lang="en-US" sz="1600" dirty="0">
                          <a:solidFill>
                            <a:srgbClr val="000000"/>
                          </a:solidFill>
                        </a:rPr>
                        <a:t>Partially Meshed Topology</a:t>
                      </a:r>
                    </a:p>
                  </a:txBody>
                  <a:tcPr marL="121920" marR="121920" marT="60960" marB="60960"/>
                </a:tc>
                <a:tc hMerge="1">
                  <a:txBody>
                    <a:bodyPr/>
                    <a:lstStyle/>
                    <a:p>
                      <a:pPr marL="0" indent="0" algn="just"/>
                      <a:endParaRPr lang="en-US" sz="1600" dirty="0">
                        <a:solidFill>
                          <a:srgbClr val="000000"/>
                        </a:solidFill>
                      </a:endParaRPr>
                    </a:p>
                  </a:txBody>
                  <a:tcPr marL="121920" marR="121920" marT="60960" marB="60960"/>
                </a:tc>
                <a:extLst>
                  <a:ext uri="{0D108BD9-81ED-4DB2-BD59-A6C34878D82A}">
                    <a16:rowId xmlns:a16="http://schemas.microsoft.com/office/drawing/2014/main" val="3892799555"/>
                  </a:ext>
                </a:extLst>
              </a:tr>
            </a:tbl>
          </a:graphicData>
        </a:graphic>
      </p:graphicFrame>
      <p:sp>
        <p:nvSpPr>
          <p:cNvPr id="7" name="Rectangle 6">
            <a:extLst>
              <a:ext uri="{FF2B5EF4-FFF2-40B4-BE49-F238E27FC236}">
                <a16:creationId xmlns:a16="http://schemas.microsoft.com/office/drawing/2014/main" id="{097ABF93-E213-4AC6-BCF7-2CEE7B0D2380}"/>
              </a:ext>
            </a:extLst>
          </p:cNvPr>
          <p:cNvSpPr/>
          <p:nvPr/>
        </p:nvSpPr>
        <p:spPr>
          <a:xfrm>
            <a:off x="7103180" y="3687269"/>
            <a:ext cx="4573147" cy="748795"/>
          </a:xfrm>
          <a:prstGeom prst="rect">
            <a:avLst/>
          </a:prstGeom>
        </p:spPr>
        <p:txBody>
          <a:bodyPr wrap="square">
            <a:spAutoFit/>
          </a:bodyPr>
          <a:lstStyle/>
          <a:p>
            <a:pPr algn="just"/>
            <a:r>
              <a:rPr lang="en-US" sz="2133" b="1" i="1" dirty="0">
                <a:solidFill>
                  <a:srgbClr val="FF0000"/>
                </a:solidFill>
              </a:rPr>
              <a:t>Note: Large networks usually deploy a combination of these topologies</a:t>
            </a:r>
            <a:r>
              <a:rPr lang="en-US" sz="1867" b="1" i="1" dirty="0">
                <a:solidFill>
                  <a:srgbClr val="FF0000"/>
                </a:solidFill>
              </a:rPr>
              <a:t>.</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1" y="1140559"/>
            <a:ext cx="11328711" cy="1659164"/>
          </a:xfrm>
        </p:spPr>
        <p:txBody>
          <a:bodyPr/>
          <a:lstStyle/>
          <a:p>
            <a:pPr algn="l"/>
            <a:r>
              <a:rPr lang="en-US" sz="2133" b="1" dirty="0">
                <a:solidFill>
                  <a:srgbClr val="000000"/>
                </a:solidFill>
              </a:rPr>
              <a:t>Point-to-Point Topology </a:t>
            </a:r>
            <a:endParaRPr lang="en-US" sz="2133" dirty="0">
              <a:solidFill>
                <a:srgbClr val="000000"/>
              </a:solidFill>
            </a:endParaRPr>
          </a:p>
          <a:p>
            <a:pPr marL="342900" indent="-342900" algn="l">
              <a:buFont typeface="Wingdings" panose="05000000000000000000" pitchFamily="2" charset="2"/>
              <a:buChar char="§"/>
            </a:pPr>
            <a:r>
              <a:rPr lang="en-US" sz="2133" dirty="0">
                <a:solidFill>
                  <a:srgbClr val="000000"/>
                </a:solidFill>
              </a:rPr>
              <a:t>Employs a </a:t>
            </a:r>
            <a:r>
              <a:rPr lang="en-US" sz="2133" b="1" i="1" dirty="0">
                <a:solidFill>
                  <a:srgbClr val="000000"/>
                </a:solidFill>
              </a:rPr>
              <a:t>point-to-point circuit between two endpoints</a:t>
            </a:r>
            <a:r>
              <a:rPr lang="en-US" sz="2133" dirty="0">
                <a:solidFill>
                  <a:srgbClr val="000000"/>
                </a:solidFill>
              </a:rPr>
              <a:t>.</a:t>
            </a:r>
          </a:p>
          <a:p>
            <a:pPr marL="342900" indent="-342900" algn="l">
              <a:buFont typeface="Wingdings" panose="05000000000000000000" pitchFamily="2" charset="2"/>
              <a:buChar char="§"/>
            </a:pPr>
            <a:r>
              <a:rPr lang="en-US" sz="2133" dirty="0">
                <a:solidFill>
                  <a:srgbClr val="000000"/>
                </a:solidFill>
              </a:rPr>
              <a:t>Involves a </a:t>
            </a:r>
            <a:r>
              <a:rPr lang="en-US" sz="2133" b="1" i="1" dirty="0">
                <a:solidFill>
                  <a:srgbClr val="000000"/>
                </a:solidFill>
              </a:rPr>
              <a:t>Layer 2 transport service </a:t>
            </a:r>
            <a:r>
              <a:rPr lang="en-US" sz="2133" dirty="0">
                <a:solidFill>
                  <a:srgbClr val="000000"/>
                </a:solidFill>
              </a:rPr>
              <a:t>through the service provider network.</a:t>
            </a:r>
          </a:p>
          <a:p>
            <a:pPr marL="342900" indent="-342900" algn="l">
              <a:buFont typeface="Wingdings" panose="05000000000000000000" pitchFamily="2" charset="2"/>
              <a:buChar char="§"/>
            </a:pPr>
            <a:r>
              <a:rPr lang="en-US" sz="2133" dirty="0">
                <a:solidFill>
                  <a:srgbClr val="000000"/>
                </a:solidFill>
              </a:rPr>
              <a:t>The point-to-point connection is </a:t>
            </a:r>
            <a:r>
              <a:rPr lang="en-US" sz="2133" b="1" i="1" dirty="0">
                <a:solidFill>
                  <a:srgbClr val="000000"/>
                </a:solidFill>
              </a:rPr>
              <a:t>transparent to the customer network</a:t>
            </a:r>
            <a:r>
              <a:rPr lang="en-US" sz="2133" dirty="0">
                <a:solidFill>
                  <a:srgbClr val="000000"/>
                </a:solidFill>
              </a:rPr>
              <a:t>.</a:t>
            </a:r>
          </a:p>
        </p:txBody>
      </p:sp>
      <p:sp>
        <p:nvSpPr>
          <p:cNvPr id="6" name="Rectangle 5">
            <a:extLst>
              <a:ext uri="{FF2B5EF4-FFF2-40B4-BE49-F238E27FC236}">
                <a16:creationId xmlns:a16="http://schemas.microsoft.com/office/drawing/2014/main" id="{7F7A7859-F7BC-4009-A99E-0256B9751251}"/>
              </a:ext>
            </a:extLst>
          </p:cNvPr>
          <p:cNvSpPr/>
          <p:nvPr/>
        </p:nvSpPr>
        <p:spPr>
          <a:xfrm>
            <a:off x="8450556" y="4453449"/>
            <a:ext cx="3628845" cy="954300"/>
          </a:xfrm>
          <a:prstGeom prst="rect">
            <a:avLst/>
          </a:prstGeom>
        </p:spPr>
        <p:txBody>
          <a:bodyPr wrap="square">
            <a:spAutoFit/>
          </a:bodyPr>
          <a:lstStyle/>
          <a:p>
            <a:pPr algn="just"/>
            <a:r>
              <a:rPr lang="en-US" sz="1867" b="1" i="1" dirty="0">
                <a:solidFill>
                  <a:srgbClr val="FF0000"/>
                </a:solidFill>
              </a:rPr>
              <a:t>Note: It can become expensive if many point-to-point connections are required.</a:t>
            </a:r>
          </a:p>
        </p:txBody>
      </p:sp>
      <p:pic>
        <p:nvPicPr>
          <p:cNvPr id="5" name="Picture 4">
            <a:extLst>
              <a:ext uri="{FF2B5EF4-FFF2-40B4-BE49-F238E27FC236}">
                <a16:creationId xmlns:a16="http://schemas.microsoft.com/office/drawing/2014/main" id="{7270E9B0-DC5C-4FA7-88B3-D90AD5DD503D}"/>
              </a:ext>
            </a:extLst>
          </p:cNvPr>
          <p:cNvPicPr>
            <a:picLocks noChangeAspect="1"/>
          </p:cNvPicPr>
          <p:nvPr/>
        </p:nvPicPr>
        <p:blipFill>
          <a:blip r:embed="rId3"/>
          <a:stretch>
            <a:fillRect/>
          </a:stretch>
        </p:blipFill>
        <p:spPr>
          <a:xfrm>
            <a:off x="1832251" y="2799723"/>
            <a:ext cx="5773795" cy="2880945"/>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2963426"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Design – P2P</a:t>
            </a:r>
          </a:p>
        </p:txBody>
      </p:sp>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60"/>
            <a:ext cx="11040076" cy="2288441"/>
          </a:xfrm>
        </p:spPr>
        <p:txBody>
          <a:bodyPr/>
          <a:lstStyle/>
          <a:p>
            <a:pPr algn="just"/>
            <a:r>
              <a:rPr lang="en-US" sz="2133" b="1" dirty="0">
                <a:solidFill>
                  <a:srgbClr val="000000"/>
                </a:solidFill>
              </a:rPr>
              <a:t>Hub-and-Spoke Topology </a:t>
            </a:r>
            <a:endParaRPr lang="en-US" sz="2133" dirty="0">
              <a:solidFill>
                <a:srgbClr val="000000"/>
              </a:solidFill>
            </a:endParaRPr>
          </a:p>
          <a:p>
            <a:pPr marL="342900" indent="-342900" algn="just">
              <a:buFont typeface="Wingdings" panose="05000000000000000000" pitchFamily="2" charset="2"/>
              <a:buChar char="§"/>
            </a:pPr>
            <a:r>
              <a:rPr lang="en-US" sz="2133" dirty="0">
                <a:solidFill>
                  <a:srgbClr val="000000"/>
                </a:solidFill>
              </a:rPr>
              <a:t>Enables a </a:t>
            </a:r>
            <a:r>
              <a:rPr lang="en-US" sz="2133" b="1" i="1" dirty="0">
                <a:solidFill>
                  <a:srgbClr val="000000"/>
                </a:solidFill>
              </a:rPr>
              <a:t>single interface on the hub router </a:t>
            </a:r>
            <a:r>
              <a:rPr lang="en-US" sz="2133" dirty="0">
                <a:solidFill>
                  <a:srgbClr val="000000"/>
                </a:solidFill>
              </a:rPr>
              <a:t>to be shared by all spoke circuits.</a:t>
            </a:r>
          </a:p>
          <a:p>
            <a:pPr marL="342900" indent="-342900" algn="just">
              <a:buFont typeface="Wingdings" panose="05000000000000000000" pitchFamily="2" charset="2"/>
              <a:buChar char="§"/>
            </a:pPr>
            <a:r>
              <a:rPr lang="en-US" sz="2133" b="1" i="1" dirty="0">
                <a:solidFill>
                  <a:srgbClr val="000000"/>
                </a:solidFill>
              </a:rPr>
              <a:t>Spoke routers can be interconnected through the hub router </a:t>
            </a:r>
            <a:r>
              <a:rPr lang="en-US" sz="2133" dirty="0">
                <a:solidFill>
                  <a:srgbClr val="000000"/>
                </a:solidFill>
              </a:rPr>
              <a:t>using virtual circuits and routed </a:t>
            </a:r>
            <a:r>
              <a:rPr lang="en-US" sz="2133" dirty="0" err="1">
                <a:solidFill>
                  <a:srgbClr val="000000"/>
                </a:solidFill>
              </a:rPr>
              <a:t>subinterfaces</a:t>
            </a:r>
            <a:r>
              <a:rPr lang="en-US" sz="2133" dirty="0">
                <a:solidFill>
                  <a:srgbClr val="000000"/>
                </a:solidFill>
              </a:rPr>
              <a:t>.</a:t>
            </a:r>
          </a:p>
          <a:p>
            <a:pPr marL="342900" indent="-342900" algn="just">
              <a:buFont typeface="Wingdings" panose="05000000000000000000" pitchFamily="2" charset="2"/>
              <a:buChar char="§"/>
            </a:pPr>
            <a:r>
              <a:rPr lang="en-US" sz="2133" b="1" i="1" dirty="0">
                <a:solidFill>
                  <a:srgbClr val="000000"/>
                </a:solidFill>
              </a:rPr>
              <a:t>Spoke routers can only communicate with each other through the hub router</a:t>
            </a:r>
            <a:r>
              <a:rPr lang="en-US" sz="2133" dirty="0">
                <a:solidFill>
                  <a:srgbClr val="000000"/>
                </a:solidFill>
              </a:rPr>
              <a:t>.</a:t>
            </a:r>
          </a:p>
        </p:txBody>
      </p:sp>
      <p:sp>
        <p:nvSpPr>
          <p:cNvPr id="7" name="Rectangle 6">
            <a:extLst>
              <a:ext uri="{FF2B5EF4-FFF2-40B4-BE49-F238E27FC236}">
                <a16:creationId xmlns:a16="http://schemas.microsoft.com/office/drawing/2014/main" id="{9810DB47-C70D-4A6F-B770-00DA8EC43508}"/>
              </a:ext>
            </a:extLst>
          </p:cNvPr>
          <p:cNvSpPr/>
          <p:nvPr/>
        </p:nvSpPr>
        <p:spPr>
          <a:xfrm>
            <a:off x="7241513" y="3993671"/>
            <a:ext cx="4213609" cy="954300"/>
          </a:xfrm>
          <a:prstGeom prst="rect">
            <a:avLst/>
          </a:prstGeom>
        </p:spPr>
        <p:txBody>
          <a:bodyPr wrap="square">
            <a:spAutoFit/>
          </a:bodyPr>
          <a:lstStyle/>
          <a:p>
            <a:pPr algn="just"/>
            <a:r>
              <a:rPr lang="en-US" sz="1867" b="1" i="1" dirty="0">
                <a:solidFill>
                  <a:srgbClr val="FF0000"/>
                </a:solidFill>
              </a:rPr>
              <a:t>Note: The hub router represents a single point of failure. If it fails, inter-spoke communication also fails.</a:t>
            </a:r>
          </a:p>
        </p:txBody>
      </p:sp>
      <p:pic>
        <p:nvPicPr>
          <p:cNvPr id="2" name="Picture 1">
            <a:extLst>
              <a:ext uri="{FF2B5EF4-FFF2-40B4-BE49-F238E27FC236}">
                <a16:creationId xmlns:a16="http://schemas.microsoft.com/office/drawing/2014/main" id="{627917B2-B878-42F4-B66F-EAE892D0E87B}"/>
              </a:ext>
            </a:extLst>
          </p:cNvPr>
          <p:cNvPicPr>
            <a:picLocks noChangeAspect="1"/>
          </p:cNvPicPr>
          <p:nvPr/>
        </p:nvPicPr>
        <p:blipFill>
          <a:blip r:embed="rId3"/>
          <a:stretch>
            <a:fillRect/>
          </a:stretch>
        </p:blipFill>
        <p:spPr>
          <a:xfrm>
            <a:off x="2018634" y="3052338"/>
            <a:ext cx="4461468" cy="2568487"/>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Design – Hub and Spoke</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6607" y="2300911"/>
            <a:ext cx="6139345" cy="2288441"/>
          </a:xfrm>
        </p:spPr>
        <p:txBody>
          <a:bodyPr/>
          <a:lstStyle/>
          <a:p>
            <a:pPr marL="0" indent="0" algn="just"/>
            <a:r>
              <a:rPr lang="en-US" sz="2133" b="1" dirty="0">
                <a:solidFill>
                  <a:srgbClr val="000000"/>
                </a:solidFill>
              </a:rPr>
              <a:t>Dual-homed Topology </a:t>
            </a:r>
            <a:r>
              <a:rPr lang="en-US" sz="2133" dirty="0">
                <a:solidFill>
                  <a:srgbClr val="000000"/>
                </a:solidFill>
              </a:rPr>
              <a:t>Offers </a:t>
            </a:r>
          </a:p>
          <a:p>
            <a:pPr marL="380990" indent="-380990" algn="just">
              <a:buFont typeface="Wingdings" panose="05000000000000000000" pitchFamily="2" charset="2"/>
              <a:buChar char="§"/>
            </a:pPr>
            <a:r>
              <a:rPr lang="en-US" sz="2133" dirty="0">
                <a:solidFill>
                  <a:srgbClr val="000000"/>
                </a:solidFill>
              </a:rPr>
              <a:t>enhanced network redundancy, </a:t>
            </a:r>
          </a:p>
          <a:p>
            <a:pPr marL="380990" indent="-380990" algn="just">
              <a:buFont typeface="Wingdings" panose="05000000000000000000" pitchFamily="2" charset="2"/>
              <a:buChar char="§"/>
            </a:pPr>
            <a:r>
              <a:rPr lang="en-US" sz="2133" dirty="0">
                <a:solidFill>
                  <a:srgbClr val="000000"/>
                </a:solidFill>
              </a:rPr>
              <a:t>load balancing, </a:t>
            </a:r>
          </a:p>
          <a:p>
            <a:pPr marL="380990" indent="-380990" algn="just">
              <a:buFont typeface="Wingdings" panose="05000000000000000000" pitchFamily="2" charset="2"/>
              <a:buChar char="§"/>
            </a:pPr>
            <a:r>
              <a:rPr lang="en-US" sz="2133" dirty="0">
                <a:solidFill>
                  <a:srgbClr val="000000"/>
                </a:solidFill>
              </a:rPr>
              <a:t>distributed computing and processing, and </a:t>
            </a:r>
          </a:p>
          <a:p>
            <a:pPr marL="380990" indent="-380990" algn="just">
              <a:buFont typeface="Wingdings" panose="05000000000000000000" pitchFamily="2" charset="2"/>
              <a:buChar char="§"/>
            </a:pPr>
            <a:r>
              <a:rPr lang="en-US" sz="2133" dirty="0">
                <a:solidFill>
                  <a:srgbClr val="000000"/>
                </a:solidFill>
              </a:rPr>
              <a:t>the ability to implement backup service provider connections.</a:t>
            </a:r>
          </a:p>
        </p:txBody>
      </p:sp>
      <p:pic>
        <p:nvPicPr>
          <p:cNvPr id="5" name="Picture 4">
            <a:extLst>
              <a:ext uri="{FF2B5EF4-FFF2-40B4-BE49-F238E27FC236}">
                <a16:creationId xmlns:a16="http://schemas.microsoft.com/office/drawing/2014/main" id="{69BC861A-BB3C-4835-90E4-8CF9F0710756}"/>
              </a:ext>
            </a:extLst>
          </p:cNvPr>
          <p:cNvPicPr>
            <a:picLocks noChangeAspect="1"/>
          </p:cNvPicPr>
          <p:nvPr/>
        </p:nvPicPr>
        <p:blipFill>
          <a:blip r:embed="rId3"/>
          <a:stretch>
            <a:fillRect/>
          </a:stretch>
        </p:blipFill>
        <p:spPr>
          <a:xfrm>
            <a:off x="6975057" y="2568842"/>
            <a:ext cx="4741300" cy="253302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Design – Dual-homed</a:t>
            </a:r>
          </a:p>
        </p:txBody>
      </p:sp>
      <p:sp>
        <p:nvSpPr>
          <p:cNvPr id="8" name="Rectangle 7"/>
          <p:cNvSpPr/>
          <p:nvPr/>
        </p:nvSpPr>
        <p:spPr>
          <a:xfrm>
            <a:off x="5622298" y="356584"/>
            <a:ext cx="6096000" cy="1754326"/>
          </a:xfrm>
          <a:prstGeom prst="rect">
            <a:avLst/>
          </a:prstGeom>
        </p:spPr>
        <p:txBody>
          <a:bodyPr>
            <a:spAutoFit/>
          </a:bodyPr>
          <a:lstStyle/>
          <a:p>
            <a:pPr marL="380990" indent="-380990" algn="just">
              <a:buFont typeface="Wingdings" panose="05000000000000000000" pitchFamily="2" charset="2"/>
              <a:buChar char="§"/>
            </a:pPr>
            <a:r>
              <a:rPr lang="en-US" i="1" dirty="0">
                <a:solidFill>
                  <a:srgbClr val="FF0000"/>
                </a:solidFill>
              </a:rPr>
              <a:t>More expensive and difficult to implement than single-homed topologies.</a:t>
            </a:r>
            <a:r>
              <a:rPr lang="en-US" dirty="0">
                <a:solidFill>
                  <a:srgbClr val="000000"/>
                </a:solidFill>
              </a:rPr>
              <a:t> </a:t>
            </a:r>
          </a:p>
          <a:p>
            <a:pPr marL="838190" lvl="1" indent="-380990" algn="just">
              <a:buFont typeface="Wingdings" panose="05000000000000000000" pitchFamily="2" charset="2"/>
              <a:buChar char="§"/>
            </a:pPr>
            <a:r>
              <a:rPr lang="en-US" dirty="0">
                <a:solidFill>
                  <a:srgbClr val="000000"/>
                </a:solidFill>
              </a:rPr>
              <a:t>because they require </a:t>
            </a:r>
            <a:r>
              <a:rPr lang="en-US" b="1" i="1" dirty="0">
                <a:solidFill>
                  <a:srgbClr val="FF0000"/>
                </a:solidFill>
              </a:rPr>
              <a:t>additional networking hardware</a:t>
            </a:r>
            <a:r>
              <a:rPr lang="en-US" dirty="0">
                <a:solidFill>
                  <a:srgbClr val="000000"/>
                </a:solidFill>
              </a:rPr>
              <a:t>, such as additional routers and switches.</a:t>
            </a:r>
          </a:p>
          <a:p>
            <a:pPr marL="838190" lvl="1" indent="-380990" algn="just">
              <a:buFont typeface="Wingdings" panose="05000000000000000000" pitchFamily="2" charset="2"/>
              <a:buChar char="§"/>
            </a:pPr>
            <a:r>
              <a:rPr lang="en-US" dirty="0">
                <a:solidFill>
                  <a:srgbClr val="000000"/>
                </a:solidFill>
              </a:rPr>
              <a:t>More difficult to implement because they require </a:t>
            </a:r>
            <a:r>
              <a:rPr lang="en-US" b="1" i="1" dirty="0">
                <a:solidFill>
                  <a:srgbClr val="FF0000"/>
                </a:solidFill>
              </a:rPr>
              <a:t>additional, and more complex, configurations</a:t>
            </a:r>
            <a:r>
              <a:rPr lang="en-US" dirty="0">
                <a:solidFill>
                  <a:srgbClr val="FF0000"/>
                </a:solidFill>
              </a:rPr>
              <a:t>.</a:t>
            </a:r>
          </a:p>
        </p:txBody>
      </p:sp>
    </p:spTree>
    <p:extLst>
      <p:ext uri="{BB962C8B-B14F-4D97-AF65-F5344CB8AC3E}">
        <p14:creationId xmlns:p14="http://schemas.microsoft.com/office/powerpoint/2010/main" val="20338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584778" y="965833"/>
            <a:ext cx="6011212" cy="1410441"/>
          </a:xfrm>
        </p:spPr>
        <p:txBody>
          <a:bodyPr/>
          <a:lstStyle/>
          <a:p>
            <a:pPr algn="l"/>
            <a:r>
              <a:rPr lang="en-US" sz="2133" b="1" dirty="0">
                <a:solidFill>
                  <a:srgbClr val="000000"/>
                </a:solidFill>
              </a:rPr>
              <a:t>Fully Meshed Topology</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Uses multiple virtual circuits to connect all sites</a:t>
            </a:r>
          </a:p>
          <a:p>
            <a:pPr marL="380990" indent="-380990" algn="l">
              <a:buFont typeface="Arial" panose="020B0604020202020204" pitchFamily="34" charset="0"/>
              <a:buChar char="•"/>
            </a:pPr>
            <a:r>
              <a:rPr lang="en-US" sz="2133" dirty="0">
                <a:solidFill>
                  <a:srgbClr val="000000"/>
                </a:solidFill>
              </a:rPr>
              <a:t>The most fault-tolerant topology</a:t>
            </a:r>
          </a:p>
        </p:txBody>
      </p:sp>
      <p:pic>
        <p:nvPicPr>
          <p:cNvPr id="2" name="Picture 1">
            <a:extLst>
              <a:ext uri="{FF2B5EF4-FFF2-40B4-BE49-F238E27FC236}">
                <a16:creationId xmlns:a16="http://schemas.microsoft.com/office/drawing/2014/main" id="{87DDCF0D-97F5-4E07-B791-D8BC44CCC900}"/>
              </a:ext>
            </a:extLst>
          </p:cNvPr>
          <p:cNvPicPr>
            <a:picLocks noChangeAspect="1"/>
          </p:cNvPicPr>
          <p:nvPr/>
        </p:nvPicPr>
        <p:blipFill>
          <a:blip r:embed="rId3"/>
          <a:stretch>
            <a:fillRect/>
          </a:stretch>
        </p:blipFill>
        <p:spPr>
          <a:xfrm>
            <a:off x="575963" y="1245912"/>
            <a:ext cx="3111731" cy="1969449"/>
          </a:xfrm>
          <a:prstGeom prst="rect">
            <a:avLst/>
          </a:prstGeom>
        </p:spPr>
      </p:pic>
      <p:sp>
        <p:nvSpPr>
          <p:cNvPr id="8" name="Rectangle 7">
            <a:extLst>
              <a:ext uri="{FF2B5EF4-FFF2-40B4-BE49-F238E27FC236}">
                <a16:creationId xmlns:a16="http://schemas.microsoft.com/office/drawing/2014/main" id="{C5DA5B7F-6078-4784-A219-D730770C7AF2}"/>
              </a:ext>
            </a:extLst>
          </p:cNvPr>
          <p:cNvSpPr/>
          <p:nvPr/>
        </p:nvSpPr>
        <p:spPr>
          <a:xfrm>
            <a:off x="575963" y="3646260"/>
            <a:ext cx="6096000" cy="748795"/>
          </a:xfrm>
          <a:prstGeom prst="rect">
            <a:avLst/>
          </a:prstGeom>
        </p:spPr>
        <p:txBody>
          <a:bodyPr>
            <a:spAutoFit/>
          </a:bodyPr>
          <a:lstStyle/>
          <a:p>
            <a:r>
              <a:rPr lang="en-US" sz="2133" b="1" dirty="0">
                <a:solidFill>
                  <a:srgbClr val="000000"/>
                </a:solidFill>
              </a:rPr>
              <a:t>Partially Meshed Topology</a:t>
            </a:r>
            <a:endParaRPr lang="en-US" sz="2133" dirty="0">
              <a:solidFill>
                <a:srgbClr val="000000"/>
              </a:solidFill>
            </a:endParaRPr>
          </a:p>
          <a:p>
            <a:pPr marL="380990" indent="-380990">
              <a:buFont typeface="Arial" panose="020B0604020202020204" pitchFamily="34" charset="0"/>
              <a:buChar char="•"/>
            </a:pPr>
            <a:r>
              <a:rPr lang="en-US" sz="2133" dirty="0">
                <a:solidFill>
                  <a:srgbClr val="000000"/>
                </a:solidFill>
              </a:rPr>
              <a:t>Connects many but not all sites</a:t>
            </a:r>
          </a:p>
        </p:txBody>
      </p:sp>
      <p:pic>
        <p:nvPicPr>
          <p:cNvPr id="7" name="Picture 6">
            <a:extLst>
              <a:ext uri="{FF2B5EF4-FFF2-40B4-BE49-F238E27FC236}">
                <a16:creationId xmlns:a16="http://schemas.microsoft.com/office/drawing/2014/main" id="{6C1B6066-DBD6-4B00-9C9C-C37890CDB075}"/>
              </a:ext>
            </a:extLst>
          </p:cNvPr>
          <p:cNvPicPr>
            <a:picLocks noChangeAspect="1"/>
          </p:cNvPicPr>
          <p:nvPr/>
        </p:nvPicPr>
        <p:blipFill>
          <a:blip r:embed="rId4"/>
          <a:stretch>
            <a:fillRect/>
          </a:stretch>
        </p:blipFill>
        <p:spPr>
          <a:xfrm>
            <a:off x="7299439" y="2518814"/>
            <a:ext cx="4552071" cy="3003689"/>
          </a:xfrm>
          <a:prstGeom prst="rect">
            <a:avLst/>
          </a:prstGeom>
        </p:spPr>
      </p:pic>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Design – Mesh</a:t>
            </a:r>
          </a:p>
        </p:txBody>
      </p:sp>
    </p:spTree>
    <p:extLst>
      <p:ext uri="{BB962C8B-B14F-4D97-AF65-F5344CB8AC3E}">
        <p14:creationId xmlns:p14="http://schemas.microsoft.com/office/powerpoint/2010/main" val="922102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9807" y="1053196"/>
            <a:ext cx="7979793" cy="4532215"/>
          </a:xfrm>
        </p:spPr>
        <p:txBody>
          <a:bodyPr/>
          <a:lstStyle/>
          <a:p>
            <a:pPr marL="342900" indent="-342900" algn="just">
              <a:buFont typeface="Wingdings" panose="05000000000000000000" pitchFamily="2" charset="2"/>
              <a:buChar char="§"/>
            </a:pPr>
            <a:r>
              <a:rPr lang="en-US" sz="1600" dirty="0">
                <a:solidFill>
                  <a:srgbClr val="000000"/>
                </a:solidFill>
              </a:rPr>
              <a:t>Another aspect of WAN design is how an organization connects to the internet. </a:t>
            </a:r>
          </a:p>
          <a:p>
            <a:pPr marL="704940" lvl="1" indent="-342900" algn="just">
              <a:buFont typeface="Wingdings" panose="05000000000000000000" pitchFamily="2" charset="2"/>
              <a:buChar char="§"/>
            </a:pPr>
            <a:r>
              <a:rPr lang="en-US" sz="1600" dirty="0">
                <a:solidFill>
                  <a:srgbClr val="000000"/>
                </a:solidFill>
              </a:rPr>
              <a:t>An organization usually signs a </a:t>
            </a:r>
            <a:r>
              <a:rPr lang="en-US" sz="1600" b="1" i="1" u="sng" dirty="0">
                <a:solidFill>
                  <a:srgbClr val="000000"/>
                </a:solidFill>
              </a:rPr>
              <a:t>service level agreement </a:t>
            </a:r>
            <a:r>
              <a:rPr lang="en-US" sz="1600" dirty="0">
                <a:solidFill>
                  <a:srgbClr val="000000"/>
                </a:solidFill>
              </a:rPr>
              <a:t>(SLA) with a service provider. </a:t>
            </a:r>
          </a:p>
          <a:p>
            <a:pPr marL="704940" lvl="1" indent="-342900" algn="just">
              <a:buFont typeface="Wingdings" panose="05000000000000000000" pitchFamily="2" charset="2"/>
              <a:buChar char="§"/>
            </a:pPr>
            <a:r>
              <a:rPr lang="en-US" sz="1600" dirty="0">
                <a:solidFill>
                  <a:srgbClr val="000000"/>
                </a:solidFill>
              </a:rPr>
              <a:t>The SLA outlines the expected services relating to the reliability and availability of the connection. </a:t>
            </a:r>
          </a:p>
          <a:p>
            <a:pPr marL="342900" indent="-342900" algn="just">
              <a:buFont typeface="Wingdings" panose="05000000000000000000" pitchFamily="2" charset="2"/>
              <a:buChar char="§"/>
            </a:pPr>
            <a:r>
              <a:rPr lang="en-US" sz="1600" dirty="0">
                <a:solidFill>
                  <a:srgbClr val="000000"/>
                </a:solidFill>
              </a:rPr>
              <a:t>The service provider may or may not be the actual carrier. </a:t>
            </a:r>
          </a:p>
          <a:p>
            <a:pPr marL="342900" indent="-342900" algn="just">
              <a:buFont typeface="Wingdings" panose="05000000000000000000" pitchFamily="2" charset="2"/>
              <a:buChar char="§"/>
            </a:pPr>
            <a:r>
              <a:rPr lang="en-US" sz="1600" dirty="0">
                <a:solidFill>
                  <a:srgbClr val="000000"/>
                </a:solidFill>
              </a:rPr>
              <a:t>A carrier owns and maintains the physical connection and equipment between the provider and the customer. </a:t>
            </a:r>
          </a:p>
          <a:p>
            <a:pPr marL="342900" indent="-342900" algn="just">
              <a:buFont typeface="Wingdings" panose="05000000000000000000" pitchFamily="2" charset="2"/>
              <a:buChar char="§"/>
            </a:pPr>
            <a:r>
              <a:rPr lang="en-US" sz="1600" dirty="0">
                <a:solidFill>
                  <a:srgbClr val="000000"/>
                </a:solidFill>
              </a:rPr>
              <a:t>Typically, an organization will choose either a single-carrier or dual-carrier WAN connection.</a:t>
            </a:r>
          </a:p>
          <a:p>
            <a:pPr marL="704940" lvl="1" indent="-342900" algn="just">
              <a:buFont typeface="Wingdings" panose="05000000000000000000" pitchFamily="2" charset="2"/>
              <a:buChar char="§"/>
            </a:pPr>
            <a:r>
              <a:rPr lang="en-US" sz="1600" b="1" dirty="0">
                <a:solidFill>
                  <a:srgbClr val="000000"/>
                </a:solidFill>
              </a:rPr>
              <a:t>A single-carrier connection is when an organization connects to only one service provider. An SLA is negotiated between the organization and the service provider. </a:t>
            </a:r>
          </a:p>
          <a:p>
            <a:pPr marL="704940" lvl="1" indent="-342900" algn="just">
              <a:buFont typeface="Wingdings" panose="05000000000000000000" pitchFamily="2" charset="2"/>
              <a:buChar char="§"/>
            </a:pPr>
            <a:r>
              <a:rPr lang="en-US" sz="1600" b="1" dirty="0">
                <a:solidFill>
                  <a:srgbClr val="000000"/>
                </a:solidFill>
              </a:rPr>
              <a:t>A dual-carrier connection provides redundancy and increases network availability. The organization negotiates separate SLAs with two different service providers.</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Carrier Connections</a:t>
            </a:r>
          </a:p>
        </p:txBody>
      </p:sp>
      <p:pic>
        <p:nvPicPr>
          <p:cNvPr id="7" name="Picture 6">
            <a:extLst>
              <a:ext uri="{FF2B5EF4-FFF2-40B4-BE49-F238E27FC236}">
                <a16:creationId xmlns:a16="http://schemas.microsoft.com/office/drawing/2014/main" id="{9419C266-DCA7-4091-AA89-40696FE0058E}"/>
              </a:ext>
            </a:extLst>
          </p:cNvPr>
          <p:cNvPicPr>
            <a:picLocks noChangeAspect="1"/>
          </p:cNvPicPr>
          <p:nvPr/>
        </p:nvPicPr>
        <p:blipFill>
          <a:blip r:embed="rId3"/>
          <a:stretch>
            <a:fillRect/>
          </a:stretch>
        </p:blipFill>
        <p:spPr>
          <a:xfrm>
            <a:off x="8584876" y="1277597"/>
            <a:ext cx="2973938" cy="1144203"/>
          </a:xfrm>
          <a:prstGeom prst="rect">
            <a:avLst/>
          </a:prstGeom>
        </p:spPr>
      </p:pic>
      <p:pic>
        <p:nvPicPr>
          <p:cNvPr id="8" name="Picture 7">
            <a:extLst>
              <a:ext uri="{FF2B5EF4-FFF2-40B4-BE49-F238E27FC236}">
                <a16:creationId xmlns:a16="http://schemas.microsoft.com/office/drawing/2014/main" id="{75F16A2B-D90E-4ED5-9E00-A0C1DBCBEE92}"/>
              </a:ext>
            </a:extLst>
          </p:cNvPr>
          <p:cNvPicPr>
            <a:picLocks noChangeAspect="1"/>
          </p:cNvPicPr>
          <p:nvPr/>
        </p:nvPicPr>
        <p:blipFill>
          <a:blip r:embed="rId4"/>
          <a:stretch>
            <a:fillRect/>
          </a:stretch>
        </p:blipFill>
        <p:spPr>
          <a:xfrm>
            <a:off x="8683887" y="2932041"/>
            <a:ext cx="3301069" cy="2301917"/>
          </a:xfrm>
          <a:prstGeom prst="rect">
            <a:avLst/>
          </a:prstGeom>
        </p:spPr>
      </p:pic>
    </p:spTree>
    <p:extLst>
      <p:ext uri="{BB962C8B-B14F-4D97-AF65-F5344CB8AC3E}">
        <p14:creationId xmlns:p14="http://schemas.microsoft.com/office/powerpoint/2010/main" val="404299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433546" cy="3384847"/>
          </a:xfrm>
        </p:spPr>
        <p:txBody>
          <a:bodyPr/>
          <a:lstStyle/>
          <a:p>
            <a:pPr marL="0" indent="0" algn="just"/>
            <a:r>
              <a:rPr lang="en-US" sz="2133" dirty="0">
                <a:solidFill>
                  <a:srgbClr val="000000"/>
                </a:solidFill>
              </a:rPr>
              <a:t>Network requirements of a company can change dramatically as the company grows over time.</a:t>
            </a:r>
          </a:p>
          <a:p>
            <a:pPr marL="380990" indent="-380990" algn="just">
              <a:buFont typeface="Wingdings" panose="05000000000000000000" pitchFamily="2" charset="2"/>
              <a:buChar char="§"/>
            </a:pPr>
            <a:r>
              <a:rPr lang="en-US" sz="2133" dirty="0">
                <a:solidFill>
                  <a:srgbClr val="000000"/>
                </a:solidFill>
              </a:rPr>
              <a:t>A network must meet the </a:t>
            </a:r>
            <a:r>
              <a:rPr lang="en-US" sz="2133" b="1" i="1" dirty="0">
                <a:solidFill>
                  <a:srgbClr val="000000"/>
                </a:solidFill>
              </a:rPr>
              <a:t>day-to-day operational needs of business</a:t>
            </a:r>
            <a:r>
              <a:rPr lang="en-US" sz="2133" dirty="0">
                <a:solidFill>
                  <a:srgbClr val="000000"/>
                </a:solidFill>
              </a:rPr>
              <a:t>, and it must be able to </a:t>
            </a:r>
            <a:r>
              <a:rPr lang="en-US" sz="2133" b="1" i="1" dirty="0">
                <a:solidFill>
                  <a:srgbClr val="000000"/>
                </a:solidFill>
              </a:rPr>
              <a:t>adapt and grow</a:t>
            </a:r>
            <a:r>
              <a:rPr lang="en-US" sz="2133" dirty="0">
                <a:solidFill>
                  <a:srgbClr val="000000"/>
                </a:solidFill>
              </a:rPr>
              <a:t> as a company changes. </a:t>
            </a:r>
          </a:p>
          <a:p>
            <a:pPr marL="380990" indent="-380990" algn="just">
              <a:buFont typeface="Wingdings" panose="05000000000000000000" pitchFamily="2" charset="2"/>
              <a:buChar char="§"/>
            </a:pPr>
            <a:r>
              <a:rPr lang="en-US" sz="2133" dirty="0">
                <a:solidFill>
                  <a:srgbClr val="000000"/>
                </a:solidFill>
              </a:rPr>
              <a:t>Network designers and administrators meet these challenges by </a:t>
            </a:r>
            <a:r>
              <a:rPr lang="en-US" sz="2133" b="1" i="1" dirty="0">
                <a:solidFill>
                  <a:srgbClr val="000000"/>
                </a:solidFill>
              </a:rPr>
              <a:t>carefully choosing network technologies, protocols, and service providers</a:t>
            </a:r>
            <a:r>
              <a:rPr lang="en-US" sz="2133" dirty="0">
                <a:solidFill>
                  <a:srgbClr val="000000"/>
                </a:solidFill>
              </a:rPr>
              <a:t>. </a:t>
            </a:r>
          </a:p>
          <a:p>
            <a:pPr marL="380990" indent="-380990" algn="just">
              <a:buFont typeface="Wingdings" panose="05000000000000000000" pitchFamily="2" charset="2"/>
              <a:buChar char="§"/>
            </a:pPr>
            <a:r>
              <a:rPr lang="en-US" sz="2133" dirty="0">
                <a:solidFill>
                  <a:srgbClr val="000000"/>
                </a:solidFill>
              </a:rPr>
              <a:t>Networks can be optimized by using </a:t>
            </a:r>
            <a:r>
              <a:rPr lang="en-US" sz="2133" b="1" i="1" dirty="0">
                <a:solidFill>
                  <a:srgbClr val="000000"/>
                </a:solidFill>
              </a:rPr>
              <a:t>a variety of network design techniques and architectures</a:t>
            </a:r>
            <a:r>
              <a:rPr lang="en-US" sz="2133" dirty="0">
                <a:solidFill>
                  <a:srgbClr val="000000"/>
                </a:solidFill>
              </a:rPr>
              <a:t>.</a:t>
            </a:r>
          </a:p>
          <a:p>
            <a:pPr marL="342900" indent="-342900" algn="just">
              <a:buFont typeface="Wingdings" panose="05000000000000000000" pitchFamily="2" charset="2"/>
              <a:buChar char="§"/>
            </a:pPr>
            <a:r>
              <a:rPr lang="en-US" sz="2133" dirty="0">
                <a:solidFill>
                  <a:srgbClr val="000000"/>
                </a:solidFill>
              </a:rPr>
              <a:t>To illustrate differences between network size, we will use a fictitious company called </a:t>
            </a:r>
          </a:p>
          <a:p>
            <a:pPr marL="704940" lvl="1" indent="-342900" algn="just">
              <a:buFont typeface="Wingdings" panose="05000000000000000000" pitchFamily="2" charset="2"/>
              <a:buChar char="§"/>
            </a:pPr>
            <a:r>
              <a:rPr lang="en-US" sz="2266" b="1" dirty="0">
                <a:solidFill>
                  <a:srgbClr val="000000"/>
                </a:solidFill>
              </a:rPr>
              <a:t>ENSA Engineering </a:t>
            </a:r>
            <a:r>
              <a:rPr lang="en-US" sz="2266" dirty="0">
                <a:solidFill>
                  <a:srgbClr val="000000"/>
                </a:solidFill>
              </a:rPr>
              <a:t>as it grows from a small, local, business into a global enterprise.</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Evolving Networks</a:t>
            </a:r>
          </a:p>
        </p:txBody>
      </p:sp>
    </p:spTree>
    <p:extLst>
      <p:ext uri="{BB962C8B-B14F-4D97-AF65-F5344CB8AC3E}">
        <p14:creationId xmlns:p14="http://schemas.microsoft.com/office/powerpoint/2010/main" val="138127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3A9007-1153-4566-89BC-58E4EDF8B2DD}"/>
              </a:ext>
            </a:extLst>
          </p:cNvPr>
          <p:cNvPicPr>
            <a:picLocks noChangeAspect="1"/>
          </p:cNvPicPr>
          <p:nvPr/>
        </p:nvPicPr>
        <p:blipFill>
          <a:blip r:embed="rId3"/>
          <a:stretch>
            <a:fillRect/>
          </a:stretch>
        </p:blipFill>
        <p:spPr>
          <a:xfrm>
            <a:off x="8123666" y="2613854"/>
            <a:ext cx="4013975" cy="3021756"/>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1676" y="1002515"/>
            <a:ext cx="8090452" cy="4633095"/>
          </a:xfrm>
        </p:spPr>
        <p:txBody>
          <a:bodyPr/>
          <a:lstStyle/>
          <a:p>
            <a:pPr marL="0" indent="0" algn="just"/>
            <a:r>
              <a:rPr lang="en-US" sz="2133" b="1" dirty="0">
                <a:solidFill>
                  <a:srgbClr val="000000"/>
                </a:solidFill>
              </a:rPr>
              <a:t>ENSA’s Small Network</a:t>
            </a:r>
          </a:p>
          <a:p>
            <a:pPr marL="342900" indent="-342900" algn="just">
              <a:buFont typeface="Wingdings" panose="05000000000000000000" pitchFamily="2" charset="2"/>
              <a:buChar char="Ø"/>
            </a:pPr>
            <a:r>
              <a:rPr lang="en-US" sz="2133" dirty="0">
                <a:solidFill>
                  <a:srgbClr val="000000"/>
                </a:solidFill>
              </a:rPr>
              <a:t>Started with a few employees in a small office. </a:t>
            </a:r>
          </a:p>
          <a:p>
            <a:pPr marL="342900" indent="-342900" algn="just">
              <a:buFont typeface="Wingdings" panose="05000000000000000000" pitchFamily="2" charset="2"/>
              <a:buChar char="Ø"/>
            </a:pPr>
            <a:r>
              <a:rPr lang="en-US" sz="2133" dirty="0">
                <a:solidFill>
                  <a:srgbClr val="000000"/>
                </a:solidFill>
              </a:rPr>
              <a:t>Uses a single LAN connected to a wireless router for sharing data and peripherals.</a:t>
            </a:r>
          </a:p>
          <a:p>
            <a:pPr marL="342900" indent="-342900" algn="just">
              <a:buFont typeface="Wingdings" panose="05000000000000000000" pitchFamily="2" charset="2"/>
              <a:buChar char="Ø"/>
            </a:pPr>
            <a:r>
              <a:rPr lang="en-US" sz="2133" dirty="0">
                <a:solidFill>
                  <a:srgbClr val="000000"/>
                </a:solidFill>
              </a:rPr>
              <a:t>Connection to the internet is through a common broadband service called Digital Subscriber Line (DSL)</a:t>
            </a:r>
          </a:p>
          <a:p>
            <a:pPr marL="342900" indent="-342900" algn="just">
              <a:buFont typeface="Wingdings" panose="05000000000000000000" pitchFamily="2" charset="2"/>
              <a:buChar char="Ø"/>
            </a:pPr>
            <a:r>
              <a:rPr lang="en-US" sz="2133" dirty="0">
                <a:solidFill>
                  <a:srgbClr val="000000"/>
                </a:solidFill>
              </a:rPr>
              <a:t>IT support is contracted from the DSL provider.</a:t>
            </a:r>
          </a:p>
          <a:p>
            <a:pPr marL="0" indent="0" algn="just"/>
            <a:r>
              <a:rPr lang="en-US" sz="2133" b="1" i="1" dirty="0">
                <a:solidFill>
                  <a:srgbClr val="000000"/>
                </a:solidFill>
              </a:rPr>
              <a:t>Started to evolve, ENSA </a:t>
            </a:r>
            <a:r>
              <a:rPr lang="en-US" sz="2133" dirty="0">
                <a:solidFill>
                  <a:srgbClr val="000000"/>
                </a:solidFill>
              </a:rPr>
              <a:t>within a few years grew and required several floors of a building. They now required a </a:t>
            </a:r>
            <a:r>
              <a:rPr lang="en-US" sz="2133" b="1" dirty="0">
                <a:solidFill>
                  <a:srgbClr val="000000"/>
                </a:solidFill>
              </a:rPr>
              <a:t>Campus Area Network </a:t>
            </a:r>
            <a:r>
              <a:rPr lang="en-US" sz="2133" dirty="0">
                <a:solidFill>
                  <a:srgbClr val="000000"/>
                </a:solidFill>
              </a:rPr>
              <a:t>(CAN).</a:t>
            </a:r>
          </a:p>
          <a:p>
            <a:pPr marL="342900" indent="-342900" algn="just">
              <a:buFont typeface="Wingdings" panose="05000000000000000000" pitchFamily="2" charset="2"/>
              <a:buChar char="Ø"/>
            </a:pPr>
            <a:r>
              <a:rPr lang="en-US" sz="2133" dirty="0">
                <a:solidFill>
                  <a:srgbClr val="000000"/>
                </a:solidFill>
              </a:rPr>
              <a:t>A firewall secures internet access to corporate users.</a:t>
            </a:r>
          </a:p>
          <a:p>
            <a:pPr marL="342900" indent="-342900" algn="just">
              <a:buFont typeface="Wingdings" panose="05000000000000000000" pitchFamily="2" charset="2"/>
              <a:buChar char="Ø"/>
            </a:pPr>
            <a:r>
              <a:rPr lang="en-US" sz="2133" dirty="0">
                <a:solidFill>
                  <a:srgbClr val="000000"/>
                </a:solidFill>
              </a:rPr>
              <a:t>In-house IT staff to support and maintain the network.</a:t>
            </a:r>
          </a:p>
        </p:txBody>
      </p:sp>
      <p:pic>
        <p:nvPicPr>
          <p:cNvPr id="2" name="Picture 1">
            <a:extLst>
              <a:ext uri="{FF2B5EF4-FFF2-40B4-BE49-F238E27FC236}">
                <a16:creationId xmlns:a16="http://schemas.microsoft.com/office/drawing/2014/main" id="{B771D278-3A73-408C-815A-32BB0A7AE6B9}"/>
              </a:ext>
            </a:extLst>
          </p:cNvPr>
          <p:cNvPicPr>
            <a:picLocks noChangeAspect="1"/>
          </p:cNvPicPr>
          <p:nvPr/>
        </p:nvPicPr>
        <p:blipFill>
          <a:blip r:embed="rId4"/>
          <a:stretch>
            <a:fillRect/>
          </a:stretch>
        </p:blipFill>
        <p:spPr>
          <a:xfrm>
            <a:off x="9400265" y="180561"/>
            <a:ext cx="2300685" cy="164390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Evolving Networks</a:t>
            </a:r>
          </a:p>
        </p:txBody>
      </p:sp>
    </p:spTree>
    <p:extLst>
      <p:ext uri="{BB962C8B-B14F-4D97-AF65-F5344CB8AC3E}">
        <p14:creationId xmlns:p14="http://schemas.microsoft.com/office/powerpoint/2010/main" val="367629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7087" y="1068921"/>
            <a:ext cx="5787558" cy="4537058"/>
          </a:xfrm>
        </p:spPr>
        <p:txBody>
          <a:bodyPr/>
          <a:lstStyle/>
          <a:p>
            <a:pPr marL="380990" indent="-380990" algn="just">
              <a:buFont typeface="Wingdings" panose="05000000000000000000" pitchFamily="2" charset="2"/>
              <a:buChar char="§"/>
            </a:pPr>
            <a:r>
              <a:rPr lang="en-US" sz="2000" dirty="0">
                <a:solidFill>
                  <a:srgbClr val="000000"/>
                </a:solidFill>
              </a:rPr>
              <a:t>Then, they expanded and added a branch site in the city, and remote and regional sites in other cities, </a:t>
            </a:r>
            <a:r>
              <a:rPr lang="en-US" sz="2000" b="1" dirty="0">
                <a:solidFill>
                  <a:srgbClr val="000000"/>
                </a:solidFill>
              </a:rPr>
              <a:t>Branch Network. </a:t>
            </a:r>
            <a:r>
              <a:rPr lang="en-US" sz="2000" dirty="0">
                <a:solidFill>
                  <a:srgbClr val="000000"/>
                </a:solidFill>
              </a:rPr>
              <a:t>It is now a </a:t>
            </a:r>
            <a:r>
              <a:rPr lang="en-US" sz="2000" b="1" dirty="0">
                <a:solidFill>
                  <a:srgbClr val="000000"/>
                </a:solidFill>
              </a:rPr>
              <a:t>metropolitan area network (MAN) </a:t>
            </a:r>
            <a:r>
              <a:rPr lang="en-US" sz="2000" dirty="0">
                <a:solidFill>
                  <a:srgbClr val="000000"/>
                </a:solidFill>
              </a:rPr>
              <a:t>to interconnect sites within the city. </a:t>
            </a:r>
          </a:p>
          <a:p>
            <a:pPr marL="380990" indent="-380990" algn="just">
              <a:buFont typeface="Wingdings" panose="05000000000000000000" pitchFamily="2" charset="2"/>
              <a:buChar char="§"/>
            </a:pPr>
            <a:r>
              <a:rPr lang="en-US" sz="2000" dirty="0">
                <a:solidFill>
                  <a:srgbClr val="000000"/>
                </a:solidFill>
              </a:rPr>
              <a:t>To connect to the central office, branch offices in nearby cities used private dedicated lines through their local service provider.</a:t>
            </a:r>
          </a:p>
          <a:p>
            <a:pPr marL="457200" indent="-457200" algn="just">
              <a:buFont typeface="Wingdings" panose="05000000000000000000" pitchFamily="2" charset="2"/>
              <a:buChar char="§"/>
            </a:pPr>
            <a:r>
              <a:rPr lang="en-US" sz="2000" dirty="0">
                <a:solidFill>
                  <a:srgbClr val="000000"/>
                </a:solidFill>
              </a:rPr>
              <a:t>After 20 years with thousands of employees distributed in offices worldwide </a:t>
            </a:r>
            <a:r>
              <a:rPr lang="en-US" sz="2000" b="1" dirty="0">
                <a:solidFill>
                  <a:srgbClr val="000000"/>
                </a:solidFill>
              </a:rPr>
              <a:t>Site-to-site and remote access Virtual Private Networks (VPNs) </a:t>
            </a:r>
            <a:r>
              <a:rPr lang="en-US" sz="2000" dirty="0">
                <a:solidFill>
                  <a:srgbClr val="000000"/>
                </a:solidFill>
              </a:rPr>
              <a:t>enable the company to use the internet to connect easily and securely with employees and facilities around the world.</a:t>
            </a:r>
          </a:p>
          <a:p>
            <a:pPr marL="457200" indent="-457200" algn="just">
              <a:buFont typeface="Wingdings" panose="05000000000000000000" pitchFamily="2" charset="2"/>
              <a:buChar char="§"/>
            </a:pPr>
            <a:endParaRPr lang="en-US" sz="2000" dirty="0">
              <a:solidFill>
                <a:srgbClr val="000000"/>
              </a:solidFill>
            </a:endParaRPr>
          </a:p>
        </p:txBody>
      </p:sp>
      <p:pic>
        <p:nvPicPr>
          <p:cNvPr id="2" name="Picture 1">
            <a:extLst>
              <a:ext uri="{FF2B5EF4-FFF2-40B4-BE49-F238E27FC236}">
                <a16:creationId xmlns:a16="http://schemas.microsoft.com/office/drawing/2014/main" id="{E9D66F69-177C-43AA-B2D7-2080991F8CA7}"/>
              </a:ext>
            </a:extLst>
          </p:cNvPr>
          <p:cNvPicPr>
            <a:picLocks noChangeAspect="1"/>
          </p:cNvPicPr>
          <p:nvPr/>
        </p:nvPicPr>
        <p:blipFill>
          <a:blip r:embed="rId3"/>
          <a:stretch>
            <a:fillRect/>
          </a:stretch>
        </p:blipFill>
        <p:spPr>
          <a:xfrm>
            <a:off x="6132885" y="202134"/>
            <a:ext cx="3144433" cy="2302273"/>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Purpose of WANs</a:t>
            </a:r>
            <a:br>
              <a:rPr lang="en-US" sz="3600" dirty="0"/>
            </a:br>
            <a:r>
              <a:rPr lang="en-US" sz="2400" dirty="0"/>
              <a:t>Evolving Networks</a:t>
            </a:r>
          </a:p>
        </p:txBody>
      </p:sp>
      <p:pic>
        <p:nvPicPr>
          <p:cNvPr id="7" name="Picture 6">
            <a:extLst>
              <a:ext uri="{FF2B5EF4-FFF2-40B4-BE49-F238E27FC236}">
                <a16:creationId xmlns:a16="http://schemas.microsoft.com/office/drawing/2014/main" id="{8A5E5D75-1069-448D-AB30-4EA340860C15}"/>
              </a:ext>
            </a:extLst>
          </p:cNvPr>
          <p:cNvPicPr>
            <a:picLocks noChangeAspect="1"/>
          </p:cNvPicPr>
          <p:nvPr/>
        </p:nvPicPr>
        <p:blipFill>
          <a:blip r:embed="rId4"/>
          <a:stretch>
            <a:fillRect/>
          </a:stretch>
        </p:blipFill>
        <p:spPr>
          <a:xfrm>
            <a:off x="7058935" y="2458725"/>
            <a:ext cx="4874860" cy="3205495"/>
          </a:xfrm>
          <a:prstGeom prst="rect">
            <a:avLst/>
          </a:prstGeom>
        </p:spPr>
      </p:pic>
    </p:spTree>
    <p:extLst>
      <p:ext uri="{BB962C8B-B14F-4D97-AF65-F5344CB8AC3E}">
        <p14:creationId xmlns:p14="http://schemas.microsoft.com/office/powerpoint/2010/main" val="3802974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60"/>
            <a:ext cx="10551356" cy="4861657"/>
          </a:xfrm>
        </p:spPr>
        <p:txBody>
          <a:bodyPr/>
          <a:lstStyle/>
          <a:p>
            <a:pPr marL="0" indent="0" algn="just"/>
            <a:r>
              <a:rPr lang="en-US" sz="2400" dirty="0">
                <a:solidFill>
                  <a:srgbClr val="000000"/>
                </a:solidFill>
              </a:rPr>
              <a:t>Modern WAN standards are defined and managed by a number of recognized authorities including the following:</a:t>
            </a:r>
          </a:p>
          <a:p>
            <a:pPr marL="380990" indent="-380990" algn="just">
              <a:buFont typeface="Arial" panose="020B0604020202020204" pitchFamily="34" charset="0"/>
              <a:buChar char="•"/>
            </a:pPr>
            <a:r>
              <a:rPr lang="en-US" sz="2133" b="1" dirty="0">
                <a:solidFill>
                  <a:srgbClr val="000000"/>
                </a:solidFill>
              </a:rPr>
              <a:t>TIA/EIA</a:t>
            </a:r>
            <a:r>
              <a:rPr lang="en-US" sz="2133" dirty="0">
                <a:solidFill>
                  <a:srgbClr val="000000"/>
                </a:solidFill>
              </a:rPr>
              <a:t> - Telecommunications Industry Association and Electronic Industries Alliance</a:t>
            </a:r>
          </a:p>
          <a:p>
            <a:pPr marL="380990" indent="-380990" algn="just">
              <a:buFont typeface="Arial" panose="020B0604020202020204" pitchFamily="34" charset="0"/>
              <a:buChar char="•"/>
            </a:pPr>
            <a:r>
              <a:rPr lang="en-US" sz="2133" b="1" dirty="0">
                <a:solidFill>
                  <a:srgbClr val="000000"/>
                </a:solidFill>
              </a:rPr>
              <a:t>ISO</a:t>
            </a:r>
            <a:r>
              <a:rPr lang="en-US" sz="2133" dirty="0">
                <a:solidFill>
                  <a:srgbClr val="000000"/>
                </a:solidFill>
              </a:rPr>
              <a:t> - International Organization for Standardization</a:t>
            </a:r>
          </a:p>
          <a:p>
            <a:pPr marL="380990" indent="-380990" algn="just">
              <a:buFont typeface="Arial" panose="020B0604020202020204" pitchFamily="34" charset="0"/>
              <a:buChar char="•"/>
            </a:pPr>
            <a:r>
              <a:rPr lang="en-US" sz="2133" b="1" dirty="0">
                <a:solidFill>
                  <a:srgbClr val="000000"/>
                </a:solidFill>
              </a:rPr>
              <a:t>IEEE</a:t>
            </a:r>
            <a:r>
              <a:rPr lang="en-US" sz="2133" dirty="0">
                <a:solidFill>
                  <a:srgbClr val="000000"/>
                </a:solidFill>
              </a:rPr>
              <a:t> - Institute of Electrical and Electronics Engineers</a:t>
            </a:r>
          </a:p>
          <a:p>
            <a:pPr marL="380990" indent="-380990" algn="just">
              <a:buFont typeface="Arial" panose="020B0604020202020204" pitchFamily="34" charset="0"/>
              <a:buChar char="•"/>
            </a:pPr>
            <a:endParaRPr lang="en-US" sz="1867"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Standards</a:t>
            </a:r>
          </a:p>
        </p:txBody>
      </p:sp>
    </p:spTree>
    <p:extLst>
      <p:ext uri="{BB962C8B-B14F-4D97-AF65-F5344CB8AC3E}">
        <p14:creationId xmlns:p14="http://schemas.microsoft.com/office/powerpoint/2010/main" val="3772244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908801" y="180561"/>
            <a:ext cx="6069873" cy="4861657"/>
          </a:xfrm>
        </p:spPr>
        <p:txBody>
          <a:bodyPr/>
          <a:lstStyle/>
          <a:p>
            <a:pPr marL="0" indent="0" algn="l"/>
            <a:r>
              <a:rPr lang="en-US" sz="2133" dirty="0">
                <a:solidFill>
                  <a:srgbClr val="000000"/>
                </a:solidFill>
              </a:rPr>
              <a:t>Most WAN standards focus on the physical layer and the data link layer.</a:t>
            </a:r>
          </a:p>
          <a:p>
            <a:pPr marL="0" indent="0" algn="l"/>
            <a:r>
              <a:rPr lang="en-US" sz="2133" b="1" dirty="0">
                <a:solidFill>
                  <a:srgbClr val="000000"/>
                </a:solidFill>
              </a:rPr>
              <a:t>Layer 1 Protocols</a:t>
            </a:r>
          </a:p>
          <a:p>
            <a:pPr marL="380990" indent="-380990" algn="l">
              <a:buFont typeface="Wingdings" panose="05000000000000000000" pitchFamily="2" charset="2"/>
              <a:buChar char="Ø"/>
            </a:pPr>
            <a:r>
              <a:rPr lang="en-US" sz="1867" dirty="0">
                <a:solidFill>
                  <a:srgbClr val="000000"/>
                </a:solidFill>
              </a:rPr>
              <a:t>Synchronous Digital Hierarchy (SDH)</a:t>
            </a:r>
          </a:p>
          <a:p>
            <a:pPr marL="380990" indent="-380990" algn="l">
              <a:buFont typeface="Wingdings" panose="05000000000000000000" pitchFamily="2" charset="2"/>
              <a:buChar char="Ø"/>
            </a:pPr>
            <a:r>
              <a:rPr lang="en-US" sz="1867" dirty="0">
                <a:solidFill>
                  <a:srgbClr val="000000"/>
                </a:solidFill>
              </a:rPr>
              <a:t>Synchronous Optical Networking (SONET)</a:t>
            </a:r>
          </a:p>
          <a:p>
            <a:pPr marL="380990" indent="-380990" algn="l">
              <a:buFont typeface="Wingdings" panose="05000000000000000000" pitchFamily="2" charset="2"/>
              <a:buChar char="Ø"/>
            </a:pPr>
            <a:r>
              <a:rPr lang="en-US" sz="1867" dirty="0">
                <a:solidFill>
                  <a:srgbClr val="000000"/>
                </a:solidFill>
              </a:rPr>
              <a:t>Dense Wavelength Division Multiplexing (DWDM)</a:t>
            </a:r>
          </a:p>
          <a:p>
            <a:pPr marL="0" indent="0" algn="l"/>
            <a:r>
              <a:rPr lang="en-US" sz="2133" b="1" dirty="0">
                <a:solidFill>
                  <a:srgbClr val="000000"/>
                </a:solidFill>
              </a:rPr>
              <a:t>Layer 2 Protocols</a:t>
            </a:r>
          </a:p>
          <a:p>
            <a:pPr algn="l">
              <a:buFont typeface="Wingdings" panose="05000000000000000000" pitchFamily="2" charset="2"/>
              <a:buChar char="Ø"/>
            </a:pPr>
            <a:r>
              <a:rPr lang="en-US" sz="1867" dirty="0">
                <a:solidFill>
                  <a:srgbClr val="000000"/>
                </a:solidFill>
              </a:rPr>
              <a:t>Broadband (i.e., DSL and Cable)</a:t>
            </a:r>
          </a:p>
          <a:p>
            <a:pPr algn="l">
              <a:buFont typeface="Wingdings" panose="05000000000000000000" pitchFamily="2" charset="2"/>
              <a:buChar char="Ø"/>
            </a:pPr>
            <a:r>
              <a:rPr lang="en-US" sz="1867" dirty="0">
                <a:solidFill>
                  <a:srgbClr val="000000"/>
                </a:solidFill>
              </a:rPr>
              <a:t>Wireless</a:t>
            </a:r>
          </a:p>
          <a:p>
            <a:pPr algn="l">
              <a:buFont typeface="Wingdings" panose="05000000000000000000" pitchFamily="2" charset="2"/>
              <a:buChar char="Ø"/>
            </a:pPr>
            <a:r>
              <a:rPr lang="en-US" sz="1867" dirty="0">
                <a:solidFill>
                  <a:srgbClr val="000000"/>
                </a:solidFill>
              </a:rPr>
              <a:t>Ethernet WAN (Metro Ethernet)</a:t>
            </a:r>
          </a:p>
          <a:p>
            <a:pPr algn="l">
              <a:buFont typeface="Wingdings" panose="05000000000000000000" pitchFamily="2" charset="2"/>
              <a:buChar char="Ø"/>
            </a:pPr>
            <a:r>
              <a:rPr lang="en-US" sz="1867" dirty="0">
                <a:solidFill>
                  <a:srgbClr val="000000"/>
                </a:solidFill>
              </a:rPr>
              <a:t>Multiprotocol Label Switching (MPLS)</a:t>
            </a:r>
          </a:p>
          <a:p>
            <a:pPr algn="l">
              <a:buFont typeface="Wingdings" panose="05000000000000000000" pitchFamily="2" charset="2"/>
              <a:buChar char="Ø"/>
            </a:pPr>
            <a:r>
              <a:rPr lang="en-US" sz="1867" dirty="0">
                <a:solidFill>
                  <a:srgbClr val="000000"/>
                </a:solidFill>
              </a:rPr>
              <a:t>Point-to-Point Protocol (PPP) (less used)</a:t>
            </a:r>
          </a:p>
          <a:p>
            <a:pPr algn="l">
              <a:buFont typeface="Wingdings" panose="05000000000000000000" pitchFamily="2" charset="2"/>
              <a:buChar char="Ø"/>
            </a:pPr>
            <a:r>
              <a:rPr lang="en-US" sz="1867" dirty="0">
                <a:solidFill>
                  <a:srgbClr val="000000"/>
                </a:solidFill>
              </a:rPr>
              <a:t>High-Level Data Link Control (HDLC) (less used)</a:t>
            </a:r>
          </a:p>
          <a:p>
            <a:pPr algn="l">
              <a:buFont typeface="Wingdings" panose="05000000000000000000" pitchFamily="2" charset="2"/>
              <a:buChar char="Ø"/>
            </a:pPr>
            <a:r>
              <a:rPr lang="en-US" sz="1867" dirty="0">
                <a:solidFill>
                  <a:srgbClr val="000000"/>
                </a:solidFill>
              </a:rPr>
              <a:t>Frame Relay (legacy)</a:t>
            </a:r>
          </a:p>
          <a:p>
            <a:pPr algn="l">
              <a:buFont typeface="Wingdings" panose="05000000000000000000" pitchFamily="2" charset="2"/>
              <a:buChar char="Ø"/>
            </a:pPr>
            <a:r>
              <a:rPr lang="en-US" sz="1867" dirty="0">
                <a:solidFill>
                  <a:srgbClr val="000000"/>
                </a:solidFill>
              </a:rPr>
              <a:t>Asynchronous Transfer Mode (ATM) (legacy)</a:t>
            </a:r>
          </a:p>
          <a:p>
            <a:pPr marL="0" indent="0" algn="l"/>
            <a:endParaRPr lang="en-US" sz="1600" dirty="0">
              <a:solidFill>
                <a:srgbClr val="000000"/>
              </a:solidFill>
            </a:endParaRPr>
          </a:p>
        </p:txBody>
      </p:sp>
      <p:pic>
        <p:nvPicPr>
          <p:cNvPr id="2" name="Picture 1">
            <a:extLst>
              <a:ext uri="{FF2B5EF4-FFF2-40B4-BE49-F238E27FC236}">
                <a16:creationId xmlns:a16="http://schemas.microsoft.com/office/drawing/2014/main" id="{40B1A7D6-6A41-43AF-A95D-3F7DE21F49FC}"/>
              </a:ext>
            </a:extLst>
          </p:cNvPr>
          <p:cNvPicPr>
            <a:picLocks noChangeAspect="1"/>
          </p:cNvPicPr>
          <p:nvPr/>
        </p:nvPicPr>
        <p:blipFill>
          <a:blip r:embed="rId3"/>
          <a:stretch>
            <a:fillRect/>
          </a:stretch>
        </p:blipFill>
        <p:spPr>
          <a:xfrm>
            <a:off x="57928" y="970166"/>
            <a:ext cx="5958475" cy="3671889"/>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Standards with OSI</a:t>
            </a:r>
          </a:p>
        </p:txBody>
      </p:sp>
    </p:spTree>
    <p:extLst>
      <p:ext uri="{BB962C8B-B14F-4D97-AF65-F5344CB8AC3E}">
        <p14:creationId xmlns:p14="http://schemas.microsoft.com/office/powerpoint/2010/main" val="2799479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70344" y="180561"/>
            <a:ext cx="8856247" cy="806637"/>
          </a:xfrm>
        </p:spPr>
        <p:txBody>
          <a:bodyPr/>
          <a:lstStyle/>
          <a:p>
            <a:pPr marL="0" indent="0" algn="just"/>
            <a:r>
              <a:rPr lang="en-US" sz="2000" i="1" dirty="0">
                <a:solidFill>
                  <a:srgbClr val="000000"/>
                </a:solidFill>
              </a:rPr>
              <a:t>There are specific terms used to describe WAN connections between the subscriber (i.e., the company / client) and the WAN service provider.</a:t>
            </a:r>
            <a:endParaRPr lang="en-US" sz="1400" i="1" dirty="0">
              <a:solidFill>
                <a:srgbClr val="000000"/>
              </a:solidFill>
            </a:endParaRPr>
          </a:p>
        </p:txBody>
      </p:sp>
      <p:graphicFrame>
        <p:nvGraphicFramePr>
          <p:cNvPr id="6" name="Content Placeholder 6">
            <a:extLst>
              <a:ext uri="{FF2B5EF4-FFF2-40B4-BE49-F238E27FC236}">
                <a16:creationId xmlns:a16="http://schemas.microsoft.com/office/drawing/2014/main" id="{C8362C3D-6144-4AE0-96AC-192CFDFA8626}"/>
              </a:ext>
            </a:extLst>
          </p:cNvPr>
          <p:cNvGraphicFramePr>
            <a:graphicFrameLocks/>
          </p:cNvGraphicFramePr>
          <p:nvPr>
            <p:extLst>
              <p:ext uri="{D42A27DB-BD31-4B8C-83A1-F6EECF244321}">
                <p14:modId xmlns:p14="http://schemas.microsoft.com/office/powerpoint/2010/main" val="3605895183"/>
              </p:ext>
            </p:extLst>
          </p:nvPr>
        </p:nvGraphicFramePr>
        <p:xfrm>
          <a:off x="127499" y="1444659"/>
          <a:ext cx="5370550" cy="3931920"/>
        </p:xfrm>
        <a:graphic>
          <a:graphicData uri="http://schemas.openxmlformats.org/drawingml/2006/table">
            <a:tbl>
              <a:tblPr firstRow="1" bandRow="1">
                <a:tableStyleId>{5C22544A-7EE6-4342-B048-85BDC9FD1C3A}</a:tableStyleId>
              </a:tblPr>
              <a:tblGrid>
                <a:gridCol w="2411854">
                  <a:extLst>
                    <a:ext uri="{9D8B030D-6E8A-4147-A177-3AD203B41FA5}">
                      <a16:colId xmlns:a16="http://schemas.microsoft.com/office/drawing/2014/main" val="3729139006"/>
                    </a:ext>
                  </a:extLst>
                </a:gridCol>
                <a:gridCol w="2958696">
                  <a:extLst>
                    <a:ext uri="{9D8B030D-6E8A-4147-A177-3AD203B41FA5}">
                      <a16:colId xmlns:a16="http://schemas.microsoft.com/office/drawing/2014/main" val="1988913492"/>
                    </a:ext>
                  </a:extLst>
                </a:gridCol>
              </a:tblGrid>
              <a:tr h="345440">
                <a:tc>
                  <a:txBody>
                    <a:bodyPr/>
                    <a:lstStyle/>
                    <a:p>
                      <a:r>
                        <a:rPr lang="en-US" sz="1500" dirty="0"/>
                        <a:t>WAN Term</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pPr algn="just"/>
                      <a:r>
                        <a:rPr lang="en-US" sz="1500" b="1" dirty="0"/>
                        <a:t>Data Terminal Equipment (DTE)</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Connects the subscriber LANs to the WAN communication device</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pPr algn="just"/>
                      <a:r>
                        <a:rPr lang="en-US" sz="1500" b="1" dirty="0"/>
                        <a:t>Data Communications Equipment (DCE)</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Device used to communicate with the provider</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575613">
                <a:tc>
                  <a:txBody>
                    <a:bodyPr/>
                    <a:lstStyle/>
                    <a:p>
                      <a:pPr algn="just"/>
                      <a:r>
                        <a:rPr lang="en-US" sz="1500" b="1" dirty="0"/>
                        <a:t>Customer Premises Equipment (CPE)</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This is the DTE and DCE devices located on the enterprise edge</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75613">
                <a:tc>
                  <a:txBody>
                    <a:bodyPr/>
                    <a:lstStyle/>
                    <a:p>
                      <a:pPr algn="just"/>
                      <a:r>
                        <a:rPr lang="en-US" sz="1500" b="1" dirty="0"/>
                        <a:t>Point-of-Presence (POP)</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point where the subscriber connects to the service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pPr algn="just"/>
                      <a:r>
                        <a:rPr lang="en-US" sz="1500" b="1" dirty="0"/>
                        <a:t>Demarcation Point</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physical location in a building or complex that officially separates the CPE from service provider equipment.</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5" name="Picture 4">
            <a:extLst>
              <a:ext uri="{FF2B5EF4-FFF2-40B4-BE49-F238E27FC236}">
                <a16:creationId xmlns:a16="http://schemas.microsoft.com/office/drawing/2014/main" id="{2640E0F8-D842-4A3A-8B08-27FCB5FC0252}"/>
              </a:ext>
            </a:extLst>
          </p:cNvPr>
          <p:cNvPicPr>
            <a:picLocks noChangeAspect="1"/>
          </p:cNvPicPr>
          <p:nvPr/>
        </p:nvPicPr>
        <p:blipFill>
          <a:blip r:embed="rId3"/>
          <a:stretch>
            <a:fillRect/>
          </a:stretch>
        </p:blipFill>
        <p:spPr>
          <a:xfrm>
            <a:off x="5713544" y="952498"/>
            <a:ext cx="6233847" cy="469099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Terminology</a:t>
            </a:r>
          </a:p>
        </p:txBody>
      </p:sp>
    </p:spTree>
    <p:extLst>
      <p:ext uri="{BB962C8B-B14F-4D97-AF65-F5344CB8AC3E}">
        <p14:creationId xmlns:p14="http://schemas.microsoft.com/office/powerpoint/2010/main" val="85728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6">
            <a:extLst>
              <a:ext uri="{FF2B5EF4-FFF2-40B4-BE49-F238E27FC236}">
                <a16:creationId xmlns:a16="http://schemas.microsoft.com/office/drawing/2014/main" id="{C8362C3D-6144-4AE0-96AC-192CFDFA8626}"/>
              </a:ext>
            </a:extLst>
          </p:cNvPr>
          <p:cNvGraphicFramePr>
            <a:graphicFrameLocks/>
          </p:cNvGraphicFramePr>
          <p:nvPr>
            <p:extLst>
              <p:ext uri="{D42A27DB-BD31-4B8C-83A1-F6EECF244321}">
                <p14:modId xmlns:p14="http://schemas.microsoft.com/office/powerpoint/2010/main" val="2858279950"/>
              </p:ext>
            </p:extLst>
          </p:nvPr>
        </p:nvGraphicFramePr>
        <p:xfrm>
          <a:off x="361762" y="1156344"/>
          <a:ext cx="5369255" cy="4389120"/>
        </p:xfrm>
        <a:graphic>
          <a:graphicData uri="http://schemas.openxmlformats.org/drawingml/2006/table">
            <a:tbl>
              <a:tblPr firstRow="1" bandRow="1">
                <a:tableStyleId>{5C22544A-7EE6-4342-B048-85BDC9FD1C3A}</a:tableStyleId>
              </a:tblPr>
              <a:tblGrid>
                <a:gridCol w="1926338">
                  <a:extLst>
                    <a:ext uri="{9D8B030D-6E8A-4147-A177-3AD203B41FA5}">
                      <a16:colId xmlns:a16="http://schemas.microsoft.com/office/drawing/2014/main" val="3729139006"/>
                    </a:ext>
                  </a:extLst>
                </a:gridCol>
                <a:gridCol w="3442917">
                  <a:extLst>
                    <a:ext uri="{9D8B030D-6E8A-4147-A177-3AD203B41FA5}">
                      <a16:colId xmlns:a16="http://schemas.microsoft.com/office/drawing/2014/main" val="1988913492"/>
                    </a:ext>
                  </a:extLst>
                </a:gridCol>
              </a:tblGrid>
              <a:tr h="345440">
                <a:tc>
                  <a:txBody>
                    <a:bodyPr/>
                    <a:lstStyle/>
                    <a:p>
                      <a:r>
                        <a:rPr lang="en-US" sz="1500" dirty="0"/>
                        <a:t>WAN Term</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r>
                        <a:rPr lang="en-US" sz="1500" b="1" dirty="0"/>
                        <a:t>Local Loop (last mile)</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copper or fiber cable that connects the CPE to the CO of the service provider</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500" b="1" dirty="0"/>
                        <a:t>Central office (CO)</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local service provider facility or building that connects the CPE to the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1016000">
                <a:tc>
                  <a:txBody>
                    <a:bodyPr/>
                    <a:lstStyle/>
                    <a:p>
                      <a:r>
                        <a:rPr lang="en-US" sz="1500" b="1" dirty="0"/>
                        <a:t>Toll network</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Includes backhaul, long-haul, all-digital, fiber-optic communications lines, switches, routers, and other equipment inside the WAN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75613">
                <a:tc>
                  <a:txBody>
                    <a:bodyPr/>
                    <a:lstStyle/>
                    <a:p>
                      <a:r>
                        <a:rPr lang="en-US" sz="1500" b="1" dirty="0"/>
                        <a:t>Backhaul network</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Connects multiple access nodes of the service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r>
                        <a:rPr lang="en-US" sz="1500" b="1" dirty="0"/>
                        <a:t>Backbone network</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Large, high-capacity networks used to interconnect service provider networks and to create a redundant network.</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8" name="Content Placeholder 7">
            <a:extLst>
              <a:ext uri="{FF2B5EF4-FFF2-40B4-BE49-F238E27FC236}">
                <a16:creationId xmlns:a16="http://schemas.microsoft.com/office/drawing/2014/main" id="{D16C6102-1194-4156-A47B-EA8D2ED4DAC5}"/>
              </a:ext>
            </a:extLst>
          </p:cNvPr>
          <p:cNvPicPr>
            <a:picLocks noGrp="1" noChangeAspect="1"/>
          </p:cNvPicPr>
          <p:nvPr>
            <p:ph idx="1"/>
          </p:nvPr>
        </p:nvPicPr>
        <p:blipFill>
          <a:blip r:embed="rId3"/>
          <a:stretch>
            <a:fillRect/>
          </a:stretch>
        </p:blipFill>
        <p:spPr>
          <a:xfrm>
            <a:off x="5821679" y="931874"/>
            <a:ext cx="6303332" cy="4743280"/>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Terminology</a:t>
            </a:r>
          </a:p>
        </p:txBody>
      </p:sp>
    </p:spTree>
    <p:extLst>
      <p:ext uri="{BB962C8B-B14F-4D97-AF65-F5344CB8AC3E}">
        <p14:creationId xmlns:p14="http://schemas.microsoft.com/office/powerpoint/2010/main" val="214783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979457" y="350633"/>
            <a:ext cx="7575764" cy="635637"/>
          </a:xfrm>
        </p:spPr>
        <p:txBody>
          <a:bodyPr/>
          <a:lstStyle/>
          <a:p>
            <a:pPr marL="0" indent="0" algn="l"/>
            <a:r>
              <a:rPr lang="en-US" sz="1867" dirty="0">
                <a:solidFill>
                  <a:srgbClr val="000000"/>
                </a:solidFill>
              </a:rPr>
              <a:t>There are many types of devices that are specific to WAN environments. </a:t>
            </a:r>
            <a:endParaRPr lang="en-US" sz="1467" dirty="0">
              <a:solidFill>
                <a:srgbClr val="000000"/>
              </a:solidFill>
            </a:endParaRPr>
          </a:p>
        </p:txBody>
      </p:sp>
      <p:graphicFrame>
        <p:nvGraphicFramePr>
          <p:cNvPr id="5" name="Content Placeholder 6">
            <a:extLst>
              <a:ext uri="{FF2B5EF4-FFF2-40B4-BE49-F238E27FC236}">
                <a16:creationId xmlns:a16="http://schemas.microsoft.com/office/drawing/2014/main" id="{A32759EF-631B-4B2E-AC74-03AE8C4A25FB}"/>
              </a:ext>
            </a:extLst>
          </p:cNvPr>
          <p:cNvGraphicFramePr>
            <a:graphicFrameLocks/>
          </p:cNvGraphicFramePr>
          <p:nvPr>
            <p:extLst>
              <p:ext uri="{D42A27DB-BD31-4B8C-83A1-F6EECF244321}">
                <p14:modId xmlns:p14="http://schemas.microsoft.com/office/powerpoint/2010/main" val="2759453055"/>
              </p:ext>
            </p:extLst>
          </p:nvPr>
        </p:nvGraphicFramePr>
        <p:xfrm>
          <a:off x="226510" y="1267885"/>
          <a:ext cx="6229978" cy="4053840"/>
        </p:xfrm>
        <a:graphic>
          <a:graphicData uri="http://schemas.openxmlformats.org/drawingml/2006/table">
            <a:tbl>
              <a:tblPr firstRow="1" bandRow="1">
                <a:tableStyleId>{5C22544A-7EE6-4342-B048-85BDC9FD1C3A}</a:tableStyleId>
              </a:tblPr>
              <a:tblGrid>
                <a:gridCol w="1815203">
                  <a:extLst>
                    <a:ext uri="{9D8B030D-6E8A-4147-A177-3AD203B41FA5}">
                      <a16:colId xmlns:a16="http://schemas.microsoft.com/office/drawing/2014/main" val="3729139006"/>
                    </a:ext>
                  </a:extLst>
                </a:gridCol>
                <a:gridCol w="4414775">
                  <a:extLst>
                    <a:ext uri="{9D8B030D-6E8A-4147-A177-3AD203B41FA5}">
                      <a16:colId xmlns:a16="http://schemas.microsoft.com/office/drawing/2014/main" val="1988913492"/>
                    </a:ext>
                  </a:extLst>
                </a:gridCol>
              </a:tblGrid>
              <a:tr h="345440">
                <a:tc>
                  <a:txBody>
                    <a:bodyPr/>
                    <a:lstStyle/>
                    <a:p>
                      <a:r>
                        <a:rPr lang="en-US" sz="1500" dirty="0"/>
                        <a:t>WAN Device</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pPr marL="0" algn="l" defTabSz="685777" rtl="0" eaLnBrk="1" latinLnBrk="0" hangingPunct="1"/>
                      <a:r>
                        <a:rPr lang="en-US" sz="1500" b="1" kern="1200" dirty="0">
                          <a:solidFill>
                            <a:schemeClr val="dk1"/>
                          </a:solidFill>
                          <a:latin typeface="+mn-lt"/>
                          <a:ea typeface="+mn-ea"/>
                          <a:cs typeface="+mn-cs"/>
                        </a:rPr>
                        <a:t>Voiceband Modem</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kern="1200" dirty="0">
                          <a:solidFill>
                            <a:schemeClr val="dk1"/>
                          </a:solidFill>
                          <a:latin typeface="+mn-lt"/>
                          <a:ea typeface="+mn-ea"/>
                          <a:cs typeface="+mn-cs"/>
                        </a:rPr>
                        <a:t>Dial-up modem – uses telephone lines</a:t>
                      </a:r>
                    </a:p>
                    <a:p>
                      <a:pPr marL="0" indent="0" algn="just" defTabSz="685777" rtl="0" eaLnBrk="1" latinLnBrk="0" hangingPunct="1">
                        <a:buFont typeface="Arial" panose="020B0604020202020204" pitchFamily="34" charset="0"/>
                        <a:buNone/>
                      </a:pPr>
                      <a:r>
                        <a:rPr lang="en-US" sz="1500" kern="1200" dirty="0">
                          <a:solidFill>
                            <a:schemeClr val="dk1"/>
                          </a:solidFill>
                          <a:latin typeface="+mn-lt"/>
                          <a:ea typeface="+mn-ea"/>
                          <a:cs typeface="+mn-cs"/>
                        </a:rPr>
                        <a:t>Legacy device</a:t>
                      </a:r>
                    </a:p>
                  </a:txBody>
                  <a:tcPr marL="121920" marR="121920" marT="60960" marB="60960"/>
                </a:tc>
                <a:extLst>
                  <a:ext uri="{0D108BD9-81ED-4DB2-BD59-A6C34878D82A}">
                    <a16:rowId xmlns:a16="http://schemas.microsoft.com/office/drawing/2014/main" val="3849654457"/>
                  </a:ext>
                </a:extLst>
              </a:tr>
              <a:tr h="792480">
                <a:tc>
                  <a:txBody>
                    <a:bodyPr/>
                    <a:lstStyle/>
                    <a:p>
                      <a:pPr marL="0" algn="l" defTabSz="685777" rtl="0" eaLnBrk="1" latinLnBrk="0" hangingPunct="1"/>
                      <a:r>
                        <a:rPr lang="en-US" sz="1500" b="1" kern="1200" dirty="0">
                          <a:solidFill>
                            <a:schemeClr val="dk1"/>
                          </a:solidFill>
                          <a:latin typeface="+mn-lt"/>
                          <a:ea typeface="+mn-ea"/>
                          <a:cs typeface="+mn-cs"/>
                        </a:rPr>
                        <a:t>DSL Modem / Cable Modem</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Collectively known as broadband modems, these high-speed digital modems connect to the DTE router using Ethernet.</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235735172"/>
                  </a:ext>
                </a:extLst>
              </a:tr>
              <a:tr h="575613">
                <a:tc>
                  <a:txBody>
                    <a:bodyPr/>
                    <a:lstStyle/>
                    <a:p>
                      <a:pPr marL="0" algn="l" defTabSz="685777" rtl="0" eaLnBrk="1" latinLnBrk="0" hangingPunct="1"/>
                      <a:r>
                        <a:rPr lang="en-US" sz="1500" b="1" kern="1200" dirty="0">
                          <a:solidFill>
                            <a:schemeClr val="dk1"/>
                          </a:solidFill>
                          <a:latin typeface="+mn-lt"/>
                          <a:ea typeface="+mn-ea"/>
                          <a:cs typeface="+mn-cs"/>
                        </a:rPr>
                        <a:t>CSU/DSU</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Digital-leased lines require a CSU and a DSU. It connects a digital device to a digital line.</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354468046"/>
                  </a:ext>
                </a:extLst>
              </a:tr>
              <a:tr h="575613">
                <a:tc>
                  <a:txBody>
                    <a:bodyPr/>
                    <a:lstStyle/>
                    <a:p>
                      <a:pPr marL="0" algn="l" defTabSz="685777" rtl="0" eaLnBrk="1" latinLnBrk="0" hangingPunct="1"/>
                      <a:r>
                        <a:rPr lang="en-US" sz="1500" b="1" kern="1200" dirty="0">
                          <a:solidFill>
                            <a:schemeClr val="dk1"/>
                          </a:solidFill>
                          <a:latin typeface="+mn-lt"/>
                          <a:ea typeface="+mn-ea"/>
                          <a:cs typeface="+mn-cs"/>
                        </a:rPr>
                        <a:t>Optical Converter</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Connect fiber-optic media to copper media and convert optical signals to electronic pulses.</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1458107787"/>
                  </a:ext>
                </a:extLst>
              </a:tr>
              <a:tr h="575613">
                <a:tc>
                  <a:txBody>
                    <a:bodyPr/>
                    <a:lstStyle/>
                    <a:p>
                      <a:pPr marL="0" algn="l" defTabSz="685777" rtl="0" eaLnBrk="1" latinLnBrk="0" hangingPunct="1"/>
                      <a:r>
                        <a:rPr lang="en-US" sz="1500" b="1" kern="1200" dirty="0">
                          <a:solidFill>
                            <a:schemeClr val="dk1"/>
                          </a:solidFill>
                          <a:latin typeface="+mn-lt"/>
                          <a:ea typeface="+mn-ea"/>
                          <a:cs typeface="+mn-cs"/>
                        </a:rPr>
                        <a:t>Wireless Router / Access Point</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Devices are used to wirelessly connect to a WAN provider.</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2495454272"/>
                  </a:ext>
                </a:extLst>
              </a:tr>
              <a:tr h="575613">
                <a:tc>
                  <a:txBody>
                    <a:bodyPr/>
                    <a:lstStyle/>
                    <a:p>
                      <a:pPr marL="0" algn="l" defTabSz="685777" rtl="0" eaLnBrk="1" latinLnBrk="0" hangingPunct="1"/>
                      <a:r>
                        <a:rPr lang="en-US" sz="1500" b="1" kern="1200" dirty="0">
                          <a:solidFill>
                            <a:schemeClr val="dk1"/>
                          </a:solidFill>
                          <a:latin typeface="+mn-lt"/>
                          <a:ea typeface="+mn-ea"/>
                          <a:cs typeface="+mn-cs"/>
                        </a:rPr>
                        <a:t>WAN Core devices</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WAN backbone consists of multiple high-speed routers and Layer 3 switches.</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633032584"/>
                  </a:ext>
                </a:extLst>
              </a:tr>
            </a:tbl>
          </a:graphicData>
        </a:graphic>
      </p:graphicFrame>
      <p:pic>
        <p:nvPicPr>
          <p:cNvPr id="6" name="Picture 5">
            <a:extLst>
              <a:ext uri="{FF2B5EF4-FFF2-40B4-BE49-F238E27FC236}">
                <a16:creationId xmlns:a16="http://schemas.microsoft.com/office/drawing/2014/main" id="{9029F262-ED63-46F8-BF16-462ACC8E4302}"/>
              </a:ext>
            </a:extLst>
          </p:cNvPr>
          <p:cNvPicPr>
            <a:picLocks noChangeAspect="1"/>
          </p:cNvPicPr>
          <p:nvPr/>
        </p:nvPicPr>
        <p:blipFill>
          <a:blip r:embed="rId3"/>
          <a:stretch>
            <a:fillRect/>
          </a:stretch>
        </p:blipFill>
        <p:spPr>
          <a:xfrm>
            <a:off x="6604189" y="1880598"/>
            <a:ext cx="5453788" cy="2656457"/>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Devices</a:t>
            </a:r>
          </a:p>
        </p:txBody>
      </p:sp>
    </p:spTree>
    <p:extLst>
      <p:ext uri="{BB962C8B-B14F-4D97-AF65-F5344CB8AC3E}">
        <p14:creationId xmlns:p14="http://schemas.microsoft.com/office/powerpoint/2010/main" val="426004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3982" y="1088142"/>
            <a:ext cx="5737475" cy="4432927"/>
          </a:xfrm>
        </p:spPr>
        <p:txBody>
          <a:bodyPr/>
          <a:lstStyle/>
          <a:p>
            <a:pPr marL="380990" indent="-380990" algn="just">
              <a:buFont typeface="Wingdings" panose="05000000000000000000" pitchFamily="2" charset="2"/>
              <a:buChar char="§"/>
            </a:pPr>
            <a:r>
              <a:rPr lang="en-US" sz="2133" dirty="0">
                <a:solidFill>
                  <a:srgbClr val="000000"/>
                </a:solidFill>
              </a:rPr>
              <a:t>Almost all network communications occur using a serial communication delivery. Serial communication transmits bits sequentially over a single channel.</a:t>
            </a:r>
          </a:p>
          <a:p>
            <a:pPr marL="380990" indent="-380990" algn="just">
              <a:buFont typeface="Wingdings" panose="05000000000000000000" pitchFamily="2" charset="2"/>
              <a:buChar char="§"/>
            </a:pPr>
            <a:r>
              <a:rPr lang="en-US" sz="2133" dirty="0">
                <a:solidFill>
                  <a:srgbClr val="000000"/>
                </a:solidFill>
              </a:rPr>
              <a:t>In contrast, parallel communications simultaneously transmit several bits using multiple wires.</a:t>
            </a:r>
          </a:p>
          <a:p>
            <a:pPr marL="380990" indent="-380990" algn="just">
              <a:buFont typeface="Wingdings" panose="05000000000000000000" pitchFamily="2" charset="2"/>
              <a:buChar char="§"/>
            </a:pPr>
            <a:r>
              <a:rPr lang="en-US" sz="2133" dirty="0">
                <a:solidFill>
                  <a:srgbClr val="000000"/>
                </a:solidFill>
              </a:rPr>
              <a:t>As the cable length increases, the synchronization timing between multiple channels becomes more sensitive to distance. For this reason, </a:t>
            </a:r>
            <a:r>
              <a:rPr lang="en-US" sz="2133" b="1" i="1" dirty="0">
                <a:solidFill>
                  <a:srgbClr val="FF0000"/>
                </a:solidFill>
              </a:rPr>
              <a:t>parallel communication is limited to very short distances</a:t>
            </a:r>
          </a:p>
        </p:txBody>
      </p:sp>
      <p:pic>
        <p:nvPicPr>
          <p:cNvPr id="2" name="Picture 1">
            <a:extLst>
              <a:ext uri="{FF2B5EF4-FFF2-40B4-BE49-F238E27FC236}">
                <a16:creationId xmlns:a16="http://schemas.microsoft.com/office/drawing/2014/main" id="{9284601A-6D36-4B9A-A93C-41C530CB29E8}"/>
              </a:ext>
            </a:extLst>
          </p:cNvPr>
          <p:cNvPicPr>
            <a:picLocks noChangeAspect="1"/>
          </p:cNvPicPr>
          <p:nvPr/>
        </p:nvPicPr>
        <p:blipFill>
          <a:blip r:embed="rId3"/>
          <a:stretch>
            <a:fillRect/>
          </a:stretch>
        </p:blipFill>
        <p:spPr>
          <a:xfrm>
            <a:off x="6550064" y="975783"/>
            <a:ext cx="5428261" cy="4097980"/>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Communication</a:t>
            </a:r>
          </a:p>
        </p:txBody>
      </p:sp>
    </p:spTree>
    <p:extLst>
      <p:ext uri="{BB962C8B-B14F-4D97-AF65-F5344CB8AC3E}">
        <p14:creationId xmlns:p14="http://schemas.microsoft.com/office/powerpoint/2010/main" val="1894666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483C55-8615-42E3-A429-92A89CFAE05F}"/>
              </a:ext>
            </a:extLst>
          </p:cNvPr>
          <p:cNvPicPr>
            <a:picLocks noChangeAspect="1"/>
          </p:cNvPicPr>
          <p:nvPr/>
        </p:nvPicPr>
        <p:blipFill>
          <a:blip r:embed="rId3"/>
          <a:stretch>
            <a:fillRect/>
          </a:stretch>
        </p:blipFill>
        <p:spPr>
          <a:xfrm>
            <a:off x="8977771" y="1156344"/>
            <a:ext cx="2773520" cy="1802788"/>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Communication</a:t>
            </a:r>
          </a:p>
        </p:txBody>
      </p:sp>
      <p:pic>
        <p:nvPicPr>
          <p:cNvPr id="1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721" t="29178" r="14176" b="4344"/>
          <a:stretch/>
        </p:blipFill>
        <p:spPr bwMode="auto">
          <a:xfrm>
            <a:off x="4954917" y="929114"/>
            <a:ext cx="3246927" cy="191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7"/>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6940" t="31262" r="20990" b="14950"/>
          <a:stretch/>
        </p:blipFill>
        <p:spPr bwMode="auto">
          <a:xfrm>
            <a:off x="8808283" y="3615996"/>
            <a:ext cx="3264895" cy="19219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26">
            <a:extLst>
              <a:ext uri="{FF2B5EF4-FFF2-40B4-BE49-F238E27FC236}">
                <a16:creationId xmlns:a16="http://schemas.microsoft.com/office/drawing/2014/main" id="{807845F6-FC66-4D8C-A9D5-4431BE8E16F4}"/>
              </a:ext>
            </a:extLst>
          </p:cNvPr>
          <p:cNvPicPr>
            <a:picLocks noChangeAspect="1"/>
          </p:cNvPicPr>
          <p:nvPr/>
        </p:nvPicPr>
        <p:blipFill>
          <a:blip r:embed="rId6"/>
          <a:stretch>
            <a:fillRect/>
          </a:stretch>
        </p:blipFill>
        <p:spPr>
          <a:xfrm>
            <a:off x="5764853" y="3696899"/>
            <a:ext cx="2866644" cy="1809750"/>
          </a:xfrm>
          <a:prstGeom prst="rect">
            <a:avLst/>
          </a:prstGeom>
        </p:spPr>
      </p:pic>
      <p:sp>
        <p:nvSpPr>
          <p:cNvPr id="29" name="Content Placeholder 2"/>
          <p:cNvSpPr>
            <a:spLocks noGrp="1"/>
          </p:cNvSpPr>
          <p:nvPr>
            <p:ph idx="1"/>
          </p:nvPr>
        </p:nvSpPr>
        <p:spPr>
          <a:xfrm>
            <a:off x="262966" y="983420"/>
            <a:ext cx="4499534" cy="2520950"/>
          </a:xfrm>
        </p:spPr>
        <p:txBody>
          <a:bodyPr>
            <a:noAutofit/>
          </a:bodyPr>
          <a:lstStyle/>
          <a:p>
            <a:pPr marL="88900" indent="0" algn="just"/>
            <a:r>
              <a:rPr lang="en-GB" altLang="en-US" sz="1600" b="1" dirty="0">
                <a:solidFill>
                  <a:srgbClr val="FF0000"/>
                </a:solidFill>
                <a:effectLst>
                  <a:outerShdw blurRad="38100" dist="38100" dir="2700000" algn="tl">
                    <a:srgbClr val="000000">
                      <a:alpha val="43137"/>
                    </a:srgbClr>
                  </a:outerShdw>
                </a:effectLst>
              </a:rPr>
              <a:t>Circuit Switched Design</a:t>
            </a:r>
          </a:p>
          <a:p>
            <a:pPr marL="374650" lvl="1" algn="just">
              <a:buFont typeface="Wingdings" panose="05000000000000000000" pitchFamily="2" charset="2"/>
              <a:buChar char="§"/>
            </a:pPr>
            <a:r>
              <a:rPr lang="en-US" altLang="en-US" sz="1600" dirty="0"/>
              <a:t>Point to Point (Wired Phones)</a:t>
            </a:r>
          </a:p>
          <a:p>
            <a:pPr marL="374650" lvl="1" algn="just">
              <a:buFont typeface="Wingdings" panose="05000000000000000000" pitchFamily="2" charset="2"/>
              <a:buChar char="§"/>
            </a:pPr>
            <a:r>
              <a:rPr lang="en-US" altLang="en-US" sz="1600" dirty="0"/>
              <a:t>Dedicated Connection between two stations (Dedicated Links/ Leased Lines)</a:t>
            </a:r>
          </a:p>
          <a:p>
            <a:pPr marL="374650" lvl="1" algn="just">
              <a:buFont typeface="Wingdings" panose="05000000000000000000" pitchFamily="2" charset="2"/>
              <a:buChar char="§"/>
            </a:pPr>
            <a:r>
              <a:rPr lang="en-US" altLang="en-US" sz="1600" dirty="0"/>
              <a:t>(Fixed One or As on Need Basis)</a:t>
            </a:r>
          </a:p>
          <a:p>
            <a:pPr marL="374650" lvl="1" algn="just">
              <a:buFont typeface="Wingdings" panose="05000000000000000000" pitchFamily="2" charset="2"/>
              <a:buChar char="§"/>
            </a:pPr>
            <a:r>
              <a:rPr lang="en-US" altLang="en-US" sz="1600" dirty="0"/>
              <a:t>Sends and receives whole data through this circuit</a:t>
            </a:r>
          </a:p>
          <a:p>
            <a:pPr marL="374650" lvl="1" algn="just">
              <a:buFont typeface="Wingdings" panose="05000000000000000000" pitchFamily="2" charset="2"/>
              <a:buChar char="§"/>
            </a:pPr>
            <a:r>
              <a:rPr lang="en-US" altLang="en-US" sz="1600" dirty="0"/>
              <a:t>PSTN (Public Switch Telephone Network) </a:t>
            </a:r>
          </a:p>
          <a:p>
            <a:pPr marL="374650" lvl="2" indent="-285750" algn="just">
              <a:buFont typeface="Wingdings" panose="05000000000000000000" pitchFamily="2" charset="2"/>
              <a:buChar char="§"/>
            </a:pPr>
            <a:r>
              <a:rPr lang="en-US" altLang="en-US" sz="1600" dirty="0"/>
              <a:t>Analog/ Digital Lines phones</a:t>
            </a:r>
          </a:p>
        </p:txBody>
      </p:sp>
      <p:sp>
        <p:nvSpPr>
          <p:cNvPr id="30" name="Rectangle 29"/>
          <p:cNvSpPr/>
          <p:nvPr/>
        </p:nvSpPr>
        <p:spPr>
          <a:xfrm>
            <a:off x="262966" y="3736198"/>
            <a:ext cx="5826684" cy="1815882"/>
          </a:xfrm>
          <a:prstGeom prst="rect">
            <a:avLst/>
          </a:prstGeom>
        </p:spPr>
        <p:txBody>
          <a:bodyPr wrap="square">
            <a:spAutoFit/>
          </a:bodyPr>
          <a:lstStyle/>
          <a:p>
            <a:pPr algn="just"/>
            <a:r>
              <a:rPr lang="en-GB" altLang="en-US" sz="1600" b="1" dirty="0">
                <a:solidFill>
                  <a:srgbClr val="FF0000"/>
                </a:solidFill>
                <a:effectLst>
                  <a:outerShdw blurRad="38100" dist="38100" dir="2700000" algn="tl">
                    <a:srgbClr val="000000">
                      <a:alpha val="43137"/>
                    </a:srgbClr>
                  </a:outerShdw>
                </a:effectLst>
                <a:cs typeface="CiscoSans ExtraLight"/>
              </a:rPr>
              <a:t>Packet Switched Design</a:t>
            </a:r>
          </a:p>
          <a:p>
            <a:pPr marL="374650" lvl="1" indent="-285750" algn="just">
              <a:buFont typeface="Wingdings" panose="05000000000000000000" pitchFamily="2" charset="2"/>
              <a:buChar char="§"/>
            </a:pPr>
            <a:r>
              <a:rPr lang="en-US" altLang="en-US" sz="1600" dirty="0"/>
              <a:t>Data is split into small packets</a:t>
            </a:r>
          </a:p>
          <a:p>
            <a:pPr marL="374650" lvl="1" indent="-285750" algn="just">
              <a:buFont typeface="Wingdings" panose="05000000000000000000" pitchFamily="2" charset="2"/>
              <a:buChar char="§"/>
            </a:pPr>
            <a:r>
              <a:rPr lang="en-US" altLang="en-US" sz="1600" dirty="0"/>
              <a:t>Packets are transmitted into the networks</a:t>
            </a:r>
          </a:p>
          <a:p>
            <a:pPr marL="374650" lvl="1" indent="-285750" algn="just">
              <a:buFont typeface="Wingdings" panose="05000000000000000000" pitchFamily="2" charset="2"/>
              <a:buChar char="§"/>
            </a:pPr>
            <a:r>
              <a:rPr lang="en-US" altLang="en-US" sz="1600" dirty="0"/>
              <a:t>Packets travel to destination</a:t>
            </a:r>
          </a:p>
          <a:p>
            <a:pPr marL="374650" lvl="1" indent="-285750" algn="just">
              <a:buFont typeface="Wingdings" panose="05000000000000000000" pitchFamily="2" charset="2"/>
              <a:buChar char="§"/>
            </a:pPr>
            <a:r>
              <a:rPr lang="en-US" altLang="en-US" sz="1600" dirty="0"/>
              <a:t>Received packets are rearranged/ assembled as whole data</a:t>
            </a:r>
          </a:p>
          <a:p>
            <a:pPr marL="374650" lvl="1" indent="-285750" algn="just">
              <a:buFont typeface="Wingdings" panose="05000000000000000000" pitchFamily="2" charset="2"/>
              <a:buChar char="§"/>
            </a:pPr>
            <a:r>
              <a:rPr lang="en-US" altLang="en-US" sz="1600" dirty="0"/>
              <a:t>Labeled Envelopes (Frames, Cells (Cell Switched uses ATM), Packets )</a:t>
            </a:r>
          </a:p>
        </p:txBody>
      </p:sp>
    </p:spTree>
    <p:extLst>
      <p:ext uri="{BB962C8B-B14F-4D97-AF65-F5344CB8AC3E}">
        <p14:creationId xmlns:p14="http://schemas.microsoft.com/office/powerpoint/2010/main" val="3332297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Communication</a:t>
            </a:r>
          </a:p>
        </p:txBody>
      </p:sp>
      <p:sp>
        <p:nvSpPr>
          <p:cNvPr id="3" name="Rectangle 2"/>
          <p:cNvSpPr/>
          <p:nvPr/>
        </p:nvSpPr>
        <p:spPr>
          <a:xfrm>
            <a:off x="82550" y="1323363"/>
            <a:ext cx="6096000" cy="3785652"/>
          </a:xfrm>
          <a:prstGeom prst="rect">
            <a:avLst/>
          </a:prstGeom>
        </p:spPr>
        <p:txBody>
          <a:bodyPr>
            <a:spAutoFit/>
          </a:bodyPr>
          <a:lstStyle/>
          <a:p>
            <a:r>
              <a:rPr lang="en-US" altLang="en-US" sz="1600" dirty="0">
                <a:solidFill>
                  <a:schemeClr val="accent6">
                    <a:lumMod val="75000"/>
                  </a:schemeClr>
                </a:solidFill>
              </a:rPr>
              <a:t>Circuit Switched WAN</a:t>
            </a:r>
          </a:p>
          <a:p>
            <a:endParaRPr lang="en-US" altLang="en-US" sz="1600" dirty="0">
              <a:solidFill>
                <a:schemeClr val="accent6">
                  <a:lumMod val="75000"/>
                </a:schemeClr>
              </a:solidFill>
            </a:endParaRPr>
          </a:p>
          <a:p>
            <a:r>
              <a:rPr lang="en-US" altLang="en-US" sz="1600" dirty="0">
                <a:solidFill>
                  <a:schemeClr val="accent6">
                    <a:lumMod val="75000"/>
                  </a:schemeClr>
                </a:solidFill>
              </a:rPr>
              <a:t>POTS (Plain Old Telephone Service) (Legacy)</a:t>
            </a:r>
          </a:p>
          <a:p>
            <a:endParaRPr lang="en-US" altLang="en-US" sz="1600" dirty="0">
              <a:solidFill>
                <a:schemeClr val="accent6">
                  <a:lumMod val="75000"/>
                </a:schemeClr>
              </a:solidFill>
            </a:endParaRPr>
          </a:p>
          <a:p>
            <a:r>
              <a:rPr lang="en-US" altLang="en-US" sz="1600" dirty="0">
                <a:solidFill>
                  <a:schemeClr val="accent6">
                    <a:lumMod val="75000"/>
                  </a:schemeClr>
                </a:solidFill>
              </a:rPr>
              <a:t>PSTN - Public Switched Telephone Network </a:t>
            </a:r>
          </a:p>
          <a:p>
            <a:r>
              <a:rPr lang="en-US" sz="1600" dirty="0">
                <a:solidFill>
                  <a:schemeClr val="accent6">
                    <a:lumMod val="75000"/>
                  </a:schemeClr>
                </a:solidFill>
              </a:rPr>
              <a:t>	</a:t>
            </a:r>
            <a:r>
              <a:rPr lang="en-US" sz="1600" dirty="0">
                <a:solidFill>
                  <a:srgbClr val="000000"/>
                </a:solidFill>
              </a:rPr>
              <a:t>Dialup WAN access uses the PSTN as its WAN connection. 	Traditional local loops can transport binary computer data 	through the voice telephone network using a </a:t>
            </a:r>
            <a:r>
              <a:rPr lang="en-US" sz="1600" dirty="0" err="1">
                <a:solidFill>
                  <a:srgbClr val="000000"/>
                </a:solidFill>
              </a:rPr>
              <a:t>voiceband</a:t>
            </a:r>
            <a:r>
              <a:rPr lang="en-US" sz="1600" dirty="0">
                <a:solidFill>
                  <a:srgbClr val="000000"/>
                </a:solidFill>
              </a:rPr>
              <a:t> 	modem.</a:t>
            </a:r>
          </a:p>
          <a:p>
            <a:r>
              <a:rPr lang="en-US" sz="1600" dirty="0">
                <a:solidFill>
                  <a:srgbClr val="000000"/>
                </a:solidFill>
              </a:rPr>
              <a:t>	The physical characteristics of the local loop and its 	connection to the PSTN limit the rate of the signal to less 	than 56 kbps.</a:t>
            </a:r>
            <a:endParaRPr lang="en-US" sz="1600" b="1" dirty="0">
              <a:solidFill>
                <a:srgbClr val="000000"/>
              </a:solidFill>
            </a:endParaRPr>
          </a:p>
          <a:p>
            <a:endParaRPr lang="en-US" altLang="en-US" sz="1600" dirty="0">
              <a:solidFill>
                <a:schemeClr val="accent6">
                  <a:lumMod val="75000"/>
                </a:schemeClr>
              </a:solidFill>
            </a:endParaRPr>
          </a:p>
          <a:p>
            <a:pPr marL="521436" lvl="1" indent="0">
              <a:buNone/>
            </a:pPr>
            <a:r>
              <a:rPr lang="en-US" altLang="en-US" sz="1600" dirty="0">
                <a:solidFill>
                  <a:schemeClr val="accent6">
                    <a:lumMod val="75000"/>
                  </a:schemeClr>
                </a:solidFill>
              </a:rPr>
              <a:t>(+) [Simple – Readily Available – Low Cost] </a:t>
            </a:r>
          </a:p>
          <a:p>
            <a:pPr marL="521436" lvl="1" indent="0">
              <a:buNone/>
            </a:pPr>
            <a:r>
              <a:rPr lang="en-US" altLang="en-US" sz="1600" dirty="0">
                <a:solidFill>
                  <a:schemeClr val="accent6">
                    <a:lumMod val="75000"/>
                  </a:schemeClr>
                </a:solidFill>
              </a:rPr>
              <a:t>(-) [Low Data Rates]</a:t>
            </a:r>
          </a:p>
        </p:txBody>
      </p:sp>
      <p:sp>
        <p:nvSpPr>
          <p:cNvPr id="7" name="Rectangle 6"/>
          <p:cNvSpPr/>
          <p:nvPr/>
        </p:nvSpPr>
        <p:spPr>
          <a:xfrm>
            <a:off x="6178550" y="3101889"/>
            <a:ext cx="6096000" cy="2585323"/>
          </a:xfrm>
          <a:prstGeom prst="rect">
            <a:avLst/>
          </a:prstGeom>
        </p:spPr>
        <p:txBody>
          <a:bodyPr>
            <a:spAutoFit/>
          </a:bodyPr>
          <a:lstStyle/>
          <a:p>
            <a:r>
              <a:rPr lang="en-US" sz="1600" b="1" dirty="0">
                <a:solidFill>
                  <a:schemeClr val="accent6">
                    <a:lumMod val="75000"/>
                  </a:schemeClr>
                </a:solidFill>
              </a:rPr>
              <a:t>Integrated Services Digital Network (ISDN)</a:t>
            </a:r>
          </a:p>
          <a:p>
            <a:pPr algn="just"/>
            <a:r>
              <a:rPr lang="en-US" dirty="0">
                <a:solidFill>
                  <a:schemeClr val="accent4">
                    <a:lumMod val="75000"/>
                  </a:schemeClr>
                </a:solidFill>
              </a:rPr>
              <a:t>ISDN is a circuit-switching technology that enables the PSTN local loop to carry digital signals. </a:t>
            </a:r>
          </a:p>
          <a:p>
            <a:pPr algn="just"/>
            <a:r>
              <a:rPr lang="en-US" dirty="0">
                <a:solidFill>
                  <a:schemeClr val="accent4">
                    <a:lumMod val="75000"/>
                  </a:schemeClr>
                </a:solidFill>
              </a:rPr>
              <a:t>This provided higher capacity switched connections than dialup access. </a:t>
            </a:r>
          </a:p>
          <a:p>
            <a:pPr algn="just"/>
            <a:r>
              <a:rPr lang="en-US" dirty="0">
                <a:solidFill>
                  <a:schemeClr val="accent4">
                    <a:lumMod val="75000"/>
                  </a:schemeClr>
                </a:solidFill>
              </a:rPr>
              <a:t>ISDN provides for data rates from 45 Kbps to 2.048 Mbps.</a:t>
            </a:r>
          </a:p>
          <a:p>
            <a:endParaRPr lang="en-US" altLang="en-US" dirty="0">
              <a:solidFill>
                <a:schemeClr val="accent4">
                  <a:lumMod val="75000"/>
                </a:schemeClr>
              </a:solidFill>
            </a:endParaRPr>
          </a:p>
          <a:p>
            <a:pPr algn="just"/>
            <a:r>
              <a:rPr lang="en-US" altLang="en-US" sz="1600" dirty="0">
                <a:solidFill>
                  <a:schemeClr val="accent6">
                    <a:lumMod val="75000"/>
                  </a:schemeClr>
                </a:solidFill>
              </a:rPr>
              <a:t>Integrated Services for Digital Network Basic Rate Interface</a:t>
            </a:r>
          </a:p>
          <a:p>
            <a:pPr algn="just"/>
            <a:r>
              <a:rPr lang="en-US" altLang="en-US" sz="1600" dirty="0">
                <a:solidFill>
                  <a:schemeClr val="accent6">
                    <a:lumMod val="75000"/>
                  </a:schemeClr>
                </a:solidFill>
              </a:rPr>
              <a:t>Integrated Services for Digital Network Primary Rate Interface</a:t>
            </a:r>
          </a:p>
        </p:txBody>
      </p:sp>
      <p:pic>
        <p:nvPicPr>
          <p:cNvPr id="21" name="Picture 2" descr="C:\Users\nitheesh.murugan\Desktop\downl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260994"/>
            <a:ext cx="3587137" cy="2735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3283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Communication</a:t>
            </a:r>
          </a:p>
        </p:txBody>
      </p:sp>
      <p:grpSp>
        <p:nvGrpSpPr>
          <p:cNvPr id="10" name="Group 9"/>
          <p:cNvGrpSpPr/>
          <p:nvPr/>
        </p:nvGrpSpPr>
        <p:grpSpPr>
          <a:xfrm>
            <a:off x="465937" y="4524518"/>
            <a:ext cx="11356840" cy="1134540"/>
            <a:chOff x="1" y="1549237"/>
            <a:chExt cx="11356840" cy="1134540"/>
          </a:xfrm>
        </p:grpSpPr>
        <p:pic>
          <p:nvPicPr>
            <p:cNvPr id="11"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769" t="14216" r="21310" b="36920"/>
            <a:stretch/>
          </p:blipFill>
          <p:spPr bwMode="auto">
            <a:xfrm>
              <a:off x="1"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956" t="14785" r="20909" b="40329"/>
            <a:stretch/>
          </p:blipFill>
          <p:spPr bwMode="auto">
            <a:xfrm>
              <a:off x="2300562"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5663" t="14785" r="20777" b="39193"/>
            <a:stretch/>
          </p:blipFill>
          <p:spPr bwMode="auto">
            <a:xfrm>
              <a:off x="4601123" y="1549238"/>
              <a:ext cx="2154597" cy="111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5876" t="14027" r="20457" b="35973"/>
            <a:stretch/>
          </p:blipFill>
          <p:spPr bwMode="auto">
            <a:xfrm>
              <a:off x="6901684" y="1555179"/>
              <a:ext cx="2154597" cy="1128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6088" t="14406" r="20671" b="49041"/>
            <a:stretch/>
          </p:blipFill>
          <p:spPr bwMode="auto">
            <a:xfrm>
              <a:off x="9202245" y="1549237"/>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3" name="Rectangle 2"/>
          <p:cNvSpPr/>
          <p:nvPr/>
        </p:nvSpPr>
        <p:spPr>
          <a:xfrm>
            <a:off x="273050" y="1063986"/>
            <a:ext cx="11753850" cy="3585597"/>
          </a:xfrm>
          <a:prstGeom prst="rect">
            <a:avLst/>
          </a:prstGeom>
        </p:spPr>
        <p:txBody>
          <a:bodyPr wrap="square">
            <a:spAutoFit/>
          </a:bodyPr>
          <a:lstStyle/>
          <a:p>
            <a:pPr algn="just"/>
            <a:r>
              <a:rPr lang="en-US" dirty="0">
                <a:solidFill>
                  <a:srgbClr val="000000"/>
                </a:solidFill>
              </a:rPr>
              <a:t>Packet switching </a:t>
            </a:r>
            <a:r>
              <a:rPr lang="en-US" b="1" dirty="0">
                <a:solidFill>
                  <a:srgbClr val="000000"/>
                </a:solidFill>
              </a:rPr>
              <a:t>segments data into packets that are routed over a shared network</a:t>
            </a:r>
            <a:r>
              <a:rPr lang="en-US" dirty="0">
                <a:solidFill>
                  <a:srgbClr val="000000"/>
                </a:solidFill>
              </a:rPr>
              <a:t>. It allows many pairs of nodes to communicate over the same channel.</a:t>
            </a:r>
          </a:p>
          <a:p>
            <a:pPr algn="just"/>
            <a:r>
              <a:rPr lang="en-US" dirty="0">
                <a:solidFill>
                  <a:srgbClr val="000000"/>
                </a:solidFill>
              </a:rPr>
              <a:t>There are two traditional (legacy) circuit-switched options:</a:t>
            </a:r>
          </a:p>
          <a:p>
            <a:pPr algn="just"/>
            <a:r>
              <a:rPr lang="en-US" b="1" dirty="0">
                <a:solidFill>
                  <a:srgbClr val="000000"/>
                </a:solidFill>
              </a:rPr>
              <a:t>Frame Relay</a:t>
            </a:r>
          </a:p>
          <a:p>
            <a:pPr marL="380990" indent="-380990" algn="just">
              <a:buFont typeface="Arial" panose="020B0604020202020204" pitchFamily="34" charset="0"/>
              <a:buChar char="•"/>
            </a:pPr>
            <a:r>
              <a:rPr lang="en-US" dirty="0">
                <a:solidFill>
                  <a:srgbClr val="000000"/>
                </a:solidFill>
              </a:rPr>
              <a:t>Frame Relay is a simple </a:t>
            </a:r>
            <a:r>
              <a:rPr lang="en-US" b="1" dirty="0">
                <a:solidFill>
                  <a:srgbClr val="000000"/>
                </a:solidFill>
              </a:rPr>
              <a:t>Layer 2 non-broadcast multi-access </a:t>
            </a:r>
            <a:r>
              <a:rPr lang="en-US" dirty="0">
                <a:solidFill>
                  <a:srgbClr val="000000"/>
                </a:solidFill>
              </a:rPr>
              <a:t>(NBMA) WAN technology that is used to interconnect enterprise LANs.</a:t>
            </a:r>
          </a:p>
          <a:p>
            <a:pPr marL="380990" indent="-380990" algn="just">
              <a:buFont typeface="Arial" panose="020B0604020202020204" pitchFamily="34" charset="0"/>
              <a:buChar char="•"/>
            </a:pPr>
            <a:r>
              <a:rPr lang="en-US" dirty="0">
                <a:solidFill>
                  <a:srgbClr val="000000"/>
                </a:solidFill>
              </a:rPr>
              <a:t>Frame Relay creates PVCs which are uniquely identified by </a:t>
            </a:r>
            <a:r>
              <a:rPr lang="en-US" b="1" dirty="0">
                <a:solidFill>
                  <a:srgbClr val="000000"/>
                </a:solidFill>
              </a:rPr>
              <a:t>a data-link connection identifier (DLCI)</a:t>
            </a:r>
            <a:r>
              <a:rPr lang="en-US" dirty="0">
                <a:solidFill>
                  <a:srgbClr val="000000"/>
                </a:solidFill>
              </a:rPr>
              <a:t>.</a:t>
            </a:r>
          </a:p>
          <a:p>
            <a:pPr algn="just"/>
            <a:r>
              <a:rPr lang="en-US" b="1" dirty="0">
                <a:solidFill>
                  <a:srgbClr val="000000"/>
                </a:solidFill>
              </a:rPr>
              <a:t>Asynchronous Transfer Mode (ATM)</a:t>
            </a:r>
          </a:p>
          <a:p>
            <a:pPr marL="380990" indent="-380990" algn="just">
              <a:buFont typeface="Arial" panose="020B0604020202020204" pitchFamily="34" charset="0"/>
              <a:buChar char="•"/>
            </a:pPr>
            <a:r>
              <a:rPr lang="en-US" dirty="0">
                <a:solidFill>
                  <a:srgbClr val="000000"/>
                </a:solidFill>
              </a:rPr>
              <a:t>Asynchronous Transfer Mode (ATM) technology is capable of transferring voice, video, and data through private and public networks. </a:t>
            </a:r>
          </a:p>
          <a:p>
            <a:pPr marL="380990" indent="-380990" algn="just">
              <a:buFont typeface="Arial" panose="020B0604020202020204" pitchFamily="34" charset="0"/>
              <a:buChar char="•"/>
            </a:pPr>
            <a:r>
              <a:rPr lang="en-US" dirty="0">
                <a:solidFill>
                  <a:srgbClr val="000000"/>
                </a:solidFill>
              </a:rPr>
              <a:t>ATM is built on a cell-based architecture rather than on a frame-based architecture. ATM cells are always a fixed length of 53 bytes.</a:t>
            </a:r>
          </a:p>
          <a:p>
            <a:pPr algn="just"/>
            <a:endParaRPr lang="en-US" sz="1200" dirty="0">
              <a:solidFill>
                <a:srgbClr val="000000"/>
              </a:solidFill>
            </a:endParaRPr>
          </a:p>
        </p:txBody>
      </p:sp>
    </p:spTree>
    <p:extLst>
      <p:ext uri="{BB962C8B-B14F-4D97-AF65-F5344CB8AC3E}">
        <p14:creationId xmlns:p14="http://schemas.microsoft.com/office/powerpoint/2010/main" val="16159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1450" y="1047040"/>
            <a:ext cx="11953189" cy="5106820"/>
          </a:xfrm>
        </p:spPr>
        <p:txBody>
          <a:bodyPr/>
          <a:lstStyle/>
          <a:p>
            <a:pPr marL="0" indent="0" algn="just"/>
            <a:r>
              <a:rPr lang="en-US" sz="2000" dirty="0">
                <a:solidFill>
                  <a:srgbClr val="000000"/>
                </a:solidFill>
              </a:rPr>
              <a:t>Service provider networks use </a:t>
            </a:r>
            <a:r>
              <a:rPr lang="en-US" sz="2000" b="1" dirty="0">
                <a:solidFill>
                  <a:srgbClr val="000000"/>
                </a:solidFill>
              </a:rPr>
              <a:t>fiber-optic infrastructures </a:t>
            </a:r>
            <a:r>
              <a:rPr lang="en-US" sz="2000" dirty="0">
                <a:solidFill>
                  <a:srgbClr val="000000"/>
                </a:solidFill>
              </a:rPr>
              <a:t>to transport user data between destinations. Fiber-optic cable is far superior to copper cable for long distance transmissions due to its much lower attenuation and interference.</a:t>
            </a:r>
          </a:p>
          <a:p>
            <a:pPr marL="0" indent="0" algn="just"/>
            <a:r>
              <a:rPr lang="en-US" sz="2000" dirty="0">
                <a:solidFill>
                  <a:srgbClr val="000000"/>
                </a:solidFill>
              </a:rPr>
              <a:t>There are two optical fiber OSI layer 1 standards available to service providers:</a:t>
            </a:r>
          </a:p>
          <a:p>
            <a:pPr marL="380990" indent="-380990" algn="just">
              <a:buFont typeface="Wingdings" panose="05000000000000000000" pitchFamily="2" charset="2"/>
              <a:buChar char="§"/>
            </a:pPr>
            <a:r>
              <a:rPr lang="en-US" sz="2000" b="1" dirty="0">
                <a:solidFill>
                  <a:srgbClr val="000000"/>
                </a:solidFill>
              </a:rPr>
              <a:t>SDH</a:t>
            </a:r>
            <a:r>
              <a:rPr lang="en-US" sz="2000" dirty="0">
                <a:solidFill>
                  <a:srgbClr val="000000"/>
                </a:solidFill>
              </a:rPr>
              <a:t> - </a:t>
            </a:r>
            <a:r>
              <a:rPr lang="en-US" sz="2000" b="1" dirty="0">
                <a:solidFill>
                  <a:srgbClr val="000000"/>
                </a:solidFill>
              </a:rPr>
              <a:t>Synchronous Digital Hierarchy</a:t>
            </a:r>
            <a:endParaRPr lang="en-US" sz="2000" dirty="0">
              <a:solidFill>
                <a:srgbClr val="000000"/>
              </a:solidFill>
            </a:endParaRPr>
          </a:p>
          <a:p>
            <a:pPr marL="743030" lvl="1" indent="-380990" algn="just">
              <a:buFont typeface="Wingdings" panose="05000000000000000000" pitchFamily="2" charset="2"/>
              <a:buChar char="§"/>
            </a:pPr>
            <a:r>
              <a:rPr lang="en-US" sz="2133" dirty="0">
                <a:solidFill>
                  <a:srgbClr val="000000"/>
                </a:solidFill>
              </a:rPr>
              <a:t>is a </a:t>
            </a:r>
            <a:r>
              <a:rPr lang="en-US" sz="2133" b="1" dirty="0">
                <a:solidFill>
                  <a:srgbClr val="000000"/>
                </a:solidFill>
              </a:rPr>
              <a:t>global standard </a:t>
            </a:r>
            <a:r>
              <a:rPr lang="en-US" sz="2133" dirty="0">
                <a:solidFill>
                  <a:srgbClr val="000000"/>
                </a:solidFill>
              </a:rPr>
              <a:t>for transporting data over fiber-optic cable.</a:t>
            </a:r>
          </a:p>
          <a:p>
            <a:pPr marL="380990" indent="-380990" algn="just">
              <a:buFont typeface="Wingdings" panose="05000000000000000000" pitchFamily="2" charset="2"/>
              <a:buChar char="§"/>
            </a:pPr>
            <a:r>
              <a:rPr lang="en-US" sz="2000" b="1" dirty="0">
                <a:solidFill>
                  <a:srgbClr val="000000"/>
                </a:solidFill>
              </a:rPr>
              <a:t>SONET</a:t>
            </a:r>
            <a:r>
              <a:rPr lang="en-US" sz="2000" dirty="0">
                <a:solidFill>
                  <a:srgbClr val="000000"/>
                </a:solidFill>
              </a:rPr>
              <a:t> - </a:t>
            </a:r>
            <a:r>
              <a:rPr lang="en-US" sz="2000" b="1" dirty="0">
                <a:solidFill>
                  <a:srgbClr val="000000"/>
                </a:solidFill>
              </a:rPr>
              <a:t>Synchronous Optical Networking</a:t>
            </a:r>
            <a:endParaRPr lang="en-US" sz="2000" dirty="0">
              <a:solidFill>
                <a:srgbClr val="000000"/>
              </a:solidFill>
            </a:endParaRPr>
          </a:p>
          <a:p>
            <a:pPr marL="743030" lvl="1" indent="-380990" algn="just">
              <a:buFont typeface="Wingdings" panose="05000000000000000000" pitchFamily="2" charset="2"/>
              <a:buChar char="§"/>
            </a:pPr>
            <a:r>
              <a:rPr lang="en-US" sz="2133" dirty="0">
                <a:solidFill>
                  <a:srgbClr val="000000"/>
                </a:solidFill>
              </a:rPr>
              <a:t>is the </a:t>
            </a:r>
            <a:r>
              <a:rPr lang="en-US" sz="2133" b="1" dirty="0">
                <a:solidFill>
                  <a:srgbClr val="000000"/>
                </a:solidFill>
              </a:rPr>
              <a:t>North American standard </a:t>
            </a:r>
            <a:r>
              <a:rPr lang="en-US" sz="2133" dirty="0">
                <a:solidFill>
                  <a:srgbClr val="000000"/>
                </a:solidFill>
              </a:rPr>
              <a:t>that provides the same services as SDH.</a:t>
            </a:r>
          </a:p>
          <a:p>
            <a:pPr marL="0" indent="0" algn="just"/>
            <a:r>
              <a:rPr lang="en-US" sz="2000" b="1" dirty="0">
                <a:solidFill>
                  <a:srgbClr val="000000"/>
                </a:solidFill>
              </a:rPr>
              <a:t>SDH/SONET </a:t>
            </a:r>
            <a:r>
              <a:rPr lang="en-US" sz="2000" dirty="0">
                <a:solidFill>
                  <a:srgbClr val="000000"/>
                </a:solidFill>
              </a:rPr>
              <a:t>define </a:t>
            </a:r>
            <a:r>
              <a:rPr lang="en-US" sz="2000" b="1" i="1" dirty="0">
                <a:solidFill>
                  <a:srgbClr val="000000"/>
                </a:solidFill>
              </a:rPr>
              <a:t>how to transfer multiple data, voice, and video communications over optical fiber using lasers or light-emitting diodes </a:t>
            </a:r>
            <a:r>
              <a:rPr lang="en-US" sz="2000" dirty="0">
                <a:solidFill>
                  <a:srgbClr val="000000"/>
                </a:solidFill>
              </a:rPr>
              <a:t>(LEDs) over great distances.</a:t>
            </a:r>
          </a:p>
          <a:p>
            <a:pPr marL="0" indent="0" algn="just"/>
            <a:r>
              <a:rPr lang="en-US" sz="2000" b="1" dirty="0">
                <a:solidFill>
                  <a:srgbClr val="000000"/>
                </a:solidFill>
              </a:rPr>
              <a:t>Dense Wavelength Division Multiplexing (DWDM) </a:t>
            </a:r>
            <a:r>
              <a:rPr lang="en-US" sz="2000" dirty="0">
                <a:solidFill>
                  <a:srgbClr val="000000"/>
                </a:solidFill>
              </a:rPr>
              <a:t>is a </a:t>
            </a:r>
            <a:r>
              <a:rPr lang="en-US" sz="2000" b="1" dirty="0">
                <a:solidFill>
                  <a:srgbClr val="000000"/>
                </a:solidFill>
              </a:rPr>
              <a:t>newer technology </a:t>
            </a:r>
            <a:r>
              <a:rPr lang="en-US" sz="2000" dirty="0">
                <a:solidFill>
                  <a:srgbClr val="000000"/>
                </a:solidFill>
              </a:rPr>
              <a:t>that increases the </a:t>
            </a:r>
            <a:r>
              <a:rPr lang="en-US" sz="2000" b="1" i="1" dirty="0">
                <a:solidFill>
                  <a:srgbClr val="000000"/>
                </a:solidFill>
              </a:rPr>
              <a:t>data-carrying capacity of SDH and SONET </a:t>
            </a:r>
            <a:r>
              <a:rPr lang="en-US" sz="2000" dirty="0">
                <a:solidFill>
                  <a:srgbClr val="000000"/>
                </a:solidFill>
              </a:rPr>
              <a:t>by simultaneously sending multiple streams of data (</a:t>
            </a:r>
            <a:r>
              <a:rPr lang="en-US" sz="2000" b="1" dirty="0">
                <a:solidFill>
                  <a:srgbClr val="000000"/>
                </a:solidFill>
              </a:rPr>
              <a:t>multiplexing</a:t>
            </a:r>
            <a:r>
              <a:rPr lang="en-US" sz="2000" dirty="0">
                <a:solidFill>
                  <a:srgbClr val="000000"/>
                </a:solidFill>
              </a:rPr>
              <a:t>) </a:t>
            </a:r>
            <a:r>
              <a:rPr lang="en-US" sz="2000" b="1" i="1" dirty="0">
                <a:solidFill>
                  <a:srgbClr val="000000"/>
                </a:solidFill>
              </a:rPr>
              <a:t>using different wavelengths of light</a:t>
            </a:r>
            <a:r>
              <a:rPr lang="en-US" sz="2000" dirty="0">
                <a:solidFill>
                  <a:srgbClr val="000000"/>
                </a:solidFill>
              </a:rPr>
              <a:t>.</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Operations</a:t>
            </a:r>
            <a:br>
              <a:rPr lang="en-US" sz="3600" dirty="0"/>
            </a:br>
            <a:r>
              <a:rPr lang="en-US" sz="2400" dirty="0"/>
              <a:t>SDH, SONET, DWDM</a:t>
            </a:r>
          </a:p>
        </p:txBody>
      </p:sp>
    </p:spTree>
    <p:extLst>
      <p:ext uri="{BB962C8B-B14F-4D97-AF65-F5344CB8AC3E}">
        <p14:creationId xmlns:p14="http://schemas.microsoft.com/office/powerpoint/2010/main" val="2185391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5520040" cy="4915248"/>
          </a:xfrm>
        </p:spPr>
        <p:txBody>
          <a:bodyPr/>
          <a:lstStyle/>
          <a:p>
            <a:pPr marL="0" indent="0" algn="just"/>
            <a:r>
              <a:rPr lang="en-US" sz="2133" dirty="0">
                <a:solidFill>
                  <a:srgbClr val="000000"/>
                </a:solidFill>
              </a:rPr>
              <a:t>To understand the WANs of today, it helps to know where they started. </a:t>
            </a:r>
          </a:p>
          <a:p>
            <a:pPr marL="342900" indent="-342900" algn="just">
              <a:buFont typeface="Wingdings" panose="05000000000000000000" pitchFamily="2" charset="2"/>
              <a:buChar char="§"/>
            </a:pPr>
            <a:r>
              <a:rPr lang="en-US" sz="2133" dirty="0">
                <a:solidFill>
                  <a:srgbClr val="000000"/>
                </a:solidFill>
              </a:rPr>
              <a:t>When LANs appeared in the 1980s, organizations began to see the need to interconnect with other locations. </a:t>
            </a:r>
          </a:p>
          <a:p>
            <a:pPr marL="342900" indent="-342900" algn="just">
              <a:buFont typeface="Wingdings" panose="05000000000000000000" pitchFamily="2" charset="2"/>
              <a:buChar char="§"/>
            </a:pPr>
            <a:r>
              <a:rPr lang="en-US" sz="2133" dirty="0">
                <a:solidFill>
                  <a:srgbClr val="000000"/>
                </a:solidFill>
              </a:rPr>
              <a:t>To do so, they needed their networks to connect to the local loop of a service provider. </a:t>
            </a:r>
          </a:p>
          <a:p>
            <a:pPr marL="342900" indent="-342900" algn="just">
              <a:buFont typeface="Wingdings" panose="05000000000000000000" pitchFamily="2" charset="2"/>
              <a:buChar char="§"/>
            </a:pPr>
            <a:r>
              <a:rPr lang="en-US" sz="2133" dirty="0">
                <a:solidFill>
                  <a:srgbClr val="000000"/>
                </a:solidFill>
              </a:rPr>
              <a:t>This was accomplished by using dedicated lines, or by using switched services from a service provider.</a:t>
            </a:r>
            <a:endParaRPr lang="en-US" sz="1600" dirty="0">
              <a:solidFill>
                <a:srgbClr val="000000"/>
              </a:solidFill>
            </a:endParaRPr>
          </a:p>
        </p:txBody>
      </p:sp>
      <p:pic>
        <p:nvPicPr>
          <p:cNvPr id="2" name="Picture 1">
            <a:extLst>
              <a:ext uri="{FF2B5EF4-FFF2-40B4-BE49-F238E27FC236}">
                <a16:creationId xmlns:a16="http://schemas.microsoft.com/office/drawing/2014/main" id="{F732DB3A-1975-4D55-A8AC-A3356464CE9C}"/>
              </a:ext>
            </a:extLst>
          </p:cNvPr>
          <p:cNvPicPr>
            <a:picLocks noChangeAspect="1"/>
          </p:cNvPicPr>
          <p:nvPr/>
        </p:nvPicPr>
        <p:blipFill>
          <a:blip r:embed="rId3"/>
          <a:stretch>
            <a:fillRect/>
          </a:stretch>
        </p:blipFill>
        <p:spPr>
          <a:xfrm>
            <a:off x="5986428" y="763702"/>
            <a:ext cx="5934413" cy="450044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Traditional</a:t>
            </a:r>
          </a:p>
        </p:txBody>
      </p:sp>
    </p:spTree>
    <p:extLst>
      <p:ext uri="{BB962C8B-B14F-4D97-AF65-F5344CB8AC3E}">
        <p14:creationId xmlns:p14="http://schemas.microsoft.com/office/powerpoint/2010/main" val="2813204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11431890" cy="3698141"/>
          </a:xfrm>
        </p:spPr>
        <p:txBody>
          <a:bodyPr/>
          <a:lstStyle/>
          <a:p>
            <a:pPr marL="0" indent="0" algn="just"/>
            <a:r>
              <a:rPr lang="en-US" sz="1800" dirty="0">
                <a:solidFill>
                  <a:srgbClr val="000000"/>
                </a:solidFill>
              </a:rPr>
              <a:t>Point-to-point lines could be leased from a service provider and were called “leased lines”. The term refers to the fact that the organization pays a monthly lease fee to a service provider to use the line.</a:t>
            </a:r>
          </a:p>
          <a:p>
            <a:pPr marL="0" indent="0" algn="just"/>
            <a:r>
              <a:rPr lang="en-US" sz="1800" b="1" dirty="0">
                <a:solidFill>
                  <a:srgbClr val="000000"/>
                </a:solidFill>
              </a:rPr>
              <a:t>Leased lines are available in different fixed capacities and are generally priced based on the bandwidth required and the distance between the two connected points.</a:t>
            </a:r>
          </a:p>
          <a:p>
            <a:pPr marL="0" indent="0" algn="just"/>
            <a:endParaRPr lang="en-US" sz="1800" b="1" dirty="0">
              <a:solidFill>
                <a:srgbClr val="000000"/>
              </a:solidFill>
            </a:endParaRPr>
          </a:p>
          <a:p>
            <a:pPr marL="0" indent="0" algn="just"/>
            <a:r>
              <a:rPr lang="en-US" sz="1800" dirty="0">
                <a:solidFill>
                  <a:srgbClr val="000000"/>
                </a:solidFill>
              </a:rPr>
              <a:t>There are two systems used to define the digital capacity of a copper media serial link:</a:t>
            </a:r>
          </a:p>
          <a:p>
            <a:pPr marL="285750" lvl="1" algn="just">
              <a:buFont typeface="Wingdings" panose="05000000000000000000" pitchFamily="2" charset="2"/>
              <a:buChar char="Ø"/>
            </a:pPr>
            <a:r>
              <a:rPr lang="en-US" sz="1800" b="1" dirty="0">
                <a:solidFill>
                  <a:srgbClr val="000000"/>
                </a:solidFill>
              </a:rPr>
              <a:t>T-carrier</a:t>
            </a:r>
            <a:r>
              <a:rPr lang="en-US" sz="1800" dirty="0">
                <a:solidFill>
                  <a:srgbClr val="000000"/>
                </a:solidFill>
              </a:rPr>
              <a:t> - Used in North America, T-carrier provides T1 links supporting bandwidth up to 1.544 Mbps and T3 links supporting bandwidth up to 43.7 Mbps.</a:t>
            </a:r>
          </a:p>
          <a:p>
            <a:pPr marL="285750" lvl="1" algn="just">
              <a:buFont typeface="Wingdings" panose="05000000000000000000" pitchFamily="2" charset="2"/>
              <a:buChar char="Ø"/>
            </a:pPr>
            <a:r>
              <a:rPr lang="en-US" sz="1800" b="1" dirty="0">
                <a:solidFill>
                  <a:srgbClr val="000000"/>
                </a:solidFill>
              </a:rPr>
              <a:t>E-carrier</a:t>
            </a:r>
            <a:r>
              <a:rPr lang="en-US" sz="1800" dirty="0">
                <a:solidFill>
                  <a:srgbClr val="000000"/>
                </a:solidFill>
              </a:rPr>
              <a:t> – Used in Europe, E-carrier provides E1 links supporting bandwidth up to 2.048 Mbps and E3 links supporting bandwidth up to 34.368 Mbps.</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Traditional</a:t>
            </a:r>
          </a:p>
        </p:txBody>
      </p:sp>
    </p:spTree>
    <p:extLst>
      <p:ext uri="{BB962C8B-B14F-4D97-AF65-F5344CB8AC3E}">
        <p14:creationId xmlns:p14="http://schemas.microsoft.com/office/powerpoint/2010/main" val="267384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15961" y="320982"/>
            <a:ext cx="8764890" cy="694940"/>
          </a:xfrm>
        </p:spPr>
        <p:txBody>
          <a:bodyPr/>
          <a:lstStyle/>
          <a:p>
            <a:pPr marL="0" indent="0" algn="l"/>
            <a:r>
              <a:rPr lang="en-US" sz="2133" dirty="0">
                <a:solidFill>
                  <a:srgbClr val="000000"/>
                </a:solidFill>
              </a:rPr>
              <a:t>The table summarizes the advantages and disadvantages of leased lines.</a:t>
            </a:r>
            <a:endParaRPr lang="en-US" sz="1600" dirty="0">
              <a:solidFill>
                <a:srgbClr val="000000"/>
              </a:solidFill>
            </a:endParaRPr>
          </a:p>
          <a:p>
            <a:pPr marL="0" indent="0" algn="l"/>
            <a:endParaRPr lang="en-US" sz="1600" dirty="0">
              <a:solidFill>
                <a:srgbClr val="000000"/>
              </a:solidFill>
            </a:endParaRPr>
          </a:p>
        </p:txBody>
      </p:sp>
      <p:graphicFrame>
        <p:nvGraphicFramePr>
          <p:cNvPr id="5" name="Content Placeholder 6">
            <a:extLst>
              <a:ext uri="{FF2B5EF4-FFF2-40B4-BE49-F238E27FC236}">
                <a16:creationId xmlns:a16="http://schemas.microsoft.com/office/drawing/2014/main" id="{E7E2922A-DE67-45FD-87BC-A06E8A0C778B}"/>
              </a:ext>
            </a:extLst>
          </p:cNvPr>
          <p:cNvGraphicFramePr>
            <a:graphicFrameLocks/>
          </p:cNvGraphicFramePr>
          <p:nvPr>
            <p:extLst>
              <p:ext uri="{D42A27DB-BD31-4B8C-83A1-F6EECF244321}">
                <p14:modId xmlns:p14="http://schemas.microsoft.com/office/powerpoint/2010/main" val="2432343480"/>
              </p:ext>
            </p:extLst>
          </p:nvPr>
        </p:nvGraphicFramePr>
        <p:xfrm>
          <a:off x="1599266" y="991456"/>
          <a:ext cx="10370483" cy="2494752"/>
        </p:xfrm>
        <a:graphic>
          <a:graphicData uri="http://schemas.openxmlformats.org/drawingml/2006/table">
            <a:tbl>
              <a:tblPr firstRow="1" bandRow="1">
                <a:tableStyleId>{5C22544A-7EE6-4342-B048-85BDC9FD1C3A}</a:tableStyleId>
              </a:tblPr>
              <a:tblGrid>
                <a:gridCol w="1496112">
                  <a:extLst>
                    <a:ext uri="{9D8B030D-6E8A-4147-A177-3AD203B41FA5}">
                      <a16:colId xmlns:a16="http://schemas.microsoft.com/office/drawing/2014/main" val="3729139006"/>
                    </a:ext>
                  </a:extLst>
                </a:gridCol>
                <a:gridCol w="8874371">
                  <a:extLst>
                    <a:ext uri="{9D8B030D-6E8A-4147-A177-3AD203B41FA5}">
                      <a16:colId xmlns:a16="http://schemas.microsoft.com/office/drawing/2014/main" val="1988913492"/>
                    </a:ext>
                  </a:extLst>
                </a:gridCol>
              </a:tblGrid>
              <a:tr h="345440">
                <a:tc gridSpan="2">
                  <a:txBody>
                    <a:bodyPr/>
                    <a:lstStyle/>
                    <a:p>
                      <a:r>
                        <a:rPr lang="en-US" sz="1800" dirty="0"/>
                        <a:t>Advantages</a:t>
                      </a:r>
                    </a:p>
                  </a:txBody>
                  <a:tcPr marL="121920" marR="121920" marT="60960" marB="60960"/>
                </a:tc>
                <a:tc hMerge="1">
                  <a:txBody>
                    <a:bodyPr/>
                    <a:lstStyle/>
                    <a:p>
                      <a:endParaRPr lang="en-US" sz="1100" dirty="0"/>
                    </a:p>
                  </a:txBody>
                  <a:tcPr/>
                </a:tc>
                <a:extLst>
                  <a:ext uri="{0D108BD9-81ED-4DB2-BD59-A6C34878D82A}">
                    <a16:rowId xmlns:a16="http://schemas.microsoft.com/office/drawing/2014/main" val="2583676789"/>
                  </a:ext>
                </a:extLst>
              </a:tr>
              <a:tr h="483072">
                <a:tc>
                  <a:txBody>
                    <a:bodyPr/>
                    <a:lstStyle/>
                    <a:p>
                      <a:r>
                        <a:rPr lang="en-US" sz="1800" b="1" dirty="0"/>
                        <a:t>Simplicity</a:t>
                      </a:r>
                      <a:endParaRPr lang="en-US" sz="18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communication links require </a:t>
                      </a:r>
                      <a:r>
                        <a:rPr lang="en-US" sz="1800" b="1" dirty="0"/>
                        <a:t>minimal expertise to install and maintain</a:t>
                      </a:r>
                      <a:r>
                        <a:rPr lang="en-US" sz="1800" dirty="0"/>
                        <a:t>.</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800" b="1" dirty="0"/>
                        <a:t>Quality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communication links usually offer </a:t>
                      </a:r>
                      <a:r>
                        <a:rPr lang="en-US" sz="1800" b="1" dirty="0"/>
                        <a:t>high quality service</a:t>
                      </a:r>
                      <a:r>
                        <a:rPr lang="en-US" sz="1800" dirty="0"/>
                        <a:t>, if they have adequate bandwidth. </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r h="575613">
                <a:tc>
                  <a:txBody>
                    <a:bodyPr/>
                    <a:lstStyle/>
                    <a:p>
                      <a:r>
                        <a:rPr lang="en-US" sz="1800" b="1" dirty="0"/>
                        <a:t>Availability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Constant availability is essential for some applications, such as e-commerce. Point-to-point communication links </a:t>
                      </a:r>
                      <a:r>
                        <a:rPr lang="en-US" sz="1800" b="1" dirty="0"/>
                        <a:t>provide permanent, dedicated capacity </a:t>
                      </a:r>
                      <a:r>
                        <a:rPr lang="en-US" sz="1800" dirty="0"/>
                        <a:t>which is required for VoIP or Video over IP.</a:t>
                      </a:r>
                      <a:endParaRPr lang="en-US" sz="1800" dirty="0">
                        <a:solidFill>
                          <a:srgbClr val="000000"/>
                        </a:solidFill>
                      </a:endParaRPr>
                    </a:p>
                  </a:txBody>
                  <a:tcPr marL="121920" marR="121920" marT="60960" marB="60960"/>
                </a:tc>
                <a:extLst>
                  <a:ext uri="{0D108BD9-81ED-4DB2-BD59-A6C34878D82A}">
                    <a16:rowId xmlns:a16="http://schemas.microsoft.com/office/drawing/2014/main" val="354468046"/>
                  </a:ext>
                </a:extLst>
              </a:tr>
            </a:tbl>
          </a:graphicData>
        </a:graphic>
      </p:graphicFrame>
      <p:graphicFrame>
        <p:nvGraphicFramePr>
          <p:cNvPr id="6" name="Content Placeholder 6">
            <a:extLst>
              <a:ext uri="{FF2B5EF4-FFF2-40B4-BE49-F238E27FC236}">
                <a16:creationId xmlns:a16="http://schemas.microsoft.com/office/drawing/2014/main" id="{D9E5A00E-0940-41BD-B3EF-F8EEB40D1CAD}"/>
              </a:ext>
            </a:extLst>
          </p:cNvPr>
          <p:cNvGraphicFramePr>
            <a:graphicFrameLocks/>
          </p:cNvGraphicFramePr>
          <p:nvPr>
            <p:extLst>
              <p:ext uri="{D42A27DB-BD31-4B8C-83A1-F6EECF244321}">
                <p14:modId xmlns:p14="http://schemas.microsoft.com/office/powerpoint/2010/main" val="2085807215"/>
              </p:ext>
            </p:extLst>
          </p:nvPr>
        </p:nvGraphicFramePr>
        <p:xfrm>
          <a:off x="1599266" y="3562486"/>
          <a:ext cx="10370482" cy="2011680"/>
        </p:xfrm>
        <a:graphic>
          <a:graphicData uri="http://schemas.openxmlformats.org/drawingml/2006/table">
            <a:tbl>
              <a:tblPr firstRow="1" bandRow="1">
                <a:tableStyleId>{5C22544A-7EE6-4342-B048-85BDC9FD1C3A}</a:tableStyleId>
              </a:tblPr>
              <a:tblGrid>
                <a:gridCol w="1496112">
                  <a:extLst>
                    <a:ext uri="{9D8B030D-6E8A-4147-A177-3AD203B41FA5}">
                      <a16:colId xmlns:a16="http://schemas.microsoft.com/office/drawing/2014/main" val="3729139006"/>
                    </a:ext>
                  </a:extLst>
                </a:gridCol>
                <a:gridCol w="8874370">
                  <a:extLst>
                    <a:ext uri="{9D8B030D-6E8A-4147-A177-3AD203B41FA5}">
                      <a16:colId xmlns:a16="http://schemas.microsoft.com/office/drawing/2014/main" val="1988913492"/>
                    </a:ext>
                  </a:extLst>
                </a:gridCol>
              </a:tblGrid>
              <a:tr h="345440">
                <a:tc gridSpan="2">
                  <a:txBody>
                    <a:bodyPr/>
                    <a:lstStyle/>
                    <a:p>
                      <a:pPr algn="just"/>
                      <a:r>
                        <a:rPr lang="en-US" sz="1800" dirty="0"/>
                        <a:t>Disadvantages</a:t>
                      </a:r>
                    </a:p>
                  </a:txBody>
                  <a:tcPr marL="121920" marR="121920" marT="60960" marB="60960"/>
                </a:tc>
                <a:tc hMerge="1">
                  <a:txBody>
                    <a:bodyPr/>
                    <a:lstStyle/>
                    <a:p>
                      <a:endParaRPr lang="en-US" sz="1100" dirty="0"/>
                    </a:p>
                  </a:txBody>
                  <a:tcPr/>
                </a:tc>
                <a:extLst>
                  <a:ext uri="{0D108BD9-81ED-4DB2-BD59-A6C34878D82A}">
                    <a16:rowId xmlns:a16="http://schemas.microsoft.com/office/drawing/2014/main" val="2583676789"/>
                  </a:ext>
                </a:extLst>
              </a:tr>
              <a:tr h="568960">
                <a:tc>
                  <a:txBody>
                    <a:bodyPr/>
                    <a:lstStyle/>
                    <a:p>
                      <a:r>
                        <a:rPr lang="en-US" sz="1800" b="1" dirty="0"/>
                        <a:t>Cost</a:t>
                      </a:r>
                      <a:endParaRPr lang="en-US" sz="18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links are generally the </a:t>
                      </a:r>
                      <a:r>
                        <a:rPr lang="en-US" sz="1800" b="1" dirty="0"/>
                        <a:t>most expensive </a:t>
                      </a:r>
                      <a:r>
                        <a:rPr lang="en-US" sz="1800" dirty="0"/>
                        <a:t>type of WAN access. The cost of leased line solutions can become significant when they are used to connect many sites over increasing distances.</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800" b="1" dirty="0"/>
                        <a:t>Limited flexibility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b="1" dirty="0"/>
                        <a:t>WAN traffic </a:t>
                      </a:r>
                      <a:r>
                        <a:rPr lang="en-US" sz="1800" dirty="0"/>
                        <a:t>is often </a:t>
                      </a:r>
                      <a:r>
                        <a:rPr lang="en-US" sz="1800" b="1" dirty="0"/>
                        <a:t>variable</a:t>
                      </a:r>
                      <a:r>
                        <a:rPr lang="en-US" sz="1800" dirty="0"/>
                        <a:t>, and </a:t>
                      </a:r>
                      <a:r>
                        <a:rPr lang="en-US" sz="1800" b="1" dirty="0"/>
                        <a:t>leased lines have a fixed capacity</a:t>
                      </a:r>
                      <a:r>
                        <a:rPr lang="en-US" sz="1800" dirty="0"/>
                        <a:t>, so that the bandwidth of the line seldom matches the need exactly.</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bl>
          </a:graphicData>
        </a:graphic>
      </p:graphicFrame>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Traditional</a:t>
            </a:r>
          </a:p>
        </p:txBody>
      </p:sp>
    </p:spTree>
    <p:extLst>
      <p:ext uri="{BB962C8B-B14F-4D97-AF65-F5344CB8AC3E}">
        <p14:creationId xmlns:p14="http://schemas.microsoft.com/office/powerpoint/2010/main" val="2237716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5520040" cy="4915248"/>
          </a:xfrm>
        </p:spPr>
        <p:txBody>
          <a:bodyPr/>
          <a:lstStyle/>
          <a:p>
            <a:pPr marL="0" indent="0" algn="just"/>
            <a:r>
              <a:rPr lang="en-US" sz="2133" dirty="0">
                <a:solidFill>
                  <a:srgbClr val="000000"/>
                </a:solidFill>
              </a:rPr>
              <a:t>Modern WANS have more connectivity options than traditional WANs. </a:t>
            </a:r>
          </a:p>
          <a:p>
            <a:pPr marL="380990" indent="-380990" algn="just">
              <a:buFont typeface="Wingdings" panose="05000000000000000000" pitchFamily="2" charset="2"/>
              <a:buChar char="§"/>
            </a:pPr>
            <a:r>
              <a:rPr lang="en-US" sz="2133" dirty="0">
                <a:solidFill>
                  <a:srgbClr val="000000"/>
                </a:solidFill>
              </a:rPr>
              <a:t>Enterprises now require faster and more flexible WAN connectivity options.</a:t>
            </a:r>
          </a:p>
          <a:p>
            <a:pPr marL="380990" indent="-380990" algn="just">
              <a:buFont typeface="Wingdings" panose="05000000000000000000" pitchFamily="2" charset="2"/>
              <a:buChar char="§"/>
            </a:pPr>
            <a:r>
              <a:rPr lang="en-US" sz="2133" dirty="0">
                <a:solidFill>
                  <a:srgbClr val="000000"/>
                </a:solidFill>
              </a:rPr>
              <a:t>Traditional WAN connectivity options have rapidly declined in use because they are either no longer available, too expensive, or have limited bandwidth.</a:t>
            </a:r>
            <a:endParaRPr lang="en-US" sz="1600" dirty="0">
              <a:solidFill>
                <a:srgbClr val="000000"/>
              </a:solidFill>
            </a:endParaRPr>
          </a:p>
        </p:txBody>
      </p:sp>
      <p:pic>
        <p:nvPicPr>
          <p:cNvPr id="5" name="Picture 4">
            <a:extLst>
              <a:ext uri="{FF2B5EF4-FFF2-40B4-BE49-F238E27FC236}">
                <a16:creationId xmlns:a16="http://schemas.microsoft.com/office/drawing/2014/main" id="{34A66A3D-C676-4213-A237-1D85A43788C1}"/>
              </a:ext>
            </a:extLst>
          </p:cNvPr>
          <p:cNvPicPr>
            <a:picLocks noChangeAspect="1"/>
          </p:cNvPicPr>
          <p:nvPr/>
        </p:nvPicPr>
        <p:blipFill>
          <a:blip r:embed="rId3"/>
          <a:stretch>
            <a:fillRect/>
          </a:stretch>
        </p:blipFill>
        <p:spPr>
          <a:xfrm>
            <a:off x="6216577" y="1140559"/>
            <a:ext cx="5736617" cy="2558981"/>
          </a:xfrm>
          <a:prstGeom prst="rect">
            <a:avLst/>
          </a:prstGeom>
        </p:spPr>
      </p:pic>
      <p:sp>
        <p:nvSpPr>
          <p:cNvPr id="6" name="Rectangle 5">
            <a:extLst>
              <a:ext uri="{FF2B5EF4-FFF2-40B4-BE49-F238E27FC236}">
                <a16:creationId xmlns:a16="http://schemas.microsoft.com/office/drawing/2014/main" id="{4E5305D3-8C2D-41A7-BD03-607E65787005}"/>
              </a:ext>
            </a:extLst>
          </p:cNvPr>
          <p:cNvSpPr/>
          <p:nvPr/>
        </p:nvSpPr>
        <p:spPr>
          <a:xfrm>
            <a:off x="6407151" y="3895367"/>
            <a:ext cx="5736617" cy="666977"/>
          </a:xfrm>
          <a:prstGeom prst="rect">
            <a:avLst/>
          </a:prstGeom>
        </p:spPr>
        <p:txBody>
          <a:bodyPr wrap="square">
            <a:spAutoFit/>
          </a:bodyPr>
          <a:lstStyle/>
          <a:p>
            <a:r>
              <a:rPr lang="en-US" sz="1867" dirty="0">
                <a:solidFill>
                  <a:srgbClr val="000000"/>
                </a:solidFill>
              </a:rPr>
              <a:t>The figure displays the local loop connections most likely encountered today.</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Modern</a:t>
            </a:r>
          </a:p>
        </p:txBody>
      </p:sp>
    </p:spTree>
    <p:extLst>
      <p:ext uri="{BB962C8B-B14F-4D97-AF65-F5344CB8AC3E}">
        <p14:creationId xmlns:p14="http://schemas.microsoft.com/office/powerpoint/2010/main" val="49153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849B3D-65E9-4436-A564-1F7338B2497D}"/>
              </a:ext>
            </a:extLst>
          </p:cNvPr>
          <p:cNvPicPr>
            <a:picLocks noChangeAspect="1"/>
          </p:cNvPicPr>
          <p:nvPr/>
        </p:nvPicPr>
        <p:blipFill>
          <a:blip r:embed="rId3"/>
          <a:stretch>
            <a:fillRect/>
          </a:stretch>
        </p:blipFill>
        <p:spPr>
          <a:xfrm>
            <a:off x="5017774" y="1125652"/>
            <a:ext cx="7023932" cy="4544897"/>
          </a:xfrm>
          <a:prstGeom prst="rect">
            <a:avLst/>
          </a:prstGeom>
        </p:spPr>
      </p:pic>
      <p:pic>
        <p:nvPicPr>
          <p:cNvPr id="6" name="Picture 5">
            <a:extLst>
              <a:ext uri="{FF2B5EF4-FFF2-40B4-BE49-F238E27FC236}">
                <a16:creationId xmlns:a16="http://schemas.microsoft.com/office/drawing/2014/main" id="{F732DB3A-1975-4D55-A8AC-A3356464CE9C}"/>
              </a:ext>
            </a:extLst>
          </p:cNvPr>
          <p:cNvPicPr>
            <a:picLocks noChangeAspect="1"/>
          </p:cNvPicPr>
          <p:nvPr/>
        </p:nvPicPr>
        <p:blipFill>
          <a:blip r:embed="rId4"/>
          <a:stretch>
            <a:fillRect/>
          </a:stretch>
        </p:blipFill>
        <p:spPr>
          <a:xfrm>
            <a:off x="188879" y="1030402"/>
            <a:ext cx="4402102" cy="3338398"/>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Modern</a:t>
            </a:r>
          </a:p>
        </p:txBody>
      </p:sp>
    </p:spTree>
    <p:extLst>
      <p:ext uri="{BB962C8B-B14F-4D97-AF65-F5344CB8AC3E}">
        <p14:creationId xmlns:p14="http://schemas.microsoft.com/office/powerpoint/2010/main" val="3240443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57995" y="1177005"/>
            <a:ext cx="6292052" cy="4503989"/>
          </a:xfrm>
        </p:spPr>
        <p:txBody>
          <a:bodyPr/>
          <a:lstStyle/>
          <a:p>
            <a:pPr marL="0" indent="0" algn="just"/>
            <a:r>
              <a:rPr lang="en-US" sz="2133" dirty="0">
                <a:solidFill>
                  <a:srgbClr val="000000"/>
                </a:solidFill>
              </a:rPr>
              <a:t>Service providers now offer Ethernet WAN service using fiber-optic cabling. </a:t>
            </a:r>
          </a:p>
          <a:p>
            <a:pPr marL="0" indent="0" algn="just"/>
            <a:r>
              <a:rPr lang="en-US" sz="2133" dirty="0">
                <a:solidFill>
                  <a:srgbClr val="000000"/>
                </a:solidFill>
              </a:rPr>
              <a:t>The Ethernet WAN service can go by many names, including the following:</a:t>
            </a:r>
          </a:p>
          <a:p>
            <a:pPr marL="380990" indent="-380990" algn="just">
              <a:buFont typeface="Wingdings" panose="05000000000000000000" pitchFamily="2" charset="2"/>
              <a:buChar char="§"/>
            </a:pPr>
            <a:r>
              <a:rPr lang="en-US" sz="2133" b="1" dirty="0">
                <a:solidFill>
                  <a:srgbClr val="000000"/>
                </a:solidFill>
              </a:rPr>
              <a:t>Metropolitan Ethernet (Metro E)</a:t>
            </a:r>
          </a:p>
          <a:p>
            <a:pPr marL="380990" indent="-380990" algn="just">
              <a:buFont typeface="Wingdings" panose="05000000000000000000" pitchFamily="2" charset="2"/>
              <a:buChar char="§"/>
            </a:pPr>
            <a:r>
              <a:rPr lang="en-US" sz="2133" b="1" dirty="0">
                <a:solidFill>
                  <a:srgbClr val="000000"/>
                </a:solidFill>
              </a:rPr>
              <a:t>Ethernet over MPLS (</a:t>
            </a:r>
            <a:r>
              <a:rPr lang="en-US" sz="2133" b="1" dirty="0" err="1">
                <a:solidFill>
                  <a:srgbClr val="000000"/>
                </a:solidFill>
              </a:rPr>
              <a:t>EoMPLS</a:t>
            </a:r>
            <a:r>
              <a:rPr lang="en-US" sz="2133" b="1" dirty="0">
                <a:solidFill>
                  <a:srgbClr val="000000"/>
                </a:solidFill>
              </a:rPr>
              <a:t>)</a:t>
            </a:r>
          </a:p>
          <a:p>
            <a:pPr marL="380990" indent="-380990" algn="just">
              <a:buFont typeface="Wingdings" panose="05000000000000000000" pitchFamily="2" charset="2"/>
              <a:buChar char="§"/>
            </a:pPr>
            <a:r>
              <a:rPr lang="en-US" sz="2133" b="1" dirty="0">
                <a:solidFill>
                  <a:srgbClr val="000000"/>
                </a:solidFill>
              </a:rPr>
              <a:t>Virtual Private LAN Service (VPLS)</a:t>
            </a:r>
          </a:p>
          <a:p>
            <a:pPr marL="0" indent="0" algn="just"/>
            <a:r>
              <a:rPr lang="en-US" sz="2133" dirty="0">
                <a:solidFill>
                  <a:srgbClr val="000000"/>
                </a:solidFill>
              </a:rPr>
              <a:t>There are several benefits to an Ethernet WAN:</a:t>
            </a:r>
          </a:p>
          <a:p>
            <a:pPr marL="380990" indent="-380990" algn="just">
              <a:buFont typeface="Wingdings" panose="05000000000000000000" pitchFamily="2" charset="2"/>
              <a:buChar char="§"/>
            </a:pPr>
            <a:r>
              <a:rPr lang="en-US" sz="2133" b="1" dirty="0">
                <a:solidFill>
                  <a:srgbClr val="000000"/>
                </a:solidFill>
              </a:rPr>
              <a:t>Reduced expenses and administration</a:t>
            </a:r>
          </a:p>
          <a:p>
            <a:pPr marL="380990" indent="-380990" algn="just">
              <a:buFont typeface="Wingdings" panose="05000000000000000000" pitchFamily="2" charset="2"/>
              <a:buChar char="§"/>
            </a:pPr>
            <a:r>
              <a:rPr lang="en-US" sz="2133" b="1" dirty="0">
                <a:solidFill>
                  <a:srgbClr val="000000"/>
                </a:solidFill>
              </a:rPr>
              <a:t>Easy integration with existing networks</a:t>
            </a:r>
          </a:p>
          <a:p>
            <a:pPr marL="380990" indent="-380990" algn="just">
              <a:buFont typeface="Wingdings" panose="05000000000000000000" pitchFamily="2" charset="2"/>
              <a:buChar char="§"/>
            </a:pPr>
            <a:r>
              <a:rPr lang="en-US" sz="2133" b="1" dirty="0">
                <a:solidFill>
                  <a:srgbClr val="000000"/>
                </a:solidFill>
              </a:rPr>
              <a:t>Enhanced business productivity</a:t>
            </a:r>
          </a:p>
          <a:p>
            <a:pPr marL="0" indent="0" algn="just"/>
            <a:endParaRPr lang="en-US" sz="2133" dirty="0">
              <a:solidFill>
                <a:srgbClr val="000000"/>
              </a:solidFill>
            </a:endParaRPr>
          </a:p>
        </p:txBody>
      </p:sp>
      <p:sp>
        <p:nvSpPr>
          <p:cNvPr id="6" name="Rectangle 5">
            <a:extLst>
              <a:ext uri="{FF2B5EF4-FFF2-40B4-BE49-F238E27FC236}">
                <a16:creationId xmlns:a16="http://schemas.microsoft.com/office/drawing/2014/main" id="{E4D0CA5C-8266-4D50-A779-F25F27115F15}"/>
              </a:ext>
            </a:extLst>
          </p:cNvPr>
          <p:cNvSpPr/>
          <p:nvPr/>
        </p:nvSpPr>
        <p:spPr>
          <a:xfrm>
            <a:off x="4558245" y="100013"/>
            <a:ext cx="7512819" cy="954300"/>
          </a:xfrm>
          <a:prstGeom prst="rect">
            <a:avLst/>
          </a:prstGeom>
        </p:spPr>
        <p:txBody>
          <a:bodyPr wrap="square">
            <a:spAutoFit/>
          </a:bodyPr>
          <a:lstStyle/>
          <a:p>
            <a:pPr algn="just"/>
            <a:r>
              <a:rPr lang="en-US" sz="1867" b="1" dirty="0">
                <a:solidFill>
                  <a:srgbClr val="000000"/>
                </a:solidFill>
              </a:rPr>
              <a:t>Note</a:t>
            </a:r>
            <a:r>
              <a:rPr lang="en-US" sz="1867" dirty="0">
                <a:solidFill>
                  <a:srgbClr val="000000"/>
                </a:solidFill>
              </a:rPr>
              <a:t>: Ethernet WANs have gained in popularity and are now commonly being used to replace the traditional serial point-to-point, Frame Relay and ATM WAN links.</a:t>
            </a:r>
          </a:p>
        </p:txBody>
      </p:sp>
      <p:pic>
        <p:nvPicPr>
          <p:cNvPr id="5" name="Picture 4">
            <a:extLst>
              <a:ext uri="{FF2B5EF4-FFF2-40B4-BE49-F238E27FC236}">
                <a16:creationId xmlns:a16="http://schemas.microsoft.com/office/drawing/2014/main" id="{3907E848-AC4D-4DC2-B756-AA695169E666}"/>
              </a:ext>
            </a:extLst>
          </p:cNvPr>
          <p:cNvPicPr>
            <a:picLocks noChangeAspect="1"/>
          </p:cNvPicPr>
          <p:nvPr/>
        </p:nvPicPr>
        <p:blipFill>
          <a:blip r:embed="rId3"/>
          <a:stretch>
            <a:fillRect/>
          </a:stretch>
        </p:blipFill>
        <p:spPr>
          <a:xfrm>
            <a:off x="6781805" y="1177005"/>
            <a:ext cx="5289259" cy="433921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Modern-Ethernet</a:t>
            </a:r>
          </a:p>
        </p:txBody>
      </p:sp>
    </p:spTree>
    <p:extLst>
      <p:ext uri="{BB962C8B-B14F-4D97-AF65-F5344CB8AC3E}">
        <p14:creationId xmlns:p14="http://schemas.microsoft.com/office/powerpoint/2010/main" val="643526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4813" y="2597794"/>
            <a:ext cx="11595560" cy="2978347"/>
          </a:xfrm>
        </p:spPr>
        <p:txBody>
          <a:bodyPr/>
          <a:lstStyle/>
          <a:p>
            <a:pPr marL="0" indent="0" algn="just"/>
            <a:r>
              <a:rPr lang="en-US" sz="1867" b="1" dirty="0">
                <a:solidFill>
                  <a:srgbClr val="000000"/>
                </a:solidFill>
              </a:rPr>
              <a:t>Multiprotocol Label Switching (MPLS) </a:t>
            </a:r>
            <a:r>
              <a:rPr lang="en-US" sz="1867" dirty="0">
                <a:solidFill>
                  <a:srgbClr val="000000"/>
                </a:solidFill>
              </a:rPr>
              <a:t>is a high-performance service provider WAN routing technology to interconnect clients without regard to access method or payload. </a:t>
            </a:r>
          </a:p>
          <a:p>
            <a:pPr marL="380990" indent="-380990" algn="just">
              <a:buFont typeface="Wingdings" panose="05000000000000000000" pitchFamily="2" charset="2"/>
              <a:buChar char="§"/>
            </a:pPr>
            <a:r>
              <a:rPr lang="en-US" sz="1867" dirty="0">
                <a:solidFill>
                  <a:srgbClr val="000000"/>
                </a:solidFill>
              </a:rPr>
              <a:t>MPLS supports a variety of client access methods (e.g., Ethernet, DSL, Cable, Frame Relay).</a:t>
            </a:r>
          </a:p>
          <a:p>
            <a:pPr marL="380990" indent="-380990" algn="just">
              <a:buFont typeface="Wingdings" panose="05000000000000000000" pitchFamily="2" charset="2"/>
              <a:buChar char="§"/>
            </a:pPr>
            <a:r>
              <a:rPr lang="en-US" sz="1867" dirty="0">
                <a:solidFill>
                  <a:srgbClr val="000000"/>
                </a:solidFill>
              </a:rPr>
              <a:t>MPLS can encapsulate all types of protocols including IPv4 and IPv6 traffic.</a:t>
            </a:r>
          </a:p>
          <a:p>
            <a:pPr marL="380990" indent="-380990" algn="just">
              <a:buFont typeface="Wingdings" panose="05000000000000000000" pitchFamily="2" charset="2"/>
              <a:buChar char="§"/>
            </a:pPr>
            <a:r>
              <a:rPr lang="en-US" sz="1867" dirty="0">
                <a:solidFill>
                  <a:srgbClr val="000000"/>
                </a:solidFill>
              </a:rPr>
              <a:t>An MPLS router can be a customer edge (CE) router, a provider edge (PE) router, or an internal provider (P) router.</a:t>
            </a:r>
          </a:p>
          <a:p>
            <a:pPr marL="380990" indent="-380990" algn="just">
              <a:buFont typeface="Wingdings" panose="05000000000000000000" pitchFamily="2" charset="2"/>
              <a:buChar char="§"/>
            </a:pPr>
            <a:r>
              <a:rPr lang="en-US" sz="1867" dirty="0">
                <a:solidFill>
                  <a:srgbClr val="000000"/>
                </a:solidFill>
              </a:rPr>
              <a:t>MPLS routers are label switched routers (LSRs). They attach labels to packets that are then used by other MPLS routers to forward traffic.</a:t>
            </a:r>
          </a:p>
          <a:p>
            <a:pPr marL="380990" indent="-380990" algn="just">
              <a:buFont typeface="Wingdings" panose="05000000000000000000" pitchFamily="2" charset="2"/>
              <a:buChar char="§"/>
            </a:pPr>
            <a:r>
              <a:rPr lang="en-US" sz="1867" dirty="0">
                <a:solidFill>
                  <a:srgbClr val="000000"/>
                </a:solidFill>
              </a:rPr>
              <a:t>MPLS also provides services for QoS support, traffic engineering, redundancy, and VPNs.</a:t>
            </a:r>
          </a:p>
        </p:txBody>
      </p:sp>
      <p:pic>
        <p:nvPicPr>
          <p:cNvPr id="2" name="Picture 1">
            <a:extLst>
              <a:ext uri="{FF2B5EF4-FFF2-40B4-BE49-F238E27FC236}">
                <a16:creationId xmlns:a16="http://schemas.microsoft.com/office/drawing/2014/main" id="{C99D89A0-7B09-455C-81C1-A2C0B9E0D2DA}"/>
              </a:ext>
            </a:extLst>
          </p:cNvPr>
          <p:cNvPicPr>
            <a:picLocks noChangeAspect="1"/>
          </p:cNvPicPr>
          <p:nvPr/>
        </p:nvPicPr>
        <p:blipFill>
          <a:blip r:embed="rId3"/>
          <a:stretch>
            <a:fillRect/>
          </a:stretch>
        </p:blipFill>
        <p:spPr>
          <a:xfrm>
            <a:off x="5566144" y="86656"/>
            <a:ext cx="6294229" cy="2458924"/>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WAN Connectivity </a:t>
            </a:r>
            <a:br>
              <a:rPr lang="en-US" sz="3600" dirty="0"/>
            </a:br>
            <a:r>
              <a:rPr lang="en-US" sz="2400" dirty="0"/>
              <a:t>MPLS</a:t>
            </a:r>
          </a:p>
        </p:txBody>
      </p:sp>
    </p:spTree>
    <p:extLst>
      <p:ext uri="{BB962C8B-B14F-4D97-AF65-F5344CB8AC3E}">
        <p14:creationId xmlns:p14="http://schemas.microsoft.com/office/powerpoint/2010/main" val="333544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603751" y="265893"/>
            <a:ext cx="7359649" cy="5361376"/>
          </a:xfrm>
        </p:spPr>
        <p:txBody>
          <a:bodyPr/>
          <a:lstStyle/>
          <a:p>
            <a:pPr marL="0" indent="0" algn="just"/>
            <a:r>
              <a:rPr lang="en-US" sz="1867" dirty="0">
                <a:solidFill>
                  <a:srgbClr val="000000"/>
                </a:solidFill>
              </a:rPr>
              <a:t>Internet-based broadband connectivity is an alternative to using dedicated WAN options.</a:t>
            </a:r>
          </a:p>
          <a:p>
            <a:pPr marL="0" indent="0" algn="just"/>
            <a:r>
              <a:rPr lang="en-US" sz="1867" dirty="0">
                <a:solidFill>
                  <a:srgbClr val="000000"/>
                </a:solidFill>
              </a:rPr>
              <a:t>Internet-based connectivity can be divided into wired and wireless options.</a:t>
            </a:r>
          </a:p>
          <a:p>
            <a:pPr marL="0" indent="0" algn="just"/>
            <a:r>
              <a:rPr lang="en-US" sz="1867" b="1" dirty="0">
                <a:solidFill>
                  <a:srgbClr val="000000"/>
                </a:solidFill>
              </a:rPr>
              <a:t>Wired Options</a:t>
            </a:r>
          </a:p>
          <a:p>
            <a:pPr marL="380990" indent="-380990" algn="just">
              <a:buFont typeface="Wingdings" panose="05000000000000000000" pitchFamily="2" charset="2"/>
              <a:buChar char="§"/>
            </a:pPr>
            <a:r>
              <a:rPr lang="en-US" sz="1867" dirty="0">
                <a:solidFill>
                  <a:srgbClr val="000000"/>
                </a:solidFill>
              </a:rPr>
              <a:t>Wired options use permanent cabling (e.g., copper or fiber) to provide consistent bandwidth, and reduce error rates and latency. Examples: DSL, cable connections, and optical fiber networks.</a:t>
            </a:r>
          </a:p>
          <a:p>
            <a:pPr marL="0" indent="0" algn="just"/>
            <a:r>
              <a:rPr lang="en-US" sz="1867" b="1" dirty="0">
                <a:solidFill>
                  <a:srgbClr val="000000"/>
                </a:solidFill>
              </a:rPr>
              <a:t>Wireless Options</a:t>
            </a:r>
          </a:p>
          <a:p>
            <a:pPr marL="380990" indent="-380990" algn="just">
              <a:buFont typeface="Wingdings" panose="05000000000000000000" pitchFamily="2" charset="2"/>
              <a:buChar char="§"/>
            </a:pPr>
            <a:r>
              <a:rPr lang="en-US" sz="1867" dirty="0">
                <a:solidFill>
                  <a:srgbClr val="000000"/>
                </a:solidFill>
              </a:rPr>
              <a:t>Wireless options are less expensive to implement compared to other WAN connectivity options because they use radio waves instead of wired media to transmit data. Examples: cellular 3G/4G/5G or satellite internet services.</a:t>
            </a:r>
          </a:p>
          <a:p>
            <a:pPr marL="380990" indent="-380990" algn="just">
              <a:buFont typeface="Wingdings" panose="05000000000000000000" pitchFamily="2" charset="2"/>
              <a:buChar char="§"/>
            </a:pPr>
            <a:r>
              <a:rPr lang="en-US" sz="1867" dirty="0">
                <a:solidFill>
                  <a:srgbClr val="000000"/>
                </a:solidFill>
              </a:rPr>
              <a:t>Wireless signals can be negatively affected by factors such as distance from radio towers, interference from other sources and weather.</a:t>
            </a:r>
          </a:p>
        </p:txBody>
      </p:sp>
      <p:pic>
        <p:nvPicPr>
          <p:cNvPr id="5" name="Picture 4">
            <a:extLst>
              <a:ext uri="{FF2B5EF4-FFF2-40B4-BE49-F238E27FC236}">
                <a16:creationId xmlns:a16="http://schemas.microsoft.com/office/drawing/2014/main" id="{93B89D7F-7669-4348-9232-D6267E2163C5}"/>
              </a:ext>
            </a:extLst>
          </p:cNvPr>
          <p:cNvPicPr>
            <a:picLocks noChangeAspect="1"/>
          </p:cNvPicPr>
          <p:nvPr/>
        </p:nvPicPr>
        <p:blipFill>
          <a:blip r:embed="rId3"/>
          <a:stretch>
            <a:fillRect/>
          </a:stretch>
        </p:blipFill>
        <p:spPr>
          <a:xfrm>
            <a:off x="455383" y="1936264"/>
            <a:ext cx="4096715" cy="2915136"/>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Connection</a:t>
            </a:r>
            <a:endParaRPr lang="en-US" sz="2400" dirty="0"/>
          </a:p>
        </p:txBody>
      </p:sp>
    </p:spTree>
    <p:extLst>
      <p:ext uri="{BB962C8B-B14F-4D97-AF65-F5344CB8AC3E}">
        <p14:creationId xmlns:p14="http://schemas.microsoft.com/office/powerpoint/2010/main" val="3779707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6912" y="2423584"/>
            <a:ext cx="11584887" cy="3278716"/>
          </a:xfrm>
        </p:spPr>
        <p:txBody>
          <a:bodyPr/>
          <a:lstStyle/>
          <a:p>
            <a:pPr marL="0" indent="0" algn="just"/>
            <a:r>
              <a:rPr lang="en-US" sz="2133" dirty="0">
                <a:solidFill>
                  <a:srgbClr val="000000"/>
                </a:solidFill>
              </a:rPr>
              <a:t>Digital Subscriber Line (DSL) is a high-speed, always-on, connection technology that uses existing twisted-pair telephone lines to provide IP services to users.</a:t>
            </a:r>
          </a:p>
          <a:p>
            <a:pPr marL="0" indent="0" algn="just"/>
            <a:endParaRPr lang="en-US" sz="2133" dirty="0">
              <a:solidFill>
                <a:srgbClr val="000000"/>
              </a:solidFill>
            </a:endParaRPr>
          </a:p>
          <a:p>
            <a:pPr marL="0" indent="0" algn="just"/>
            <a:r>
              <a:rPr lang="en-US" sz="2133" dirty="0">
                <a:solidFill>
                  <a:srgbClr val="000000"/>
                </a:solidFill>
              </a:rPr>
              <a:t>DSL are categorized as either Asymmetric DSL (ADSL) or Symmetric DSL (SDSL). </a:t>
            </a:r>
          </a:p>
          <a:p>
            <a:pPr marL="342900" indent="-342900" algn="just">
              <a:buFont typeface="Wingdings" panose="05000000000000000000" pitchFamily="2" charset="2"/>
              <a:buChar char="§"/>
            </a:pPr>
            <a:r>
              <a:rPr lang="en-US" sz="1867" dirty="0">
                <a:solidFill>
                  <a:srgbClr val="000000"/>
                </a:solidFill>
              </a:rPr>
              <a:t>ADSL and ADSL2+ provide higher downstream bandwidth to the user than upload bandwidth.</a:t>
            </a:r>
          </a:p>
          <a:p>
            <a:pPr marL="342900" indent="-342900" algn="just">
              <a:buFont typeface="Wingdings" panose="05000000000000000000" pitchFamily="2" charset="2"/>
              <a:buChar char="§"/>
            </a:pPr>
            <a:r>
              <a:rPr lang="en-US" sz="1867" dirty="0">
                <a:solidFill>
                  <a:srgbClr val="000000"/>
                </a:solidFill>
              </a:rPr>
              <a:t>SDSL provides the same capacity in both directions.</a:t>
            </a:r>
          </a:p>
          <a:p>
            <a:pPr marL="0" indent="0" algn="just"/>
            <a:endParaRPr lang="en-US" sz="1867" dirty="0">
              <a:solidFill>
                <a:srgbClr val="000000"/>
              </a:solidFill>
            </a:endParaRPr>
          </a:p>
          <a:p>
            <a:pPr marL="0" indent="0" algn="just"/>
            <a:r>
              <a:rPr lang="en-US" sz="2133" dirty="0">
                <a:solidFill>
                  <a:srgbClr val="000000"/>
                </a:solidFill>
              </a:rPr>
              <a:t>DSL transfer rates are dependent on the actual length of the local loop, and the type and condition of the cabling.</a:t>
            </a:r>
          </a:p>
        </p:txBody>
      </p:sp>
      <p:pic>
        <p:nvPicPr>
          <p:cNvPr id="2" name="Picture 1">
            <a:extLst>
              <a:ext uri="{FF2B5EF4-FFF2-40B4-BE49-F238E27FC236}">
                <a16:creationId xmlns:a16="http://schemas.microsoft.com/office/drawing/2014/main" id="{83C4A143-2948-4D50-A292-E7AF3FD8E5C3}"/>
              </a:ext>
            </a:extLst>
          </p:cNvPr>
          <p:cNvPicPr>
            <a:picLocks noChangeAspect="1"/>
          </p:cNvPicPr>
          <p:nvPr/>
        </p:nvPicPr>
        <p:blipFill>
          <a:blip r:embed="rId3"/>
          <a:stretch>
            <a:fillRect/>
          </a:stretch>
        </p:blipFill>
        <p:spPr>
          <a:xfrm>
            <a:off x="7296150" y="129749"/>
            <a:ext cx="4845050" cy="228237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DSL</a:t>
            </a:r>
            <a:endParaRPr lang="en-US" sz="2400" dirty="0"/>
          </a:p>
        </p:txBody>
      </p:sp>
    </p:spTree>
    <p:extLst>
      <p:ext uri="{BB962C8B-B14F-4D97-AF65-F5344CB8AC3E}">
        <p14:creationId xmlns:p14="http://schemas.microsoft.com/office/powerpoint/2010/main" val="923601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10551357" cy="3208341"/>
          </a:xfrm>
        </p:spPr>
        <p:txBody>
          <a:bodyPr/>
          <a:lstStyle/>
          <a:p>
            <a:pPr marL="0" indent="0" algn="just"/>
            <a:r>
              <a:rPr lang="en-US" sz="2133" dirty="0">
                <a:solidFill>
                  <a:srgbClr val="000000"/>
                </a:solidFill>
              </a:rPr>
              <a:t>Service providers deploy DSL connections in the local loop. The connection is set up between the DSL modem and the DSL access multiplexer (DSLAM).</a:t>
            </a:r>
          </a:p>
          <a:p>
            <a:pPr marL="380990" indent="-380990" algn="just">
              <a:buFont typeface="Wingdings" panose="05000000000000000000" pitchFamily="2" charset="2"/>
              <a:buChar char="§"/>
            </a:pPr>
            <a:r>
              <a:rPr lang="en-US" sz="2133" dirty="0">
                <a:solidFill>
                  <a:srgbClr val="000000"/>
                </a:solidFill>
              </a:rPr>
              <a:t>The DSL modem converts the Ethernet signals from the teleworker device to a DSL signal, which is transmitted to a DSL access multiplexer (DSLAM) at the provider location.</a:t>
            </a:r>
          </a:p>
          <a:p>
            <a:pPr marL="380990" indent="-380990" algn="just">
              <a:buFont typeface="Wingdings" panose="05000000000000000000" pitchFamily="2" charset="2"/>
              <a:buChar char="§"/>
            </a:pPr>
            <a:r>
              <a:rPr lang="en-US" sz="2133" dirty="0">
                <a:solidFill>
                  <a:srgbClr val="000000"/>
                </a:solidFill>
              </a:rPr>
              <a:t>A DSLAM is located at the Central Office (CO) of the provider and concentrates connections from multiple DSL subscribers.</a:t>
            </a:r>
          </a:p>
          <a:p>
            <a:pPr marL="380990" indent="-380990" algn="just">
              <a:buFont typeface="Wingdings" panose="05000000000000000000" pitchFamily="2" charset="2"/>
              <a:buChar char="§"/>
            </a:pPr>
            <a:r>
              <a:rPr lang="en-US" sz="2133" dirty="0">
                <a:solidFill>
                  <a:srgbClr val="000000"/>
                </a:solidFill>
              </a:rPr>
              <a:t>DSL is not a shared medium. Each user has a separate direct connection to the DSLAM. Adding users does not impede performance.</a:t>
            </a:r>
          </a:p>
          <a:p>
            <a:pPr marL="0" indent="0" algn="just"/>
            <a:endParaRPr lang="en-US" sz="2133" dirty="0">
              <a:solidFill>
                <a:srgbClr val="000000"/>
              </a:solidFill>
            </a:endParaRPr>
          </a:p>
        </p:txBody>
      </p:sp>
      <p:pic>
        <p:nvPicPr>
          <p:cNvPr id="5" name="Picture 4">
            <a:extLst>
              <a:ext uri="{FF2B5EF4-FFF2-40B4-BE49-F238E27FC236}">
                <a16:creationId xmlns:a16="http://schemas.microsoft.com/office/drawing/2014/main" id="{6C4153FB-EA3C-4DDD-9A09-54291D2E696F}"/>
              </a:ext>
            </a:extLst>
          </p:cNvPr>
          <p:cNvPicPr>
            <a:picLocks noChangeAspect="1"/>
          </p:cNvPicPr>
          <p:nvPr/>
        </p:nvPicPr>
        <p:blipFill>
          <a:blip r:embed="rId3"/>
          <a:stretch>
            <a:fillRect/>
          </a:stretch>
        </p:blipFill>
        <p:spPr>
          <a:xfrm>
            <a:off x="5231343" y="4034818"/>
            <a:ext cx="6618815" cy="1609981"/>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DSL</a:t>
            </a:r>
            <a:endParaRPr lang="en-US" sz="2400" dirty="0"/>
          </a:p>
        </p:txBody>
      </p:sp>
    </p:spTree>
    <p:extLst>
      <p:ext uri="{BB962C8B-B14F-4D97-AF65-F5344CB8AC3E}">
        <p14:creationId xmlns:p14="http://schemas.microsoft.com/office/powerpoint/2010/main" val="22090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89510" y="1271572"/>
            <a:ext cx="11337303" cy="3460085"/>
          </a:xfrm>
        </p:spPr>
        <p:txBody>
          <a:bodyPr/>
          <a:lstStyle/>
          <a:p>
            <a:pPr marL="0" indent="0" algn="just"/>
            <a:r>
              <a:rPr lang="en-US" sz="2000" dirty="0">
                <a:solidFill>
                  <a:srgbClr val="000000"/>
                </a:solidFill>
              </a:rPr>
              <a:t>ISPs use PPP as the Layer 2 protocol for broadband DSL connections.</a:t>
            </a:r>
          </a:p>
          <a:p>
            <a:pPr marL="380990" indent="-380990" algn="just">
              <a:buFont typeface="Wingdings" panose="05000000000000000000" pitchFamily="2" charset="2"/>
              <a:buChar char="§"/>
            </a:pPr>
            <a:r>
              <a:rPr lang="en-US" sz="2000" dirty="0">
                <a:solidFill>
                  <a:srgbClr val="000000"/>
                </a:solidFill>
              </a:rPr>
              <a:t>PPP can be used to authenticate the subscriber.</a:t>
            </a:r>
          </a:p>
          <a:p>
            <a:pPr marL="380990" indent="-380990" algn="just">
              <a:buFont typeface="Wingdings" panose="05000000000000000000" pitchFamily="2" charset="2"/>
              <a:buChar char="§"/>
            </a:pPr>
            <a:r>
              <a:rPr lang="en-US" sz="2000" dirty="0">
                <a:solidFill>
                  <a:srgbClr val="000000"/>
                </a:solidFill>
              </a:rPr>
              <a:t>PPP can assign a public IPv4 address to the subscriber.</a:t>
            </a:r>
          </a:p>
          <a:p>
            <a:pPr marL="380990" indent="-380990" algn="just">
              <a:buFont typeface="Wingdings" panose="05000000000000000000" pitchFamily="2" charset="2"/>
              <a:buChar char="§"/>
            </a:pPr>
            <a:r>
              <a:rPr lang="en-US" sz="2000" dirty="0">
                <a:solidFill>
                  <a:srgbClr val="000000"/>
                </a:solidFill>
              </a:rPr>
              <a:t>PPP provides link-quality management features.</a:t>
            </a:r>
          </a:p>
          <a:p>
            <a:pPr marL="0" indent="0" algn="just"/>
            <a:r>
              <a:rPr lang="en-US" sz="2000" dirty="0">
                <a:solidFill>
                  <a:srgbClr val="000000"/>
                </a:solidFill>
              </a:rPr>
              <a:t>There are two ways PPP over Ethernet (</a:t>
            </a:r>
            <a:r>
              <a:rPr lang="en-US" sz="2000" dirty="0" err="1">
                <a:solidFill>
                  <a:srgbClr val="000000"/>
                </a:solidFill>
              </a:rPr>
              <a:t>PPPoE</a:t>
            </a:r>
            <a:r>
              <a:rPr lang="en-US" sz="2000" dirty="0">
                <a:solidFill>
                  <a:srgbClr val="000000"/>
                </a:solidFill>
              </a:rPr>
              <a:t>) can be deployed:</a:t>
            </a:r>
          </a:p>
          <a:p>
            <a:pPr marL="380990" indent="-380990" algn="just">
              <a:buFont typeface="Wingdings" panose="05000000000000000000" pitchFamily="2" charset="2"/>
              <a:buChar char="§"/>
            </a:pPr>
            <a:r>
              <a:rPr lang="en-US" sz="2000" b="1" dirty="0">
                <a:solidFill>
                  <a:srgbClr val="000000"/>
                </a:solidFill>
              </a:rPr>
              <a:t>Host with </a:t>
            </a:r>
            <a:r>
              <a:rPr lang="en-US" sz="2000" b="1" dirty="0" err="1">
                <a:solidFill>
                  <a:srgbClr val="000000"/>
                </a:solidFill>
              </a:rPr>
              <a:t>PPoE</a:t>
            </a:r>
            <a:r>
              <a:rPr lang="en-US" sz="2000" b="1" dirty="0">
                <a:solidFill>
                  <a:srgbClr val="000000"/>
                </a:solidFill>
              </a:rPr>
              <a:t> Client </a:t>
            </a:r>
            <a:r>
              <a:rPr lang="en-US" sz="2000" dirty="0">
                <a:solidFill>
                  <a:srgbClr val="000000"/>
                </a:solidFill>
              </a:rPr>
              <a:t>- The </a:t>
            </a:r>
            <a:r>
              <a:rPr lang="en-US" sz="2000" dirty="0" err="1">
                <a:solidFill>
                  <a:srgbClr val="000000"/>
                </a:solidFill>
              </a:rPr>
              <a:t>PPPoE</a:t>
            </a:r>
            <a:r>
              <a:rPr lang="en-US" sz="2000" dirty="0">
                <a:solidFill>
                  <a:srgbClr val="000000"/>
                </a:solidFill>
              </a:rPr>
              <a:t> client software communicates with the DSL modem using </a:t>
            </a:r>
            <a:r>
              <a:rPr lang="en-US" sz="2000" dirty="0" err="1">
                <a:solidFill>
                  <a:srgbClr val="000000"/>
                </a:solidFill>
              </a:rPr>
              <a:t>PPPoE</a:t>
            </a:r>
            <a:r>
              <a:rPr lang="en-US" sz="2000" dirty="0">
                <a:solidFill>
                  <a:srgbClr val="000000"/>
                </a:solidFill>
              </a:rPr>
              <a:t> and the modem communicates with the ISP using PPP.</a:t>
            </a:r>
          </a:p>
          <a:p>
            <a:pPr marL="380990" indent="-380990" algn="just">
              <a:buFont typeface="Wingdings" panose="05000000000000000000" pitchFamily="2" charset="2"/>
              <a:buChar char="§"/>
            </a:pPr>
            <a:r>
              <a:rPr lang="en-US" sz="2000" b="1" dirty="0">
                <a:solidFill>
                  <a:srgbClr val="000000"/>
                </a:solidFill>
              </a:rPr>
              <a:t>Router </a:t>
            </a:r>
            <a:r>
              <a:rPr lang="en-US" sz="2000" b="1" dirty="0" err="1">
                <a:solidFill>
                  <a:srgbClr val="000000"/>
                </a:solidFill>
              </a:rPr>
              <a:t>PPPoE</a:t>
            </a:r>
            <a:r>
              <a:rPr lang="en-US" sz="2000" b="1" dirty="0">
                <a:solidFill>
                  <a:srgbClr val="000000"/>
                </a:solidFill>
              </a:rPr>
              <a:t> Client - </a:t>
            </a:r>
            <a:r>
              <a:rPr lang="en-US" sz="2000" dirty="0">
                <a:solidFill>
                  <a:srgbClr val="000000"/>
                </a:solidFill>
              </a:rPr>
              <a:t>The router is the </a:t>
            </a:r>
            <a:r>
              <a:rPr lang="en-US" sz="2000" dirty="0" err="1">
                <a:solidFill>
                  <a:srgbClr val="000000"/>
                </a:solidFill>
              </a:rPr>
              <a:t>PPPoE</a:t>
            </a:r>
            <a:r>
              <a:rPr lang="en-US" sz="2000" dirty="0">
                <a:solidFill>
                  <a:srgbClr val="000000"/>
                </a:solidFill>
              </a:rPr>
              <a:t> client and obtains its configuration from the provider. </a:t>
            </a:r>
          </a:p>
        </p:txBody>
      </p:sp>
      <p:pic>
        <p:nvPicPr>
          <p:cNvPr id="2" name="Picture 1">
            <a:extLst>
              <a:ext uri="{FF2B5EF4-FFF2-40B4-BE49-F238E27FC236}">
                <a16:creationId xmlns:a16="http://schemas.microsoft.com/office/drawing/2014/main" id="{18771F76-96A0-4018-AD36-657403BDDEE4}"/>
              </a:ext>
            </a:extLst>
          </p:cNvPr>
          <p:cNvPicPr>
            <a:picLocks noChangeAspect="1"/>
          </p:cNvPicPr>
          <p:nvPr/>
        </p:nvPicPr>
        <p:blipFill>
          <a:blip r:embed="rId3"/>
          <a:stretch>
            <a:fillRect/>
          </a:stretch>
        </p:blipFill>
        <p:spPr>
          <a:xfrm>
            <a:off x="769180" y="4161525"/>
            <a:ext cx="4556975" cy="1468156"/>
          </a:xfrm>
          <a:prstGeom prst="rect">
            <a:avLst/>
          </a:prstGeom>
        </p:spPr>
      </p:pic>
      <p:pic>
        <p:nvPicPr>
          <p:cNvPr id="6" name="Picture 5">
            <a:extLst>
              <a:ext uri="{FF2B5EF4-FFF2-40B4-BE49-F238E27FC236}">
                <a16:creationId xmlns:a16="http://schemas.microsoft.com/office/drawing/2014/main" id="{6A2C996F-A336-476C-A5F1-7CAAC3790117}"/>
              </a:ext>
            </a:extLst>
          </p:cNvPr>
          <p:cNvPicPr>
            <a:picLocks noChangeAspect="1"/>
          </p:cNvPicPr>
          <p:nvPr/>
        </p:nvPicPr>
        <p:blipFill>
          <a:blip r:embed="rId4"/>
          <a:stretch>
            <a:fillRect/>
          </a:stretch>
        </p:blipFill>
        <p:spPr>
          <a:xfrm>
            <a:off x="5987676" y="4115707"/>
            <a:ext cx="5910713" cy="155979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DSL &amp; PPP</a:t>
            </a:r>
            <a:endParaRPr lang="en-US" sz="2400" dirty="0"/>
          </a:p>
        </p:txBody>
      </p:sp>
    </p:spTree>
    <p:extLst>
      <p:ext uri="{BB962C8B-B14F-4D97-AF65-F5344CB8AC3E}">
        <p14:creationId xmlns:p14="http://schemas.microsoft.com/office/powerpoint/2010/main" val="3398651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26812" y="1028820"/>
            <a:ext cx="11613823" cy="3079423"/>
          </a:xfrm>
        </p:spPr>
        <p:txBody>
          <a:bodyPr/>
          <a:lstStyle/>
          <a:p>
            <a:pPr marL="0" indent="0" algn="just"/>
            <a:r>
              <a:rPr lang="en-US" sz="2133" dirty="0">
                <a:solidFill>
                  <a:srgbClr val="000000"/>
                </a:solidFill>
              </a:rPr>
              <a:t>Cable technology is a high-speed always-on connection technology that uses a coaxial cable from the cable company to provide IP services to users.</a:t>
            </a:r>
          </a:p>
          <a:p>
            <a:pPr marL="0" indent="0" algn="just"/>
            <a:r>
              <a:rPr lang="en-US" sz="2133" dirty="0">
                <a:solidFill>
                  <a:srgbClr val="000000"/>
                </a:solidFill>
              </a:rPr>
              <a:t>The Data over Cable Service Interface Specification (DOCSIS) is the international standard for adding high-bandwidth data to an existing cable system.</a:t>
            </a:r>
          </a:p>
          <a:p>
            <a:pPr marL="380990" indent="-380990" algn="just">
              <a:buFont typeface="Wingdings" panose="05000000000000000000" pitchFamily="2" charset="2"/>
              <a:buChar char="§"/>
            </a:pPr>
            <a:r>
              <a:rPr lang="en-US" sz="1867" dirty="0">
                <a:solidFill>
                  <a:srgbClr val="000000"/>
                </a:solidFill>
              </a:rPr>
              <a:t>The optical node converts RF signals to light pulses over fiber-optic cable. </a:t>
            </a:r>
          </a:p>
          <a:p>
            <a:pPr marL="380990" indent="-380990" algn="just">
              <a:buFont typeface="Wingdings" panose="05000000000000000000" pitchFamily="2" charset="2"/>
              <a:buChar char="§"/>
            </a:pPr>
            <a:r>
              <a:rPr lang="en-US" sz="1867" dirty="0">
                <a:solidFill>
                  <a:srgbClr val="000000"/>
                </a:solidFill>
              </a:rPr>
              <a:t>The fiber media enables the signals to travel over long distances to the provider headend where a Cable Modem Termination System (CMTS) is located.</a:t>
            </a:r>
          </a:p>
          <a:p>
            <a:pPr marL="380990" indent="-380990" algn="just">
              <a:buFont typeface="Wingdings" panose="05000000000000000000" pitchFamily="2" charset="2"/>
              <a:buChar char="§"/>
            </a:pPr>
            <a:r>
              <a:rPr lang="en-US" sz="1867" dirty="0">
                <a:solidFill>
                  <a:srgbClr val="000000"/>
                </a:solidFill>
              </a:rPr>
              <a:t>The headend contains the databases needed to provide internet access while the CMTS is responsible for communicating with the cable modems.</a:t>
            </a:r>
          </a:p>
          <a:p>
            <a:pPr marL="0" indent="0" algn="just"/>
            <a:endParaRPr lang="en-US" sz="2133" dirty="0">
              <a:solidFill>
                <a:srgbClr val="000000"/>
              </a:solidFill>
            </a:endParaRPr>
          </a:p>
        </p:txBody>
      </p:sp>
      <p:sp>
        <p:nvSpPr>
          <p:cNvPr id="7" name="Rectangle 6">
            <a:extLst>
              <a:ext uri="{FF2B5EF4-FFF2-40B4-BE49-F238E27FC236}">
                <a16:creationId xmlns:a16="http://schemas.microsoft.com/office/drawing/2014/main" id="{73802D1E-D89C-43F6-A81E-061DC8778E9D}"/>
              </a:ext>
            </a:extLst>
          </p:cNvPr>
          <p:cNvSpPr/>
          <p:nvPr/>
        </p:nvSpPr>
        <p:spPr>
          <a:xfrm>
            <a:off x="326812" y="4308146"/>
            <a:ext cx="4384888" cy="769634"/>
          </a:xfrm>
          <a:prstGeom prst="rect">
            <a:avLst/>
          </a:prstGeom>
        </p:spPr>
        <p:txBody>
          <a:bodyPr wrap="square">
            <a:spAutoFit/>
          </a:bodyPr>
          <a:lstStyle/>
          <a:p>
            <a:pPr algn="just"/>
            <a:r>
              <a:rPr lang="en-US" sz="1467" b="1" dirty="0">
                <a:solidFill>
                  <a:srgbClr val="000000"/>
                </a:solidFill>
              </a:rPr>
              <a:t>Note</a:t>
            </a:r>
            <a:r>
              <a:rPr lang="en-US" sz="1467" dirty="0">
                <a:solidFill>
                  <a:srgbClr val="000000"/>
                </a:solidFill>
              </a:rPr>
              <a:t>: All the local subscribers share the same cable bandwidth. As more users join the service, available bandwidth may drop below the expected rate.</a:t>
            </a:r>
          </a:p>
        </p:txBody>
      </p:sp>
      <p:pic>
        <p:nvPicPr>
          <p:cNvPr id="5" name="Picture 4">
            <a:extLst>
              <a:ext uri="{FF2B5EF4-FFF2-40B4-BE49-F238E27FC236}">
                <a16:creationId xmlns:a16="http://schemas.microsoft.com/office/drawing/2014/main" id="{61A63708-44D1-4164-B85A-555643D303EA}"/>
              </a:ext>
            </a:extLst>
          </p:cNvPr>
          <p:cNvPicPr>
            <a:picLocks noChangeAspect="1"/>
          </p:cNvPicPr>
          <p:nvPr/>
        </p:nvPicPr>
        <p:blipFill>
          <a:blip r:embed="rId3"/>
          <a:stretch>
            <a:fillRect/>
          </a:stretch>
        </p:blipFill>
        <p:spPr>
          <a:xfrm>
            <a:off x="5539752" y="3834669"/>
            <a:ext cx="6485641" cy="1761115"/>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Cable </a:t>
            </a:r>
            <a:endParaRPr lang="en-US" sz="2400" dirty="0"/>
          </a:p>
        </p:txBody>
      </p:sp>
    </p:spTree>
    <p:extLst>
      <p:ext uri="{BB962C8B-B14F-4D97-AF65-F5344CB8AC3E}">
        <p14:creationId xmlns:p14="http://schemas.microsoft.com/office/powerpoint/2010/main" val="3079623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8"/>
            <a:ext cx="10551357" cy="3495081"/>
          </a:xfrm>
        </p:spPr>
        <p:txBody>
          <a:bodyPr/>
          <a:lstStyle/>
          <a:p>
            <a:pPr marL="0" indent="0" algn="just"/>
            <a:r>
              <a:rPr lang="en-US" sz="2400" dirty="0">
                <a:solidFill>
                  <a:srgbClr val="000000"/>
                </a:solidFill>
              </a:rPr>
              <a:t>Many municipalities, cities, and providers install fiber-optic cable to the user location. This is commonly referred to as Fiber to the x (</a:t>
            </a:r>
            <a:r>
              <a:rPr lang="en-US" sz="2400" dirty="0" err="1">
                <a:solidFill>
                  <a:srgbClr val="000000"/>
                </a:solidFill>
              </a:rPr>
              <a:t>FTTx</a:t>
            </a:r>
            <a:r>
              <a:rPr lang="en-US" sz="2400" dirty="0">
                <a:solidFill>
                  <a:srgbClr val="000000"/>
                </a:solidFill>
              </a:rPr>
              <a:t>) and includes the following:</a:t>
            </a:r>
          </a:p>
          <a:p>
            <a:pPr marL="380990" indent="-380990" algn="just">
              <a:buFont typeface="Wingdings" panose="05000000000000000000" pitchFamily="2" charset="2"/>
              <a:buChar char="§"/>
            </a:pPr>
            <a:r>
              <a:rPr lang="en-US" sz="2133" b="1" dirty="0">
                <a:solidFill>
                  <a:srgbClr val="000000"/>
                </a:solidFill>
              </a:rPr>
              <a:t>Fiber to the Home (FTTH)</a:t>
            </a:r>
            <a:r>
              <a:rPr lang="en-US" sz="2133" dirty="0">
                <a:solidFill>
                  <a:srgbClr val="000000"/>
                </a:solidFill>
              </a:rPr>
              <a:t> - Fiber reaches the boundary of the residence. </a:t>
            </a:r>
          </a:p>
          <a:p>
            <a:pPr marL="380990" indent="-380990" algn="just">
              <a:buFont typeface="Wingdings" panose="05000000000000000000" pitchFamily="2" charset="2"/>
              <a:buChar char="§"/>
            </a:pPr>
            <a:r>
              <a:rPr lang="en-US" sz="2133" b="1" dirty="0">
                <a:solidFill>
                  <a:srgbClr val="000000"/>
                </a:solidFill>
              </a:rPr>
              <a:t>Fiber to the Building (FTTB)</a:t>
            </a:r>
            <a:r>
              <a:rPr lang="en-US" sz="2133" dirty="0">
                <a:solidFill>
                  <a:srgbClr val="000000"/>
                </a:solidFill>
              </a:rPr>
              <a:t> - Fiber reaches the boundary of the building with the final connection to the individual living space being made via alternative means.</a:t>
            </a:r>
          </a:p>
          <a:p>
            <a:pPr marL="380990" indent="-380990" algn="just">
              <a:buFont typeface="Wingdings" panose="05000000000000000000" pitchFamily="2" charset="2"/>
              <a:buChar char="§"/>
            </a:pPr>
            <a:r>
              <a:rPr lang="en-US" sz="2133" b="1" dirty="0">
                <a:solidFill>
                  <a:srgbClr val="000000"/>
                </a:solidFill>
              </a:rPr>
              <a:t>Fiber to the Node/Neighborhood (FTTN)</a:t>
            </a:r>
            <a:r>
              <a:rPr lang="en-US" sz="2133" dirty="0">
                <a:solidFill>
                  <a:srgbClr val="000000"/>
                </a:solidFill>
              </a:rPr>
              <a:t> – Optical cabling reaches an optical node that converts optical signals to a format acceptable for twisted pair or coaxial cable to the premise.</a:t>
            </a:r>
          </a:p>
          <a:p>
            <a:pPr marL="0" indent="0" algn="just"/>
            <a:endParaRPr lang="en-US" sz="2133" dirty="0">
              <a:solidFill>
                <a:srgbClr val="000000"/>
              </a:solidFill>
            </a:endParaRPr>
          </a:p>
        </p:txBody>
      </p:sp>
      <p:sp>
        <p:nvSpPr>
          <p:cNvPr id="2" name="Rectangle 1">
            <a:extLst>
              <a:ext uri="{FF2B5EF4-FFF2-40B4-BE49-F238E27FC236}">
                <a16:creationId xmlns:a16="http://schemas.microsoft.com/office/drawing/2014/main" id="{E7D1481B-12CA-40C0-BE3C-C6A0EA5197C0}"/>
              </a:ext>
            </a:extLst>
          </p:cNvPr>
          <p:cNvSpPr/>
          <p:nvPr/>
        </p:nvSpPr>
        <p:spPr>
          <a:xfrm>
            <a:off x="824112" y="4875273"/>
            <a:ext cx="10055052" cy="379656"/>
          </a:xfrm>
          <a:prstGeom prst="rect">
            <a:avLst/>
          </a:prstGeom>
        </p:spPr>
        <p:txBody>
          <a:bodyPr wrap="square">
            <a:spAutoFit/>
          </a:bodyPr>
          <a:lstStyle/>
          <a:p>
            <a:r>
              <a:rPr lang="en-US" sz="1867" b="1" dirty="0">
                <a:solidFill>
                  <a:srgbClr val="000000"/>
                </a:solidFill>
              </a:rPr>
              <a:t>Note</a:t>
            </a:r>
            <a:r>
              <a:rPr lang="en-US" sz="1867" dirty="0">
                <a:solidFill>
                  <a:srgbClr val="000000"/>
                </a:solidFill>
              </a:rPr>
              <a:t>: </a:t>
            </a:r>
            <a:r>
              <a:rPr lang="en-US" sz="1867" dirty="0" err="1">
                <a:solidFill>
                  <a:srgbClr val="000000"/>
                </a:solidFill>
              </a:rPr>
              <a:t>FTTx</a:t>
            </a:r>
            <a:r>
              <a:rPr lang="en-US" sz="1867" dirty="0">
                <a:solidFill>
                  <a:srgbClr val="000000"/>
                </a:solidFill>
              </a:rPr>
              <a:t> can deliver the highest bandwidth of all broadband options</a:t>
            </a:r>
            <a:r>
              <a:rPr lang="en-US" sz="1467" dirty="0">
                <a:solidFill>
                  <a:srgbClr val="000000"/>
                </a:solidFill>
              </a:rPr>
              <a:t>.</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Optical Fiber </a:t>
            </a:r>
            <a:endParaRPr lang="en-US" sz="2400" dirty="0"/>
          </a:p>
        </p:txBody>
      </p:sp>
    </p:spTree>
    <p:extLst>
      <p:ext uri="{BB962C8B-B14F-4D97-AF65-F5344CB8AC3E}">
        <p14:creationId xmlns:p14="http://schemas.microsoft.com/office/powerpoint/2010/main" val="319019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5667" y="1156345"/>
            <a:ext cx="11755683" cy="4380856"/>
          </a:xfrm>
        </p:spPr>
        <p:txBody>
          <a:bodyPr/>
          <a:lstStyle/>
          <a:p>
            <a:pPr marL="0" indent="0" algn="just"/>
            <a:r>
              <a:rPr lang="en-US" sz="2133" dirty="0">
                <a:solidFill>
                  <a:srgbClr val="000000"/>
                </a:solidFill>
              </a:rPr>
              <a:t>Wireless technology uses the unlicensed radio spectrum to send and receive data.</a:t>
            </a:r>
          </a:p>
          <a:p>
            <a:pPr marL="380990" indent="-380990" algn="just">
              <a:buFont typeface="Wingdings" panose="05000000000000000000" pitchFamily="2" charset="2"/>
              <a:buChar char="§"/>
            </a:pPr>
            <a:r>
              <a:rPr lang="en-US" sz="2133" b="1" dirty="0">
                <a:solidFill>
                  <a:srgbClr val="000000"/>
                </a:solidFill>
              </a:rPr>
              <a:t>Municipal Wi-Fi </a:t>
            </a:r>
            <a:r>
              <a:rPr lang="en-US" sz="2133" dirty="0">
                <a:solidFill>
                  <a:srgbClr val="000000"/>
                </a:solidFill>
              </a:rPr>
              <a:t>-  Municipal wireless networks are available in many cities providing high-speed internet access for free, or for substantially less than the price of other broadband services.</a:t>
            </a:r>
          </a:p>
          <a:p>
            <a:pPr marL="380990" indent="-380990" algn="just">
              <a:buFont typeface="Wingdings" panose="05000000000000000000" pitchFamily="2" charset="2"/>
              <a:buChar char="§"/>
            </a:pPr>
            <a:r>
              <a:rPr lang="en-US" sz="2133" b="1" dirty="0">
                <a:solidFill>
                  <a:srgbClr val="000000"/>
                </a:solidFill>
              </a:rPr>
              <a:t>Cellular</a:t>
            </a:r>
            <a:r>
              <a:rPr lang="en-US" sz="2133" dirty="0">
                <a:solidFill>
                  <a:srgbClr val="000000"/>
                </a:solidFill>
              </a:rPr>
              <a:t> – Increasingly used to connect devices to the internet using radio waves to communicate through a nearby mobile phone tower. 3G/4G/5G and Long-Term Evolution (LTE) are cellular technologies.</a:t>
            </a:r>
          </a:p>
          <a:p>
            <a:pPr marL="380990" indent="-380990" algn="just">
              <a:buFont typeface="Wingdings" panose="05000000000000000000" pitchFamily="2" charset="2"/>
              <a:buChar char="§"/>
            </a:pPr>
            <a:r>
              <a:rPr lang="en-US" sz="2133" b="1" dirty="0">
                <a:solidFill>
                  <a:srgbClr val="000000"/>
                </a:solidFill>
              </a:rPr>
              <a:t>Satellite Internet </a:t>
            </a:r>
            <a:r>
              <a:rPr lang="en-US" sz="2133" dirty="0">
                <a:solidFill>
                  <a:srgbClr val="000000"/>
                </a:solidFill>
              </a:rPr>
              <a:t>- Typically used by rural users or in remote locations where cable and DSL are not available. A router connects to a satellite dish which is pointed to a service provider satellite in Geosynchronous orbit. Trees and heavy rains can impact the satellite signal.</a:t>
            </a:r>
          </a:p>
          <a:p>
            <a:pPr marL="380990" indent="-380990" algn="just">
              <a:buFont typeface="Wingdings" panose="05000000000000000000" pitchFamily="2" charset="2"/>
              <a:buChar char="§"/>
            </a:pPr>
            <a:r>
              <a:rPr lang="en-US" sz="2133" b="1" dirty="0">
                <a:solidFill>
                  <a:srgbClr val="000000"/>
                </a:solidFill>
              </a:rPr>
              <a:t>WiMAX</a:t>
            </a:r>
            <a:r>
              <a:rPr lang="en-US" sz="2133" dirty="0">
                <a:solidFill>
                  <a:srgbClr val="000000"/>
                </a:solidFill>
              </a:rPr>
              <a:t> - Worldwide Interoperability for Microwave Access (WiMAX) is described in the IEEE standard 802.16 Provides high-speed broadband service with wireless access and provides broad coverage like a cell phone network rather than through small Wi-Fi hotspots.</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Wireless</a:t>
            </a:r>
            <a:endParaRPr lang="en-US" sz="2400" dirty="0"/>
          </a:p>
        </p:txBody>
      </p:sp>
    </p:spTree>
    <p:extLst>
      <p:ext uri="{BB962C8B-B14F-4D97-AF65-F5344CB8AC3E}">
        <p14:creationId xmlns:p14="http://schemas.microsoft.com/office/powerpoint/2010/main" val="1593475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1976" y="975783"/>
            <a:ext cx="11928049" cy="4688417"/>
          </a:xfrm>
        </p:spPr>
        <p:txBody>
          <a:bodyPr/>
          <a:lstStyle/>
          <a:p>
            <a:pPr marL="0" indent="0" algn="just"/>
            <a:r>
              <a:rPr lang="en-US" sz="1867" dirty="0">
                <a:solidFill>
                  <a:srgbClr val="000000"/>
                </a:solidFill>
              </a:rPr>
              <a:t>VPNs can be used to address security concerns incurred when a remote office worker uses broadband services to access the corporate WAN over the internet.</a:t>
            </a:r>
          </a:p>
          <a:p>
            <a:pPr marL="0" indent="0" algn="just"/>
            <a:r>
              <a:rPr lang="en-US" sz="1867" dirty="0">
                <a:solidFill>
                  <a:srgbClr val="000000"/>
                </a:solidFill>
              </a:rPr>
              <a:t>A VPN is an encrypted connection between private networks over a public network. VPN tunnels are routed through the internet from the private network of the company to the remote site or employee host.</a:t>
            </a:r>
          </a:p>
          <a:p>
            <a:pPr marL="0" indent="0" algn="just"/>
            <a:r>
              <a:rPr lang="en-US" sz="1867" dirty="0">
                <a:solidFill>
                  <a:srgbClr val="000000"/>
                </a:solidFill>
              </a:rPr>
              <a:t>There are several benefits to using VPN:</a:t>
            </a:r>
          </a:p>
          <a:p>
            <a:pPr marL="0" indent="0" algn="just"/>
            <a:r>
              <a:rPr lang="en-US" sz="1867" b="1" dirty="0">
                <a:solidFill>
                  <a:srgbClr val="000000"/>
                </a:solidFill>
              </a:rPr>
              <a:t>Cost savings </a:t>
            </a:r>
            <a:r>
              <a:rPr lang="en-US" sz="1867" dirty="0">
                <a:solidFill>
                  <a:srgbClr val="000000"/>
                </a:solidFill>
              </a:rPr>
              <a:t>- Eliminates expensive, dedicated WAN links and modem banks.</a:t>
            </a:r>
          </a:p>
          <a:p>
            <a:pPr marL="0" indent="0" algn="just"/>
            <a:r>
              <a:rPr lang="en-US" sz="1867" b="1" dirty="0">
                <a:solidFill>
                  <a:srgbClr val="000000"/>
                </a:solidFill>
              </a:rPr>
              <a:t>Security</a:t>
            </a:r>
            <a:r>
              <a:rPr lang="en-US" sz="1867" dirty="0">
                <a:solidFill>
                  <a:srgbClr val="000000"/>
                </a:solidFill>
              </a:rPr>
              <a:t> - Advanced encryption and authentication protocols protect data from unauthorized access.</a:t>
            </a:r>
          </a:p>
          <a:p>
            <a:pPr marL="0" indent="0" algn="just"/>
            <a:r>
              <a:rPr lang="en-US" sz="1867" b="1" dirty="0">
                <a:solidFill>
                  <a:srgbClr val="000000"/>
                </a:solidFill>
              </a:rPr>
              <a:t>Scalability</a:t>
            </a:r>
            <a:r>
              <a:rPr lang="en-US" sz="1867" dirty="0">
                <a:solidFill>
                  <a:srgbClr val="000000"/>
                </a:solidFill>
              </a:rPr>
              <a:t> - Corporations can add large amounts of capacity without adding significant infrastructure.</a:t>
            </a:r>
          </a:p>
          <a:p>
            <a:pPr marL="0" indent="0" algn="just"/>
            <a:r>
              <a:rPr lang="en-US" sz="1867" b="1" dirty="0">
                <a:solidFill>
                  <a:srgbClr val="000000"/>
                </a:solidFill>
              </a:rPr>
              <a:t>Compatibility with broadband technology </a:t>
            </a:r>
            <a:r>
              <a:rPr lang="en-US" sz="1867" dirty="0">
                <a:solidFill>
                  <a:srgbClr val="000000"/>
                </a:solidFill>
              </a:rPr>
              <a:t>- Supported by broadband service providers such as DSL and cable.</a:t>
            </a:r>
          </a:p>
          <a:p>
            <a:pPr marL="0" indent="0" algn="just"/>
            <a:r>
              <a:rPr lang="en-US" sz="1867" dirty="0">
                <a:solidFill>
                  <a:srgbClr val="000000"/>
                </a:solidFill>
              </a:rPr>
              <a:t>VPNs are commonly implemented as the following:</a:t>
            </a:r>
          </a:p>
          <a:p>
            <a:pPr marL="0" indent="0" algn="just"/>
            <a:r>
              <a:rPr lang="en-US" sz="1867" b="1" dirty="0">
                <a:solidFill>
                  <a:srgbClr val="000000"/>
                </a:solidFill>
              </a:rPr>
              <a:t>Site-to-site VPN </a:t>
            </a:r>
            <a:r>
              <a:rPr lang="en-US" sz="1867" dirty="0">
                <a:solidFill>
                  <a:srgbClr val="000000"/>
                </a:solidFill>
              </a:rPr>
              <a:t>- VPN settings are configured on routers. Clients are unaware that their data is being encrypted.</a:t>
            </a:r>
          </a:p>
          <a:p>
            <a:pPr marL="0" indent="0" algn="just"/>
            <a:r>
              <a:rPr lang="en-US" sz="1867" b="1" dirty="0">
                <a:solidFill>
                  <a:srgbClr val="000000"/>
                </a:solidFill>
              </a:rPr>
              <a:t>Remote Access </a:t>
            </a:r>
            <a:r>
              <a:rPr lang="en-US" sz="1867" dirty="0">
                <a:solidFill>
                  <a:srgbClr val="000000"/>
                </a:solidFill>
              </a:rPr>
              <a:t>- The user is aware and initiates remote access connection. For example, using HTTPS in a browser to connect to your bank. Alternatively, the user can run VPN client software on their host to connect to and authenticate with the destination device.</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VPN</a:t>
            </a:r>
            <a:endParaRPr lang="en-US" sz="2400" dirty="0"/>
          </a:p>
        </p:txBody>
      </p:sp>
    </p:spTree>
    <p:extLst>
      <p:ext uri="{BB962C8B-B14F-4D97-AF65-F5344CB8AC3E}">
        <p14:creationId xmlns:p14="http://schemas.microsoft.com/office/powerpoint/2010/main" val="398866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66418" y="1258052"/>
            <a:ext cx="7912345" cy="4370917"/>
          </a:xfrm>
        </p:spPr>
        <p:txBody>
          <a:bodyPr/>
          <a:lstStyle/>
          <a:p>
            <a:pPr marL="0" indent="0" algn="just"/>
            <a:r>
              <a:rPr lang="en-US" sz="1867" dirty="0">
                <a:solidFill>
                  <a:srgbClr val="000000"/>
                </a:solidFill>
              </a:rPr>
              <a:t>There are different ways an organization can connect to an ISP. The choice depends on the needs and budget of the organization.</a:t>
            </a:r>
          </a:p>
          <a:p>
            <a:pPr marL="0" indent="0" algn="just"/>
            <a:r>
              <a:rPr lang="en-US" sz="1867" b="1" dirty="0">
                <a:solidFill>
                  <a:srgbClr val="000000"/>
                </a:solidFill>
              </a:rPr>
              <a:t>Single-homed</a:t>
            </a:r>
            <a:r>
              <a:rPr lang="en-US" sz="1867" dirty="0">
                <a:solidFill>
                  <a:srgbClr val="000000"/>
                </a:solidFill>
              </a:rPr>
              <a:t> –Single connection to the ISP using one link. Provides no redundancy and is the least expensive solution.</a:t>
            </a:r>
          </a:p>
          <a:p>
            <a:pPr marL="0" indent="0" algn="just"/>
            <a:r>
              <a:rPr lang="en-US" sz="1867" b="1" dirty="0">
                <a:solidFill>
                  <a:srgbClr val="000000"/>
                </a:solidFill>
              </a:rPr>
              <a:t>Dual-homed</a:t>
            </a:r>
            <a:r>
              <a:rPr lang="en-US" sz="1867" dirty="0">
                <a:solidFill>
                  <a:srgbClr val="000000"/>
                </a:solidFill>
              </a:rPr>
              <a:t> - Connects to the same ISP using two links. Provides both redundancy and load balancing. However, the organization loses internet connectivity if the ISP experiences an outage.</a:t>
            </a:r>
          </a:p>
          <a:p>
            <a:pPr marL="0" indent="0" algn="just"/>
            <a:r>
              <a:rPr lang="en-US" sz="1867" b="1" dirty="0">
                <a:solidFill>
                  <a:srgbClr val="000000"/>
                </a:solidFill>
              </a:rPr>
              <a:t>Multihomed</a:t>
            </a:r>
            <a:r>
              <a:rPr lang="en-US" sz="1867" dirty="0">
                <a:solidFill>
                  <a:srgbClr val="000000"/>
                </a:solidFill>
              </a:rPr>
              <a:t> -The client connects to two different ISPs. This design provides increased redundancy and enables load-balancing, but it can be expensive.</a:t>
            </a:r>
          </a:p>
          <a:p>
            <a:pPr marL="0" indent="0" algn="just"/>
            <a:r>
              <a:rPr lang="en-US" sz="1867" b="1" dirty="0">
                <a:solidFill>
                  <a:srgbClr val="000000"/>
                </a:solidFill>
              </a:rPr>
              <a:t>Dual-multihomed</a:t>
            </a:r>
            <a:r>
              <a:rPr lang="en-US" sz="1867" dirty="0">
                <a:solidFill>
                  <a:srgbClr val="000000"/>
                </a:solidFill>
              </a:rPr>
              <a:t> - Dual-multihomed is the most resilient topology of the four shown. The client connects with redundant links to multiple ISPs. This topology provides the most redundancy possible. It is the most expensive option of the four.</a:t>
            </a:r>
          </a:p>
        </p:txBody>
      </p:sp>
      <p:pic>
        <p:nvPicPr>
          <p:cNvPr id="2" name="Picture 1">
            <a:extLst>
              <a:ext uri="{FF2B5EF4-FFF2-40B4-BE49-F238E27FC236}">
                <a16:creationId xmlns:a16="http://schemas.microsoft.com/office/drawing/2014/main" id="{34BF267B-7845-4111-91FD-FA6958B413EC}"/>
              </a:ext>
            </a:extLst>
          </p:cNvPr>
          <p:cNvPicPr>
            <a:picLocks noChangeAspect="1"/>
          </p:cNvPicPr>
          <p:nvPr/>
        </p:nvPicPr>
        <p:blipFill>
          <a:blip r:embed="rId3"/>
          <a:stretch>
            <a:fillRect/>
          </a:stretch>
        </p:blipFill>
        <p:spPr>
          <a:xfrm>
            <a:off x="8604938" y="3443511"/>
            <a:ext cx="3399768" cy="2043577"/>
          </a:xfrm>
          <a:prstGeom prst="rect">
            <a:avLst/>
          </a:prstGeom>
        </p:spPr>
      </p:pic>
      <p:pic>
        <p:nvPicPr>
          <p:cNvPr id="5" name="Picture 4">
            <a:extLst>
              <a:ext uri="{FF2B5EF4-FFF2-40B4-BE49-F238E27FC236}">
                <a16:creationId xmlns:a16="http://schemas.microsoft.com/office/drawing/2014/main" id="{9A4575AE-6A3C-408D-AFA5-1C7FC1F8C805}"/>
              </a:ext>
            </a:extLst>
          </p:cNvPr>
          <p:cNvPicPr>
            <a:picLocks noChangeAspect="1"/>
          </p:cNvPicPr>
          <p:nvPr/>
        </p:nvPicPr>
        <p:blipFill>
          <a:blip r:embed="rId4"/>
          <a:stretch>
            <a:fillRect/>
          </a:stretch>
        </p:blipFill>
        <p:spPr>
          <a:xfrm>
            <a:off x="8233248" y="2251022"/>
            <a:ext cx="2661677" cy="1490940"/>
          </a:xfrm>
          <a:prstGeom prst="rect">
            <a:avLst/>
          </a:prstGeom>
        </p:spPr>
      </p:pic>
      <p:pic>
        <p:nvPicPr>
          <p:cNvPr id="6" name="Picture 5">
            <a:extLst>
              <a:ext uri="{FF2B5EF4-FFF2-40B4-BE49-F238E27FC236}">
                <a16:creationId xmlns:a16="http://schemas.microsoft.com/office/drawing/2014/main" id="{7DF19F28-4200-4E3E-9667-41491491D38D}"/>
              </a:ext>
            </a:extLst>
          </p:cNvPr>
          <p:cNvPicPr>
            <a:picLocks noChangeAspect="1"/>
          </p:cNvPicPr>
          <p:nvPr/>
        </p:nvPicPr>
        <p:blipFill>
          <a:blip r:embed="rId5"/>
          <a:stretch>
            <a:fillRect/>
          </a:stretch>
        </p:blipFill>
        <p:spPr>
          <a:xfrm>
            <a:off x="8264608" y="1392915"/>
            <a:ext cx="3650355" cy="858107"/>
          </a:xfrm>
          <a:prstGeom prst="rect">
            <a:avLst/>
          </a:prstGeom>
        </p:spPr>
      </p:pic>
      <p:pic>
        <p:nvPicPr>
          <p:cNvPr id="7" name="Picture 6">
            <a:extLst>
              <a:ext uri="{FF2B5EF4-FFF2-40B4-BE49-F238E27FC236}">
                <a16:creationId xmlns:a16="http://schemas.microsoft.com/office/drawing/2014/main" id="{9CCC4CC1-64EE-48DF-A528-D2C57C207A3B}"/>
              </a:ext>
            </a:extLst>
          </p:cNvPr>
          <p:cNvPicPr>
            <a:picLocks noChangeAspect="1"/>
          </p:cNvPicPr>
          <p:nvPr/>
        </p:nvPicPr>
        <p:blipFill>
          <a:blip r:embed="rId6"/>
          <a:stretch>
            <a:fillRect/>
          </a:stretch>
        </p:blipFill>
        <p:spPr>
          <a:xfrm>
            <a:off x="8233248" y="357441"/>
            <a:ext cx="3698648" cy="867415"/>
          </a:xfrm>
          <a:prstGeom prst="rect">
            <a:avLst/>
          </a:prstGeom>
        </p:spPr>
      </p:pic>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ISP Connectivity</a:t>
            </a:r>
            <a:endParaRPr lang="en-US" sz="2400" dirty="0"/>
          </a:p>
        </p:txBody>
      </p:sp>
    </p:spTree>
    <p:extLst>
      <p:ext uri="{BB962C8B-B14F-4D97-AF65-F5344CB8AC3E}">
        <p14:creationId xmlns:p14="http://schemas.microsoft.com/office/powerpoint/2010/main" val="188567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7867" y="1444985"/>
            <a:ext cx="11850933" cy="4149365"/>
          </a:xfrm>
        </p:spPr>
        <p:txBody>
          <a:bodyPr/>
          <a:lstStyle/>
          <a:p>
            <a:pPr marL="0" indent="0" algn="just"/>
            <a:r>
              <a:rPr lang="en-US" sz="2000" dirty="0">
                <a:solidFill>
                  <a:srgbClr val="000000"/>
                </a:solidFill>
              </a:rPr>
              <a:t>Some factors to consider include the following:</a:t>
            </a:r>
          </a:p>
          <a:p>
            <a:pPr marL="0" indent="0" algn="just"/>
            <a:r>
              <a:rPr lang="en-US" sz="2000" b="1" dirty="0">
                <a:solidFill>
                  <a:srgbClr val="000000"/>
                </a:solidFill>
              </a:rPr>
              <a:t>Cable </a:t>
            </a:r>
            <a:r>
              <a:rPr lang="en-US" sz="2000" dirty="0">
                <a:solidFill>
                  <a:srgbClr val="000000"/>
                </a:solidFill>
              </a:rPr>
              <a:t>- Bandwidth is shared by many users. Therefore, upstream data rates are often slow during high-usage hours in areas with over-subscription.</a:t>
            </a:r>
          </a:p>
          <a:p>
            <a:pPr marL="0" indent="0" algn="just"/>
            <a:r>
              <a:rPr lang="en-US" sz="2000" b="1" dirty="0">
                <a:solidFill>
                  <a:srgbClr val="000000"/>
                </a:solidFill>
              </a:rPr>
              <a:t>DSL </a:t>
            </a:r>
            <a:r>
              <a:rPr lang="en-US" sz="2000" dirty="0">
                <a:solidFill>
                  <a:srgbClr val="000000"/>
                </a:solidFill>
              </a:rPr>
              <a:t>- Limited bandwidth that is distance sensitive (in relation to the ISP central office). Upload rate is proportionally lower compared to download rate.</a:t>
            </a:r>
          </a:p>
          <a:p>
            <a:pPr marL="0" indent="0" algn="just"/>
            <a:r>
              <a:rPr lang="en-US" sz="2000" b="1" dirty="0">
                <a:solidFill>
                  <a:srgbClr val="000000"/>
                </a:solidFill>
              </a:rPr>
              <a:t>Fiber-to-the-Home </a:t>
            </a:r>
            <a:r>
              <a:rPr lang="en-US" sz="2000" dirty="0">
                <a:solidFill>
                  <a:srgbClr val="000000"/>
                </a:solidFill>
              </a:rPr>
              <a:t>- This option requires fiber installation directly to the home.</a:t>
            </a:r>
          </a:p>
          <a:p>
            <a:pPr marL="0" indent="0" algn="just"/>
            <a:r>
              <a:rPr lang="en-US" sz="2000" b="1" dirty="0">
                <a:solidFill>
                  <a:srgbClr val="000000"/>
                </a:solidFill>
              </a:rPr>
              <a:t>Cellular/Mobile </a:t>
            </a:r>
            <a:r>
              <a:rPr lang="en-US" sz="2000" dirty="0">
                <a:solidFill>
                  <a:srgbClr val="000000"/>
                </a:solidFill>
              </a:rPr>
              <a:t>- With this option, coverage is often an issue, even within a small office or home office where bandwidth is relatively limited.</a:t>
            </a:r>
          </a:p>
          <a:p>
            <a:pPr marL="0" indent="0" algn="just"/>
            <a:r>
              <a:rPr lang="en-US" sz="2000" b="1" dirty="0">
                <a:solidFill>
                  <a:srgbClr val="000000"/>
                </a:solidFill>
              </a:rPr>
              <a:t>Municipal Wi-Fi </a:t>
            </a:r>
            <a:r>
              <a:rPr lang="en-US" sz="2000" dirty="0">
                <a:solidFill>
                  <a:srgbClr val="000000"/>
                </a:solidFill>
              </a:rPr>
              <a:t>- Most municipalities do not have a mesh Wi-Fi network deployed. If is available and in range, then it is a viable option.</a:t>
            </a:r>
          </a:p>
          <a:p>
            <a:pPr marL="0" indent="0" algn="just"/>
            <a:r>
              <a:rPr lang="en-US" sz="2000" b="1" dirty="0">
                <a:solidFill>
                  <a:srgbClr val="000000"/>
                </a:solidFill>
              </a:rPr>
              <a:t>Satellite</a:t>
            </a:r>
            <a:r>
              <a:rPr lang="en-US" sz="2000" dirty="0">
                <a:solidFill>
                  <a:srgbClr val="000000"/>
                </a:solidFill>
              </a:rPr>
              <a:t> - This option is expensive and provides limited capacity per subscriber. Typically used when no other option is available.</a:t>
            </a:r>
          </a:p>
          <a:p>
            <a:pPr marL="0" indent="0" algn="just"/>
            <a:endParaRPr lang="en-US" sz="1800"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Based Connectivity </a:t>
            </a:r>
            <a:br>
              <a:rPr lang="en-US" sz="3600" dirty="0"/>
            </a:br>
            <a:r>
              <a:rPr lang="en-US" sz="3600" dirty="0"/>
              <a:t>Broadband</a:t>
            </a:r>
            <a:endParaRPr lang="en-US" sz="2400" dirty="0"/>
          </a:p>
        </p:txBody>
      </p:sp>
      <p:sp>
        <p:nvSpPr>
          <p:cNvPr id="6" name="Rectangle 5"/>
          <p:cNvSpPr/>
          <p:nvPr/>
        </p:nvSpPr>
        <p:spPr>
          <a:xfrm>
            <a:off x="5721350" y="180561"/>
            <a:ext cx="6096000" cy="1200329"/>
          </a:xfrm>
          <a:prstGeom prst="rect">
            <a:avLst/>
          </a:prstGeom>
        </p:spPr>
        <p:txBody>
          <a:bodyPr>
            <a:spAutoFit/>
          </a:bodyPr>
          <a:lstStyle/>
          <a:p>
            <a:pPr algn="just"/>
            <a:r>
              <a:rPr lang="en-US" dirty="0">
                <a:solidFill>
                  <a:srgbClr val="000000"/>
                </a:solidFill>
              </a:rPr>
              <a:t>Each broadband solution has advantages and disadvantages. If there are multiple broadband solutions available, a cost-versus-benefit analysis should be performed to determine the best solution.</a:t>
            </a:r>
          </a:p>
        </p:txBody>
      </p:sp>
    </p:spTree>
    <p:extLst>
      <p:ext uri="{BB962C8B-B14F-4D97-AF65-F5344CB8AC3E}">
        <p14:creationId xmlns:p14="http://schemas.microsoft.com/office/powerpoint/2010/main" val="38662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96061" y="1134896"/>
            <a:ext cx="11799878" cy="3432168"/>
          </a:xfrm>
        </p:spPr>
        <p:txBody>
          <a:bodyPr>
            <a:noAutofit/>
          </a:bodyPr>
          <a:lstStyle/>
          <a:p>
            <a:pPr algn="just">
              <a:spcBef>
                <a:spcPts val="0"/>
              </a:spcBef>
              <a:buFont typeface="Wingdings" panose="05000000000000000000" pitchFamily="2" charset="2"/>
              <a:buChar char="ü"/>
            </a:pPr>
            <a:r>
              <a:rPr lang="en-US" sz="2000" dirty="0"/>
              <a:t>A Wide Area Network (WAN) is required to connect beyond the boundary of the LAN.</a:t>
            </a:r>
          </a:p>
          <a:p>
            <a:pPr algn="just">
              <a:spcBef>
                <a:spcPts val="0"/>
              </a:spcBef>
              <a:buFont typeface="Wingdings" panose="05000000000000000000" pitchFamily="2" charset="2"/>
              <a:buChar char="ü"/>
            </a:pPr>
            <a:r>
              <a:rPr lang="en-US" sz="2000" dirty="0"/>
              <a:t>A private WAN is a connection that is dedicated to a single customer. </a:t>
            </a:r>
          </a:p>
          <a:p>
            <a:pPr algn="just">
              <a:spcBef>
                <a:spcPts val="0"/>
              </a:spcBef>
              <a:buFont typeface="Wingdings" panose="05000000000000000000" pitchFamily="2" charset="2"/>
              <a:buChar char="ü"/>
            </a:pPr>
            <a:r>
              <a:rPr lang="en-US" sz="2000" dirty="0"/>
              <a:t>A public WAN connection is typically provided by an ISP or telecommunications service provider using the internet. </a:t>
            </a:r>
          </a:p>
          <a:p>
            <a:pPr algn="just">
              <a:spcBef>
                <a:spcPts val="0"/>
              </a:spcBef>
              <a:buFont typeface="Wingdings" panose="05000000000000000000" pitchFamily="2" charset="2"/>
              <a:buChar char="ü"/>
            </a:pPr>
            <a:r>
              <a:rPr lang="en-US" sz="2000" dirty="0"/>
              <a:t>WANs are implemented using the following logical topologies: Point-to-Point, Hub-and-Spoke, Dual-homed, Fully Meshed, and Partially Meshed.</a:t>
            </a:r>
          </a:p>
          <a:p>
            <a:pPr algn="just">
              <a:spcBef>
                <a:spcPts val="0"/>
              </a:spcBef>
              <a:buFont typeface="Wingdings" panose="05000000000000000000" pitchFamily="2" charset="2"/>
              <a:buChar char="ü"/>
            </a:pPr>
            <a:r>
              <a:rPr lang="en-US" sz="2000" dirty="0"/>
              <a:t>A dual-carrier connection provides redundancy and increases network availability. The organization negotiates separate SLAs with two different service providers.</a:t>
            </a:r>
          </a:p>
          <a:p>
            <a:pPr algn="just">
              <a:spcBef>
                <a:spcPts val="0"/>
              </a:spcBef>
              <a:buFont typeface="Wingdings" panose="05000000000000000000" pitchFamily="2" charset="2"/>
              <a:buChar char="ü"/>
            </a:pPr>
            <a:r>
              <a:rPr lang="en-US" sz="2000" dirty="0"/>
              <a:t>Site-to-site and remote access Virtual Private Networks (VPNs) enable the company to use the internet to securely connect with employees and facilities around the world.</a:t>
            </a:r>
          </a:p>
          <a:p>
            <a:pPr algn="just">
              <a:spcBef>
                <a:spcPts val="0"/>
              </a:spcBef>
              <a:buFont typeface="Wingdings" panose="05000000000000000000" pitchFamily="2" charset="2"/>
              <a:buChar char="ü"/>
            </a:pPr>
            <a:r>
              <a:rPr lang="en-US" sz="2000" dirty="0"/>
              <a:t>Modern WAN standards are defined and managed by a number of recognized authorities: TIA/EIA, ISO, and IEEE. </a:t>
            </a:r>
          </a:p>
          <a:p>
            <a:pPr algn="just">
              <a:spcBef>
                <a:spcPts val="0"/>
              </a:spcBef>
              <a:buFont typeface="Wingdings" panose="05000000000000000000" pitchFamily="2" charset="2"/>
              <a:buChar char="ü"/>
            </a:pPr>
            <a:r>
              <a:rPr lang="en-US" sz="2000" dirty="0"/>
              <a:t>Layer 1 optical fiber protocol standards include SDH, SONET, and DWDM. Layer 2 protocols define how data will be encapsulated into a frame. </a:t>
            </a:r>
          </a:p>
          <a:p>
            <a:pPr algn="just">
              <a:spcBef>
                <a:spcPts val="0"/>
              </a:spcBef>
              <a:buFont typeface="Wingdings" panose="05000000000000000000" pitchFamily="2" charset="2"/>
              <a:buChar char="ü"/>
            </a:pPr>
            <a:r>
              <a:rPr lang="en-US" sz="2000" dirty="0"/>
              <a:t>Layer 2 protocols include broadband, wireless, Ethernet WAN, MPLS, PPP, HDLC.</a:t>
            </a:r>
          </a:p>
        </p:txBody>
      </p:sp>
    </p:spTree>
    <p:extLst>
      <p:ext uri="{BB962C8B-B14F-4D97-AF65-F5344CB8AC3E}">
        <p14:creationId xmlns:p14="http://schemas.microsoft.com/office/powerpoint/2010/main" val="25055935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Serial communication transmits bits sequentially over a single channel. In contrast, parallel communications simultaneously transmit several bits using multiple wires. </a:t>
            </a:r>
          </a:p>
          <a:p>
            <a:pPr>
              <a:spcBef>
                <a:spcPts val="0"/>
              </a:spcBef>
              <a:buFont typeface="Wingdings" panose="05000000000000000000" pitchFamily="2" charset="2"/>
              <a:buChar char="ü"/>
            </a:pPr>
            <a:r>
              <a:rPr lang="en-US" sz="1800" dirty="0"/>
              <a:t>The two most common types of circuit-switched WAN technologies are PSTN and ISDN.</a:t>
            </a:r>
          </a:p>
          <a:p>
            <a:pPr>
              <a:spcBef>
                <a:spcPts val="0"/>
              </a:spcBef>
              <a:buFont typeface="Wingdings" panose="05000000000000000000" pitchFamily="2" charset="2"/>
              <a:buChar char="ü"/>
            </a:pPr>
            <a:r>
              <a:rPr lang="en-US" sz="1800" dirty="0"/>
              <a:t>Common types of packet-switched WAN technologies are Ethernet WAN and MPLS. There are two optical fiber OSI layer 1 standards. </a:t>
            </a:r>
          </a:p>
          <a:p>
            <a:pPr>
              <a:spcBef>
                <a:spcPts val="0"/>
              </a:spcBef>
              <a:buFont typeface="Wingdings" panose="05000000000000000000" pitchFamily="2" charset="2"/>
              <a:buChar char="ü"/>
            </a:pPr>
            <a:r>
              <a:rPr lang="en-US" sz="1800" dirty="0"/>
              <a:t>SDH/SONET define how to transfer multiple data, voice, and video communications over optical fiber using lasers or LEDs over great distances. </a:t>
            </a:r>
          </a:p>
          <a:p>
            <a:pPr>
              <a:spcBef>
                <a:spcPts val="0"/>
              </a:spcBef>
              <a:buFont typeface="Wingdings" panose="05000000000000000000" pitchFamily="2" charset="2"/>
              <a:buChar char="ü"/>
            </a:pPr>
            <a:r>
              <a:rPr lang="en-US" sz="1800" dirty="0"/>
              <a:t>Circuit-switched connections were provided by PSTN carriers. </a:t>
            </a:r>
          </a:p>
          <a:p>
            <a:pPr>
              <a:spcBef>
                <a:spcPts val="0"/>
              </a:spcBef>
              <a:buFont typeface="Wingdings" panose="05000000000000000000" pitchFamily="2" charset="2"/>
              <a:buChar char="ü"/>
            </a:pPr>
            <a:r>
              <a:rPr lang="en-US" sz="1800" dirty="0"/>
              <a:t>ISDN is a circuit-switching technology that enables the PSTN local loop to carry digital signals.</a:t>
            </a:r>
          </a:p>
          <a:p>
            <a:pPr>
              <a:spcBef>
                <a:spcPts val="0"/>
              </a:spcBef>
              <a:buFont typeface="Wingdings" panose="05000000000000000000" pitchFamily="2" charset="2"/>
              <a:buChar char="ü"/>
            </a:pPr>
            <a:r>
              <a:rPr lang="en-US" sz="1800" dirty="0"/>
              <a:t>Packet switching segments data into packets that are routed over a shared network. </a:t>
            </a:r>
          </a:p>
          <a:p>
            <a:pPr>
              <a:spcBef>
                <a:spcPts val="0"/>
              </a:spcBef>
              <a:buFont typeface="Wingdings" panose="05000000000000000000" pitchFamily="2" charset="2"/>
              <a:buChar char="ü"/>
            </a:pPr>
            <a:r>
              <a:rPr lang="en-US" sz="1800" dirty="0"/>
              <a:t>Frame Relay is a simple Layer 2 NBMA WAN technology used to interconnect enterprise LANs. </a:t>
            </a:r>
          </a:p>
          <a:p>
            <a:pPr>
              <a:spcBef>
                <a:spcPts val="0"/>
              </a:spcBef>
              <a:buFont typeface="Wingdings" panose="05000000000000000000" pitchFamily="2" charset="2"/>
              <a:buChar char="ü"/>
            </a:pPr>
            <a:r>
              <a:rPr lang="en-US" sz="1800" dirty="0"/>
              <a:t>ATM technology is capable of transferring voice, video, and data through private and public networks. It is built on a cell-based architecture rather than on a frame-based architecture.</a:t>
            </a:r>
          </a:p>
          <a:p>
            <a:pPr>
              <a:spcBef>
                <a:spcPts val="0"/>
              </a:spcBef>
              <a:buFont typeface="Wingdings" panose="05000000000000000000" pitchFamily="2" charset="2"/>
              <a:buChar char="ü"/>
            </a:pPr>
            <a:r>
              <a:rPr lang="en-US" sz="1800" dirty="0"/>
              <a:t>Newer developments in wireless technology include Municipal Wi-Fi, Cellular, Satellite internet, and WiMAX. </a:t>
            </a:r>
          </a:p>
          <a:p>
            <a:pPr>
              <a:spcBef>
                <a:spcPts val="0"/>
              </a:spcBef>
              <a:buFont typeface="Wingdings" panose="05000000000000000000" pitchFamily="2" charset="2"/>
              <a:buChar char="ü"/>
            </a:pPr>
            <a:r>
              <a:rPr lang="en-US" sz="1800" dirty="0"/>
              <a:t>VPN tunnels are routed through the internet from the private network of the company to the remote site or employee host. </a:t>
            </a:r>
          </a:p>
          <a:p>
            <a:pPr>
              <a:spcBef>
                <a:spcPts val="0"/>
              </a:spcBef>
              <a:buFont typeface="Wingdings" panose="05000000000000000000" pitchFamily="2" charset="2"/>
              <a:buChar char="ü"/>
            </a:pPr>
            <a:r>
              <a:rPr lang="en-US" sz="1800" dirty="0"/>
              <a:t>ISP connectivity options include single-homed, dual-homed, </a:t>
            </a:r>
            <a:r>
              <a:rPr lang="en-US" sz="1800" dirty="0" err="1"/>
              <a:t>multihomed</a:t>
            </a:r>
            <a:r>
              <a:rPr lang="en-US" sz="1800" dirty="0"/>
              <a:t>, and dual-</a:t>
            </a:r>
            <a:r>
              <a:rPr lang="en-US" sz="1800" dirty="0" err="1"/>
              <a:t>multihomed</a:t>
            </a:r>
            <a:r>
              <a:rPr lang="en-US" sz="1800" dirty="0"/>
              <a:t>. </a:t>
            </a:r>
          </a:p>
          <a:p>
            <a:pPr>
              <a:spcBef>
                <a:spcPts val="0"/>
              </a:spcBef>
              <a:buFont typeface="Wingdings" panose="05000000000000000000" pitchFamily="2" charset="2"/>
              <a:buChar char="ü"/>
            </a:pPr>
            <a:endParaRPr lang="en-US" sz="1800" dirty="0"/>
          </a:p>
        </p:txBody>
      </p:sp>
    </p:spTree>
    <p:extLst>
      <p:ext uri="{BB962C8B-B14F-4D97-AF65-F5344CB8AC3E}">
        <p14:creationId xmlns:p14="http://schemas.microsoft.com/office/powerpoint/2010/main" val="31596403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Modern WAN connectivity options include dedicated broadband, Ethernet WAN and MPLS (packet-switched), along with various wired and wireless version of internet-based broadband.</a:t>
            </a:r>
          </a:p>
          <a:p>
            <a:pPr>
              <a:spcBef>
                <a:spcPts val="0"/>
              </a:spcBef>
              <a:buFont typeface="Wingdings" panose="05000000000000000000" pitchFamily="2" charset="2"/>
              <a:buChar char="ü"/>
            </a:pPr>
            <a:r>
              <a:rPr lang="en-US" sz="1800" dirty="0"/>
              <a:t>MPLS is a high-performance service provider WAN routing technology to interconnect clients. MPLS supports a variety of client access methods (e.g., Ethernet, DSL, Cable, Frame Relay). MPLS can encapsulate all types of protocols including IPv4 or IPv6 traffic.</a:t>
            </a:r>
          </a:p>
          <a:p>
            <a:pPr>
              <a:spcBef>
                <a:spcPts val="0"/>
              </a:spcBef>
              <a:buFont typeface="Wingdings" panose="05000000000000000000" pitchFamily="2" charset="2"/>
              <a:buChar char="ü"/>
            </a:pPr>
            <a:r>
              <a:rPr lang="en-US" sz="1800" dirty="0"/>
              <a:t>Internet-based broadband connectivity is an alternative to using dedicated WAN options. </a:t>
            </a:r>
          </a:p>
          <a:p>
            <a:pPr>
              <a:spcBef>
                <a:spcPts val="0"/>
              </a:spcBef>
              <a:buFont typeface="Wingdings" panose="05000000000000000000" pitchFamily="2" charset="2"/>
              <a:buChar char="ü"/>
            </a:pPr>
            <a:r>
              <a:rPr lang="en-US" sz="1800" dirty="0"/>
              <a:t>Examples of wired broadband connectivity are Digital Subscriber Line (DSL), cable connections, and optical fiber networks. </a:t>
            </a:r>
          </a:p>
          <a:p>
            <a:pPr>
              <a:spcBef>
                <a:spcPts val="0"/>
              </a:spcBef>
              <a:buFont typeface="Wingdings" panose="05000000000000000000" pitchFamily="2" charset="2"/>
              <a:buChar char="ü"/>
            </a:pPr>
            <a:r>
              <a:rPr lang="en-US" sz="1800" dirty="0"/>
              <a:t>Examples of wireless broadband include cellular 3G/4G/5G or satellite internet services. </a:t>
            </a:r>
          </a:p>
          <a:p>
            <a:pPr>
              <a:spcBef>
                <a:spcPts val="0"/>
              </a:spcBef>
              <a:buFont typeface="Wingdings" panose="05000000000000000000" pitchFamily="2" charset="2"/>
              <a:buChar char="ü"/>
            </a:pPr>
            <a:r>
              <a:rPr lang="en-US" sz="1800" dirty="0"/>
              <a:t>DSL is a high-speed, always-on, connection technology that uses existing twisted-pair telephone lines to provide IP services to users.</a:t>
            </a:r>
          </a:p>
          <a:p>
            <a:pPr>
              <a:spcBef>
                <a:spcPts val="0"/>
              </a:spcBef>
              <a:buFont typeface="Wingdings" panose="05000000000000000000" pitchFamily="2" charset="2"/>
              <a:buChar char="ü"/>
            </a:pPr>
            <a:r>
              <a:rPr lang="en-US" sz="1800" dirty="0"/>
              <a:t>Cable technology is a high-speed always-on connection technology that uses a cable company coaxial cable to provide IP services to users.</a:t>
            </a:r>
          </a:p>
        </p:txBody>
      </p:sp>
    </p:spTree>
    <p:extLst>
      <p:ext uri="{BB962C8B-B14F-4D97-AF65-F5344CB8AC3E}">
        <p14:creationId xmlns:p14="http://schemas.microsoft.com/office/powerpoint/2010/main" val="2141452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257720" y="1119188"/>
            <a:ext cx="11676559" cy="3432168"/>
          </a:xfrm>
        </p:spPr>
        <p:txBody>
          <a:bodyPr>
            <a:noAutofit/>
          </a:bodyPr>
          <a:lstStyle/>
          <a:p>
            <a:pPr>
              <a:buFont typeface="Wingdings" panose="05000000000000000000" pitchFamily="2" charset="2"/>
              <a:buChar char="Ø"/>
            </a:pPr>
            <a:r>
              <a:rPr lang="en-US" sz="2400" dirty="0"/>
              <a:t>Complete the Lab exercises. </a:t>
            </a:r>
          </a:p>
          <a:p>
            <a:pPr lvl="1">
              <a:buFont typeface="Wingdings" panose="05000000000000000000" pitchFamily="2" charset="2"/>
              <a:buChar char="Ø"/>
            </a:pPr>
            <a:r>
              <a:rPr lang="en-US" sz="2000" dirty="0"/>
              <a:t>Lab 1: Configure Multi Area OSPF</a:t>
            </a:r>
          </a:p>
          <a:p>
            <a:pPr lvl="1">
              <a:buFont typeface="Wingdings" panose="05000000000000000000" pitchFamily="2" charset="2"/>
              <a:buChar char="Ø"/>
            </a:pPr>
            <a:r>
              <a:rPr lang="en-US" sz="2000" dirty="0"/>
              <a:t>Lab 2: Research on Social Engineering, Lab 5: Broadband Services.</a:t>
            </a:r>
          </a:p>
          <a:p>
            <a:pPr lvl="1">
              <a:buFont typeface="Wingdings" panose="05000000000000000000" pitchFamily="2" charset="2"/>
              <a:buChar char="Ø"/>
            </a:pPr>
            <a:r>
              <a:rPr lang="en-US" sz="2000" dirty="0"/>
              <a:t>Lab 3: Configure ACL based on the given scenario</a:t>
            </a:r>
          </a:p>
          <a:p>
            <a:pPr lvl="1">
              <a:buFont typeface="Wingdings" panose="05000000000000000000" pitchFamily="2" charset="2"/>
              <a:buChar char="Ø"/>
            </a:pPr>
            <a:r>
              <a:rPr lang="en-US" sz="2000" dirty="0"/>
              <a:t>Lab 4: Configure NAT based on the given scenario</a:t>
            </a:r>
          </a:p>
          <a:p>
            <a:pPr lvl="1">
              <a:buFont typeface="Wingdings" panose="05000000000000000000" pitchFamily="2" charset="2"/>
              <a:buChar char="Ø"/>
            </a:pPr>
            <a:r>
              <a:rPr lang="en-US" sz="2000" dirty="0"/>
              <a:t>Practice Labs: </a:t>
            </a:r>
          </a:p>
          <a:p>
            <a:pPr lvl="2">
              <a:buFont typeface="Wingdings" panose="05000000000000000000" pitchFamily="2" charset="2"/>
              <a:buChar char="Ø"/>
            </a:pPr>
            <a:r>
              <a:rPr lang="en-GB" sz="1400" dirty="0"/>
              <a:t>Configure Static NAT</a:t>
            </a:r>
          </a:p>
          <a:p>
            <a:pPr lvl="2">
              <a:buFont typeface="Wingdings" panose="05000000000000000000" pitchFamily="2" charset="2"/>
              <a:buChar char="Ø"/>
            </a:pPr>
            <a:r>
              <a:rPr lang="en-US" sz="1400" dirty="0"/>
              <a:t>Configure Dynamic NAT</a:t>
            </a:r>
          </a:p>
          <a:p>
            <a:pPr lvl="2">
              <a:buFont typeface="Wingdings" panose="05000000000000000000" pitchFamily="2" charset="2"/>
              <a:buChar char="Ø"/>
            </a:pPr>
            <a:r>
              <a:rPr lang="en-US" sz="1400" dirty="0"/>
              <a:t>Configure PAT</a:t>
            </a:r>
          </a:p>
          <a:p>
            <a:pPr lvl="2">
              <a:buFont typeface="Wingdings" panose="05000000000000000000" pitchFamily="2" charset="2"/>
              <a:buChar char="Ø"/>
            </a:pPr>
            <a:r>
              <a:rPr lang="en-US" sz="1400" dirty="0"/>
              <a:t>Configure NAT for IPv4</a:t>
            </a:r>
          </a:p>
          <a:p>
            <a:pPr lvl="2">
              <a:buFont typeface="Wingdings" panose="05000000000000000000" pitchFamily="2" charset="2"/>
              <a:buChar char="Ø"/>
            </a:pPr>
            <a:r>
              <a:rPr lang="en-US" sz="1400" dirty="0"/>
              <a:t>Research and Understand WAN</a:t>
            </a:r>
          </a:p>
          <a:p>
            <a:pPr lvl="1">
              <a:buFont typeface="Wingdings" panose="05000000000000000000" pitchFamily="2" charset="2"/>
              <a:buChar char="Ø"/>
            </a:pPr>
            <a:r>
              <a:rPr lang="en-US" sz="2000" b="1" dirty="0"/>
              <a:t>Complete and Submit: </a:t>
            </a:r>
          </a:p>
          <a:p>
            <a:pPr lvl="2">
              <a:buFont typeface="Wingdings" panose="05000000000000000000" pitchFamily="2" charset="2"/>
              <a:buChar char="Ø"/>
            </a:pPr>
            <a:r>
              <a:rPr lang="en-GB" sz="1400" dirty="0"/>
              <a:t>Skill Integration Challenge (</a:t>
            </a:r>
            <a:r>
              <a:rPr lang="fr-FR" sz="1400" dirty="0"/>
              <a:t>IPv4 ACL </a:t>
            </a:r>
            <a:r>
              <a:rPr lang="fr-FR" sz="1400" dirty="0" err="1"/>
              <a:t>Implementation</a:t>
            </a:r>
            <a:r>
              <a:rPr lang="fr-FR" sz="1400" dirty="0"/>
              <a:t> Challenge) </a:t>
            </a:r>
            <a:r>
              <a:rPr lang="en-GB" sz="1400" dirty="0"/>
              <a:t>(Submission Link Created in Moodle)</a:t>
            </a:r>
          </a:p>
          <a:p>
            <a:pPr lvl="2">
              <a:buFont typeface="Wingdings" panose="05000000000000000000" pitchFamily="2" charset="2"/>
              <a:buChar char="Ø"/>
            </a:pPr>
            <a:r>
              <a:rPr lang="en-GB" sz="1400" dirty="0"/>
              <a:t>Complete the Chapter Exams in Netacad. </a:t>
            </a:r>
            <a:endParaRPr lang="en-US" sz="1400" dirty="0"/>
          </a:p>
        </p:txBody>
      </p:sp>
    </p:spTree>
    <p:extLst>
      <p:ext uri="{BB962C8B-B14F-4D97-AF65-F5344CB8AC3E}">
        <p14:creationId xmlns:p14="http://schemas.microsoft.com/office/powerpoint/2010/main" val="14239152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C0DA5F-798C-4B8D-98F3-B0FDB9C224BF}">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3.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5540</Words>
  <Application>Microsoft Office PowerPoint</Application>
  <PresentationFormat>Widescreen</PresentationFormat>
  <Paragraphs>546</Paragraphs>
  <Slides>45</Slides>
  <Notes>37</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45</vt:i4>
      </vt:variant>
    </vt:vector>
  </HeadingPairs>
  <TitlesOfParts>
    <vt:vector size="55" baseType="lpstr">
      <vt:lpstr>CiscoSans ExtraLight</vt:lpstr>
      <vt:lpstr>Myriad Pro</vt:lpstr>
      <vt:lpstr>Arial</vt:lpstr>
      <vt:lpstr>Calibri</vt:lpstr>
      <vt:lpstr>Calibri Light</vt:lpstr>
      <vt:lpstr>Wingdings</vt:lpstr>
      <vt:lpstr>Office Theme</vt:lpstr>
      <vt:lpstr>20140311PresentationUWTSDTemplate</vt:lpstr>
      <vt:lpstr>UWTSD 200 Holding Page</vt:lpstr>
      <vt:lpstr>UWTSD 200_Title Page 2</vt:lpstr>
      <vt:lpstr>PowerPoint Presentation</vt:lpstr>
      <vt:lpstr>PowerPoint Presentation</vt:lpstr>
      <vt:lpstr>Today’s objectives</vt:lpstr>
      <vt:lpstr>Purpose of WANs LANs and WANs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Munyaradzi Nicholas Murira</cp:lastModifiedBy>
  <cp:revision>91</cp:revision>
  <dcterms:created xsi:type="dcterms:W3CDTF">2021-01-24T11:35:55Z</dcterms:created>
  <dcterms:modified xsi:type="dcterms:W3CDTF">2024-03-12T07:04:08Z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