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364" r:id="rId10"/>
    <p:sldId id="273" r:id="rId11"/>
    <p:sldId id="261" r:id="rId12"/>
    <p:sldId id="337" r:id="rId13"/>
    <p:sldId id="363" r:id="rId14"/>
    <p:sldId id="265" r:id="rId15"/>
    <p:sldId id="263" r:id="rId16"/>
    <p:sldId id="266"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5" d="100"/>
          <a:sy n="65" d="100"/>
        </p:scale>
        <p:origin x="9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hbr.org/2019/06/the-fishbone-diagra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b="1" u="sng" dirty="0">
                <a:latin typeface="Arial" panose="020B0604020202020204" pitchFamily="34" charset="0"/>
                <a:cs typeface="Arial" panose="020B0604020202020204" pitchFamily="34" charset="0"/>
              </a:rPr>
              <a:t>Mihai Alin Szabo</a:t>
            </a:r>
            <a:endParaRPr lang="en-GB" sz="3200" u="sng"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3200" b="1">
                <a:latin typeface="Arial" panose="020B0604020202020204" pitchFamily="34" charset="0"/>
                <a:cs typeface="Arial" panose="020B0604020202020204" pitchFamily="34" charset="0"/>
              </a:rPr>
              <a:t>	2508158</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Babar Syed</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fontScale="90000"/>
          </a:bodyPr>
          <a:lstStyle/>
          <a:p>
            <a:r>
              <a:rPr lang="en-GB" sz="3200" b="1" u="sng" dirty="0">
                <a:latin typeface="Arial" panose="020B0604020202020204" pitchFamily="34" charset="0"/>
                <a:cs typeface="Arial" panose="020B0604020202020204" pitchFamily="34" charset="0"/>
              </a:rPr>
              <a:t>Provide an Overview of your presentation (approx. 30 seconds)</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Hello , my name is Mihai Alin Szabo and today I will represent for you Green Haven Florists . </a:t>
            </a:r>
          </a:p>
          <a:p>
            <a:pPr marL="0" indent="0">
              <a:buNone/>
            </a:pPr>
            <a:r>
              <a:rPr lang="en-GB" dirty="0">
                <a:latin typeface="Arial" panose="020B0604020202020204" pitchFamily="34" charset="0"/>
                <a:cs typeface="Arial" panose="020B0604020202020204" pitchFamily="34" charset="0"/>
              </a:rPr>
              <a:t>Reduced foot traffic, increasing expenses, and competition from online merchants and new local florists have all contributed to Green Haven Florists' 30% decline in in-store sales over the past year. Although the store's commitment to sustainability and quality is still strong, customer reviews point out an antiquated website, few delivery choices, and a dearth of digital marketing. In-depth discussion of these issues will be covered in my presentation, along with an analysis of the major variables influencing profitability and suggestions for how Green Haven may adjust to the shifting retail landscape in order to win back clients and income.</a:t>
            </a: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200" b="1" u="sng" dirty="0">
                <a:latin typeface="Arial" panose="020B0604020202020204" pitchFamily="34" charset="0"/>
                <a:cs typeface="Arial" panose="020B0604020202020204" pitchFamily="34" charset="0"/>
              </a:rPr>
              <a:t>Provide an overview of Green Havan Florists (approx. 30 seconds).</a:t>
            </a:r>
            <a:endParaRPr lang="en-GB" sz="3200" u="sng"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Liam and Priya Patel opened the modest, independent flower shop Green Haven Florists in Norwich in 2016. From walk-ins and weddings to corporate clients, the company caters to a diverse clientele and is well-known for its unique floral arrangements, environmentally friendly packaging, and strong community ties. Because of its dedication to sustainability and personal touch, Green Haven has acquired a devoted following. But over the last year, the company has had to contend with dwindling foot traffic, growing expenses, and heightened competition, which has made it difficult to sustain growth and profitability.</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200" b="1" u="sng" dirty="0">
                <a:latin typeface="Arial" panose="020B0604020202020204" pitchFamily="34" charset="0"/>
                <a:cs typeface="Arial" panose="020B0604020202020204" pitchFamily="34" charset="0"/>
              </a:rPr>
              <a:t>Provide an insight into the problems Green Haven Florists are facing (approx. 1 minute).</a:t>
            </a:r>
            <a:endParaRPr lang="en-GB" sz="32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a:bodyPr>
          <a:lstStyle/>
          <a:p>
            <a:r>
              <a:rPr lang="en-GB" dirty="0">
                <a:latin typeface="Arial" panose="020B0604020202020204" pitchFamily="34" charset="0"/>
                <a:cs typeface="Arial" panose="020B0604020202020204" pitchFamily="34" charset="0"/>
              </a:rPr>
              <a:t>At the moment, Green Haven Florists is dealing with a number of serious issues. Due in large part to a decline in foot traffic as the high street grows quieter and customers increasingly resort to online flower merchants for convenience and lower pricing, in-store sales have decreased by about 30% over the past year. Pressure is being increased by rising operating costs, especially when it comes to the costlier imported flowers and eco-friendly packaging. Due to the entry of a national chain and a trendy local boutique with aggressive pricing and a strong web presence, competition has increased. Internally, the store's digital marketing is restricted, its website is out of date, and its shipping options aren't adaptable enough to satisfy customers.</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3156981872"/>
              </p:ext>
            </p:extLst>
          </p:nvPr>
        </p:nvGraphicFramePr>
        <p:xfrm>
          <a:off x="1120330" y="1271418"/>
          <a:ext cx="9187360" cy="5760720"/>
        </p:xfrm>
        <a:graphic>
          <a:graphicData uri="http://schemas.openxmlformats.org/drawingml/2006/table">
            <a:tbl>
              <a:tblPr firstRow="1" bandRow="1">
                <a:tableStyleId>{93296810-A885-4BE3-A3E7-6D5BEEA58F35}</a:tableStyleId>
              </a:tblPr>
              <a:tblGrid>
                <a:gridCol w="1312480">
                  <a:extLst>
                    <a:ext uri="{9D8B030D-6E8A-4147-A177-3AD203B41FA5}">
                      <a16:colId xmlns:a16="http://schemas.microsoft.com/office/drawing/2014/main" val="516700139"/>
                    </a:ext>
                  </a:extLst>
                </a:gridCol>
                <a:gridCol w="1312480">
                  <a:extLst>
                    <a:ext uri="{9D8B030D-6E8A-4147-A177-3AD203B41FA5}">
                      <a16:colId xmlns:a16="http://schemas.microsoft.com/office/drawing/2014/main" val="1482979515"/>
                    </a:ext>
                  </a:extLst>
                </a:gridCol>
                <a:gridCol w="1312480">
                  <a:extLst>
                    <a:ext uri="{9D8B030D-6E8A-4147-A177-3AD203B41FA5}">
                      <a16:colId xmlns:a16="http://schemas.microsoft.com/office/drawing/2014/main" val="1537974666"/>
                    </a:ext>
                  </a:extLst>
                </a:gridCol>
                <a:gridCol w="1312480">
                  <a:extLst>
                    <a:ext uri="{9D8B030D-6E8A-4147-A177-3AD203B41FA5}">
                      <a16:colId xmlns:a16="http://schemas.microsoft.com/office/drawing/2014/main" val="2616223528"/>
                    </a:ext>
                  </a:extLst>
                </a:gridCol>
                <a:gridCol w="1312480">
                  <a:extLst>
                    <a:ext uri="{9D8B030D-6E8A-4147-A177-3AD203B41FA5}">
                      <a16:colId xmlns:a16="http://schemas.microsoft.com/office/drawing/2014/main" val="3425015451"/>
                    </a:ext>
                  </a:extLst>
                </a:gridCol>
                <a:gridCol w="1312480">
                  <a:extLst>
                    <a:ext uri="{9D8B030D-6E8A-4147-A177-3AD203B41FA5}">
                      <a16:colId xmlns:a16="http://schemas.microsoft.com/office/drawing/2014/main" val="1430925739"/>
                    </a:ext>
                  </a:extLst>
                </a:gridCol>
                <a:gridCol w="1312480">
                  <a:extLst>
                    <a:ext uri="{9D8B030D-6E8A-4147-A177-3AD203B41FA5}">
                      <a16:colId xmlns:a16="http://schemas.microsoft.com/office/drawing/2014/main" val="283900714"/>
                    </a:ext>
                  </a:extLst>
                </a:gridCol>
              </a:tblGrid>
              <a:tr h="350027">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630049">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2800216">
                <a:tc>
                  <a:txBody>
                    <a:bodyPr/>
                    <a:lstStyle/>
                    <a:p>
                      <a:r>
                        <a:rPr lang="en-GB" dirty="0"/>
                        <a:t>Experiencing a 30% drop in in-store sales and rising costs.</a:t>
                      </a:r>
                    </a:p>
                  </a:txBody>
                  <a:tcPr>
                    <a:solidFill>
                      <a:srgbClr val="FF0000"/>
                    </a:solidFill>
                  </a:tcPr>
                </a:tc>
                <a:tc>
                  <a:txBody>
                    <a:bodyPr/>
                    <a:lstStyle/>
                    <a:p>
                      <a:r>
                        <a:rPr lang="en-GB" dirty="0"/>
                        <a:t>Norwich high street, facing reduced foot traffic.</a:t>
                      </a:r>
                    </a:p>
                  </a:txBody>
                  <a:tcPr>
                    <a:solidFill>
                      <a:srgbClr val="FFC000"/>
                    </a:solidFill>
                  </a:tcPr>
                </a:tc>
                <a:tc>
                  <a:txBody>
                    <a:bodyPr/>
                    <a:lstStyle/>
                    <a:p>
                      <a:r>
                        <a:rPr lang="en-GB" dirty="0"/>
                        <a:t>Over the past 12 months.</a:t>
                      </a:r>
                    </a:p>
                  </a:txBody>
                  <a:tcPr>
                    <a:solidFill>
                      <a:srgbClr val="FFFF00"/>
                    </a:solidFill>
                  </a:tcPr>
                </a:tc>
                <a:tc>
                  <a:txBody>
                    <a:bodyPr/>
                    <a:lstStyle/>
                    <a:p>
                      <a:r>
                        <a:rPr lang="en-GB" dirty="0"/>
                        <a:t>Green Haven Florists, run by Liam and Priya, serving local and corporate clients.</a:t>
                      </a:r>
                    </a:p>
                  </a:txBody>
                  <a:tcPr>
                    <a:solidFill>
                      <a:srgbClr val="92D050"/>
                    </a:solidFill>
                  </a:tcPr>
                </a:tc>
                <a:tc>
                  <a:txBody>
                    <a:bodyPr/>
                    <a:lstStyle/>
                    <a:p>
                      <a:r>
                        <a:rPr lang="en-GB" dirty="0"/>
                        <a:t>Customers prefer online retailers; costs of flowers and sustainable materials are rising; limited digital presence.</a:t>
                      </a:r>
                    </a:p>
                  </a:txBody>
                  <a:tcPr>
                    <a:solidFill>
                      <a:srgbClr val="00B0F0"/>
                    </a:solidFill>
                  </a:tcPr>
                </a:tc>
                <a:tc>
                  <a:txBody>
                    <a:bodyPr/>
                    <a:lstStyle/>
                    <a:p>
                      <a:r>
                        <a:rPr lang="en-GB" dirty="0"/>
                        <a:t>Competitors attract customers with strong online presence, flexible delivery, and lower prices.</a:t>
                      </a:r>
                    </a:p>
                  </a:txBody>
                  <a:tcPr>
                    <a:solidFill>
                      <a:srgbClr val="0070C0"/>
                    </a:solidFill>
                  </a:tcPr>
                </a:tc>
                <a:tc>
                  <a:txBody>
                    <a:bodyPr/>
                    <a:lstStyle/>
                    <a:p>
                      <a:r>
                        <a:rPr lang="en-GB" dirty="0"/>
                        <a:t>In-store sales down 30%, online growth insufficient to compensate.</a:t>
                      </a:r>
                    </a:p>
                  </a:txBody>
                  <a:tcPr>
                    <a:solidFill>
                      <a:srgbClr val="7030A0"/>
                    </a:solidFill>
                  </a:tcPr>
                </a:tc>
                <a:extLst>
                  <a:ext uri="{0D108BD9-81ED-4DB2-BD59-A6C34878D82A}">
                    <a16:rowId xmlns:a16="http://schemas.microsoft.com/office/drawing/2014/main" val="2046650194"/>
                  </a:ext>
                </a:extLst>
              </a:tr>
              <a:tr h="280022">
                <a:tc>
                  <a:txBody>
                    <a:bodyPr/>
                    <a:lstStyle/>
                    <a:p>
                      <a:pPr marL="285750" indent="-285750">
                        <a:buFont typeface="Arial" panose="020B0604020202020204" pitchFamily="34" charset="0"/>
                        <a:buChar char="•"/>
                      </a:pPr>
                      <a:r>
                        <a:rPr lang="en-GB" sz="1800" dirty="0"/>
                        <a:t>Details</a:t>
                      </a:r>
                    </a:p>
                  </a:txBody>
                  <a:tcPr>
                    <a:solidFill>
                      <a:srgbClr val="FF0000"/>
                    </a:solidFill>
                  </a:tcPr>
                </a:tc>
                <a:tc>
                  <a:txBody>
                    <a:bodyPr/>
                    <a:lstStyle/>
                    <a:p>
                      <a:pPr marL="285750" indent="-285750">
                        <a:buFont typeface="Arial" panose="020B0604020202020204" pitchFamily="34" charset="0"/>
                        <a:buChar char="•"/>
                      </a:pPr>
                      <a:r>
                        <a:rPr lang="en-GB" dirty="0"/>
                        <a:t>Details</a:t>
                      </a:r>
                    </a:p>
                  </a:txBody>
                  <a:tcPr>
                    <a:solidFill>
                      <a:srgbClr val="FFC000"/>
                    </a:solidFill>
                  </a:tcPr>
                </a:tc>
                <a:tc>
                  <a:txBody>
                    <a:bodyPr/>
                    <a:lstStyle/>
                    <a:p>
                      <a:pPr marL="285750" indent="-285750">
                        <a:buFont typeface="Arial" panose="020B0604020202020204" pitchFamily="34" charset="0"/>
                        <a:buChar char="•"/>
                      </a:pPr>
                      <a:r>
                        <a:rPr lang="en-GB" dirty="0"/>
                        <a:t>Details</a:t>
                      </a:r>
                    </a:p>
                  </a:txBody>
                  <a:tcPr>
                    <a:solidFill>
                      <a:srgbClr val="FFFF00"/>
                    </a:solidFill>
                  </a:tcPr>
                </a:tc>
                <a:tc>
                  <a:txBody>
                    <a:bodyPr/>
                    <a:lstStyle/>
                    <a:p>
                      <a:pPr marL="285750" indent="-285750">
                        <a:buFont typeface="Arial" panose="020B0604020202020204" pitchFamily="34" charset="0"/>
                        <a:buChar char="•"/>
                      </a:pPr>
                      <a:r>
                        <a:rPr lang="en-GB" dirty="0"/>
                        <a:t>Details</a:t>
                      </a:r>
                    </a:p>
                  </a:txBody>
                  <a:tcPr>
                    <a:solidFill>
                      <a:srgbClr val="92D050"/>
                    </a:solidFill>
                  </a:tcPr>
                </a:tc>
                <a:tc>
                  <a:txBody>
                    <a:bodyPr/>
                    <a:lstStyle/>
                    <a:p>
                      <a:pPr marL="285750" indent="-285750">
                        <a:buFont typeface="Arial" panose="020B0604020202020204" pitchFamily="34" charset="0"/>
                        <a:buChar char="•"/>
                      </a:pPr>
                      <a:r>
                        <a:rPr lang="en-GB" dirty="0"/>
                        <a:t>Details</a:t>
                      </a:r>
                    </a:p>
                  </a:txBody>
                  <a:tcPr>
                    <a:solidFill>
                      <a:srgbClr val="00B0F0"/>
                    </a:solidFill>
                  </a:tcPr>
                </a:tc>
                <a:tc>
                  <a:txBody>
                    <a:bodyPr/>
                    <a:lstStyle/>
                    <a:p>
                      <a:pPr marL="285750" indent="-285750">
                        <a:buFont typeface="Arial" panose="020B0604020202020204" pitchFamily="34" charset="0"/>
                        <a:buChar char="•"/>
                      </a:pPr>
                      <a:r>
                        <a:rPr lang="en-GB" dirty="0"/>
                        <a:t>Details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886584623"/>
                  </a:ext>
                </a:extLst>
              </a:tr>
              <a:tr h="280022">
                <a:tc>
                  <a:txBody>
                    <a:bodyPr/>
                    <a:lstStyle/>
                    <a:p>
                      <a:pPr marL="285750" indent="-285750">
                        <a:buFont typeface="Arial" panose="020B0604020202020204" pitchFamily="34" charset="0"/>
                        <a:buChar char="•"/>
                      </a:pPr>
                      <a:r>
                        <a:rPr lang="en-GB" dirty="0"/>
                        <a:t>Details</a:t>
                      </a:r>
                    </a:p>
                  </a:txBody>
                  <a:tcPr>
                    <a:solidFill>
                      <a:srgbClr val="FF0000"/>
                    </a:solidFill>
                  </a:tcPr>
                </a:tc>
                <a:tc>
                  <a:txBody>
                    <a:bodyPr/>
                    <a:lstStyle/>
                    <a:p>
                      <a:pPr marL="285750" indent="-285750">
                        <a:buFont typeface="Arial" panose="020B0604020202020204" pitchFamily="34" charset="0"/>
                        <a:buChar char="•"/>
                      </a:pPr>
                      <a:r>
                        <a:rPr lang="en-GB" dirty="0"/>
                        <a:t>Details</a:t>
                      </a:r>
                    </a:p>
                  </a:txBody>
                  <a:tcPr>
                    <a:solidFill>
                      <a:srgbClr val="FFC000"/>
                    </a:solidFill>
                  </a:tcPr>
                </a:tc>
                <a:tc>
                  <a:txBody>
                    <a:bodyPr/>
                    <a:lstStyle/>
                    <a:p>
                      <a:pPr marL="285750" indent="-285750">
                        <a:buFont typeface="Arial" panose="020B0604020202020204" pitchFamily="34" charset="0"/>
                        <a:buChar char="•"/>
                      </a:pPr>
                      <a:r>
                        <a:rPr lang="en-GB" dirty="0"/>
                        <a:t>Details</a:t>
                      </a:r>
                    </a:p>
                  </a:txBody>
                  <a:tcPr>
                    <a:solidFill>
                      <a:srgbClr val="FFFF00"/>
                    </a:solidFill>
                  </a:tcPr>
                </a:tc>
                <a:tc>
                  <a:txBody>
                    <a:bodyPr/>
                    <a:lstStyle/>
                    <a:p>
                      <a:pPr marL="285750" indent="-285750">
                        <a:buFont typeface="Arial" panose="020B0604020202020204" pitchFamily="34" charset="0"/>
                        <a:buChar char="•"/>
                      </a:pPr>
                      <a:r>
                        <a:rPr lang="en-GB" dirty="0"/>
                        <a:t>Details</a:t>
                      </a:r>
                    </a:p>
                  </a:txBody>
                  <a:tcPr>
                    <a:solidFill>
                      <a:srgbClr val="92D050"/>
                    </a:solidFill>
                  </a:tcPr>
                </a:tc>
                <a:tc>
                  <a:txBody>
                    <a:bodyPr/>
                    <a:lstStyle/>
                    <a:p>
                      <a:pPr marL="285750" indent="-285750">
                        <a:buFont typeface="Arial" panose="020B0604020202020204" pitchFamily="34" charset="0"/>
                        <a:buChar char="•"/>
                      </a:pPr>
                      <a:r>
                        <a:rPr lang="en-GB" dirty="0"/>
                        <a:t>Details</a:t>
                      </a:r>
                    </a:p>
                  </a:txBody>
                  <a:tcPr>
                    <a:solidFill>
                      <a:srgbClr val="00B0F0"/>
                    </a:solidFill>
                  </a:tcPr>
                </a:tc>
                <a:tc>
                  <a:txBody>
                    <a:bodyPr/>
                    <a:lstStyle/>
                    <a:p>
                      <a:pPr marL="285750" indent="-285750">
                        <a:buFont typeface="Arial" panose="020B0604020202020204" pitchFamily="34" charset="0"/>
                        <a:buChar char="•"/>
                      </a:pPr>
                      <a:r>
                        <a:rPr lang="en-GB" dirty="0"/>
                        <a:t>Details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3439326847"/>
                  </a:ext>
                </a:extLst>
              </a:tr>
              <a:tr h="280022">
                <a:tc>
                  <a:txBody>
                    <a:bodyPr/>
                    <a:lstStyle/>
                    <a:p>
                      <a:pPr marL="285750" indent="-285750">
                        <a:buFont typeface="Arial" panose="020B0604020202020204" pitchFamily="34" charset="0"/>
                        <a:buChar char="•"/>
                      </a:pPr>
                      <a:r>
                        <a:rPr lang="en-GB" dirty="0"/>
                        <a:t>Details</a:t>
                      </a:r>
                    </a:p>
                  </a:txBody>
                  <a:tcPr>
                    <a:solidFill>
                      <a:srgbClr val="FF0000"/>
                    </a:solidFill>
                  </a:tcPr>
                </a:tc>
                <a:tc>
                  <a:txBody>
                    <a:bodyPr/>
                    <a:lstStyle/>
                    <a:p>
                      <a:pPr marL="285750" indent="-285750">
                        <a:buFont typeface="Arial" panose="020B0604020202020204" pitchFamily="34" charset="0"/>
                        <a:buChar char="•"/>
                      </a:pPr>
                      <a:r>
                        <a:rPr lang="en-GB" dirty="0"/>
                        <a:t>Details</a:t>
                      </a:r>
                    </a:p>
                  </a:txBody>
                  <a:tcPr>
                    <a:solidFill>
                      <a:srgbClr val="FFC000"/>
                    </a:solidFill>
                  </a:tcPr>
                </a:tc>
                <a:tc>
                  <a:txBody>
                    <a:bodyPr/>
                    <a:lstStyle/>
                    <a:p>
                      <a:pPr marL="285750" indent="-285750">
                        <a:buFont typeface="Arial" panose="020B0604020202020204" pitchFamily="34" charset="0"/>
                        <a:buChar char="•"/>
                      </a:pPr>
                      <a:r>
                        <a:rPr lang="en-GB" dirty="0"/>
                        <a:t>Details</a:t>
                      </a:r>
                    </a:p>
                  </a:txBody>
                  <a:tcPr>
                    <a:solidFill>
                      <a:srgbClr val="FFFF00"/>
                    </a:solidFill>
                  </a:tcPr>
                </a:tc>
                <a:tc>
                  <a:txBody>
                    <a:bodyPr/>
                    <a:lstStyle/>
                    <a:p>
                      <a:pPr marL="285750" indent="-285750">
                        <a:buFont typeface="Arial" panose="020B0604020202020204" pitchFamily="34" charset="0"/>
                        <a:buChar char="•"/>
                      </a:pPr>
                      <a:r>
                        <a:rPr lang="en-GB" dirty="0"/>
                        <a:t>Details</a:t>
                      </a:r>
                    </a:p>
                  </a:txBody>
                  <a:tcPr>
                    <a:solidFill>
                      <a:srgbClr val="92D050"/>
                    </a:solidFill>
                  </a:tcPr>
                </a:tc>
                <a:tc>
                  <a:txBody>
                    <a:bodyPr/>
                    <a:lstStyle/>
                    <a:p>
                      <a:pPr marL="285750" indent="-285750">
                        <a:buFont typeface="Arial" panose="020B0604020202020204" pitchFamily="34" charset="0"/>
                        <a:buChar char="•"/>
                      </a:pPr>
                      <a:r>
                        <a:rPr lang="en-GB" dirty="0"/>
                        <a:t>Details</a:t>
                      </a:r>
                    </a:p>
                  </a:txBody>
                  <a:tcPr>
                    <a:solidFill>
                      <a:srgbClr val="00B0F0"/>
                    </a:solidFill>
                  </a:tcPr>
                </a:tc>
                <a:tc>
                  <a:txBody>
                    <a:bodyPr/>
                    <a:lstStyle/>
                    <a:p>
                      <a:pPr marL="285750" indent="-285750">
                        <a:buFont typeface="Arial" panose="020B0604020202020204" pitchFamily="34" charset="0"/>
                        <a:buChar char="•"/>
                      </a:pPr>
                      <a:r>
                        <a:rPr lang="en-GB" dirty="0"/>
                        <a:t>Details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6" y="332045"/>
            <a:ext cx="10384256" cy="1446550"/>
          </a:xfrm>
          <a:prstGeom prst="rect">
            <a:avLst/>
          </a:prstGeom>
          <a:noFill/>
        </p:spPr>
        <p:txBody>
          <a:bodyPr wrap="square">
            <a:spAutoFit/>
          </a:bodyPr>
          <a:lstStyle/>
          <a:p>
            <a:r>
              <a:rPr lang="en-GB" sz="2800" b="1" u="sng" dirty="0">
                <a:latin typeface="Arial" panose="020B0604020202020204" pitchFamily="34" charset="0"/>
                <a:cs typeface="Arial" panose="020B0604020202020204" pitchFamily="34" charset="0"/>
              </a:rPr>
              <a:t>Based on your insight, apply a 5W2H model and discuss the information provided in your table (approx. 1 minute).</a:t>
            </a:r>
          </a:p>
          <a:p>
            <a:endParaRPr lang="en-GB" sz="3200" b="1" u="sng" dirty="0"/>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D9A68E-C329-7EDF-E279-C66B3E8F60F3}"/>
              </a:ext>
            </a:extLst>
          </p:cNvPr>
          <p:cNvSpPr>
            <a:spLocks noGrp="1"/>
          </p:cNvSpPr>
          <p:nvPr>
            <p:ph type="ctrTitle"/>
          </p:nvPr>
        </p:nvSpPr>
        <p:spPr/>
        <p:txBody>
          <a:bodyPr/>
          <a:lstStyle/>
          <a:p>
            <a:r>
              <a:rPr lang="en-GB" dirty="0" err="1"/>
              <a:t>Refference</a:t>
            </a:r>
            <a:r>
              <a:rPr lang="en-GB" dirty="0"/>
              <a:t> 5W2H</a:t>
            </a:r>
          </a:p>
        </p:txBody>
      </p:sp>
      <p:sp>
        <p:nvSpPr>
          <p:cNvPr id="4" name="Subtitle 3">
            <a:extLst>
              <a:ext uri="{FF2B5EF4-FFF2-40B4-BE49-F238E27FC236}">
                <a16:creationId xmlns:a16="http://schemas.microsoft.com/office/drawing/2014/main" id="{6D689E8F-293E-042A-A89C-D31A87E33479}"/>
              </a:ext>
            </a:extLst>
          </p:cNvPr>
          <p:cNvSpPr>
            <a:spLocks noGrp="1"/>
          </p:cNvSpPr>
          <p:nvPr>
            <p:ph type="subTitle" idx="1"/>
          </p:nvPr>
        </p:nvSpPr>
        <p:spPr/>
        <p:txBody>
          <a:bodyPr/>
          <a:lstStyle/>
          <a:p>
            <a:r>
              <a:rPr lang="en-GB" dirty="0"/>
              <a:t>Patel, L. &amp; Patel, P., 2016–2026. Green Haven Florists: 5W2H analysis of operational challenges. Norwich: Green Haven Florists internal report.</a:t>
            </a:r>
          </a:p>
        </p:txBody>
      </p:sp>
    </p:spTree>
    <p:extLst>
      <p:ext uri="{BB962C8B-B14F-4D97-AF65-F5344CB8AC3E}">
        <p14:creationId xmlns:p14="http://schemas.microsoft.com/office/powerpoint/2010/main" val="1642202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dirty="0">
                <a:latin typeface="Arial" panose="020B0604020202020204" pitchFamily="34" charset="0"/>
                <a:cs typeface="Arial" panose="020B0604020202020204" pitchFamily="34" charset="0"/>
              </a:rPr>
              <a:t>Provide a critique of the PESTEL Framework (approx. 1 minute).</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838200" y="1855122"/>
            <a:ext cx="10515600" cy="4351338"/>
          </a:xfrm>
        </p:spPr>
        <p:txBody>
          <a:bodyPr>
            <a:normAutofit fontScale="85000" lnSpcReduction="20000"/>
          </a:bodyPr>
          <a:lstStyle/>
          <a:p>
            <a:pPr>
              <a:lnSpc>
                <a:spcPct val="100000"/>
              </a:lnSpc>
            </a:pPr>
            <a:r>
              <a:rPr lang="en-GB" sz="2800" dirty="0">
                <a:latin typeface="Arial" panose="020B0604020202020204" pitchFamily="34" charset="0"/>
                <a:cs typeface="Arial" panose="020B0604020202020204" pitchFamily="34" charset="0"/>
              </a:rPr>
              <a:t>The Political, Economic, Social, Technological, Environmental, and Legal (PESTEL) framework is a helpful tool for assessing the macroenvironmental elements that can affect a firm. It directs strategic planning by assisting in the identification of external opportunities and dangers. It is limited, though. Although it offers a comprehensive summary, it is shallow and frequently necessitates additional tools for in-depth research. Depending on the analyst's viewpoint, it may also be subjective and, if not updated regularly, may miss quick movements in the market. Furthermore, PESTEL ignores internal strengths and weaknesses in favour of concentrating solely on external factors, making it unable to adequately guide corporate decisions on its own.</a:t>
            </a:r>
          </a:p>
          <a:p>
            <a:pPr marL="0" indent="0">
              <a:lnSpc>
                <a:spcPct val="100000"/>
              </a:lnSpc>
              <a:buNone/>
            </a:pPr>
            <a:r>
              <a:rPr lang="en-GB" sz="2800" dirty="0" err="1">
                <a:latin typeface="Arial" panose="020B0604020202020204" pitchFamily="34" charset="0"/>
                <a:cs typeface="Arial" panose="020B0604020202020204" pitchFamily="34" charset="0"/>
              </a:rPr>
              <a:t>Refference</a:t>
            </a:r>
            <a:r>
              <a:rPr lang="en-GB" sz="2800" dirty="0">
                <a:latin typeface="Arial" panose="020B0604020202020204" pitchFamily="34" charset="0"/>
                <a:cs typeface="Arial" panose="020B0604020202020204" pitchFamily="34" charset="0"/>
              </a:rPr>
              <a:t> : Yüksel, I., 2012. Developing a Multi-Criteria Decision Making Model for PESTEL Analysis. International Journal of Business and Management, 7(24), pp.52–66.</a:t>
            </a:r>
          </a:p>
        </p:txBody>
      </p:sp>
    </p:spTree>
    <p:extLst>
      <p:ext uri="{BB962C8B-B14F-4D97-AF65-F5344CB8AC3E}">
        <p14:creationId xmlns:p14="http://schemas.microsoft.com/office/powerpoint/2010/main" val="2661610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Provide an application and discuss the information provided in your PESTEL Framework (approx. </a:t>
            </a:r>
            <a:br>
              <a:rPr lang="en-GB" sz="3600"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1 minute).</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72295276"/>
              </p:ext>
            </p:extLst>
          </p:nvPr>
        </p:nvGraphicFramePr>
        <p:xfrm>
          <a:off x="948904" y="2123386"/>
          <a:ext cx="9782355" cy="2980025"/>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64961">
                  <a:extLst>
                    <a:ext uri="{9D8B030D-6E8A-4147-A177-3AD203B41FA5}">
                      <a16:colId xmlns:a16="http://schemas.microsoft.com/office/drawing/2014/main" val="3644160467"/>
                    </a:ext>
                  </a:extLst>
                </a:gridCol>
                <a:gridCol w="1823233">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Local regulations and business rates impact costs.</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Rising inflation and flower import prices increase operational expenses.</a:t>
                      </a:r>
                    </a:p>
                    <a:p>
                      <a:endParaRPr lang="en-GB" sz="1400" b="1" dirty="0"/>
                    </a:p>
                  </a:txBody>
                  <a:tcPr>
                    <a:pattFill prst="pct40">
                      <a:fgClr>
                        <a:srgbClr val="FFC000"/>
                      </a:fgClr>
                      <a:bgClr>
                        <a:schemeClr val="bg1"/>
                      </a:bgClr>
                    </a:pattFill>
                  </a:tcPr>
                </a:tc>
                <a:tc>
                  <a:txBody>
                    <a:bodyPr/>
                    <a:lstStyle/>
                    <a:p>
                      <a:r>
                        <a:rPr lang="en-GB" sz="1400" b="1" dirty="0"/>
                        <a:t>Customers increasingly value sustainability and convenience, but prefer online shopping.</a:t>
                      </a:r>
                    </a:p>
                  </a:txBody>
                  <a:tcPr>
                    <a:pattFill prst="pct40">
                      <a:fgClr>
                        <a:srgbClr val="FFFF00"/>
                      </a:fgClr>
                      <a:bgClr>
                        <a:schemeClr val="bg1"/>
                      </a:bgClr>
                    </a:pattFill>
                  </a:tcPr>
                </a:tc>
                <a:tc>
                  <a:txBody>
                    <a:bodyPr/>
                    <a:lstStyle/>
                    <a:p>
                      <a:r>
                        <a:rPr lang="en-GB" sz="1400" b="1" dirty="0"/>
                        <a:t>Limited online presence and outdated website reduce competitiveness against digitally savvy rivals.</a:t>
                      </a:r>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Compliance with health, safety, and employment laws affects operations.</a:t>
                      </a:r>
                    </a:p>
                  </a:txBody>
                  <a:tcPr>
                    <a:pattFill prst="pct40">
                      <a:fgClr>
                        <a:srgbClr val="00B0F0"/>
                      </a:fgClr>
                      <a:bgClr>
                        <a:schemeClr val="bg1"/>
                      </a:bgClr>
                    </a:pattFill>
                  </a:tcPr>
                </a:tc>
                <a:tc>
                  <a:txBody>
                    <a:bodyPr/>
                    <a:lstStyle/>
                    <a:p>
                      <a:r>
                        <a:rPr lang="en-GB" sz="1400" b="1" dirty="0"/>
                        <a:t>Commitment to eco-friendly packaging aligns with trends but adds cost.</a:t>
                      </a:r>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dirty="0">
                <a:latin typeface="Arial" panose="020B0604020202020204" pitchFamily="34" charset="0"/>
                <a:cs typeface="Arial" panose="020B0604020202020204" pitchFamily="34" charset="0"/>
              </a:rPr>
              <a:t>Provide a critique of the Cause-and-Effect model (approx. 1 minute).</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fontScale="92500" lnSpcReduction="20000"/>
          </a:bodyPr>
          <a:lstStyle/>
          <a:p>
            <a:pPr>
              <a:lnSpc>
                <a:spcPct val="100000"/>
              </a:lnSpc>
            </a:pPr>
            <a:r>
              <a:rPr lang="en-GB" sz="2800" dirty="0">
                <a:latin typeface="Arial" panose="020B0604020202020204" pitchFamily="34" charset="0"/>
                <a:cs typeface="Arial" panose="020B0604020202020204" pitchFamily="34" charset="0"/>
              </a:rPr>
              <a:t>A helpful tool for locating and classifying the underlying causes of issues in a company is the Cause-and-Effect model, sometimes referred to as the Fishbone or Ishikawa diagram. It makes problem-solving more structured by assisting teams in visualising the relationships between possible causes and the outcome. It is limited, though. By putting reasons into predetermined categories, it might oversimplify complicated topics, and it mostly depends on the accuracy and expertise of those who contribute. Additionally, it does not measure the impact of each cause, therefore prioritising actions frequently requires additional study. Although useful for initial diagnosis and brainstorming, it should be used in conjunction with other analytical techniques for a complete solution.</a:t>
            </a:r>
          </a:p>
        </p:txBody>
      </p:sp>
      <p:sp>
        <p:nvSpPr>
          <p:cNvPr id="5" name="TextBox 4">
            <a:extLst>
              <a:ext uri="{FF2B5EF4-FFF2-40B4-BE49-F238E27FC236}">
                <a16:creationId xmlns:a16="http://schemas.microsoft.com/office/drawing/2014/main" id="{4FE718F0-679C-850D-A5D4-2484229AD645}"/>
              </a:ext>
            </a:extLst>
          </p:cNvPr>
          <p:cNvSpPr txBox="1"/>
          <p:nvPr/>
        </p:nvSpPr>
        <p:spPr>
          <a:xfrm>
            <a:off x="942435" y="5812218"/>
            <a:ext cx="10177013" cy="646331"/>
          </a:xfrm>
          <a:prstGeom prst="rect">
            <a:avLst/>
          </a:prstGeom>
          <a:noFill/>
        </p:spPr>
        <p:txBody>
          <a:bodyPr wrap="square">
            <a:spAutoFit/>
          </a:bodyPr>
          <a:lstStyle/>
          <a:p>
            <a:pPr marL="285750" indent="-285750">
              <a:buFont typeface="Arial" panose="020B0604020202020204" pitchFamily="34" charset="0"/>
              <a:buChar char="•"/>
            </a:pPr>
            <a:r>
              <a:rPr lang="en-GB" b="1" dirty="0" err="1">
                <a:solidFill>
                  <a:srgbClr val="FF0000"/>
                </a:solidFill>
                <a:latin typeface="Arial" panose="020B0604020202020204" pitchFamily="34" charset="0"/>
                <a:cs typeface="Arial" panose="020B0604020202020204" pitchFamily="34" charset="0"/>
              </a:rPr>
              <a:t>Refference</a:t>
            </a:r>
            <a:r>
              <a:rPr lang="en-GB" b="1" dirty="0">
                <a:solidFill>
                  <a:srgbClr val="FF0000"/>
                </a:solidFill>
                <a:latin typeface="Arial" panose="020B0604020202020204" pitchFamily="34" charset="0"/>
                <a:cs typeface="Arial" panose="020B0604020202020204" pitchFamily="34" charset="0"/>
              </a:rPr>
              <a:t> -Ishikawa, K., 1986. Guide to Quality Control. Tokyo: Asian Productivity Organization.</a:t>
            </a:r>
          </a:p>
        </p:txBody>
      </p:sp>
    </p:spTree>
    <p:extLst>
      <p:ext uri="{BB962C8B-B14F-4D97-AF65-F5344CB8AC3E}">
        <p14:creationId xmlns:p14="http://schemas.microsoft.com/office/powerpoint/2010/main" val="2319079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Increased competition</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Reduced high street traffic </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Staff Available</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Digital marketing skills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Delivery times</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Rising cost of flowers </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Outdated technology</a:t>
            </a:r>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Inefficient order-taking</a:t>
            </a:r>
            <a:endParaRPr lang="en-GB" sz="12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954107"/>
          </a:xfrm>
          <a:prstGeom prst="rect">
            <a:avLst/>
          </a:prstGeom>
          <a:noFill/>
        </p:spPr>
        <p:txBody>
          <a:bodyPr wrap="square" rtlCol="0">
            <a:spAutoFit/>
          </a:bodyPr>
          <a:lstStyle/>
          <a:p>
            <a:r>
              <a:rPr lang="en-GB" sz="2800" b="1" dirty="0"/>
              <a:t>Provide an application and discuss the information provided in your Cause-and-Effect diagram (approx. 1 minute).</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provide a reference source for the Cause-and-Effect model on this slide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Provide a summary of your Key Findings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lstStyle/>
          <a:p>
            <a:r>
              <a:rPr lang="en-GB" sz="2400" dirty="0">
                <a:latin typeface="Arial" panose="020B0604020202020204" pitchFamily="34" charset="0"/>
                <a:cs typeface="Arial" panose="020B0604020202020204" pitchFamily="34" charset="0"/>
              </a:rPr>
              <a:t>Loss of Customers: Many loyal customers are shifting to online retailers for convenience and lower prices.</a:t>
            </a:r>
          </a:p>
          <a:p>
            <a:r>
              <a:rPr lang="en-GB" sz="2400" dirty="0">
                <a:latin typeface="Arial" panose="020B0604020202020204" pitchFamily="34" charset="0"/>
                <a:cs typeface="Arial" panose="020B0604020202020204" pitchFamily="34" charset="0"/>
              </a:rPr>
              <a:t>Cost Pressures: Rising costs of flowers, imports, and eco-friendly materials are affecting profitability.</a:t>
            </a:r>
          </a:p>
          <a:p>
            <a:r>
              <a:rPr lang="en-GB" sz="2400" dirty="0">
                <a:latin typeface="Arial" panose="020B0604020202020204" pitchFamily="34" charset="0"/>
                <a:cs typeface="Arial" panose="020B0604020202020204" pitchFamily="34" charset="0"/>
              </a:rPr>
              <a:t>Operational Inefficiencies: Outdated website, limited delivery options, and weak digital marketing hinder growth.</a:t>
            </a:r>
          </a:p>
          <a:p>
            <a:r>
              <a:rPr lang="en-GB" sz="2400" dirty="0">
                <a:latin typeface="Arial" panose="020B0604020202020204" pitchFamily="34" charset="0"/>
                <a:cs typeface="Arial" panose="020B0604020202020204" pitchFamily="34" charset="0"/>
              </a:rPr>
              <a:t>Competitive Threats: New local and national competitors are capturing market share with aggressive pricing and strong online presence.</a:t>
            </a:r>
          </a:p>
        </p:txBody>
      </p:sp>
    </p:spTree>
    <p:extLst>
      <p:ext uri="{BB962C8B-B14F-4D97-AF65-F5344CB8AC3E}">
        <p14:creationId xmlns:p14="http://schemas.microsoft.com/office/powerpoint/2010/main" val="1037257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Autofit/>
          </a:bodyPr>
          <a:lstStyle/>
          <a:p>
            <a:pPr marL="0" indent="0" algn="just">
              <a:buNone/>
            </a:pPr>
            <a:r>
              <a:rPr lang="en-GB" sz="2400" dirty="0">
                <a:latin typeface="Arial" panose="020B0604020202020204" pitchFamily="34" charset="0"/>
                <a:ea typeface="DengXian" panose="02010600030101010101" pitchFamily="2" charset="-122"/>
                <a:cs typeface="Arial" panose="020B0604020202020204" pitchFamily="34" charset="0"/>
              </a:rPr>
              <a:t>Reference </a:t>
            </a:r>
            <a:r>
              <a:rPr lang="en-GB" sz="2400" dirty="0" err="1">
                <a:latin typeface="Arial" panose="020B0604020202020204" pitchFamily="34" charset="0"/>
                <a:ea typeface="DengXian" panose="02010600030101010101" pitchFamily="2" charset="-122"/>
                <a:cs typeface="Arial" panose="020B0604020202020204" pitchFamily="34" charset="0"/>
              </a:rPr>
              <a:t>ListIshikawa</a:t>
            </a:r>
            <a:r>
              <a:rPr lang="en-GB" sz="2400" dirty="0">
                <a:latin typeface="Arial" panose="020B0604020202020204" pitchFamily="34" charset="0"/>
                <a:ea typeface="DengXian" panose="02010600030101010101" pitchFamily="2" charset="-122"/>
                <a:cs typeface="Arial" panose="020B0604020202020204" pitchFamily="34" charset="0"/>
              </a:rPr>
              <a:t>, K., 1986. Guide to Quality Control. Tokyo: Asian Productivity </a:t>
            </a:r>
            <a:r>
              <a:rPr lang="en-GB" sz="2400" dirty="0" err="1">
                <a:latin typeface="Arial" panose="020B0604020202020204" pitchFamily="34" charset="0"/>
                <a:ea typeface="DengXian" panose="02010600030101010101" pitchFamily="2" charset="-122"/>
                <a:cs typeface="Arial" panose="020B0604020202020204" pitchFamily="34" charset="0"/>
              </a:rPr>
              <a:t>Organization.Patel</a:t>
            </a:r>
            <a:r>
              <a:rPr lang="en-GB" sz="2400" dirty="0">
                <a:latin typeface="Arial" panose="020B0604020202020204" pitchFamily="34" charset="0"/>
                <a:ea typeface="DengXian" panose="02010600030101010101" pitchFamily="2" charset="-122"/>
                <a:cs typeface="Arial" panose="020B0604020202020204" pitchFamily="34" charset="0"/>
              </a:rPr>
              <a:t>, L. &amp; Patel, P., 2016–2026. Green Haven Florists: Business overview and operational challenges. Norwich: Green Haven Florists internal </a:t>
            </a:r>
            <a:r>
              <a:rPr lang="en-GB" sz="2400" dirty="0" err="1">
                <a:latin typeface="Arial" panose="020B0604020202020204" pitchFamily="34" charset="0"/>
                <a:ea typeface="DengXian" panose="02010600030101010101" pitchFamily="2" charset="-122"/>
                <a:cs typeface="Arial" panose="020B0604020202020204" pitchFamily="34" charset="0"/>
              </a:rPr>
              <a:t>report.Patel</a:t>
            </a:r>
            <a:r>
              <a:rPr lang="en-GB" sz="2400" dirty="0">
                <a:latin typeface="Arial" panose="020B0604020202020204" pitchFamily="34" charset="0"/>
                <a:ea typeface="DengXian" panose="02010600030101010101" pitchFamily="2" charset="-122"/>
                <a:cs typeface="Arial" panose="020B0604020202020204" pitchFamily="34" charset="0"/>
              </a:rPr>
              <a:t>, L. &amp; Patel, P., 2016–2026. Green Haven Florists: 5W2H analysis of operational challenges. Norwich: Green Haven Florists internal </a:t>
            </a:r>
            <a:r>
              <a:rPr lang="en-GB" sz="2400" dirty="0" err="1">
                <a:latin typeface="Arial" panose="020B0604020202020204" pitchFamily="34" charset="0"/>
                <a:ea typeface="DengXian" panose="02010600030101010101" pitchFamily="2" charset="-122"/>
                <a:cs typeface="Arial" panose="020B0604020202020204" pitchFamily="34" charset="0"/>
              </a:rPr>
              <a:t>report.Yüksel</a:t>
            </a:r>
            <a:r>
              <a:rPr lang="en-GB" sz="2400" dirty="0">
                <a:latin typeface="Arial" panose="020B0604020202020204" pitchFamily="34" charset="0"/>
                <a:ea typeface="DengXian" panose="02010600030101010101" pitchFamily="2" charset="-122"/>
                <a:cs typeface="Arial" panose="020B0604020202020204" pitchFamily="34" charset="0"/>
              </a:rPr>
              <a:t>, I., 2012. Developing a Multi-Criteria Decision Making Model for PESTEL Analysis. International Journal of Business and Management, 7(24), pp.52–66.Slack, N., Brandon-Jones, A. &amp; Burgess, N., 2022. Operations Management. 10th ed. Harlow: </a:t>
            </a:r>
            <a:r>
              <a:rPr lang="en-GB" sz="2400" dirty="0" err="1">
                <a:latin typeface="Arial" panose="020B0604020202020204" pitchFamily="34" charset="0"/>
                <a:ea typeface="DengXian" panose="02010600030101010101" pitchFamily="2" charset="-122"/>
                <a:cs typeface="Arial" panose="020B0604020202020204" pitchFamily="34" charset="0"/>
              </a:rPr>
              <a:t>Pearson.Heizer</a:t>
            </a:r>
            <a:r>
              <a:rPr lang="en-GB" sz="2400" dirty="0">
                <a:latin typeface="Arial" panose="020B0604020202020204" pitchFamily="34" charset="0"/>
                <a:ea typeface="DengXian" panose="02010600030101010101" pitchFamily="2" charset="-122"/>
                <a:cs typeface="Arial" panose="020B0604020202020204" pitchFamily="34" charset="0"/>
              </a:rPr>
              <a:t>, J., Render, B. &amp; Munson, C., 2020. Operations Management: Sustainability and Supply Chain Management. 13th ed. New York: </a:t>
            </a:r>
            <a:r>
              <a:rPr lang="en-GB" sz="2400" dirty="0" err="1">
                <a:latin typeface="Arial" panose="020B0604020202020204" pitchFamily="34" charset="0"/>
                <a:ea typeface="DengXian" panose="02010600030101010101" pitchFamily="2" charset="-122"/>
                <a:cs typeface="Arial" panose="020B0604020202020204" pitchFamily="34" charset="0"/>
              </a:rPr>
              <a:t>Pearson.Harvard</a:t>
            </a:r>
            <a:r>
              <a:rPr lang="en-GB" sz="2400" dirty="0">
                <a:latin typeface="Arial" panose="020B0604020202020204" pitchFamily="34" charset="0"/>
                <a:ea typeface="DengXian" panose="02010600030101010101" pitchFamily="2" charset="-122"/>
                <a:cs typeface="Arial" panose="020B0604020202020204" pitchFamily="34" charset="0"/>
              </a:rPr>
              <a:t> Business Review, 2019. The Ishikawa (Fishbone) Diagram: A Tool for Root Cause Analysis. [online] Available at: </a:t>
            </a:r>
            <a:r>
              <a:rPr lang="en-GB" sz="2400" dirty="0">
                <a:latin typeface="Arial" panose="020B0604020202020204" pitchFamily="34" charset="0"/>
                <a:ea typeface="DengXian" panose="02010600030101010101" pitchFamily="2" charset="-122"/>
                <a:cs typeface="Arial" panose="020B0604020202020204" pitchFamily="34" charset="0"/>
                <a:hlinkClick r:id="rId2"/>
              </a:rPr>
              <a:t>https://hbr.org/2019/06/the-fishbone-diagram</a:t>
            </a:r>
            <a:r>
              <a:rPr lang="en-GB" sz="2400" dirty="0">
                <a:latin typeface="Arial" panose="020B0604020202020204" pitchFamily="34" charset="0"/>
                <a:ea typeface="DengXian" panose="02010600030101010101" pitchFamily="2" charset="-122"/>
                <a:cs typeface="Arial" panose="020B0604020202020204" pitchFamily="34" charset="0"/>
              </a:rPr>
              <a:t> </a:t>
            </a:r>
          </a:p>
        </p:txBody>
      </p:sp>
    </p:spTree>
    <p:extLst>
      <p:ext uri="{BB962C8B-B14F-4D97-AF65-F5344CB8AC3E}">
        <p14:creationId xmlns:p14="http://schemas.microsoft.com/office/powerpoint/2010/main" val="2451324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1923</TotalTime>
  <Words>1442</Words>
  <Application>Microsoft Office PowerPoint</Application>
  <PresentationFormat>Widescreen</PresentationFormat>
  <Paragraphs>129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Wingdings</vt:lpstr>
      <vt:lpstr>Office Theme</vt:lpstr>
      <vt:lpstr>PowerPoint Presentation</vt:lpstr>
      <vt:lpstr>Provide an Overview of your presentation (approx. 30 seconds)</vt:lpstr>
      <vt:lpstr>Provide an overview of Green Havan Florists (approx. 30 seconds).</vt:lpstr>
      <vt:lpstr>Provide an insight into the problems Green Haven Florists are facing (approx. 1 minute).</vt:lpstr>
      <vt:lpstr>PowerPoint Presentation</vt:lpstr>
      <vt:lpstr>Refference 5W2H</vt:lpstr>
      <vt:lpstr>Provide a critique of the PESTEL Framework (approx. 1 minute).</vt:lpstr>
      <vt:lpstr>  Provide an application and discuss the information provided in your PESTEL Framework (approx.  1 minute).  </vt:lpstr>
      <vt:lpstr>Provide a critique of the Cause-and-Effect model (approx. 1 minute).</vt:lpstr>
      <vt:lpstr>PowerPoint Presentation</vt:lpstr>
      <vt:lpstr>Provide a summary of your Key Findings (approx. 30 seconds)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Cristian Moldovan</cp:lastModifiedBy>
  <cp:revision>91</cp:revision>
  <dcterms:created xsi:type="dcterms:W3CDTF">2024-01-29T11:42:05Z</dcterms:created>
  <dcterms:modified xsi:type="dcterms:W3CDTF">2026-02-15T21:55:12Z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