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46"/>
  </p:notesMasterIdLst>
  <p:sldIdLst>
    <p:sldId id="269" r:id="rId5"/>
    <p:sldId id="320" r:id="rId6"/>
    <p:sldId id="359" r:id="rId7"/>
    <p:sldId id="307" r:id="rId8"/>
    <p:sldId id="322" r:id="rId9"/>
    <p:sldId id="302" r:id="rId10"/>
    <p:sldId id="309" r:id="rId11"/>
    <p:sldId id="284" r:id="rId12"/>
    <p:sldId id="358" r:id="rId13"/>
    <p:sldId id="360" r:id="rId14"/>
    <p:sldId id="356" r:id="rId15"/>
    <p:sldId id="361" r:id="rId16"/>
    <p:sldId id="366" r:id="rId17"/>
    <p:sldId id="317" r:id="rId18"/>
    <p:sldId id="362" r:id="rId19"/>
    <p:sldId id="363" r:id="rId20"/>
    <p:sldId id="352" r:id="rId21"/>
    <p:sldId id="324" r:id="rId22"/>
    <p:sldId id="296" r:id="rId23"/>
    <p:sldId id="327" r:id="rId24"/>
    <p:sldId id="326" r:id="rId25"/>
    <p:sldId id="293" r:id="rId26"/>
    <p:sldId id="329" r:id="rId27"/>
    <p:sldId id="297" r:id="rId28"/>
    <p:sldId id="325" r:id="rId29"/>
    <p:sldId id="291" r:id="rId30"/>
    <p:sldId id="292" r:id="rId31"/>
    <p:sldId id="346" r:id="rId32"/>
    <p:sldId id="365" r:id="rId33"/>
    <p:sldId id="354" r:id="rId34"/>
    <p:sldId id="348" r:id="rId35"/>
    <p:sldId id="318" r:id="rId36"/>
    <p:sldId id="301" r:id="rId37"/>
    <p:sldId id="268" r:id="rId38"/>
    <p:sldId id="315" r:id="rId39"/>
    <p:sldId id="289" r:id="rId40"/>
    <p:sldId id="288" r:id="rId41"/>
    <p:sldId id="364" r:id="rId42"/>
    <p:sldId id="328" r:id="rId43"/>
    <p:sldId id="323" r:id="rId44"/>
    <p:sldId id="311" r:id="rId4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20"/>
            <p14:sldId id="359"/>
            <p14:sldId id="307"/>
            <p14:sldId id="322"/>
            <p14:sldId id="302"/>
            <p14:sldId id="309"/>
            <p14:sldId id="284"/>
            <p14:sldId id="358"/>
            <p14:sldId id="360"/>
            <p14:sldId id="356"/>
            <p14:sldId id="361"/>
            <p14:sldId id="366"/>
            <p14:sldId id="317"/>
            <p14:sldId id="362"/>
            <p14:sldId id="363"/>
            <p14:sldId id="352"/>
            <p14:sldId id="324"/>
            <p14:sldId id="296"/>
            <p14:sldId id="327"/>
            <p14:sldId id="326"/>
            <p14:sldId id="293"/>
            <p14:sldId id="329"/>
            <p14:sldId id="297"/>
            <p14:sldId id="325"/>
            <p14:sldId id="291"/>
            <p14:sldId id="292"/>
            <p14:sldId id="346"/>
            <p14:sldId id="365"/>
            <p14:sldId id="354"/>
            <p14:sldId id="348"/>
            <p14:sldId id="318"/>
            <p14:sldId id="301"/>
            <p14:sldId id="268"/>
            <p14:sldId id="315"/>
            <p14:sldId id="289"/>
            <p14:sldId id="288"/>
            <p14:sldId id="364"/>
            <p14:sldId id="328"/>
            <p14:sldId id="323"/>
            <p14:sldId id="31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B7DCE6-3FC9-4CD6-A0B3-769C3540167A}" v="3" dt="2020-09-22T09:54:34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57" d="100"/>
          <a:sy n="57" d="100"/>
        </p:scale>
        <p:origin x="101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E8B7DCE6-3FC9-4CD6-A0B3-769C3540167A}"/>
    <pc:docChg chg="undo custSel addSld delSld modSld sldOrd modSection">
      <pc:chgData name="James Williams" userId="c957a50b-491f-4d94-b4bc-52aca3e2340d" providerId="ADAL" clId="{E8B7DCE6-3FC9-4CD6-A0B3-769C3540167A}" dt="2020-09-22T10:01:16.309" v="66"/>
      <pc:docMkLst>
        <pc:docMk/>
      </pc:docMkLst>
      <pc:sldChg chg="ord">
        <pc:chgData name="James Williams" userId="c957a50b-491f-4d94-b4bc-52aca3e2340d" providerId="ADAL" clId="{E8B7DCE6-3FC9-4CD6-A0B3-769C3540167A}" dt="2020-09-22T10:01:16.309" v="66"/>
        <pc:sldMkLst>
          <pc:docMk/>
          <pc:sldMk cId="2744674804" sldId="268"/>
        </pc:sldMkLst>
      </pc:sldChg>
      <pc:sldChg chg="del">
        <pc:chgData name="James Williams" userId="c957a50b-491f-4d94-b4bc-52aca3e2340d" providerId="ADAL" clId="{E8B7DCE6-3FC9-4CD6-A0B3-769C3540167A}" dt="2020-09-22T09:36:31.366" v="1" actId="2696"/>
        <pc:sldMkLst>
          <pc:docMk/>
          <pc:sldMk cId="3285734299" sldId="279"/>
        </pc:sldMkLst>
      </pc:sldChg>
      <pc:sldChg chg="modSp add del mod">
        <pc:chgData name="James Williams" userId="c957a50b-491f-4d94-b4bc-52aca3e2340d" providerId="ADAL" clId="{E8B7DCE6-3FC9-4CD6-A0B3-769C3540167A}" dt="2020-09-22T09:43:11.383" v="6"/>
        <pc:sldMkLst>
          <pc:docMk/>
          <pc:sldMk cId="1871085260" sldId="281"/>
        </pc:sldMkLst>
        <pc:spChg chg="mod">
          <ac:chgData name="James Williams" userId="c957a50b-491f-4d94-b4bc-52aca3e2340d" providerId="ADAL" clId="{E8B7DCE6-3FC9-4CD6-A0B3-769C3540167A}" dt="2020-09-22T09:43:11.383" v="6"/>
          <ac:spMkLst>
            <pc:docMk/>
            <pc:sldMk cId="1871085260" sldId="281"/>
            <ac:spMk id="4" creationId="{0833C173-4216-4B13-AEB2-DD282EBE7E44}"/>
          </ac:spMkLst>
        </pc:spChg>
      </pc:sldChg>
      <pc:sldChg chg="add del">
        <pc:chgData name="James Williams" userId="c957a50b-491f-4d94-b4bc-52aca3e2340d" providerId="ADAL" clId="{E8B7DCE6-3FC9-4CD6-A0B3-769C3540167A}" dt="2020-09-22T09:43:36.449" v="7" actId="2696"/>
        <pc:sldMkLst>
          <pc:docMk/>
          <pc:sldMk cId="503530117" sldId="296"/>
        </pc:sldMkLst>
      </pc:sldChg>
      <pc:sldChg chg="add">
        <pc:chgData name="James Williams" userId="c957a50b-491f-4d94-b4bc-52aca3e2340d" providerId="ADAL" clId="{E8B7DCE6-3FC9-4CD6-A0B3-769C3540167A}" dt="2020-09-22T09:36:27.902" v="0"/>
        <pc:sldMkLst>
          <pc:docMk/>
          <pc:sldMk cId="3367023721" sldId="299"/>
        </pc:sldMkLst>
      </pc:sldChg>
      <pc:sldChg chg="modSp add mod">
        <pc:chgData name="James Williams" userId="c957a50b-491f-4d94-b4bc-52aca3e2340d" providerId="ADAL" clId="{E8B7DCE6-3FC9-4CD6-A0B3-769C3540167A}" dt="2020-09-22T09:56:00.391" v="64" actId="403"/>
        <pc:sldMkLst>
          <pc:docMk/>
          <pc:sldMk cId="755997143" sldId="300"/>
        </pc:sldMkLst>
        <pc:spChg chg="mod">
          <ac:chgData name="James Williams" userId="c957a50b-491f-4d94-b4bc-52aca3e2340d" providerId="ADAL" clId="{E8B7DCE6-3FC9-4CD6-A0B3-769C3540167A}" dt="2020-09-22T09:56:00.391" v="64" actId="403"/>
          <ac:spMkLst>
            <pc:docMk/>
            <pc:sldMk cId="755997143" sldId="300"/>
            <ac:spMk id="4" creationId="{0833C173-4216-4B13-AEB2-DD282EBE7E44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7C6A84-2A5D-40C5-8320-001C2D9C78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B8F4E9-1CFA-493E-A206-82C4BD117CB6}">
      <dgm:prSet/>
      <dgm:spPr>
        <a:solidFill>
          <a:srgbClr val="4472C4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1: A1T1 = Moodle Unit 1 Topic 1 and ideation.</a:t>
          </a:r>
          <a:endParaRPr lang="en-US" dirty="0"/>
        </a:p>
      </dgm:t>
    </dgm:pt>
    <dgm:pt modelId="{D4AC9572-A1A1-469C-8C71-C4D1995153CF}" type="parTrans" cxnId="{81EBFDC0-9A32-4FFD-847C-50922AE577A1}">
      <dgm:prSet/>
      <dgm:spPr/>
      <dgm:t>
        <a:bodyPr/>
        <a:lstStyle/>
        <a:p>
          <a:endParaRPr lang="en-US"/>
        </a:p>
      </dgm:t>
    </dgm:pt>
    <dgm:pt modelId="{6BB530BB-102B-43BF-8761-049243BC4F0C}" type="sibTrans" cxnId="{81EBFDC0-9A32-4FFD-847C-50922AE577A1}">
      <dgm:prSet/>
      <dgm:spPr/>
      <dgm:t>
        <a:bodyPr/>
        <a:lstStyle/>
        <a:p>
          <a:endParaRPr lang="en-US"/>
        </a:p>
      </dgm:t>
    </dgm:pt>
    <dgm:pt modelId="{6B00E852-18E4-421C-A379-22AB83348BC6}">
      <dgm:prSet/>
      <dgm:spPr>
        <a:solidFill>
          <a:srgbClr val="FFC000"/>
        </a:solidFill>
      </dgm:spPr>
      <dgm:t>
        <a:bodyPr/>
        <a:lstStyle/>
        <a:p>
          <a:r>
            <a:rPr lang="en-GB" b="0" i="0"/>
            <a:t>Wk 2: A1T2 = Project ideation.</a:t>
          </a:r>
          <a:endParaRPr lang="en-US"/>
        </a:p>
      </dgm:t>
    </dgm:pt>
    <dgm:pt modelId="{7C948D52-9B4D-46CD-87ED-751A33B7AEB4}" type="parTrans" cxnId="{2CE67ED5-3750-405C-8E4F-6DA9E91EFEB1}">
      <dgm:prSet/>
      <dgm:spPr/>
      <dgm:t>
        <a:bodyPr/>
        <a:lstStyle/>
        <a:p>
          <a:endParaRPr lang="en-US"/>
        </a:p>
      </dgm:t>
    </dgm:pt>
    <dgm:pt modelId="{14ED7155-322A-43CA-873D-AEA6D1C60DED}" type="sibTrans" cxnId="{2CE67ED5-3750-405C-8E4F-6DA9E91EFEB1}">
      <dgm:prSet/>
      <dgm:spPr/>
      <dgm:t>
        <a:bodyPr/>
        <a:lstStyle/>
        <a:p>
          <a:endParaRPr lang="en-US"/>
        </a:p>
      </dgm:t>
    </dgm:pt>
    <dgm:pt modelId="{06501E92-30C2-4E31-BEAF-CC7BF9951A4A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3: A1T3 = Project Planning: Project Poster &amp; Chart.</a:t>
          </a:r>
          <a:endParaRPr lang="en-US" dirty="0"/>
        </a:p>
      </dgm:t>
    </dgm:pt>
    <dgm:pt modelId="{0297968F-815B-422B-9F97-930EA97B9269}" type="parTrans" cxnId="{9EA0815C-1911-4E90-93EF-EB8B6B44DFA3}">
      <dgm:prSet/>
      <dgm:spPr/>
      <dgm:t>
        <a:bodyPr/>
        <a:lstStyle/>
        <a:p>
          <a:endParaRPr lang="en-US"/>
        </a:p>
      </dgm:t>
    </dgm:pt>
    <dgm:pt modelId="{8F91C438-CE7E-4E3C-AE3B-BAFD203A7C10}" type="sibTrans" cxnId="{9EA0815C-1911-4E90-93EF-EB8B6B44DFA3}">
      <dgm:prSet/>
      <dgm:spPr/>
      <dgm:t>
        <a:bodyPr/>
        <a:lstStyle/>
        <a:p>
          <a:endParaRPr lang="en-US"/>
        </a:p>
      </dgm:t>
    </dgm:pt>
    <dgm:pt modelId="{51229B02-4C6B-4A06-B35F-EDE9C73254C3}">
      <dgm:prSet/>
      <dgm:spPr>
        <a:solidFill>
          <a:srgbClr val="FF0000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4: Assignment 1 Support and submission (14</a:t>
          </a:r>
          <a:r>
            <a:rPr lang="en-GB" b="0" i="0" baseline="30000" dirty="0"/>
            <a:t>th</a:t>
          </a:r>
          <a:r>
            <a:rPr lang="en-GB" b="0" i="0" dirty="0"/>
            <a:t> June).</a:t>
          </a:r>
          <a:endParaRPr lang="en-US" dirty="0"/>
        </a:p>
      </dgm:t>
    </dgm:pt>
    <dgm:pt modelId="{D04AB791-E551-4447-9715-CCB4192060A6}" type="parTrans" cxnId="{8CA4264B-AFC2-4123-A579-E50E61825418}">
      <dgm:prSet/>
      <dgm:spPr/>
      <dgm:t>
        <a:bodyPr/>
        <a:lstStyle/>
        <a:p>
          <a:endParaRPr lang="en-US"/>
        </a:p>
      </dgm:t>
    </dgm:pt>
    <dgm:pt modelId="{8D0E9188-0D1D-476F-92E0-6F30B910DDDE}" type="sibTrans" cxnId="{8CA4264B-AFC2-4123-A579-E50E61825418}">
      <dgm:prSet/>
      <dgm:spPr/>
      <dgm:t>
        <a:bodyPr/>
        <a:lstStyle/>
        <a:p>
          <a:endParaRPr lang="en-US"/>
        </a:p>
      </dgm:t>
    </dgm:pt>
    <dgm:pt modelId="{FA146566-20F0-479F-BE83-33BC997BA736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5: A2T1&amp;2 = Project Design work.</a:t>
          </a:r>
          <a:endParaRPr lang="en-US" dirty="0"/>
        </a:p>
      </dgm:t>
    </dgm:pt>
    <dgm:pt modelId="{01ED45BC-3DF7-438D-8EAF-CF553500B195}" type="parTrans" cxnId="{5C26FD7C-758F-430F-8E3A-6934CB952931}">
      <dgm:prSet/>
      <dgm:spPr/>
      <dgm:t>
        <a:bodyPr/>
        <a:lstStyle/>
        <a:p>
          <a:endParaRPr lang="en-US"/>
        </a:p>
      </dgm:t>
    </dgm:pt>
    <dgm:pt modelId="{806253A7-FE53-46E0-BABA-5A029CC250D5}" type="sibTrans" cxnId="{5C26FD7C-758F-430F-8E3A-6934CB952931}">
      <dgm:prSet/>
      <dgm:spPr/>
      <dgm:t>
        <a:bodyPr/>
        <a:lstStyle/>
        <a:p>
          <a:endParaRPr lang="en-US"/>
        </a:p>
      </dgm:t>
    </dgm:pt>
    <dgm:pt modelId="{F11593C8-35BC-4FCF-8CB7-962C83B96A1E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6: A2T3 = Practical work. Progress update (all) then Q&amp;A.</a:t>
          </a:r>
          <a:endParaRPr lang="en-US" dirty="0"/>
        </a:p>
      </dgm:t>
    </dgm:pt>
    <dgm:pt modelId="{4F49F8D1-2151-4F8D-976F-9F1D146F7E3E}" type="parTrans" cxnId="{AB148F02-D9B7-4B99-AFF5-D9CE30E16AB5}">
      <dgm:prSet/>
      <dgm:spPr/>
      <dgm:t>
        <a:bodyPr/>
        <a:lstStyle/>
        <a:p>
          <a:endParaRPr lang="en-US"/>
        </a:p>
      </dgm:t>
    </dgm:pt>
    <dgm:pt modelId="{D9B7634B-A45B-43A1-905C-8EA767F1795E}" type="sibTrans" cxnId="{AB148F02-D9B7-4B99-AFF5-D9CE30E16AB5}">
      <dgm:prSet/>
      <dgm:spPr/>
      <dgm:t>
        <a:bodyPr/>
        <a:lstStyle/>
        <a:p>
          <a:endParaRPr lang="en-US"/>
        </a:p>
      </dgm:t>
    </dgm:pt>
    <dgm:pt modelId="{9467F0F8-9BBB-435D-A758-A5412EA746D1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7: A2T3 = Practical work: Progress update (all) then Q&amp;A.</a:t>
          </a:r>
          <a:endParaRPr lang="en-US" dirty="0"/>
        </a:p>
      </dgm:t>
    </dgm:pt>
    <dgm:pt modelId="{3FB6ED29-4F37-4DE7-BDFD-DA1C82522262}" type="parTrans" cxnId="{2F640660-E719-4462-A4B4-CBBFCEA5CC86}">
      <dgm:prSet/>
      <dgm:spPr/>
      <dgm:t>
        <a:bodyPr/>
        <a:lstStyle/>
        <a:p>
          <a:endParaRPr lang="en-US"/>
        </a:p>
      </dgm:t>
    </dgm:pt>
    <dgm:pt modelId="{9D7C8805-4396-402B-8953-D3AACABAB3A1}" type="sibTrans" cxnId="{2F640660-E719-4462-A4B4-CBBFCEA5CC86}">
      <dgm:prSet/>
      <dgm:spPr/>
      <dgm:t>
        <a:bodyPr/>
        <a:lstStyle/>
        <a:p>
          <a:endParaRPr lang="en-US"/>
        </a:p>
      </dgm:t>
    </dgm:pt>
    <dgm:pt modelId="{16B6DE4D-24E3-4750-A024-5DF4586EE8ED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8: A2T3&amp;4 = Practical work: Progress update (all) then Q&amp;A.</a:t>
          </a:r>
          <a:endParaRPr lang="en-US" dirty="0"/>
        </a:p>
      </dgm:t>
    </dgm:pt>
    <dgm:pt modelId="{43BDCEFB-64C1-4865-91AE-DC532BBE17DF}" type="parTrans" cxnId="{D22EA84D-C0E6-4830-A0A8-50F8BEA13967}">
      <dgm:prSet/>
      <dgm:spPr/>
      <dgm:t>
        <a:bodyPr/>
        <a:lstStyle/>
        <a:p>
          <a:endParaRPr lang="en-US"/>
        </a:p>
      </dgm:t>
    </dgm:pt>
    <dgm:pt modelId="{676B0DDA-B27E-4AFF-9C6E-B42A9A398ACA}" type="sibTrans" cxnId="{D22EA84D-C0E6-4830-A0A8-50F8BEA13967}">
      <dgm:prSet/>
      <dgm:spPr/>
      <dgm:t>
        <a:bodyPr/>
        <a:lstStyle/>
        <a:p>
          <a:endParaRPr lang="en-US"/>
        </a:p>
      </dgm:t>
    </dgm:pt>
    <dgm:pt modelId="{D73BE8A6-F22A-44EF-AA4F-2147AD3C665D}">
      <dgm:prSet/>
      <dgm:spPr>
        <a:solidFill>
          <a:srgbClr val="FF0000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9: Assignment 2 Support and submission (15</a:t>
          </a:r>
          <a:r>
            <a:rPr lang="en-GB" b="0" i="0" baseline="30000" dirty="0"/>
            <a:t>th</a:t>
          </a:r>
          <a:r>
            <a:rPr lang="en-GB" b="0" i="0" dirty="0"/>
            <a:t> July).</a:t>
          </a:r>
          <a:endParaRPr lang="en-US" dirty="0"/>
        </a:p>
      </dgm:t>
    </dgm:pt>
    <dgm:pt modelId="{9F1D4D26-C917-4B6E-9E23-4816AC1CCFE0}" type="parTrans" cxnId="{FFC8774D-5F3B-4932-972D-9B47977CB504}">
      <dgm:prSet/>
      <dgm:spPr/>
      <dgm:t>
        <a:bodyPr/>
        <a:lstStyle/>
        <a:p>
          <a:endParaRPr lang="en-US"/>
        </a:p>
      </dgm:t>
    </dgm:pt>
    <dgm:pt modelId="{5DBB3D97-F5F1-4F1D-9541-A76B034A5137}" type="sibTrans" cxnId="{FFC8774D-5F3B-4932-972D-9B47977CB504}">
      <dgm:prSet/>
      <dgm:spPr/>
      <dgm:t>
        <a:bodyPr/>
        <a:lstStyle/>
        <a:p>
          <a:endParaRPr lang="en-US"/>
        </a:p>
      </dgm:t>
    </dgm:pt>
    <dgm:pt modelId="{4E80DEFD-D666-4E0B-8CDA-291947AA2AD6}" type="pres">
      <dgm:prSet presAssocID="{BC7C6A84-2A5D-40C5-8320-001C2D9C7831}" presName="linear" presStyleCnt="0">
        <dgm:presLayoutVars>
          <dgm:animLvl val="lvl"/>
          <dgm:resizeHandles val="exact"/>
        </dgm:presLayoutVars>
      </dgm:prSet>
      <dgm:spPr/>
    </dgm:pt>
    <dgm:pt modelId="{CCDBD79C-A325-469B-9E03-3407CBA5412D}" type="pres">
      <dgm:prSet presAssocID="{1CB8F4E9-1CFA-493E-A206-82C4BD117CB6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533750A7-66D8-42C5-8D40-BED2F4E30F21}" type="pres">
      <dgm:prSet presAssocID="{6BB530BB-102B-43BF-8761-049243BC4F0C}" presName="spacer" presStyleCnt="0"/>
      <dgm:spPr/>
    </dgm:pt>
    <dgm:pt modelId="{693D7AA0-BAF9-4129-B59C-D1B7AEBA0120}" type="pres">
      <dgm:prSet presAssocID="{6B00E852-18E4-421C-A379-22AB83348BC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39578E5C-8D2D-4ABD-B232-8E3D6569888D}" type="pres">
      <dgm:prSet presAssocID="{14ED7155-322A-43CA-873D-AEA6D1C60DED}" presName="spacer" presStyleCnt="0"/>
      <dgm:spPr/>
    </dgm:pt>
    <dgm:pt modelId="{2D4B1C51-9C89-4208-9F44-4D21B6BC49A3}" type="pres">
      <dgm:prSet presAssocID="{06501E92-30C2-4E31-BEAF-CC7BF9951A4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ECC39520-E509-4FB6-8355-7A1DB1DB3639}" type="pres">
      <dgm:prSet presAssocID="{8F91C438-CE7E-4E3C-AE3B-BAFD203A7C10}" presName="spacer" presStyleCnt="0"/>
      <dgm:spPr/>
    </dgm:pt>
    <dgm:pt modelId="{B0C5C211-055E-401E-8DF7-F832199B7D06}" type="pres">
      <dgm:prSet presAssocID="{51229B02-4C6B-4A06-B35F-EDE9C73254C3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6547DCFB-26F0-4430-AF56-E7BE5BC1E5D7}" type="pres">
      <dgm:prSet presAssocID="{8D0E9188-0D1D-476F-92E0-6F30B910DDDE}" presName="spacer" presStyleCnt="0"/>
      <dgm:spPr/>
    </dgm:pt>
    <dgm:pt modelId="{3DBB436A-992D-4D58-AE5C-D1F04376C143}" type="pres">
      <dgm:prSet presAssocID="{FA146566-20F0-479F-BE83-33BC997BA736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94B19D73-AF94-423D-B146-2E58D5583DD7}" type="pres">
      <dgm:prSet presAssocID="{806253A7-FE53-46E0-BABA-5A029CC250D5}" presName="spacer" presStyleCnt="0"/>
      <dgm:spPr/>
    </dgm:pt>
    <dgm:pt modelId="{6A553C07-9A04-48AA-BF37-4E49FE6E3B08}" type="pres">
      <dgm:prSet presAssocID="{F11593C8-35BC-4FCF-8CB7-962C83B96A1E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08A561AF-F44F-4852-B5D4-BA25339F3A6F}" type="pres">
      <dgm:prSet presAssocID="{D9B7634B-A45B-43A1-905C-8EA767F1795E}" presName="spacer" presStyleCnt="0"/>
      <dgm:spPr/>
    </dgm:pt>
    <dgm:pt modelId="{617A8398-5129-4218-9183-D72E1FE57AEC}" type="pres">
      <dgm:prSet presAssocID="{9467F0F8-9BBB-435D-A758-A5412EA746D1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C465F314-D9C6-4AF8-9687-9CE4429CFF95}" type="pres">
      <dgm:prSet presAssocID="{9D7C8805-4396-402B-8953-D3AACABAB3A1}" presName="spacer" presStyleCnt="0"/>
      <dgm:spPr/>
    </dgm:pt>
    <dgm:pt modelId="{80987124-1AAF-4559-A6C6-B1DBEA33679E}" type="pres">
      <dgm:prSet presAssocID="{16B6DE4D-24E3-4750-A024-5DF4586EE8E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7AE73493-6719-4FDA-8018-CFD4BF8D47B1}" type="pres">
      <dgm:prSet presAssocID="{676B0DDA-B27E-4AFF-9C6E-B42A9A398ACA}" presName="spacer" presStyleCnt="0"/>
      <dgm:spPr/>
    </dgm:pt>
    <dgm:pt modelId="{9EB02EB7-8EF7-4EAC-B03E-F0FAB5961C7E}" type="pres">
      <dgm:prSet presAssocID="{D73BE8A6-F22A-44EF-AA4F-2147AD3C665D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AB148F02-D9B7-4B99-AFF5-D9CE30E16AB5}" srcId="{BC7C6A84-2A5D-40C5-8320-001C2D9C7831}" destId="{F11593C8-35BC-4FCF-8CB7-962C83B96A1E}" srcOrd="5" destOrd="0" parTransId="{4F49F8D1-2151-4F8D-976F-9F1D146F7E3E}" sibTransId="{D9B7634B-A45B-43A1-905C-8EA767F1795E}"/>
    <dgm:cxn modelId="{0570570C-E8FB-4A22-93FA-CEEBF7277F9C}" type="presOf" srcId="{BC7C6A84-2A5D-40C5-8320-001C2D9C7831}" destId="{4E80DEFD-D666-4E0B-8CDA-291947AA2AD6}" srcOrd="0" destOrd="0" presId="urn:microsoft.com/office/officeart/2005/8/layout/vList2"/>
    <dgm:cxn modelId="{678ABE27-128E-4264-816C-93CCCFF3BC75}" type="presOf" srcId="{FA146566-20F0-479F-BE83-33BC997BA736}" destId="{3DBB436A-992D-4D58-AE5C-D1F04376C143}" srcOrd="0" destOrd="0" presId="urn:microsoft.com/office/officeart/2005/8/layout/vList2"/>
    <dgm:cxn modelId="{A64C0228-857F-4C74-8676-2B6AECD3DDC3}" type="presOf" srcId="{16B6DE4D-24E3-4750-A024-5DF4586EE8ED}" destId="{80987124-1AAF-4559-A6C6-B1DBEA33679E}" srcOrd="0" destOrd="0" presId="urn:microsoft.com/office/officeart/2005/8/layout/vList2"/>
    <dgm:cxn modelId="{08AA9F28-649F-4C9D-B441-C610998BAF12}" type="presOf" srcId="{D73BE8A6-F22A-44EF-AA4F-2147AD3C665D}" destId="{9EB02EB7-8EF7-4EAC-B03E-F0FAB5961C7E}" srcOrd="0" destOrd="0" presId="urn:microsoft.com/office/officeart/2005/8/layout/vList2"/>
    <dgm:cxn modelId="{954AD637-31D1-4FD0-A7CD-479A04D2BC83}" type="presOf" srcId="{1CB8F4E9-1CFA-493E-A206-82C4BD117CB6}" destId="{CCDBD79C-A325-469B-9E03-3407CBA5412D}" srcOrd="0" destOrd="0" presId="urn:microsoft.com/office/officeart/2005/8/layout/vList2"/>
    <dgm:cxn modelId="{9C3E3F38-62D3-4FD2-97B2-58F574BA9839}" type="presOf" srcId="{51229B02-4C6B-4A06-B35F-EDE9C73254C3}" destId="{B0C5C211-055E-401E-8DF7-F832199B7D06}" srcOrd="0" destOrd="0" presId="urn:microsoft.com/office/officeart/2005/8/layout/vList2"/>
    <dgm:cxn modelId="{1A851D3C-B457-46D7-9676-37D31A540E91}" type="presOf" srcId="{F11593C8-35BC-4FCF-8CB7-962C83B96A1E}" destId="{6A553C07-9A04-48AA-BF37-4E49FE6E3B08}" srcOrd="0" destOrd="0" presId="urn:microsoft.com/office/officeart/2005/8/layout/vList2"/>
    <dgm:cxn modelId="{9EA0815C-1911-4E90-93EF-EB8B6B44DFA3}" srcId="{BC7C6A84-2A5D-40C5-8320-001C2D9C7831}" destId="{06501E92-30C2-4E31-BEAF-CC7BF9951A4A}" srcOrd="2" destOrd="0" parTransId="{0297968F-815B-422B-9F97-930EA97B9269}" sibTransId="{8F91C438-CE7E-4E3C-AE3B-BAFD203A7C10}"/>
    <dgm:cxn modelId="{2F640660-E719-4462-A4B4-CBBFCEA5CC86}" srcId="{BC7C6A84-2A5D-40C5-8320-001C2D9C7831}" destId="{9467F0F8-9BBB-435D-A758-A5412EA746D1}" srcOrd="6" destOrd="0" parTransId="{3FB6ED29-4F37-4DE7-BDFD-DA1C82522262}" sibTransId="{9D7C8805-4396-402B-8953-D3AACABAB3A1}"/>
    <dgm:cxn modelId="{8CA4264B-AFC2-4123-A579-E50E61825418}" srcId="{BC7C6A84-2A5D-40C5-8320-001C2D9C7831}" destId="{51229B02-4C6B-4A06-B35F-EDE9C73254C3}" srcOrd="3" destOrd="0" parTransId="{D04AB791-E551-4447-9715-CCB4192060A6}" sibTransId="{8D0E9188-0D1D-476F-92E0-6F30B910DDDE}"/>
    <dgm:cxn modelId="{D2F8466C-292A-46D1-BA02-C8540BD62BD7}" type="presOf" srcId="{06501E92-30C2-4E31-BEAF-CC7BF9951A4A}" destId="{2D4B1C51-9C89-4208-9F44-4D21B6BC49A3}" srcOrd="0" destOrd="0" presId="urn:microsoft.com/office/officeart/2005/8/layout/vList2"/>
    <dgm:cxn modelId="{FFC8774D-5F3B-4932-972D-9B47977CB504}" srcId="{BC7C6A84-2A5D-40C5-8320-001C2D9C7831}" destId="{D73BE8A6-F22A-44EF-AA4F-2147AD3C665D}" srcOrd="8" destOrd="0" parTransId="{9F1D4D26-C917-4B6E-9E23-4816AC1CCFE0}" sibTransId="{5DBB3D97-F5F1-4F1D-9541-A76B034A5137}"/>
    <dgm:cxn modelId="{D22EA84D-C0E6-4830-A0A8-50F8BEA13967}" srcId="{BC7C6A84-2A5D-40C5-8320-001C2D9C7831}" destId="{16B6DE4D-24E3-4750-A024-5DF4586EE8ED}" srcOrd="7" destOrd="0" parTransId="{43BDCEFB-64C1-4865-91AE-DC532BBE17DF}" sibTransId="{676B0DDA-B27E-4AFF-9C6E-B42A9A398ACA}"/>
    <dgm:cxn modelId="{5C26FD7C-758F-430F-8E3A-6934CB952931}" srcId="{BC7C6A84-2A5D-40C5-8320-001C2D9C7831}" destId="{FA146566-20F0-479F-BE83-33BC997BA736}" srcOrd="4" destOrd="0" parTransId="{01ED45BC-3DF7-438D-8EAF-CF553500B195}" sibTransId="{806253A7-FE53-46E0-BABA-5A029CC250D5}"/>
    <dgm:cxn modelId="{3186C5A7-4CCC-43F0-B08D-B1F0087A4D22}" type="presOf" srcId="{6B00E852-18E4-421C-A379-22AB83348BC6}" destId="{693D7AA0-BAF9-4129-B59C-D1B7AEBA0120}" srcOrd="0" destOrd="0" presId="urn:microsoft.com/office/officeart/2005/8/layout/vList2"/>
    <dgm:cxn modelId="{F83CC5C0-755D-4EE0-A2DF-A3640981D893}" type="presOf" srcId="{9467F0F8-9BBB-435D-A758-A5412EA746D1}" destId="{617A8398-5129-4218-9183-D72E1FE57AEC}" srcOrd="0" destOrd="0" presId="urn:microsoft.com/office/officeart/2005/8/layout/vList2"/>
    <dgm:cxn modelId="{81EBFDC0-9A32-4FFD-847C-50922AE577A1}" srcId="{BC7C6A84-2A5D-40C5-8320-001C2D9C7831}" destId="{1CB8F4E9-1CFA-493E-A206-82C4BD117CB6}" srcOrd="0" destOrd="0" parTransId="{D4AC9572-A1A1-469C-8C71-C4D1995153CF}" sibTransId="{6BB530BB-102B-43BF-8761-049243BC4F0C}"/>
    <dgm:cxn modelId="{2CE67ED5-3750-405C-8E4F-6DA9E91EFEB1}" srcId="{BC7C6A84-2A5D-40C5-8320-001C2D9C7831}" destId="{6B00E852-18E4-421C-A379-22AB83348BC6}" srcOrd="1" destOrd="0" parTransId="{7C948D52-9B4D-46CD-87ED-751A33B7AEB4}" sibTransId="{14ED7155-322A-43CA-873D-AEA6D1C60DED}"/>
    <dgm:cxn modelId="{8721D7F6-DE2A-453A-A6F8-EC3E00543EDC}" type="presParOf" srcId="{4E80DEFD-D666-4E0B-8CDA-291947AA2AD6}" destId="{CCDBD79C-A325-469B-9E03-3407CBA5412D}" srcOrd="0" destOrd="0" presId="urn:microsoft.com/office/officeart/2005/8/layout/vList2"/>
    <dgm:cxn modelId="{B104D675-8367-4CFD-B9BA-0E91B5AFAC22}" type="presParOf" srcId="{4E80DEFD-D666-4E0B-8CDA-291947AA2AD6}" destId="{533750A7-66D8-42C5-8D40-BED2F4E30F21}" srcOrd="1" destOrd="0" presId="urn:microsoft.com/office/officeart/2005/8/layout/vList2"/>
    <dgm:cxn modelId="{52839DB0-4EDD-4978-908F-18D9AEB9C119}" type="presParOf" srcId="{4E80DEFD-D666-4E0B-8CDA-291947AA2AD6}" destId="{693D7AA0-BAF9-4129-B59C-D1B7AEBA0120}" srcOrd="2" destOrd="0" presId="urn:microsoft.com/office/officeart/2005/8/layout/vList2"/>
    <dgm:cxn modelId="{F1D0AF4F-5216-4B21-9563-303CBE07B298}" type="presParOf" srcId="{4E80DEFD-D666-4E0B-8CDA-291947AA2AD6}" destId="{39578E5C-8D2D-4ABD-B232-8E3D6569888D}" srcOrd="3" destOrd="0" presId="urn:microsoft.com/office/officeart/2005/8/layout/vList2"/>
    <dgm:cxn modelId="{6A5A11E0-9310-43A7-A35E-D457650FD5B8}" type="presParOf" srcId="{4E80DEFD-D666-4E0B-8CDA-291947AA2AD6}" destId="{2D4B1C51-9C89-4208-9F44-4D21B6BC49A3}" srcOrd="4" destOrd="0" presId="urn:microsoft.com/office/officeart/2005/8/layout/vList2"/>
    <dgm:cxn modelId="{DE76D617-5E52-4200-86F9-BB35C03871FE}" type="presParOf" srcId="{4E80DEFD-D666-4E0B-8CDA-291947AA2AD6}" destId="{ECC39520-E509-4FB6-8355-7A1DB1DB3639}" srcOrd="5" destOrd="0" presId="urn:microsoft.com/office/officeart/2005/8/layout/vList2"/>
    <dgm:cxn modelId="{9E8987B1-E093-4BE2-807D-B0D222B8A033}" type="presParOf" srcId="{4E80DEFD-D666-4E0B-8CDA-291947AA2AD6}" destId="{B0C5C211-055E-401E-8DF7-F832199B7D06}" srcOrd="6" destOrd="0" presId="urn:microsoft.com/office/officeart/2005/8/layout/vList2"/>
    <dgm:cxn modelId="{DA2358A7-E714-4FC3-93E1-3F4507920A15}" type="presParOf" srcId="{4E80DEFD-D666-4E0B-8CDA-291947AA2AD6}" destId="{6547DCFB-26F0-4430-AF56-E7BE5BC1E5D7}" srcOrd="7" destOrd="0" presId="urn:microsoft.com/office/officeart/2005/8/layout/vList2"/>
    <dgm:cxn modelId="{C15FB195-48BD-44DA-B491-408BA0C55EAC}" type="presParOf" srcId="{4E80DEFD-D666-4E0B-8CDA-291947AA2AD6}" destId="{3DBB436A-992D-4D58-AE5C-D1F04376C143}" srcOrd="8" destOrd="0" presId="urn:microsoft.com/office/officeart/2005/8/layout/vList2"/>
    <dgm:cxn modelId="{376562E0-2A6C-4B4D-9754-F1F9B14A06EA}" type="presParOf" srcId="{4E80DEFD-D666-4E0B-8CDA-291947AA2AD6}" destId="{94B19D73-AF94-423D-B146-2E58D5583DD7}" srcOrd="9" destOrd="0" presId="urn:microsoft.com/office/officeart/2005/8/layout/vList2"/>
    <dgm:cxn modelId="{6CEE2159-DD52-4354-95AE-F73996E646E2}" type="presParOf" srcId="{4E80DEFD-D666-4E0B-8CDA-291947AA2AD6}" destId="{6A553C07-9A04-48AA-BF37-4E49FE6E3B08}" srcOrd="10" destOrd="0" presId="urn:microsoft.com/office/officeart/2005/8/layout/vList2"/>
    <dgm:cxn modelId="{C263DE8B-2AF9-4FF7-BA51-F57FCE232F8D}" type="presParOf" srcId="{4E80DEFD-D666-4E0B-8CDA-291947AA2AD6}" destId="{08A561AF-F44F-4852-B5D4-BA25339F3A6F}" srcOrd="11" destOrd="0" presId="urn:microsoft.com/office/officeart/2005/8/layout/vList2"/>
    <dgm:cxn modelId="{D01EF9D2-407D-4F14-AD7F-8B30C43CBFCF}" type="presParOf" srcId="{4E80DEFD-D666-4E0B-8CDA-291947AA2AD6}" destId="{617A8398-5129-4218-9183-D72E1FE57AEC}" srcOrd="12" destOrd="0" presId="urn:microsoft.com/office/officeart/2005/8/layout/vList2"/>
    <dgm:cxn modelId="{FD8A393C-E89B-4CA4-909F-0D4A5EE7F128}" type="presParOf" srcId="{4E80DEFD-D666-4E0B-8CDA-291947AA2AD6}" destId="{C465F314-D9C6-4AF8-9687-9CE4429CFF95}" srcOrd="13" destOrd="0" presId="urn:microsoft.com/office/officeart/2005/8/layout/vList2"/>
    <dgm:cxn modelId="{132DB0EE-826F-42F1-9A5D-06F85A308D72}" type="presParOf" srcId="{4E80DEFD-D666-4E0B-8CDA-291947AA2AD6}" destId="{80987124-1AAF-4559-A6C6-B1DBEA33679E}" srcOrd="14" destOrd="0" presId="urn:microsoft.com/office/officeart/2005/8/layout/vList2"/>
    <dgm:cxn modelId="{C90696BB-ABA5-4A0A-B267-DE2A9958F137}" type="presParOf" srcId="{4E80DEFD-D666-4E0B-8CDA-291947AA2AD6}" destId="{7AE73493-6719-4FDA-8018-CFD4BF8D47B1}" srcOrd="15" destOrd="0" presId="urn:microsoft.com/office/officeart/2005/8/layout/vList2"/>
    <dgm:cxn modelId="{A78A4F18-65B5-4A40-A957-9F15276F54F7}" type="presParOf" srcId="{4E80DEFD-D666-4E0B-8CDA-291947AA2AD6}" destId="{9EB02EB7-8EF7-4EAC-B03E-F0FAB5961C7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/>
            <a:t>Y</a:t>
          </a:r>
          <a:r>
            <a:rPr lang="en-GB" sz="2400" b="0" i="0" dirty="0"/>
            <a:t>our project should help you to develop new up-to-date skills.</a:t>
          </a:r>
          <a:endParaRPr lang="en-US" sz="2400" dirty="0"/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4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4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4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4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Your project will need to have a positive purpose and add value to yourself /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4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4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Due to the time limitations, be careful to limit the scope of your project.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4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4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BD79C-A325-469B-9E03-3407CBA5412D}">
      <dsp:nvSpPr>
        <dsp:cNvPr id="0" name=""/>
        <dsp:cNvSpPr/>
      </dsp:nvSpPr>
      <dsp:spPr>
        <a:xfrm>
          <a:off x="0" y="45401"/>
          <a:ext cx="8004735" cy="551655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1: A1T1 = Moodle Unit 1 Topic 1 and ideation.</a:t>
          </a:r>
          <a:endParaRPr lang="en-US" sz="2300" kern="1200" dirty="0"/>
        </a:p>
      </dsp:txBody>
      <dsp:txXfrm>
        <a:off x="26930" y="72331"/>
        <a:ext cx="7950875" cy="497795"/>
      </dsp:txXfrm>
    </dsp:sp>
    <dsp:sp modelId="{693D7AA0-BAF9-4129-B59C-D1B7AEBA0120}">
      <dsp:nvSpPr>
        <dsp:cNvPr id="0" name=""/>
        <dsp:cNvSpPr/>
      </dsp:nvSpPr>
      <dsp:spPr>
        <a:xfrm>
          <a:off x="0" y="663296"/>
          <a:ext cx="8004735" cy="551655"/>
        </a:xfrm>
        <a:prstGeom prst="round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Wk 2: A1T2 = Project ideation.</a:t>
          </a:r>
          <a:endParaRPr lang="en-US" sz="2300" kern="1200"/>
        </a:p>
      </dsp:txBody>
      <dsp:txXfrm>
        <a:off x="26930" y="690226"/>
        <a:ext cx="7950875" cy="497795"/>
      </dsp:txXfrm>
    </dsp:sp>
    <dsp:sp modelId="{2D4B1C51-9C89-4208-9F44-4D21B6BC49A3}">
      <dsp:nvSpPr>
        <dsp:cNvPr id="0" name=""/>
        <dsp:cNvSpPr/>
      </dsp:nvSpPr>
      <dsp:spPr>
        <a:xfrm>
          <a:off x="0" y="1281191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3: A1T3 = Project Planning: Project Poster &amp; Chart.</a:t>
          </a:r>
          <a:endParaRPr lang="en-US" sz="2300" kern="1200" dirty="0"/>
        </a:p>
      </dsp:txBody>
      <dsp:txXfrm>
        <a:off x="26930" y="1308121"/>
        <a:ext cx="7950875" cy="497795"/>
      </dsp:txXfrm>
    </dsp:sp>
    <dsp:sp modelId="{B0C5C211-055E-401E-8DF7-F832199B7D06}">
      <dsp:nvSpPr>
        <dsp:cNvPr id="0" name=""/>
        <dsp:cNvSpPr/>
      </dsp:nvSpPr>
      <dsp:spPr>
        <a:xfrm>
          <a:off x="0" y="1899087"/>
          <a:ext cx="8004735" cy="551655"/>
        </a:xfrm>
        <a:prstGeom prst="roundRect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4: Assignment 1 Support and submission (14</a:t>
          </a:r>
          <a:r>
            <a:rPr lang="en-GB" sz="2300" b="0" i="0" kern="1200" baseline="30000" dirty="0"/>
            <a:t>th</a:t>
          </a:r>
          <a:r>
            <a:rPr lang="en-GB" sz="2300" b="0" i="0" kern="1200" dirty="0"/>
            <a:t> June).</a:t>
          </a:r>
          <a:endParaRPr lang="en-US" sz="2300" kern="1200" dirty="0"/>
        </a:p>
      </dsp:txBody>
      <dsp:txXfrm>
        <a:off x="26930" y="1926017"/>
        <a:ext cx="7950875" cy="497795"/>
      </dsp:txXfrm>
    </dsp:sp>
    <dsp:sp modelId="{3DBB436A-992D-4D58-AE5C-D1F04376C143}">
      <dsp:nvSpPr>
        <dsp:cNvPr id="0" name=""/>
        <dsp:cNvSpPr/>
      </dsp:nvSpPr>
      <dsp:spPr>
        <a:xfrm>
          <a:off x="0" y="2516982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5: A2T1&amp;2 = Project Design work.</a:t>
          </a:r>
          <a:endParaRPr lang="en-US" sz="2300" kern="1200" dirty="0"/>
        </a:p>
      </dsp:txBody>
      <dsp:txXfrm>
        <a:off x="26930" y="2543912"/>
        <a:ext cx="7950875" cy="497795"/>
      </dsp:txXfrm>
    </dsp:sp>
    <dsp:sp modelId="{6A553C07-9A04-48AA-BF37-4E49FE6E3B08}">
      <dsp:nvSpPr>
        <dsp:cNvPr id="0" name=""/>
        <dsp:cNvSpPr/>
      </dsp:nvSpPr>
      <dsp:spPr>
        <a:xfrm>
          <a:off x="0" y="3134877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6: A2T3 = Practical work. Progress update (all) then Q&amp;A.</a:t>
          </a:r>
          <a:endParaRPr lang="en-US" sz="2300" kern="1200" dirty="0"/>
        </a:p>
      </dsp:txBody>
      <dsp:txXfrm>
        <a:off x="26930" y="3161807"/>
        <a:ext cx="7950875" cy="497795"/>
      </dsp:txXfrm>
    </dsp:sp>
    <dsp:sp modelId="{617A8398-5129-4218-9183-D72E1FE57AEC}">
      <dsp:nvSpPr>
        <dsp:cNvPr id="0" name=""/>
        <dsp:cNvSpPr/>
      </dsp:nvSpPr>
      <dsp:spPr>
        <a:xfrm>
          <a:off x="0" y="3752772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7: A2T3 = Practical work: Progress update (all) then Q&amp;A.</a:t>
          </a:r>
          <a:endParaRPr lang="en-US" sz="2300" kern="1200" dirty="0"/>
        </a:p>
      </dsp:txBody>
      <dsp:txXfrm>
        <a:off x="26930" y="3779702"/>
        <a:ext cx="7950875" cy="497795"/>
      </dsp:txXfrm>
    </dsp:sp>
    <dsp:sp modelId="{80987124-1AAF-4559-A6C6-B1DBEA33679E}">
      <dsp:nvSpPr>
        <dsp:cNvPr id="0" name=""/>
        <dsp:cNvSpPr/>
      </dsp:nvSpPr>
      <dsp:spPr>
        <a:xfrm>
          <a:off x="0" y="4370667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8: A2T3&amp;4 = Practical work: Progress update (all) then Q&amp;A.</a:t>
          </a:r>
          <a:endParaRPr lang="en-US" sz="2300" kern="1200" dirty="0"/>
        </a:p>
      </dsp:txBody>
      <dsp:txXfrm>
        <a:off x="26930" y="4397597"/>
        <a:ext cx="7950875" cy="497795"/>
      </dsp:txXfrm>
    </dsp:sp>
    <dsp:sp modelId="{9EB02EB7-8EF7-4EAC-B03E-F0FAB5961C7E}">
      <dsp:nvSpPr>
        <dsp:cNvPr id="0" name=""/>
        <dsp:cNvSpPr/>
      </dsp:nvSpPr>
      <dsp:spPr>
        <a:xfrm>
          <a:off x="0" y="4988562"/>
          <a:ext cx="8004735" cy="551655"/>
        </a:xfrm>
        <a:prstGeom prst="roundRect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9: Assignment 2 Support and submission (15</a:t>
          </a:r>
          <a:r>
            <a:rPr lang="en-GB" sz="2300" b="0" i="0" kern="1200" baseline="30000" dirty="0"/>
            <a:t>th</a:t>
          </a:r>
          <a:r>
            <a:rPr lang="en-GB" sz="2300" b="0" i="0" kern="1200" dirty="0"/>
            <a:t> July).</a:t>
          </a:r>
          <a:endParaRPr lang="en-US" sz="2300" kern="1200" dirty="0"/>
        </a:p>
      </dsp:txBody>
      <dsp:txXfrm>
        <a:off x="26930" y="5015492"/>
        <a:ext cx="7950875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</a:t>
          </a:r>
          <a:r>
            <a:rPr lang="en-GB" sz="2400" b="0" i="0" kern="1200" dirty="0"/>
            <a:t>our project should help you to develop new up-to-date skills.</a:t>
          </a:r>
          <a:endParaRPr lang="en-US" sz="2400" kern="1200" dirty="0"/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will need to have a positive purpose and add value to yourself / society in some way.</a:t>
          </a:r>
          <a:endParaRPr lang="en-US" sz="24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Due to the time limitations, be careful to limit the scope of your project.</a:t>
          </a:r>
          <a:endParaRPr lang="en-US" sz="2400" kern="1200" dirty="0"/>
        </a:p>
      </dsp:txBody>
      <dsp:txXfrm>
        <a:off x="1113940" y="3618592"/>
        <a:ext cx="9392515" cy="964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25/05/2021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today’s slide deck we will be looking at the module’s: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26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98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47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chewymoon.com/blog/gluten-free-snacks/" TargetMode="External"/><Relationship Id="rId7" Type="http://schemas.openxmlformats.org/officeDocument/2006/relationships/hyperlink" Target="https://en.wikipedia.org/wiki/Yin_and_yang" TargetMode="External"/><Relationship Id="rId12" Type="http://schemas.openxmlformats.org/officeDocument/2006/relationships/hyperlink" Target="http://kitchenconundrum.com/2013/02/classic-snacks-made-from-scratch-by-casey-barber-cookbook-review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1.jpg"/><Relationship Id="rId5" Type="http://schemas.openxmlformats.org/officeDocument/2006/relationships/hyperlink" Target="https://www.maxpixels.net/Food-Fruit-Snacks-Fruit-1397736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7.jpg"/><Relationship Id="rId9" Type="http://schemas.openxmlformats.org/officeDocument/2006/relationships/hyperlink" Target="https://en.wikipedia.org/wiki/Fruit_snack" TargetMode="External"/><Relationship Id="rId1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ohnjohnston.info/blog/e-portfolios-in-practise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iegogo.com/" TargetMode="External"/><Relationship Id="rId2" Type="http://schemas.openxmlformats.org/officeDocument/2006/relationships/hyperlink" Target="https://www.kickstarter.com/discover/categories/technolog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039471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</a:t>
            </a:r>
            <a:r>
              <a:rPr lang="en-US" sz="2800" b="1" dirty="0"/>
              <a:t>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2. Ideation.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5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5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Rectangle 5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4000" u="sng" dirty="0"/>
          </a:p>
        </p:txBody>
      </p:sp>
      <p:sp>
        <p:nvSpPr>
          <p:cNvPr id="65" name="Rectangle 5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77" y="2092328"/>
            <a:ext cx="10656846" cy="4284618"/>
          </a:xfrm>
        </p:spPr>
        <p:txBody>
          <a:bodyPr>
            <a:normAutofit/>
          </a:bodyPr>
          <a:lstStyle/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Last week’s Activity: Assignment 1 – Task 1.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Assignment 1 tasks.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Creating an e-portfolio for Assignment 1.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Activity: Assignment 1 – Task 2.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Ideation &amp; Project ideas.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Activity focus.</a:t>
            </a:r>
          </a:p>
          <a:p>
            <a:pPr marL="914400" lvl="2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dirty="0"/>
              <a:t>Informal Q&amp;A support</a:t>
            </a:r>
            <a:r>
              <a:rPr lang="en-GB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53620" y="1756370"/>
            <a:ext cx="8305674" cy="3098128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719138" indent="-547688">
              <a:buFont typeface="+mj-lt"/>
              <a:buAutoNum type="arabicPeriod"/>
            </a:pPr>
            <a:r>
              <a:rPr lang="en-US" sz="4000" b="1" dirty="0"/>
              <a:t>Topic 1 of Unit 1 Online Learning content on Moodle; &amp;</a:t>
            </a:r>
          </a:p>
          <a:p>
            <a:pPr marL="742950" indent="-561975">
              <a:buFont typeface="+mj-lt"/>
              <a:buAutoNum type="arabicPeriod"/>
            </a:pPr>
            <a:r>
              <a:rPr lang="en-US" sz="4000" b="1" dirty="0"/>
              <a:t>Task 1 of Assignment 1: Mind Map.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57488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Last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week’s Activity:</a:t>
            </a:r>
            <a:endParaRPr lang="en-GB" sz="5400" u="sng" dirty="0"/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97F96FB6-4388-4A58-829F-58365FF56CD8}"/>
              </a:ext>
            </a:extLst>
          </p:cNvPr>
          <p:cNvSpPr/>
          <p:nvPr/>
        </p:nvSpPr>
        <p:spPr>
          <a:xfrm rot="7949683">
            <a:off x="7600781" y="270824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289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75" y="315595"/>
            <a:ext cx="8300559" cy="10655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Online content: Unit 1 Topic 1</a:t>
            </a:r>
          </a:p>
        </p:txBody>
      </p:sp>
      <p:pic>
        <p:nvPicPr>
          <p:cNvPr id="6" name="Graphic 6" descr="Hierarchy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/>
        </p:blipFill>
        <p:spPr>
          <a:xfrm>
            <a:off x="8318810" y="1938671"/>
            <a:ext cx="3429007" cy="2707546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1275" y="1566963"/>
            <a:ext cx="9012305" cy="47606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/>
            <a:r>
              <a:rPr lang="en-US" sz="2800" dirty="0"/>
              <a:t>Last week’s activity included going through:</a:t>
            </a:r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Topic 1 - How Innovation Changes the World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b="1" dirty="0"/>
              <a:t>L</a:t>
            </a:r>
            <a:r>
              <a:rPr lang="en-US" sz="2800" dirty="0"/>
              <a:t>ocated in </a:t>
            </a:r>
            <a:r>
              <a:rPr lang="en-US" sz="2800" b="1" dirty="0"/>
              <a:t>Unit 1 - Ideas &amp; Values tile on Moodle</a:t>
            </a:r>
            <a:r>
              <a:rPr lang="en-US" sz="2800" dirty="0"/>
              <a:t>. </a:t>
            </a:r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2800" b="1" dirty="0"/>
              <a:t>Topic 1 consisted of 3 Sessions: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dirty="0"/>
              <a:t>Session 1: </a:t>
            </a:r>
            <a:r>
              <a:rPr lang="en-US" sz="2800" b="1" dirty="0"/>
              <a:t>Innovation &amp; Society</a:t>
            </a:r>
            <a:r>
              <a:rPr lang="en-US" sz="2800" dirty="0"/>
              <a:t>.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dirty="0"/>
              <a:t>Session 2: </a:t>
            </a:r>
            <a:r>
              <a:rPr lang="en-US" sz="2800" b="1" dirty="0"/>
              <a:t>Creating the Future</a:t>
            </a:r>
            <a:r>
              <a:rPr lang="en-US" sz="2800" dirty="0"/>
              <a:t>.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dirty="0"/>
              <a:t>Session 3: </a:t>
            </a:r>
            <a:r>
              <a:rPr lang="en-US" sz="2800" b="1" dirty="0"/>
              <a:t>Creativity &amp; Society</a:t>
            </a:r>
            <a:r>
              <a:rPr lang="en-US" sz="2800" dirty="0"/>
              <a:t>.</a:t>
            </a:r>
          </a:p>
          <a:p>
            <a:pPr marL="430213" lvl="1" indent="-228600">
              <a:buFont typeface="Arial" panose="020B0604020202020204" pitchFamily="34" charset="0"/>
              <a:buChar char="•"/>
            </a:pPr>
            <a:r>
              <a:rPr lang="en-US" sz="3200" b="1" dirty="0">
                <a:highlight>
                  <a:srgbClr val="FF0000"/>
                </a:highlight>
              </a:rPr>
              <a:t>There are 10 marks available for going through Topic 1.</a:t>
            </a: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B4BF260F-EEF1-4BBA-A1D7-F879F56A2FDB}"/>
              </a:ext>
            </a:extLst>
          </p:cNvPr>
          <p:cNvSpPr/>
          <p:nvPr/>
        </p:nvSpPr>
        <p:spPr>
          <a:xfrm rot="7949683">
            <a:off x="7824778" y="29907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229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24" y="255741"/>
            <a:ext cx="6238513" cy="146177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1 of Assignment 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824" y="1592513"/>
            <a:ext cx="7249556" cy="4659604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b="1" dirty="0"/>
              <a:t>Create a mind map </a:t>
            </a:r>
            <a:r>
              <a:rPr lang="en-US" sz="2800" dirty="0"/>
              <a:t>that refers to some of the concepts &amp; activity answers from Topic 1 of Unit 1 on Moodle.</a:t>
            </a:r>
          </a:p>
          <a:p>
            <a:pPr marL="800100" lvl="1" indent="-228600">
              <a:spcBef>
                <a:spcPts val="600"/>
              </a:spcBef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Your mind map should be </a:t>
            </a:r>
            <a:r>
              <a:rPr lang="en-US" sz="2800" b="1" dirty="0"/>
              <a:t>no more than 250 words </a:t>
            </a:r>
            <a:r>
              <a:rPr lang="en-US" sz="2800" dirty="0"/>
              <a:t>and produced using freely available Online Mapping technology of your choice e.g. </a:t>
            </a:r>
            <a:r>
              <a:rPr lang="en-US" sz="2800" i="0" dirty="0">
                <a:effectLst/>
              </a:rPr>
              <a:t>Coggle.it,</a:t>
            </a:r>
            <a:r>
              <a:rPr lang="en-US" sz="2800" dirty="0"/>
              <a:t> </a:t>
            </a:r>
            <a:r>
              <a:rPr lang="en-US" sz="2800" i="0" dirty="0">
                <a:effectLst/>
              </a:rPr>
              <a:t>GitMind.com, Ayoa.com, </a:t>
            </a:r>
            <a:r>
              <a:rPr lang="en-US" sz="2800" dirty="0"/>
              <a:t>or an Office 365 Application.</a:t>
            </a:r>
          </a:p>
          <a:p>
            <a:pPr marL="3429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The mind map should include citations and a reference list node (using the IEEE referencing standard).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Graphic 6" descr="Head with gears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10" name="Arc 9">
            <a:extLst>
              <a:ext uri="{FF2B5EF4-FFF2-40B4-BE49-F238E27FC236}">
                <a16:creationId xmlns:a16="http://schemas.microsoft.com/office/drawing/2014/main" id="{1ADADED2-6D42-4FE7-8782-FDCAD254E4E5}"/>
              </a:ext>
            </a:extLst>
          </p:cNvPr>
          <p:cNvSpPr/>
          <p:nvPr/>
        </p:nvSpPr>
        <p:spPr>
          <a:xfrm rot="7949683">
            <a:off x="7824778" y="29907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31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455C5AB-7D94-4270-8983-BF4C646862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550" b="22217"/>
          <a:stretch/>
        </p:blipFill>
        <p:spPr>
          <a:xfrm>
            <a:off x="-8" y="-4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1DCB74-CD2E-4C5D-B09C-2C753632D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522156"/>
            <a:ext cx="4937937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1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Favourite</a:t>
            </a:r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Snacks &amp; Beverage.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3C5A6FD-F7BF-45F9-8620-C5CF3CD6DB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193" r="-1" b="-1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21993" b="-1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A947DD-905F-401D-860E-986FEEAC79C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2929" r="12073" b="3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pic>
        <p:nvPicPr>
          <p:cNvPr id="8" name="Picture 7" descr="Cappuccino with plant design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18761" y="596438"/>
            <a:ext cx="3273238" cy="2182352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3D82432-0F75-4B68-8721-BBFC64DAF930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9001" r="12326" b="-3"/>
          <a:stretch/>
        </p:blipFill>
        <p:spPr>
          <a:xfrm>
            <a:off x="9363238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BDF978-29B6-4978-80F3-D8C054BB5D13}"/>
              </a:ext>
            </a:extLst>
          </p:cNvPr>
          <p:cNvSpPr txBox="1"/>
          <p:nvPr/>
        </p:nvSpPr>
        <p:spPr>
          <a:xfrm>
            <a:off x="5245474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en.wikipedia.org/wiki/Fruit_snac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8F911D-F33A-4310-A5E3-8C031DB49FD3}"/>
              </a:ext>
            </a:extLst>
          </p:cNvPr>
          <p:cNvSpPr txBox="1"/>
          <p:nvPr/>
        </p:nvSpPr>
        <p:spPr>
          <a:xfrm>
            <a:off x="9884950" y="665589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hewymoon.com/blog/gluten-free-snack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7FBFD01-DA99-46BA-9FF3-2F13E0F778B2}"/>
              </a:ext>
            </a:extLst>
          </p:cNvPr>
          <p:cNvSpPr txBox="1"/>
          <p:nvPr/>
        </p:nvSpPr>
        <p:spPr>
          <a:xfrm>
            <a:off x="2773447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2" tooltip="http://kitchenconundrum.com/2013/02/classic-snacks-made-from-scratch-by-casey-barber-cookbook-revie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36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9346-237A-4A3C-AB8B-BE48134D7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723" y="95233"/>
            <a:ext cx="9199848" cy="1558469"/>
          </a:xfrm>
        </p:spPr>
        <p:txBody>
          <a:bodyPr>
            <a:normAutofit/>
          </a:bodyPr>
          <a:lstStyle/>
          <a:p>
            <a:r>
              <a:rPr lang="en-GB" b="1" u="sng" dirty="0"/>
              <a:t>Pin: Indicative structure:</a:t>
            </a:r>
            <a:br>
              <a:rPr lang="en-GB" sz="4400" b="0" i="0" dirty="0">
                <a:solidFill>
                  <a:srgbClr val="808080"/>
                </a:solidFill>
                <a:effectLst/>
                <a:latin typeface="-apple-system"/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939ABAA-08B4-4B67-9C24-6CEC6A9874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199212"/>
              </p:ext>
            </p:extLst>
          </p:nvPr>
        </p:nvGraphicFramePr>
        <p:xfrm>
          <a:off x="485060" y="990582"/>
          <a:ext cx="8004735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1731ACEB-0DB2-481E-89EF-FB629F4BFC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50789" y="1862652"/>
            <a:ext cx="3441211" cy="3441211"/>
          </a:xfrm>
          <a:prstGeom prst="rect">
            <a:avLst/>
          </a:prstGeom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BB623AD6-B3C4-4032-BB82-E380E8EE3F67}"/>
              </a:ext>
            </a:extLst>
          </p:cNvPr>
          <p:cNvSpPr/>
          <p:nvPr/>
        </p:nvSpPr>
        <p:spPr>
          <a:xfrm rot="10800000">
            <a:off x="7274181" y="1193579"/>
            <a:ext cx="1970049" cy="1338146"/>
          </a:xfrm>
          <a:prstGeom prst="rightArrow">
            <a:avLst/>
          </a:prstGeom>
          <a:solidFill>
            <a:srgbClr val="FFFF00"/>
          </a:solidFill>
          <a:ln w="63500" cmpd="dbl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970049"/>
                      <a:gd name="connsiteY0" fmla="*/ 334537 h 1338146"/>
                      <a:gd name="connsiteX1" fmla="*/ 676508 w 1970049"/>
                      <a:gd name="connsiteY1" fmla="*/ 334537 h 1338146"/>
                      <a:gd name="connsiteX2" fmla="*/ 1300976 w 1970049"/>
                      <a:gd name="connsiteY2" fmla="*/ 334537 h 1338146"/>
                      <a:gd name="connsiteX3" fmla="*/ 1300976 w 1970049"/>
                      <a:gd name="connsiteY3" fmla="*/ 0 h 1338146"/>
                      <a:gd name="connsiteX4" fmla="*/ 1615440 w 1970049"/>
                      <a:gd name="connsiteY4" fmla="*/ 314464 h 1338146"/>
                      <a:gd name="connsiteX5" fmla="*/ 1970049 w 1970049"/>
                      <a:gd name="connsiteY5" fmla="*/ 669073 h 1338146"/>
                      <a:gd name="connsiteX6" fmla="*/ 1642203 w 1970049"/>
                      <a:gd name="connsiteY6" fmla="*/ 996919 h 1338146"/>
                      <a:gd name="connsiteX7" fmla="*/ 1300976 w 1970049"/>
                      <a:gd name="connsiteY7" fmla="*/ 1338146 h 1338146"/>
                      <a:gd name="connsiteX8" fmla="*/ 1300976 w 1970049"/>
                      <a:gd name="connsiteY8" fmla="*/ 1003610 h 1338146"/>
                      <a:gd name="connsiteX9" fmla="*/ 689517 w 1970049"/>
                      <a:gd name="connsiteY9" fmla="*/ 1003610 h 1338146"/>
                      <a:gd name="connsiteX10" fmla="*/ 0 w 1970049"/>
                      <a:gd name="connsiteY10" fmla="*/ 1003610 h 1338146"/>
                      <a:gd name="connsiteX11" fmla="*/ 0 w 1970049"/>
                      <a:gd name="connsiteY11" fmla="*/ 334537 h 13381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970049" h="1338146" fill="none" extrusionOk="0">
                        <a:moveTo>
                          <a:pt x="0" y="334537"/>
                        </a:moveTo>
                        <a:cubicBezTo>
                          <a:pt x="305248" y="336582"/>
                          <a:pt x="343627" y="353043"/>
                          <a:pt x="676508" y="334537"/>
                        </a:cubicBezTo>
                        <a:cubicBezTo>
                          <a:pt x="1009389" y="316031"/>
                          <a:pt x="1028498" y="331717"/>
                          <a:pt x="1300976" y="334537"/>
                        </a:cubicBezTo>
                        <a:cubicBezTo>
                          <a:pt x="1312916" y="200286"/>
                          <a:pt x="1305227" y="86919"/>
                          <a:pt x="1300976" y="0"/>
                        </a:cubicBezTo>
                        <a:cubicBezTo>
                          <a:pt x="1464976" y="140757"/>
                          <a:pt x="1540633" y="231653"/>
                          <a:pt x="1615440" y="314464"/>
                        </a:cubicBezTo>
                        <a:cubicBezTo>
                          <a:pt x="1690247" y="397275"/>
                          <a:pt x="1825551" y="527582"/>
                          <a:pt x="1970049" y="669073"/>
                        </a:cubicBezTo>
                        <a:cubicBezTo>
                          <a:pt x="1847544" y="822632"/>
                          <a:pt x="1763549" y="899765"/>
                          <a:pt x="1642203" y="996919"/>
                        </a:cubicBezTo>
                        <a:cubicBezTo>
                          <a:pt x="1520857" y="1094073"/>
                          <a:pt x="1390582" y="1279792"/>
                          <a:pt x="1300976" y="1338146"/>
                        </a:cubicBezTo>
                        <a:cubicBezTo>
                          <a:pt x="1297010" y="1255126"/>
                          <a:pt x="1286424" y="1135895"/>
                          <a:pt x="1300976" y="1003610"/>
                        </a:cubicBezTo>
                        <a:cubicBezTo>
                          <a:pt x="1012360" y="1032517"/>
                          <a:pt x="907222" y="1016606"/>
                          <a:pt x="689517" y="1003610"/>
                        </a:cubicBezTo>
                        <a:cubicBezTo>
                          <a:pt x="471812" y="990614"/>
                          <a:pt x="243158" y="1027317"/>
                          <a:pt x="0" y="1003610"/>
                        </a:cubicBezTo>
                        <a:cubicBezTo>
                          <a:pt x="33210" y="775952"/>
                          <a:pt x="7049" y="554362"/>
                          <a:pt x="0" y="334537"/>
                        </a:cubicBezTo>
                        <a:close/>
                      </a:path>
                      <a:path w="1970049" h="1338146" stroke="0" extrusionOk="0">
                        <a:moveTo>
                          <a:pt x="0" y="334537"/>
                        </a:moveTo>
                        <a:cubicBezTo>
                          <a:pt x="197675" y="350386"/>
                          <a:pt x="354638" y="350705"/>
                          <a:pt x="637478" y="334537"/>
                        </a:cubicBezTo>
                        <a:cubicBezTo>
                          <a:pt x="920318" y="318369"/>
                          <a:pt x="1102338" y="311521"/>
                          <a:pt x="1300976" y="334537"/>
                        </a:cubicBezTo>
                        <a:cubicBezTo>
                          <a:pt x="1296287" y="174617"/>
                          <a:pt x="1301715" y="155810"/>
                          <a:pt x="1300976" y="0"/>
                        </a:cubicBezTo>
                        <a:cubicBezTo>
                          <a:pt x="1452019" y="166580"/>
                          <a:pt x="1511260" y="185743"/>
                          <a:pt x="1635513" y="334537"/>
                        </a:cubicBezTo>
                        <a:cubicBezTo>
                          <a:pt x="1759766" y="483331"/>
                          <a:pt x="1838482" y="541469"/>
                          <a:pt x="1970049" y="669073"/>
                        </a:cubicBezTo>
                        <a:cubicBezTo>
                          <a:pt x="1848958" y="801121"/>
                          <a:pt x="1710636" y="918683"/>
                          <a:pt x="1622131" y="1016991"/>
                        </a:cubicBezTo>
                        <a:cubicBezTo>
                          <a:pt x="1533626" y="1115299"/>
                          <a:pt x="1366150" y="1272642"/>
                          <a:pt x="1300976" y="1338146"/>
                        </a:cubicBezTo>
                        <a:cubicBezTo>
                          <a:pt x="1289561" y="1239256"/>
                          <a:pt x="1285366" y="1144299"/>
                          <a:pt x="1300976" y="1003610"/>
                        </a:cubicBezTo>
                        <a:cubicBezTo>
                          <a:pt x="1073067" y="1014043"/>
                          <a:pt x="880469" y="974912"/>
                          <a:pt x="650488" y="1003610"/>
                        </a:cubicBezTo>
                        <a:cubicBezTo>
                          <a:pt x="420507" y="1032308"/>
                          <a:pt x="189303" y="978056"/>
                          <a:pt x="0" y="1003610"/>
                        </a:cubicBezTo>
                        <a:cubicBezTo>
                          <a:pt x="32377" y="792599"/>
                          <a:pt x="-76" y="549462"/>
                          <a:pt x="0" y="334537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748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10745002" cy="1454051"/>
          </a:xfrm>
        </p:spPr>
        <p:txBody>
          <a:bodyPr>
            <a:normAutofit fontScale="90000"/>
          </a:bodyPr>
          <a:lstStyle/>
          <a:p>
            <a:r>
              <a:rPr lang="en-GB" sz="5400" b="1" u="sng" dirty="0">
                <a:solidFill>
                  <a:schemeClr val="tx2"/>
                </a:solidFill>
              </a:rPr>
              <a:t>Assignment 1: Project Ideation &amp;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515" y="2068616"/>
            <a:ext cx="8858144" cy="3353476"/>
          </a:xfrm>
        </p:spPr>
        <p:txBody>
          <a:bodyPr anchor="t">
            <a:normAutofit/>
          </a:bodyPr>
          <a:lstStyle/>
          <a:p>
            <a:pPr lvl="0"/>
            <a:r>
              <a:rPr lang="en-GB" b="1" dirty="0">
                <a:solidFill>
                  <a:schemeClr val="tx2"/>
                </a:solidFill>
              </a:rPr>
              <a:t>Assignment 1 = Online e-Portfolio.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1: </a:t>
            </a:r>
            <a:r>
              <a:rPr lang="en-US" dirty="0">
                <a:effectLst/>
              </a:rPr>
              <a:t>Innovation &amp; ideation Mind Map </a:t>
            </a:r>
            <a:r>
              <a:rPr lang="en-US" dirty="0"/>
              <a:t>(</a:t>
            </a:r>
            <a:r>
              <a:rPr lang="en-US" dirty="0">
                <a:effectLst/>
              </a:rPr>
              <a:t>250 words).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Task 2: 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Project Ideation (250 words)</a:t>
            </a:r>
            <a:r>
              <a:rPr lang="en-US" dirty="0"/>
              <a:t>.</a:t>
            </a:r>
            <a:endParaRPr lang="en-US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3: </a:t>
            </a:r>
            <a:r>
              <a:rPr lang="en-US" dirty="0">
                <a:effectLst/>
              </a:rPr>
              <a:t>3a.: Project Poster.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4: </a:t>
            </a:r>
            <a:r>
              <a:rPr lang="en-US" dirty="0">
                <a:effectLst/>
              </a:rPr>
              <a:t>3b.: Project Planning Chart.</a:t>
            </a:r>
            <a:endParaRPr lang="en-US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43257" y="1761598"/>
            <a:ext cx="3616578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25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Lightbulb and gear outline">
            <a:extLst>
              <a:ext uri="{FF2B5EF4-FFF2-40B4-BE49-F238E27FC236}">
                <a16:creationId xmlns:a16="http://schemas.microsoft.com/office/drawing/2014/main" id="{B41F6848-C6D4-4DCC-A113-B70B19F8B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271347">
            <a:off x="8110958" y="-5891"/>
            <a:ext cx="2654116" cy="26541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US" sz="54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 =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685" y="1663365"/>
            <a:ext cx="11258827" cy="3865886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3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Assignment 1 e-portfolio.</a:t>
            </a:r>
          </a:p>
          <a:p>
            <a:pPr lvl="1">
              <a:lnSpc>
                <a:spcPct val="115000"/>
              </a:lnSpc>
            </a:pPr>
            <a:r>
              <a:rPr lang="en-GB" sz="3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Assignment 1 task description </a:t>
            </a: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asks you to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create an Online e-portfolio to hold each of your Assignment 1 task answers.</a:t>
            </a: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3200" b="1" dirty="0"/>
              <a:t>Task 2 of Assignment 1.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To brainstorm, consider and select your </a:t>
            </a:r>
            <a:r>
              <a:rPr lang="en-GB" sz="3200" b="1" dirty="0"/>
              <a:t>Personal Project Idea.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To document, describe, and illustrate your project idea (250 words).</a:t>
            </a:r>
          </a:p>
        </p:txBody>
      </p:sp>
      <p:sp>
        <p:nvSpPr>
          <p:cNvPr id="9" name="Arc 8">
            <a:extLst>
              <a:ext uri="{FF2B5EF4-FFF2-40B4-BE49-F238E27FC236}">
                <a16:creationId xmlns:a16="http://schemas.microsoft.com/office/drawing/2014/main" id="{149954B4-BEC8-42DB-99CA-ADED5858D3F6}"/>
              </a:ext>
            </a:extLst>
          </p:cNvPr>
          <p:cNvSpPr/>
          <p:nvPr/>
        </p:nvSpPr>
        <p:spPr>
          <a:xfrm rot="7949683">
            <a:off x="8025501" y="305764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695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E-portfolio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b="1" dirty="0"/>
              <a:t>Assignment 1 asks you to create an e-portfolio as a content holder for your task answers: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Produce an Online e-portfolio that includes your answers to the 4 assignment tasks.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You can choose how to create your e-portfolio e.g. Free Online builder such as </a:t>
            </a:r>
            <a:r>
              <a:rPr lang="en-GB" sz="2800" dirty="0" err="1"/>
              <a:t>Wix</a:t>
            </a:r>
            <a:r>
              <a:rPr lang="en-GB" sz="2800" dirty="0"/>
              <a:t>, Weebly or </a:t>
            </a:r>
            <a:r>
              <a:rPr lang="en-GB" sz="2800" dirty="0" err="1"/>
              <a:t>Wordpress</a:t>
            </a:r>
            <a:r>
              <a:rPr lang="en-GB" sz="2800" dirty="0"/>
              <a:t>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Keep it clear and simple e.g. a Welcome page and a page for each Assignment Task.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800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0635E1E-CA7E-4531-ABFD-CF7D0795D7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88269" y="5063984"/>
            <a:ext cx="4223252" cy="14886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1B7C17-2DEC-4623-93F1-26EBB122CB03}"/>
              </a:ext>
            </a:extLst>
          </p:cNvPr>
          <p:cNvSpPr txBox="1"/>
          <p:nvPr/>
        </p:nvSpPr>
        <p:spPr>
          <a:xfrm>
            <a:off x="8613143" y="6552680"/>
            <a:ext cx="1098378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3" tooltip="https://johnjohnston.info/blog/e-portfolios-in-practis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85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353" y="80066"/>
            <a:ext cx="8223330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Tips: E-portfolio.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951160" y="312455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353" y="1259174"/>
            <a:ext cx="10705058" cy="5052686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an Online e-portfolio or if you are struggling with the task, go to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YouTube and search 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for: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How to create an e-portfolio online using </a:t>
            </a:r>
            <a:r>
              <a:rPr lang="en-GB" sz="24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 or </a:t>
            </a:r>
            <a:r>
              <a:rPr lang="en-GB" sz="24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will find </a:t>
            </a: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5 min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ute tutorials 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to help you complete the e-portfolio with ease.</a:t>
            </a: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can easily include or embed some of the task answers in your e-portfolio. But if you are unable to include any of the task answers directly, you can </a:t>
            </a: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simply include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an image of the task answer and </a:t>
            </a: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link to the task answer </a:t>
            </a: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 the portfolio. 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E.g. 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user/marker will be able to view the image and click on the link to view the answer in it’s native cloud application e.g., a link to the </a:t>
            </a:r>
            <a:r>
              <a:rPr lang="en-GB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MindMap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Cogge.it/GitMind.com or an image and a link to the poster in your OneDrive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chemeClr val="tx2"/>
              </a:solidFill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Whichever technology you choose to create your task answers, ensure the tutors are able to easily view the e-portfolio and all the task answers for marking purposes. Make sure the e-portfolio and task answers are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set to private</a:t>
            </a: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+ For now, only include the Assignment task answers. You can include more content and develop it after the module has finished if desired.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748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Task 2.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200"/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2: Ideation (250 words).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Clearly state, describe, and illustrate your project idea. 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how you intend to use this opportunity to develop new Computing skills.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and state how your project/new skills could have a positive impact on and contribute to society.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answers to 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ii and iii above should be no more than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250 words for all.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several citations and a 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28773993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569" y="287136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Citations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674" y="1679606"/>
            <a:ext cx="10189863" cy="4096340"/>
          </a:xfrm>
        </p:spPr>
        <p:txBody>
          <a:bodyPr>
            <a:normAutofit/>
          </a:bodyPr>
          <a:lstStyle/>
          <a:p>
            <a:r>
              <a:rPr lang="en-GB" sz="2600" dirty="0"/>
              <a:t>Research citations could be included in question iii/3 of task 2. You could include some citations, quotes or stats related to how your project area can benefit society.</a:t>
            </a:r>
          </a:p>
          <a:p>
            <a:r>
              <a:rPr lang="en-GB" sz="2600" dirty="0"/>
              <a:t>To support the positive impact your project and skill development could have on society. E.g. research and cite support on how a website or e-commerce App can benefit an Organisation, how AI benefits society, how learning sites/Apps benefit people etc..</a:t>
            </a:r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7720699" y="288665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42FBF4-CEE8-46C8-852F-08544651B87B}"/>
              </a:ext>
            </a:extLst>
          </p:cNvPr>
          <p:cNvCxnSpPr/>
          <p:nvPr/>
        </p:nvCxnSpPr>
        <p:spPr>
          <a:xfrm>
            <a:off x="479685" y="468667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" name="Graphic 6" descr="Remote learning language with solid fill">
            <a:extLst>
              <a:ext uri="{FF2B5EF4-FFF2-40B4-BE49-F238E27FC236}">
                <a16:creationId xmlns:a16="http://schemas.microsoft.com/office/drawing/2014/main" id="{20BF6084-D410-4E74-95DA-42A3A3B71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77226" y="4307166"/>
            <a:ext cx="2263698" cy="226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5729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Project ideas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129865"/>
            <a:ext cx="11368691" cy="5270936"/>
          </a:xfrm>
        </p:spPr>
        <p:txBody>
          <a:bodyPr>
            <a:normAutofit/>
          </a:bodyPr>
          <a:lstStyle/>
          <a:p>
            <a:r>
              <a:rPr lang="en-GB" sz="2600" dirty="0"/>
              <a:t>Your project could help or enhance your life, the lives of others, a family member or friend, your community or Organisation you work for in some way. It could be related to:</a:t>
            </a:r>
          </a:p>
          <a:p>
            <a:pPr lvl="1"/>
            <a:r>
              <a:rPr lang="en-GB" sz="2600" dirty="0"/>
              <a:t>Enhancing learning &amp; education (STEM skill development); </a:t>
            </a:r>
          </a:p>
          <a:p>
            <a:pPr lvl="1"/>
            <a:r>
              <a:rPr lang="en-GB" sz="2600" dirty="0"/>
              <a:t>A website/App for an SME/Charity/CIC; </a:t>
            </a:r>
          </a:p>
          <a:p>
            <a:pPr lvl="1"/>
            <a:r>
              <a:rPr lang="en-GB" sz="2600" dirty="0"/>
              <a:t>Solve a problem or make life easier for your job role, others in your place of work or your users/customers.</a:t>
            </a:r>
          </a:p>
          <a:p>
            <a:pPr lvl="1"/>
            <a:r>
              <a:rPr lang="en-GB" sz="2600" dirty="0"/>
              <a:t>Testing and sharing new up to date tools, technologies or techniques e.g. Data Mining, Data Analysis &amp; Visualising, Cybersecurity or Online Marketing.</a:t>
            </a:r>
          </a:p>
          <a:p>
            <a:pPr lvl="1"/>
            <a:r>
              <a:rPr lang="en-GB" sz="2600" dirty="0"/>
              <a:t>For enjoyment or entertainment purposes (A Game or interactive Animation);</a:t>
            </a:r>
          </a:p>
          <a:p>
            <a:pPr lvl="1"/>
            <a:r>
              <a:rPr lang="en-GB" sz="2600" dirty="0"/>
              <a:t>etc.. More on this later.</a:t>
            </a:r>
          </a:p>
          <a:p>
            <a:r>
              <a:rPr lang="en-GB" sz="2600" dirty="0"/>
              <a:t>The key is to reflect and discover what you are interested in &amp; passionate about or frustrated with and motivated to act and make a change.</a:t>
            </a:r>
          </a:p>
          <a:p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790864" y="3675122"/>
            <a:ext cx="3437361" cy="2800033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4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1233943"/>
            <a:ext cx="11368691" cy="5270936"/>
          </a:xfrm>
        </p:spPr>
        <p:txBody>
          <a:bodyPr>
            <a:noAutofit/>
          </a:bodyPr>
          <a:lstStyle/>
          <a:p>
            <a:r>
              <a:rPr lang="en-GB" sz="2400" dirty="0"/>
              <a:t>The</a:t>
            </a:r>
            <a:r>
              <a:rPr lang="en-GB" sz="2400" b="0" i="0" dirty="0">
                <a:effectLst/>
              </a:rPr>
              <a:t> Changemakers Computing Innovation Project, is an opportunity to learn and develop new skills. </a:t>
            </a:r>
          </a:p>
          <a:p>
            <a:r>
              <a:rPr lang="en-GB" sz="2400" b="0" i="0" dirty="0">
                <a:effectLst/>
              </a:rPr>
              <a:t>You can use New or Emerging technologies or existing traditional technology in a contemporary way. </a:t>
            </a:r>
          </a:p>
          <a:p>
            <a:r>
              <a:rPr lang="en-GB" sz="2400" dirty="0"/>
              <a:t>You could learn a new technology of interest to you, </a:t>
            </a:r>
            <a:r>
              <a:rPr lang="en-GB" sz="2400" b="1" dirty="0"/>
              <a:t>such as</a:t>
            </a:r>
            <a:r>
              <a:rPr lang="en-GB" sz="2400" dirty="0"/>
              <a:t>: AR/VR testing, Web App. Dev. (PWA Progressive Web Application), Mobile App dev, Game des./dev. or Cloud tools (e.g. testing new Cloud based AI tools), Containers or Container Management (Docker / Kubernetes) or if you'd always wanted to learn python and wanted to use it for AI, or Game des/dev, Create/Contribute to an Online Open Source Project, a electronics solution using a </a:t>
            </a:r>
            <a:r>
              <a:rPr lang="en-GB" sz="2400" dirty="0" err="1"/>
              <a:t>Rasp.Pi</a:t>
            </a:r>
            <a:r>
              <a:rPr lang="en-GB" sz="2400" dirty="0"/>
              <a:t>/Arduino, </a:t>
            </a:r>
            <a:r>
              <a:rPr lang="en-GB" sz="2400" dirty="0" err="1"/>
              <a:t>CyberSec</a:t>
            </a:r>
            <a:r>
              <a:rPr lang="en-GB" sz="2400" dirty="0"/>
              <a:t> tools for penetration testing and system hardening, a Digital Marketing solution. These are only a few examples.</a:t>
            </a:r>
          </a:p>
          <a:p>
            <a:pPr lvl="1"/>
            <a:r>
              <a:rPr lang="en-GB" sz="2000" dirty="0"/>
              <a:t>Bg. note: If using </a:t>
            </a:r>
            <a:r>
              <a:rPr lang="en-GB" sz="2000" dirty="0" err="1"/>
              <a:t>CyberSec</a:t>
            </a:r>
            <a:r>
              <a:rPr lang="en-GB" sz="2000" dirty="0"/>
              <a:t> or Digital Marketing tools, as these projects may not involve creating a prototype, after testing the tools you could document your findings that you could share from the experiments for SMEs/Charities/CICs to meet the social benefit aspect of the module.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563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400" dirty="0"/>
              <a:t>You will need to state a purpose for your project e.g. that the Technology could help to serve society / the community / an Organisation / a group of people in some way. </a:t>
            </a:r>
          </a:p>
          <a:p>
            <a:r>
              <a:rPr lang="en-GB" sz="2400" dirty="0"/>
              <a:t>Perhaps to offer an Application/tool product or service that would add value and benefit society. E.g. to simply solve a problem, to share new or good practices/ tools / technologies, to raise awareness, to heal a pain, to educate and provide a learning and development opportunity.</a:t>
            </a:r>
          </a:p>
          <a:p>
            <a:r>
              <a:rPr lang="en-GB" sz="2400" dirty="0"/>
              <a:t>Ultimately the project will help you to learn new skills and will also have an intended positive outcome.</a:t>
            </a:r>
          </a:p>
        </p:txBody>
      </p:sp>
      <p:pic>
        <p:nvPicPr>
          <p:cNvPr id="6" name="Picture 5" descr="Light bulb with hanging lights background">
            <a:extLst>
              <a:ext uri="{FF2B5EF4-FFF2-40B4-BE49-F238E27FC236}">
                <a16:creationId xmlns:a16="http://schemas.microsoft.com/office/drawing/2014/main" id="{E9E3636D-9408-49E6-8952-3938D85F3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099" y="3992412"/>
            <a:ext cx="4010075" cy="26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8147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11426" y="1653048"/>
            <a:ext cx="8724465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Create a simple e-portfolio</a:t>
            </a:r>
            <a:r>
              <a:rPr lang="en-GB" sz="40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4000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/>
              <a:t>Task 2 of Assignment 1.</a:t>
            </a:r>
          </a:p>
          <a:p>
            <a:pPr marL="1028700" lvl="1" indent="-5715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If you would like some additional help choosing an idea, review the following slides for more inspiration to help you select your project idea.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87905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week’s Activity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focus on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61598-59ED-42C4-97BB-C00CC800B40D}"/>
              </a:ext>
            </a:extLst>
          </p:cNvPr>
          <p:cNvSpPr txBox="1"/>
          <p:nvPr/>
        </p:nvSpPr>
        <p:spPr>
          <a:xfrm>
            <a:off x="1411426" y="5323707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2001414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Bg.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IMAGINATION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97988" y="2123435"/>
            <a:ext cx="5884868" cy="3088871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canvas: You can create anything you can imagine.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differently - Think outside the box.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and note down ideas that come to your mind.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D2F9B89-43AC-4DC8-8849-2954ABE327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637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279075" y="747726"/>
            <a:ext cx="6963994" cy="1461778"/>
          </a:xfrm>
        </p:spPr>
        <p:txBody>
          <a:bodyPr anchor="b">
            <a:normAutofit/>
          </a:bodyPr>
          <a:lstStyle/>
          <a:p>
            <a:r>
              <a:rPr lang="en-GB" sz="3200" dirty="0"/>
              <a:t>Bg. </a:t>
            </a: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PROMBLEMS &amp; FRUSTARTIONS</a:t>
            </a:r>
            <a:b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128684" y="2008174"/>
            <a:ext cx="7371753" cy="3088871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Our problems, frustrations and challenges in life can be a great source of motivation.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They can lead to beneficial innovations.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Many people will have the same problem / frustration and challenge.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colleague, family member or friend?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Tip: Ask yourself, colleagues, your family or friends if they have a problem or frustration that needs solving?.</a:t>
            </a:r>
          </a:p>
          <a:p>
            <a:pPr lvl="2"/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B5774A9A-F1F7-4B45-8B16-9FFC13435B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67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1116409" y="580647"/>
            <a:ext cx="5766447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TECH TRENDS</a:t>
            </a: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12820" y="1831363"/>
            <a:ext cx="6614288" cy="3929356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b="1" dirty="0"/>
              <a:t>* UTILISE NEW TECH *</a:t>
            </a:r>
            <a:endParaRPr lang="en-US" dirty="0"/>
          </a:p>
          <a:p>
            <a:r>
              <a:rPr lang="en-US" dirty="0"/>
              <a:t>E.g. New Web or Mobile App. Development technologies, New Cloud Apps / Tools / Services, AI, AR / VR, Enhancing Usability &amp; accessibility, Data Analysis &amp; Visualization, Electronics, 3D printing,  Gaming methods, Projection immersion, Motion detection, Voice detection, Drones etc..</a:t>
            </a:r>
          </a:p>
          <a:p>
            <a:r>
              <a:rPr lang="en-US" dirty="0"/>
              <a:t>Tip: Note down what new tech you would like to try and experiment with? What new skills would you like to develop?.</a:t>
            </a:r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837233EF-C593-4B67-89A1-55D7B96CE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797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031847" y="960962"/>
            <a:ext cx="6051514" cy="1461778"/>
          </a:xfrm>
        </p:spPr>
        <p:txBody>
          <a:bodyPr anchor="b">
            <a:noAutofit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PERSONAL INTEREST &amp; SOCIETAL TRENDS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40300" y="1609226"/>
            <a:ext cx="6285075" cy="3088871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important to you?.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happening in society that you are interested in.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raise awareness of a topic that you are passionate about.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a Web App, App, Game or device on an are of interest or on a trend or current change occurring in society at this time.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Tip: What are your likes? What inspires you?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C7A5AD6-4D7E-4F96-A7D5-7D4759ADB6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199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712292" y="814127"/>
            <a:ext cx="6439206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dirty="0"/>
              <a:t>HUMAN NEEDS</a:t>
            </a:r>
          </a:p>
          <a:p>
            <a:pPr>
              <a:spcAft>
                <a:spcPts val="600"/>
              </a:spcAft>
            </a:pPr>
            <a:endParaRPr lang="en-US" b="1" u="sng" dirty="0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72427" y="1676053"/>
            <a:ext cx="6658851" cy="3088871"/>
          </a:xfrm>
        </p:spPr>
        <p:txBody>
          <a:bodyPr vert="horz" lIns="91440" tIns="45720" rIns="91440" bIns="45720" rtlCol="0">
            <a:noAutofit/>
          </a:bodyPr>
          <a:lstStyle/>
          <a:p>
            <a:pPr lvl="1"/>
            <a:r>
              <a:rPr lang="en-US" dirty="0"/>
              <a:t>Consider satisfying a human need (universal) perhaps in a new, enhanced or unique way.</a:t>
            </a:r>
          </a:p>
          <a:p>
            <a:pPr lvl="2"/>
            <a:r>
              <a:rPr lang="en-US" sz="2400" dirty="0"/>
              <a:t>Physical, Safety, Social, Esteem, Self-Actualization.</a:t>
            </a:r>
          </a:p>
          <a:p>
            <a:pPr lvl="1"/>
            <a:r>
              <a:rPr lang="en-US" dirty="0"/>
              <a:t>E.g. Applying technology to enhance Physical Health Safety &amp; Well-being.</a:t>
            </a:r>
          </a:p>
          <a:p>
            <a:pPr lvl="2"/>
            <a:r>
              <a:rPr lang="en-US" dirty="0"/>
              <a:t>The Internet/Web allows for communication, ‘Facebook’ a simple Social Networking tool satisfies peoples social needs.  Or ‘Indeed’ for job searching. Or the Joy of playing a new game. </a:t>
            </a:r>
          </a:p>
          <a:p>
            <a:pPr lvl="1"/>
            <a:r>
              <a:rPr lang="en-US" dirty="0"/>
              <a:t>Consider Maslow’s hierarchy of needs and come up with an idea that could help people satisfy their or your </a:t>
            </a:r>
            <a:r>
              <a:rPr lang="en-US" dirty="0" err="1"/>
              <a:t>owb</a:t>
            </a:r>
            <a:r>
              <a:rPr lang="en-US" dirty="0"/>
              <a:t> needs.</a:t>
            </a:r>
          </a:p>
          <a:p>
            <a:pPr lvl="1"/>
            <a:endParaRPr lang="en-US" dirty="0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D92A991-CEA5-4661-AD79-112D00D6D0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8650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519330" y="489856"/>
            <a:ext cx="6620043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SOCIAL IMPACT</a:t>
            </a: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0389" y="1606628"/>
            <a:ext cx="6868016" cy="437678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Consider using technology to enhance peoples lives. It could have a positive effect for a specific group of people, a community, yourself a friend or family member.</a:t>
            </a:r>
          </a:p>
          <a:p>
            <a:pPr lvl="2"/>
            <a:r>
              <a:rPr lang="en-US" sz="2400" dirty="0"/>
              <a:t>Heal a pain / make life easier for someone.</a:t>
            </a:r>
          </a:p>
          <a:p>
            <a:pPr lvl="2"/>
            <a:r>
              <a:rPr lang="en-US" sz="2400" dirty="0"/>
              <a:t>Make a task or process easier.</a:t>
            </a:r>
          </a:p>
          <a:p>
            <a:pPr lvl="2"/>
            <a:r>
              <a:rPr lang="en-US" sz="2400" dirty="0"/>
              <a:t>It could be related to the environment.</a:t>
            </a:r>
          </a:p>
          <a:p>
            <a:pPr lvl="2"/>
            <a:r>
              <a:rPr lang="en-US" sz="2400" dirty="0"/>
              <a:t>Facilitating social groups.</a:t>
            </a:r>
          </a:p>
          <a:p>
            <a:pPr lvl="2"/>
            <a:r>
              <a:rPr lang="en-US" sz="2400" dirty="0"/>
              <a:t>It could include the creation of an information system, Web App, Mobile App, Game, Health / Medical device or other application or service etc.</a:t>
            </a:r>
          </a:p>
          <a:p>
            <a:pPr lvl="1"/>
            <a:endParaRPr lang="en-US" dirty="0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E6EDD0B-E58D-49B1-B20D-FC73640136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3149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1165673" y="1176027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EDUCTION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3" y="2024020"/>
            <a:ext cx="5163106" cy="30888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Your idea could educate and inform people in an area you are passionate about or interested in.</a:t>
            </a:r>
          </a:p>
          <a:p>
            <a:r>
              <a:rPr lang="en-US" dirty="0"/>
              <a:t>It could help people learn and develop new skills.</a:t>
            </a: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B91751A-C146-4D19-84D0-9E5331D2A6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105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b">
            <a:normAutofit fontScale="90000"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HOBBIES / INTERESTS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5964" y="2008174"/>
            <a:ext cx="5879411" cy="30888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Your idea could relate to something you love 💚 and enjoy 😀.</a:t>
            </a:r>
          </a:p>
          <a:p>
            <a:r>
              <a:rPr lang="en-GB" sz="2400" dirty="0"/>
              <a:t>Create a prototype around a topic you are passionate about. </a:t>
            </a:r>
          </a:p>
          <a:p>
            <a:r>
              <a:rPr lang="en-GB" sz="2400" dirty="0"/>
              <a:t>Around a hobby passion or personal interest.</a:t>
            </a:r>
          </a:p>
          <a:p>
            <a:r>
              <a:rPr lang="en-GB" sz="2400" dirty="0"/>
              <a:t>Tip: Note down areas of interest and enjoyment.</a:t>
            </a:r>
          </a:p>
          <a:p>
            <a:endParaRPr lang="en-GB" sz="2400" dirty="0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43FFADAB-DB53-4D9E-930F-7CA3ED04AB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752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1168841" y="1704694"/>
            <a:ext cx="6809670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SIMPLICITY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7613" y="2602662"/>
            <a:ext cx="5163106" cy="30888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Make things easier, simpler, more social &amp;/or enjoyable.</a:t>
            </a:r>
          </a:p>
          <a:p>
            <a:r>
              <a:rPr lang="en-US" dirty="0"/>
              <a:t>E.g. more user friendly.</a:t>
            </a:r>
          </a:p>
          <a:p>
            <a:r>
              <a:rPr lang="en-US" dirty="0"/>
              <a:t>Google, Collaborative Cloud tools, GitHub, Flappy Birds.</a:t>
            </a:r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BE26FE4B-B6CA-4DC5-B6B7-00DB26F7CF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155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1463876" y="960962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/>
              <a:t>Bg. </a:t>
            </a:r>
            <a:r>
              <a:rPr lang="en-US" b="1" u="sng" dirty="0"/>
              <a:t>GAMIFY</a:t>
            </a:r>
          </a:p>
          <a:p>
            <a:pPr>
              <a:spcAft>
                <a:spcPts val="600"/>
              </a:spcAft>
            </a:pPr>
            <a:r>
              <a:rPr lang="en-US" b="1" u="sng" dirty="0"/>
              <a:t> </a:t>
            </a: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2" y="1962026"/>
            <a:ext cx="5484347" cy="308887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Make something currently mundane into something engaging and/or exciting to use.</a:t>
            </a:r>
          </a:p>
          <a:p>
            <a:r>
              <a:rPr lang="en-US" dirty="0"/>
              <a:t>IT COULD BE ANYTHING 'Put a Game in a lift ;o), Gamify a work process or a learning task e.g. in education (rewards for attendance).</a:t>
            </a:r>
            <a:endParaRPr lang="en-US" dirty="0">
              <a:sym typeface="Wingdings" panose="05000000000000000000" pitchFamily="2" charset="2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5" name="Graphic 4" descr="Lightbulb and gear outline">
            <a:extLst>
              <a:ext uri="{FF2B5EF4-FFF2-40B4-BE49-F238E27FC236}">
                <a16:creationId xmlns:a16="http://schemas.microsoft.com/office/drawing/2014/main" id="{9CA1819D-F791-4DBC-83F6-9A8D8E0AAB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120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225" y="523066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u="sng" dirty="0"/>
              <a:t>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6195" y="1786567"/>
            <a:ext cx="5691323" cy="3536236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: </a:t>
            </a:r>
            <a:r>
              <a:rPr lang="en-GB" sz="3200" dirty="0"/>
              <a:t>Follow your passion / what you love or care about.</a:t>
            </a:r>
          </a:p>
          <a:p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Problem solving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: </a:t>
            </a:r>
            <a:r>
              <a:rPr lang="en-GB" sz="3200" dirty="0"/>
              <a:t>Solve a problem.</a:t>
            </a:r>
          </a:p>
          <a:p>
            <a: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 Need: </a:t>
            </a:r>
            <a:r>
              <a:rPr lang="en-GB" sz="3200" dirty="0"/>
              <a:t>Help to </a:t>
            </a:r>
            <a:r>
              <a:rPr lang="en-GB" sz="3200" b="1" dirty="0"/>
              <a:t>Satisfy a need </a:t>
            </a:r>
            <a:r>
              <a:rPr lang="en-GB" sz="3200" dirty="0"/>
              <a:t>for yourself and/or others.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3222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516" y="643692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Online &amp; OS Project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815" y="1786567"/>
            <a:ext cx="5896519" cy="35362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further ideas review projects on the following sites:</a:t>
            </a:r>
          </a:p>
          <a:p>
            <a:r>
              <a:rPr lang="en-GB" dirty="0"/>
              <a:t>Github.com</a:t>
            </a:r>
          </a:p>
          <a:p>
            <a:r>
              <a:rPr lang="en-GB" dirty="0"/>
              <a:t>GitLab.com</a:t>
            </a:r>
          </a:p>
          <a:p>
            <a:r>
              <a:rPr lang="en-GB" dirty="0"/>
              <a:t>BitBucket.org</a:t>
            </a:r>
          </a:p>
          <a:p>
            <a:r>
              <a:rPr lang="en-GB" dirty="0"/>
              <a:t>SourceForge.net. </a:t>
            </a:r>
          </a:p>
          <a:p>
            <a:pPr marL="0" indent="0">
              <a:buNone/>
            </a:pPr>
            <a:r>
              <a:rPr lang="en-GB" dirty="0"/>
              <a:t>Explore the categories of interest to you.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76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851517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Crowdfunding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5198" y="2024199"/>
            <a:ext cx="5896519" cy="35362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further ideas:</a:t>
            </a:r>
          </a:p>
          <a:p>
            <a:r>
              <a:rPr lang="en-GB" dirty="0"/>
              <a:t>Review up-to-date projects on </a:t>
            </a:r>
            <a:r>
              <a:rPr lang="en-GB" dirty="0">
                <a:hlinkClick r:id="rId2"/>
              </a:rPr>
              <a:t>Kickstarter</a:t>
            </a:r>
            <a:r>
              <a:rPr lang="en-GB" dirty="0"/>
              <a:t> &amp;/or </a:t>
            </a:r>
            <a:r>
              <a:rPr lang="en-GB" dirty="0" err="1">
                <a:hlinkClick r:id="rId3"/>
              </a:rPr>
              <a:t>indiegogo</a:t>
            </a:r>
            <a:r>
              <a:rPr lang="en-GB" dirty="0"/>
              <a:t> to help you with your own idea generation.</a:t>
            </a:r>
          </a:p>
          <a:p>
            <a:r>
              <a:rPr lang="en-GB" dirty="0"/>
              <a:t>Browse the categories and projects of interest to you.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36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0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593" y="94459"/>
            <a:ext cx="8199784" cy="1457002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 you want to create?</a:t>
            </a:r>
          </a:p>
        </p:txBody>
      </p:sp>
      <p:grpSp>
        <p:nvGrpSpPr>
          <p:cNvPr id="27" name="Group 22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020" y="1617681"/>
            <a:ext cx="7943433" cy="5043314"/>
          </a:xfrm>
        </p:spPr>
        <p:txBody>
          <a:bodyPr anchor="t">
            <a:normAutofit/>
          </a:bodyPr>
          <a:lstStyle/>
          <a:p>
            <a:r>
              <a:rPr lang="en-GB" sz="2400" b="1" dirty="0"/>
              <a:t>Q. What would you like to create? </a:t>
            </a:r>
            <a:r>
              <a:rPr lang="en-GB" sz="2400" dirty="0"/>
              <a:t>if you could create anything what would it be?.</a:t>
            </a:r>
          </a:p>
          <a:p>
            <a:r>
              <a:rPr lang="en-GB" sz="2400" b="1" dirty="0"/>
              <a:t>Q. Positive Social Impact: </a:t>
            </a:r>
            <a:r>
              <a:rPr lang="en-GB" sz="2400" dirty="0"/>
              <a:t>If you could create something to make the world a better place what would it be?.</a:t>
            </a:r>
          </a:p>
          <a:p>
            <a:r>
              <a:rPr lang="en-GB" sz="2400" dirty="0"/>
              <a:t>Q. What </a:t>
            </a:r>
            <a:r>
              <a:rPr lang="en-GB" sz="2400" b="1" dirty="0"/>
              <a:t>new skill or technology </a:t>
            </a:r>
            <a:r>
              <a:rPr lang="en-GB" sz="2400" dirty="0"/>
              <a:t>would you like to learn?.</a:t>
            </a:r>
          </a:p>
          <a:p>
            <a:r>
              <a:rPr lang="en-GB" sz="2400" dirty="0"/>
              <a:t>Q. What would you like to do for your </a:t>
            </a:r>
            <a:r>
              <a:rPr lang="en-GB" sz="2400" b="1" dirty="0"/>
              <a:t>final year Project</a:t>
            </a:r>
            <a:r>
              <a:rPr lang="en-GB" sz="2400" dirty="0"/>
              <a:t>? you could use this module to start new skill preparation and development work.</a:t>
            </a:r>
          </a:p>
          <a:p>
            <a:r>
              <a:rPr lang="en-GB" sz="2400" dirty="0"/>
              <a:t>Q. What technology or skill would you like to develop that would make you more attractive to </a:t>
            </a:r>
            <a:r>
              <a:rPr lang="en-GB" sz="2400" b="1" dirty="0"/>
              <a:t>potential employers, promotion or other job roles, or generally</a:t>
            </a:r>
            <a:r>
              <a:rPr lang="en-GB" sz="2400" dirty="0"/>
              <a:t> in the industry you would like to / work in?.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A4EF9E3-8EB2-43F5-8CE2-EFB45BF9C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6259" y="1365855"/>
            <a:ext cx="4157122" cy="415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228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Changemakers 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561198"/>
              </p:ext>
            </p:extLst>
          </p:nvPr>
        </p:nvGraphicFramePr>
        <p:xfrm>
          <a:off x="841248" y="1352856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1258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Tutor note: 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&amp; Peer Support</a:t>
            </a:r>
            <a:b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AF550-48D3-40BA-987B-1D6B5827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Archive slides.</a:t>
            </a:r>
          </a:p>
        </p:txBody>
      </p:sp>
    </p:spTree>
    <p:extLst>
      <p:ext uri="{BB962C8B-B14F-4D97-AF65-F5344CB8AC3E}">
        <p14:creationId xmlns:p14="http://schemas.microsoft.com/office/powerpoint/2010/main" val="39048571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00AB7-DC38-4B41-A9EC-0ABB87229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E4E47-1343-4BAC-AEC7-41B1F6982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Don't worry about forum and blog green ticks. The green ticks for the 'Unit' forum and blog will only turn to green when students complete Topics 1 '2 3 and 4'. You are only required to complete topic 1 for this assessment and module. Padlet is a different platform and is ticked after one post. The module is still tracking student activity completion for topic 1 and that is the only aspect the marks are being based on. I hope that makes sense.</a:t>
            </a:r>
          </a:p>
        </p:txBody>
      </p:sp>
    </p:spTree>
    <p:extLst>
      <p:ext uri="{BB962C8B-B14F-4D97-AF65-F5344CB8AC3E}">
        <p14:creationId xmlns:p14="http://schemas.microsoft.com/office/powerpoint/2010/main" val="18505260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891795" y="258245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4205" y="1441967"/>
            <a:ext cx="9399657" cy="3088871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2200" dirty="0"/>
              <a:t>For example: </a:t>
            </a:r>
          </a:p>
          <a:p>
            <a:pPr lvl="1"/>
            <a:r>
              <a:rPr lang="en-US" sz="2200" dirty="0"/>
              <a:t>A Web &amp; Mobile App to make life easier, help people or solve a problem. </a:t>
            </a:r>
          </a:p>
          <a:p>
            <a:pPr lvl="1"/>
            <a:r>
              <a:rPr lang="en-US" sz="2200" dirty="0"/>
              <a:t>VR or AR Games perhaps with a Health &amp; Well-being focus.</a:t>
            </a:r>
          </a:p>
          <a:p>
            <a:pPr lvl="1"/>
            <a:r>
              <a:rPr lang="en-US" sz="2200" dirty="0"/>
              <a:t>Gaming &amp; Social Media combo such as Social Media games.</a:t>
            </a:r>
          </a:p>
          <a:p>
            <a:pPr lvl="1"/>
            <a:r>
              <a:rPr lang="en-US" sz="2200" dirty="0"/>
              <a:t>Drones &amp; Gaming / Drone &amp; Health &amp; Well-being.</a:t>
            </a:r>
          </a:p>
          <a:p>
            <a:pPr lvl="1"/>
            <a:r>
              <a:rPr lang="en-US" sz="2200" dirty="0"/>
              <a:t>Voice enable solution e.g. using a Alexa Skills Kit (ASK), Alexa and IoT, Alexa &amp; Health, Alexa Games.</a:t>
            </a:r>
          </a:p>
          <a:p>
            <a:pPr lvl="1"/>
            <a:r>
              <a:rPr lang="en-US" sz="2200" dirty="0" err="1"/>
              <a:t>ifttt</a:t>
            </a:r>
            <a:r>
              <a:rPr lang="en-US" sz="2200" dirty="0"/>
              <a:t> Applet solution.</a:t>
            </a:r>
          </a:p>
          <a:p>
            <a:pPr lvl="1"/>
            <a:r>
              <a:rPr lang="en-US" sz="2200" dirty="0"/>
              <a:t>IoT Smart Connected device perhaps a device to assist people with a Health or Medical issue.</a:t>
            </a:r>
          </a:p>
          <a:p>
            <a:pPr lvl="1"/>
            <a:r>
              <a:rPr lang="en-US" sz="2200" dirty="0"/>
              <a:t>A Security / Cybersecurity Solution linking the Web and Mobile App perhaps even a new electronic device.</a:t>
            </a:r>
          </a:p>
          <a:p>
            <a:pPr lvl="1"/>
            <a:r>
              <a:rPr lang="en-US" sz="2200" dirty="0"/>
              <a:t>Tip: Note down what technology you could combine you would like to try and combine to create something new / an innovative solution.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AD185F54-43BC-4521-8414-B811DF5C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85880" y="196990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034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11479" y="814127"/>
            <a:ext cx="7291786" cy="1461778"/>
          </a:xfrm>
        </p:spPr>
        <p:txBody>
          <a:bodyPr anchor="ctr">
            <a:normAutofit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Innovation &amp; Ideation Tips</a:t>
            </a:r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663" y="2039823"/>
            <a:ext cx="5783010" cy="351348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The following slides provide some hints and tips to help you create an idea for your project.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Open or create a project document 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Note down in your doc </a:t>
            </a:r>
            <a:r>
              <a:rPr lang="en-GB" sz="2800" b="1" dirty="0"/>
              <a:t>any ideas </a:t>
            </a:r>
            <a:r>
              <a:rPr lang="en-GB" sz="2800" dirty="0"/>
              <a:t>that come to you during the next few slides and after you have reviewed them.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800" dirty="0"/>
              <a:t>Note: * EUREKA * An idea may come to you at the most unlikely and unexpected time.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4886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3141</Words>
  <Application>Microsoft Office PowerPoint</Application>
  <PresentationFormat>Widescreen</PresentationFormat>
  <Paragraphs>219</Paragraphs>
  <Slides>41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-apple-system</vt:lpstr>
      <vt:lpstr>Arial</vt:lpstr>
      <vt:lpstr>Calibri</vt:lpstr>
      <vt:lpstr>Calibri Light</vt:lpstr>
      <vt:lpstr>Courier New</vt:lpstr>
      <vt:lpstr>Symbol</vt:lpstr>
      <vt:lpstr>Office Theme</vt:lpstr>
      <vt:lpstr>PowerPoint Presentation</vt:lpstr>
      <vt:lpstr>Introduction</vt:lpstr>
      <vt:lpstr>PowerPoint Presentation</vt:lpstr>
      <vt:lpstr>Online content: Unit 1 Topic 1</vt:lpstr>
      <vt:lpstr>Task 1 of Assignment 1</vt:lpstr>
      <vt:lpstr>Favourite Snacks &amp; Beverage.</vt:lpstr>
      <vt:lpstr>Pin: Indicative structure: </vt:lpstr>
      <vt:lpstr>Assignment 1: Project Ideation &amp; Planning</vt:lpstr>
      <vt:lpstr>This week = </vt:lpstr>
      <vt:lpstr>Assignment 1: E-portfolio </vt:lpstr>
      <vt:lpstr>Tips: E-portfolio.</vt:lpstr>
      <vt:lpstr>Assignment 1: Task 2. </vt:lpstr>
      <vt:lpstr>Tip: Citations for Task 2.</vt:lpstr>
      <vt:lpstr>Tip: Project ideas for Task 2.</vt:lpstr>
      <vt:lpstr>Tip: Project Ideas.</vt:lpstr>
      <vt:lpstr>Tip: Project Ideas.</vt:lpstr>
      <vt:lpstr>PowerPoint Presentation</vt:lpstr>
      <vt:lpstr>Bg. IMAGINATION</vt:lpstr>
      <vt:lpstr>Bg. PROMBLEMS &amp; FRUSTARTIONS </vt:lpstr>
      <vt:lpstr>PowerPoint Presentation</vt:lpstr>
      <vt:lpstr>Bg. PERSONAL INTEREST &amp; SOCIETAL TRENDS </vt:lpstr>
      <vt:lpstr>PowerPoint Presentation</vt:lpstr>
      <vt:lpstr>PowerPoint Presentation</vt:lpstr>
      <vt:lpstr>PowerPoint Presentation</vt:lpstr>
      <vt:lpstr>Bg. HOBBIES / INTERESTS </vt:lpstr>
      <vt:lpstr>PowerPoint Presentation</vt:lpstr>
      <vt:lpstr>PowerPoint Presentation</vt:lpstr>
      <vt:lpstr>The 3Ps of ideation &amp; Innovation</vt:lpstr>
      <vt:lpstr>Online &amp; OS Project sites</vt:lpstr>
      <vt:lpstr>Crowdfunding sites</vt:lpstr>
      <vt:lpstr>What do you want to create?</vt:lpstr>
      <vt:lpstr>Changemakers Computing Innovation Project</vt:lpstr>
      <vt:lpstr>Register.</vt:lpstr>
      <vt:lpstr> Questions.</vt:lpstr>
      <vt:lpstr>Student Social &amp; Peer Support (Chat &amp; Support each other)</vt:lpstr>
      <vt:lpstr>The End.</vt:lpstr>
      <vt:lpstr>Archive slides.</vt:lpstr>
      <vt:lpstr>Feedback</vt:lpstr>
      <vt:lpstr>PowerPoint Presentation</vt:lpstr>
      <vt:lpstr>Innovation &amp; Ideation Tips</vt:lpstr>
      <vt:lpstr>The Key to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31</cp:revision>
  <dcterms:created xsi:type="dcterms:W3CDTF">2021-05-24T14:04:41Z</dcterms:created>
  <dcterms:modified xsi:type="dcterms:W3CDTF">2021-05-25T09:55:48Z</dcterms:modified>
</cp:coreProperties>
</file>