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301" r:id="rId3"/>
    <p:sldId id="280" r:id="rId4"/>
    <p:sldId id="282" r:id="rId5"/>
    <p:sldId id="283" r:id="rId6"/>
    <p:sldId id="284" r:id="rId7"/>
    <p:sldId id="285" r:id="rId8"/>
    <p:sldId id="286" r:id="rId9"/>
    <p:sldId id="287" r:id="rId10"/>
    <p:sldId id="300" r:id="rId11"/>
    <p:sldId id="293" r:id="rId12"/>
    <p:sldId id="288" r:id="rId13"/>
    <p:sldId id="289" r:id="rId14"/>
    <p:sldId id="290" r:id="rId15"/>
    <p:sldId id="29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3" d="100"/>
          <a:sy n="73" d="100"/>
        </p:scale>
        <p:origin x="-108" y="-1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147B68-2849-4673-BDA6-73B9000916E9}" type="datetimeFigureOut">
              <a:rPr lang="en-GB" smtClean="0"/>
              <a:t>02/12/2012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9CA1B02-4797-4162-8DDD-27DA6AD87C5D}" type="slidenum">
              <a:rPr lang="en-GB" smtClean="0"/>
              <a:t>‹#›</a:t>
            </a:fld>
            <a:endParaRPr lang="en-GB"/>
          </a:p>
        </p:txBody>
      </p:sp>
    </p:spTree>
    <p:extLst>
      <p:ext uri="{BB962C8B-B14F-4D97-AF65-F5344CB8AC3E}">
        <p14:creationId xmlns:p14="http://schemas.microsoft.com/office/powerpoint/2010/main" val="1010489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F32280FB-D738-4373-B710-B171F3A0C788}" type="datetimeFigureOut">
              <a:rPr lang="en-GB" smtClean="0"/>
              <a:t>02/12/2012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5DE47C07-0EB2-4FD9-AF80-A951144E299B}" type="slidenum">
              <a:rPr lang="en-GB" smtClean="0"/>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2280FB-D738-4373-B710-B171F3A0C78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32280FB-D738-4373-B710-B171F3A0C78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5DE47C07-0EB2-4FD9-AF80-A951144E299B}"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32280FB-D738-4373-B710-B171F3A0C788}" type="datetimeFigureOut">
              <a:rPr lang="en-GB" smtClean="0"/>
              <a:t>02/12/2012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32280FB-D738-4373-B710-B171F3A0C788}" type="datetimeFigureOut">
              <a:rPr lang="en-GB" smtClean="0"/>
              <a:t>02/12/2012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32280FB-D738-4373-B710-B171F3A0C788}" type="datetimeFigureOut">
              <a:rPr lang="en-GB" smtClean="0"/>
              <a:t>02/12/2012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2280FB-D738-4373-B710-B171F3A0C788}" type="datetimeFigureOut">
              <a:rPr lang="en-GB" smtClean="0"/>
              <a:t>02/12/2012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32280FB-D738-4373-B710-B171F3A0C788}" type="datetimeFigureOut">
              <a:rPr lang="en-GB" smtClean="0"/>
              <a:t>02/12/2012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32280FB-D738-4373-B710-B171F3A0C788}" type="datetimeFigureOut">
              <a:rPr lang="en-GB" smtClean="0"/>
              <a:t>02/12/2012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2280FB-D738-4373-B710-B171F3A0C78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32280FB-D738-4373-B710-B171F3A0C788}" type="datetimeFigureOut">
              <a:rPr lang="en-GB" smtClean="0"/>
              <a:t>02/12/2012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E47C07-0EB2-4FD9-AF80-A951144E299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32280FB-D738-4373-B710-B171F3A0C788}" type="datetimeFigureOut">
              <a:rPr lang="en-GB" smtClean="0"/>
              <a:t>02/12/2012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5DE47C07-0EB2-4FD9-AF80-A951144E299B}"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484784"/>
            <a:ext cx="7772400" cy="1470025"/>
          </a:xfrm>
        </p:spPr>
        <p:txBody>
          <a:bodyPr>
            <a:normAutofit fontScale="90000"/>
          </a:bodyPr>
          <a:lstStyle/>
          <a:p>
            <a:r>
              <a:rPr lang="en-GB" dirty="0" smtClean="0"/>
              <a:t>Business Issues &amp; the contexts of Human Resources</a:t>
            </a:r>
            <a:endParaRPr lang="en-GB" dirty="0"/>
          </a:p>
        </p:txBody>
      </p:sp>
      <p:sp>
        <p:nvSpPr>
          <p:cNvPr id="3" name="Subtitle 2"/>
          <p:cNvSpPr>
            <a:spLocks noGrp="1"/>
          </p:cNvSpPr>
          <p:nvPr>
            <p:ph type="subTitle" idx="1"/>
          </p:nvPr>
        </p:nvSpPr>
        <p:spPr>
          <a:xfrm>
            <a:off x="1475656" y="3212977"/>
            <a:ext cx="6624736" cy="1676616"/>
          </a:xfrm>
        </p:spPr>
        <p:txBody>
          <a:bodyPr>
            <a:normAutofit/>
          </a:bodyPr>
          <a:lstStyle/>
          <a:p>
            <a:r>
              <a:rPr lang="en-GB" sz="3200" dirty="0"/>
              <a:t>Organisational and HR Strategies and Practices</a:t>
            </a:r>
            <a:endParaRPr lang="en-GB" sz="3200" b="1" dirty="0">
              <a:solidFill>
                <a:schemeClr val="tx1"/>
              </a:solidFill>
              <a:effectLst>
                <a:outerShdw blurRad="38100" dist="38100" dir="2700000" algn="tl">
                  <a:srgbClr val="000000">
                    <a:alpha val="43137"/>
                  </a:srgbClr>
                </a:outerShdw>
              </a:effectLst>
            </a:endParaRPr>
          </a:p>
        </p:txBody>
      </p:sp>
      <p:sp>
        <p:nvSpPr>
          <p:cNvPr id="4" name="TextBox 3"/>
          <p:cNvSpPr txBox="1"/>
          <p:nvPr/>
        </p:nvSpPr>
        <p:spPr>
          <a:xfrm>
            <a:off x="3059832" y="5085184"/>
            <a:ext cx="3168352" cy="461665"/>
          </a:xfrm>
          <a:prstGeom prst="rect">
            <a:avLst/>
          </a:prstGeom>
          <a:noFill/>
        </p:spPr>
        <p:txBody>
          <a:bodyPr wrap="square" rtlCol="0">
            <a:spAutoFit/>
          </a:bodyPr>
          <a:lstStyle/>
          <a:p>
            <a:pPr algn="ctr"/>
            <a:r>
              <a:rPr lang="en-GB" sz="2400" dirty="0" smtClean="0"/>
              <a:t>Nov 2012</a:t>
            </a:r>
            <a:endParaRPr lang="en-GB" sz="2400" dirty="0"/>
          </a:p>
        </p:txBody>
      </p:sp>
    </p:spTree>
    <p:extLst>
      <p:ext uri="{BB962C8B-B14F-4D97-AF65-F5344CB8AC3E}">
        <p14:creationId xmlns:p14="http://schemas.microsoft.com/office/powerpoint/2010/main" val="32684611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Strategic HRM</a:t>
            </a:r>
          </a:p>
        </p:txBody>
      </p:sp>
      <p:sp>
        <p:nvSpPr>
          <p:cNvPr id="3" name="Content Placeholder 2"/>
          <p:cNvSpPr>
            <a:spLocks noGrp="1"/>
          </p:cNvSpPr>
          <p:nvPr>
            <p:ph idx="1"/>
          </p:nvPr>
        </p:nvSpPr>
        <p:spPr>
          <a:xfrm>
            <a:off x="1115616" y="1772816"/>
            <a:ext cx="6707088" cy="4709160"/>
          </a:xfrm>
        </p:spPr>
        <p:txBody>
          <a:bodyPr/>
          <a:lstStyle/>
          <a:p>
            <a:r>
              <a:rPr lang="en-GB" b="1" dirty="0">
                <a:effectLst>
                  <a:outerShdw blurRad="38100" dist="38100" dir="2700000" algn="tl">
                    <a:srgbClr val="000000">
                      <a:alpha val="43137"/>
                    </a:srgbClr>
                  </a:outerShdw>
                </a:effectLst>
              </a:rPr>
              <a:t>Strategic HRM (SHRM) is “the process of linking HR practices to business strategy” </a:t>
            </a:r>
            <a:r>
              <a:rPr lang="en-GB" b="1" i="1" dirty="0">
                <a:effectLst>
                  <a:outerShdw blurRad="38100" dist="38100" dir="2700000" algn="tl">
                    <a:srgbClr val="000000">
                      <a:alpha val="43137"/>
                    </a:srgbClr>
                  </a:outerShdw>
                </a:effectLst>
              </a:rPr>
              <a:t>Ulrich </a:t>
            </a:r>
            <a:r>
              <a:rPr lang="en-GB" b="1" i="1" dirty="0" smtClean="0">
                <a:effectLst>
                  <a:outerShdw blurRad="38100" dist="38100" dir="2700000" algn="tl">
                    <a:srgbClr val="000000">
                      <a:alpha val="43137"/>
                    </a:srgbClr>
                  </a:outerShdw>
                </a:effectLst>
              </a:rPr>
              <a:t>1997</a:t>
            </a:r>
          </a:p>
          <a:p>
            <a:pPr marL="137160" indent="0">
              <a:buNone/>
            </a:pPr>
            <a:endParaRPr lang="en-GB" b="1" dirty="0">
              <a:effectLst>
                <a:outerShdw blurRad="38100" dist="38100" dir="2700000" algn="tl">
                  <a:srgbClr val="000000">
                    <a:alpha val="43137"/>
                  </a:srgbClr>
                </a:outerShdw>
              </a:effectLst>
            </a:endParaRPr>
          </a:p>
          <a:p>
            <a:r>
              <a:rPr lang="en-GB" b="1" dirty="0">
                <a:effectLst>
                  <a:outerShdw blurRad="38100" dist="38100" dir="2700000" algn="tl">
                    <a:srgbClr val="000000">
                      <a:alpha val="43137"/>
                    </a:srgbClr>
                  </a:outerShdw>
                </a:effectLst>
              </a:rPr>
              <a:t>“HR strategy” is the outcome: “the mission, vision and priorities of the HR function”</a:t>
            </a:r>
          </a:p>
          <a:p>
            <a:endParaRPr lang="en-GB" dirty="0"/>
          </a:p>
        </p:txBody>
      </p:sp>
    </p:spTree>
    <p:extLst>
      <p:ext uri="{BB962C8B-B14F-4D97-AF65-F5344CB8AC3E}">
        <p14:creationId xmlns:p14="http://schemas.microsoft.com/office/powerpoint/2010/main" val="2477543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Strategy</a:t>
            </a:r>
          </a:p>
        </p:txBody>
      </p:sp>
      <p:sp>
        <p:nvSpPr>
          <p:cNvPr id="3" name="Content Placeholder 2"/>
          <p:cNvSpPr>
            <a:spLocks noGrp="1"/>
          </p:cNvSpPr>
          <p:nvPr>
            <p:ph idx="1"/>
          </p:nvPr>
        </p:nvSpPr>
        <p:spPr/>
        <p:txBody>
          <a:bodyPr>
            <a:normAutofit fontScale="85000" lnSpcReduction="20000"/>
          </a:bodyPr>
          <a:lstStyle/>
          <a:p>
            <a:pPr marL="137160" indent="0">
              <a:buNone/>
            </a:pPr>
            <a:r>
              <a:rPr lang="en-GB" b="1" dirty="0">
                <a:effectLst>
                  <a:outerShdw blurRad="38100" dist="38100" dir="2700000" algn="tl">
                    <a:srgbClr val="000000">
                      <a:alpha val="43137"/>
                    </a:srgbClr>
                  </a:outerShdw>
                </a:effectLst>
              </a:rPr>
              <a:t>Strategic management is best defined as a continuous process that requires the constant adjustment of independent poles: the environment, the resources available and the values of senior management.</a:t>
            </a:r>
          </a:p>
          <a:p>
            <a:pPr marL="137160" indent="0">
              <a:buNone/>
            </a:pPr>
            <a:r>
              <a:rPr lang="en-GB" b="1" dirty="0">
                <a:effectLst>
                  <a:outerShdw blurRad="38100" dist="38100" dir="2700000" algn="tl">
                    <a:srgbClr val="000000">
                      <a:alpha val="43137"/>
                    </a:srgbClr>
                  </a:outerShdw>
                </a:effectLst>
              </a:rPr>
              <a:t>Model of strategic management</a:t>
            </a:r>
          </a:p>
          <a:p>
            <a:pPr marL="651510" lvl="0" indent="-514350">
              <a:buFont typeface="+mj-lt"/>
              <a:buAutoNum type="arabicPeriod"/>
            </a:pPr>
            <a:r>
              <a:rPr lang="en-GB" b="1" dirty="0">
                <a:effectLst>
                  <a:outerShdw blurRad="38100" dist="38100" dir="2700000" algn="tl">
                    <a:srgbClr val="000000">
                      <a:alpha val="43137"/>
                    </a:srgbClr>
                  </a:outerShdw>
                </a:effectLst>
              </a:rPr>
              <a:t>Mission statement  - </a:t>
            </a:r>
            <a:r>
              <a:rPr lang="en-GB" b="1" i="1" dirty="0">
                <a:effectLst>
                  <a:outerShdw blurRad="38100" dist="38100" dir="2700000" algn="tl">
                    <a:srgbClr val="000000">
                      <a:alpha val="43137"/>
                    </a:srgbClr>
                  </a:outerShdw>
                </a:effectLst>
              </a:rPr>
              <a:t>values, aspirations, direction</a:t>
            </a:r>
            <a:endParaRPr lang="en-GB" b="1" dirty="0">
              <a:effectLst>
                <a:outerShdw blurRad="38100" dist="38100" dir="2700000" algn="tl">
                  <a:srgbClr val="000000">
                    <a:alpha val="43137"/>
                  </a:srgbClr>
                </a:outerShdw>
              </a:effectLst>
            </a:endParaRPr>
          </a:p>
          <a:p>
            <a:pPr marL="651510" lvl="0" indent="-514350">
              <a:buFont typeface="+mj-lt"/>
              <a:buAutoNum type="arabicPeriod"/>
            </a:pPr>
            <a:r>
              <a:rPr lang="en-GB" b="1" dirty="0">
                <a:effectLst>
                  <a:outerShdw blurRad="38100" dist="38100" dir="2700000" algn="tl">
                    <a:srgbClr val="000000">
                      <a:alpha val="43137"/>
                    </a:srgbClr>
                  </a:outerShdw>
                </a:effectLst>
              </a:rPr>
              <a:t>Environmental analysis – </a:t>
            </a:r>
            <a:r>
              <a:rPr lang="en-GB" b="1" i="1" dirty="0">
                <a:effectLst>
                  <a:outerShdw blurRad="38100" dist="38100" dir="2700000" algn="tl">
                    <a:srgbClr val="000000">
                      <a:alpha val="43137"/>
                    </a:srgbClr>
                  </a:outerShdw>
                </a:effectLst>
              </a:rPr>
              <a:t>SWOT</a:t>
            </a:r>
            <a:endParaRPr lang="en-GB" b="1" dirty="0">
              <a:effectLst>
                <a:outerShdw blurRad="38100" dist="38100" dir="2700000" algn="tl">
                  <a:srgbClr val="000000">
                    <a:alpha val="43137"/>
                  </a:srgbClr>
                </a:outerShdw>
              </a:effectLst>
            </a:endParaRPr>
          </a:p>
          <a:p>
            <a:pPr marL="651510" lvl="0" indent="-514350">
              <a:buFont typeface="+mj-lt"/>
              <a:buAutoNum type="arabicPeriod"/>
            </a:pPr>
            <a:r>
              <a:rPr lang="en-GB" b="1" dirty="0">
                <a:effectLst>
                  <a:outerShdw blurRad="38100" dist="38100" dir="2700000" algn="tl">
                    <a:srgbClr val="000000">
                      <a:alpha val="43137"/>
                    </a:srgbClr>
                  </a:outerShdw>
                </a:effectLst>
              </a:rPr>
              <a:t>Strategic formulation – choice, Corporate, Business, Functional</a:t>
            </a:r>
          </a:p>
          <a:p>
            <a:pPr marL="651510" lvl="0" indent="-514350">
              <a:buFont typeface="+mj-lt"/>
              <a:buAutoNum type="arabicPeriod"/>
            </a:pPr>
            <a:r>
              <a:rPr lang="en-GB" b="1" dirty="0">
                <a:effectLst>
                  <a:outerShdw blurRad="38100" dist="38100" dir="2700000" algn="tl">
                    <a:srgbClr val="000000">
                      <a:alpha val="43137"/>
                    </a:srgbClr>
                  </a:outerShdw>
                </a:effectLst>
              </a:rPr>
              <a:t>Strategic implementation – leadership, structure, systems, HR</a:t>
            </a:r>
          </a:p>
          <a:p>
            <a:pPr marL="651510" lvl="0" indent="-514350">
              <a:buFont typeface="+mj-lt"/>
              <a:buAutoNum type="arabicPeriod"/>
            </a:pPr>
            <a:r>
              <a:rPr lang="en-GB" b="1" dirty="0">
                <a:effectLst>
                  <a:outerShdw blurRad="38100" dist="38100" dir="2700000" algn="tl">
                    <a:srgbClr val="000000">
                      <a:alpha val="43137"/>
                    </a:srgbClr>
                  </a:outerShdw>
                </a:effectLst>
              </a:rPr>
              <a:t>Strategic evaluation – operating&amp; financial performance</a:t>
            </a:r>
          </a:p>
          <a:p>
            <a:endParaRPr lang="en-GB" dirty="0"/>
          </a:p>
        </p:txBody>
      </p:sp>
    </p:spTree>
    <p:extLst>
      <p:ext uri="{BB962C8B-B14F-4D97-AF65-F5344CB8AC3E}">
        <p14:creationId xmlns:p14="http://schemas.microsoft.com/office/powerpoint/2010/main" val="2507214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outerShdw blurRad="38100" dist="38100" dir="2700000" algn="tl">
                    <a:srgbClr val="000000">
                      <a:alpha val="43137"/>
                    </a:srgbClr>
                  </a:outerShdw>
                </a:effectLst>
              </a:rPr>
              <a:t>Hierarchy of strategy</a:t>
            </a:r>
          </a:p>
        </p:txBody>
      </p:sp>
      <p:sp>
        <p:nvSpPr>
          <p:cNvPr id="3" name="Content Placeholder 2"/>
          <p:cNvSpPr>
            <a:spLocks noGrp="1"/>
          </p:cNvSpPr>
          <p:nvPr>
            <p:ph idx="1"/>
          </p:nvPr>
        </p:nvSpPr>
        <p:spPr>
          <a:xfrm>
            <a:off x="1115616" y="1556792"/>
            <a:ext cx="7344816" cy="4709160"/>
          </a:xfrm>
        </p:spPr>
        <p:txBody>
          <a:bodyPr/>
          <a:lstStyle/>
          <a:p>
            <a:r>
              <a:rPr lang="en-GB" b="1" dirty="0">
                <a:solidFill>
                  <a:srgbClr val="C00000"/>
                </a:solidFill>
                <a:effectLst>
                  <a:outerShdw blurRad="38100" dist="38100" dir="2700000" algn="tl">
                    <a:srgbClr val="000000">
                      <a:alpha val="43137"/>
                    </a:srgbClr>
                  </a:outerShdw>
                </a:effectLst>
              </a:rPr>
              <a:t>Corporate level</a:t>
            </a:r>
            <a:r>
              <a:rPr lang="en-GB" dirty="0">
                <a:solidFill>
                  <a:srgbClr val="C00000"/>
                </a:solidFill>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 describes an organisation’s overall direction</a:t>
            </a:r>
          </a:p>
          <a:p>
            <a:r>
              <a:rPr lang="en-GB" b="1" dirty="0">
                <a:solidFill>
                  <a:srgbClr val="C00000"/>
                </a:solidFill>
                <a:effectLst>
                  <a:outerShdw blurRad="38100" dist="38100" dir="2700000" algn="tl">
                    <a:srgbClr val="000000">
                      <a:alpha val="43137"/>
                    </a:srgbClr>
                  </a:outerShdw>
                </a:effectLst>
              </a:rPr>
              <a:t>Business level</a:t>
            </a:r>
            <a:r>
              <a:rPr lang="en-GB" dirty="0">
                <a:solidFill>
                  <a:srgbClr val="C00000"/>
                </a:solidFill>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 deals with decisions and actions to remain competitive in the market</a:t>
            </a:r>
          </a:p>
          <a:p>
            <a:r>
              <a:rPr lang="en-GB" b="1" dirty="0">
                <a:solidFill>
                  <a:srgbClr val="C00000"/>
                </a:solidFill>
                <a:effectLst>
                  <a:outerShdw blurRad="38100" dist="38100" dir="2700000" algn="tl">
                    <a:srgbClr val="000000">
                      <a:alpha val="43137"/>
                    </a:srgbClr>
                  </a:outerShdw>
                </a:effectLst>
              </a:rPr>
              <a:t>Functional level</a:t>
            </a:r>
            <a:r>
              <a:rPr lang="en-GB" dirty="0">
                <a:solidFill>
                  <a:srgbClr val="C00000"/>
                </a:solidFill>
                <a:effectLst>
                  <a:outerShdw blurRad="38100" dist="38100" dir="2700000" algn="tl">
                    <a:srgbClr val="000000">
                      <a:alpha val="43137"/>
                    </a:srgbClr>
                  </a:outerShdw>
                </a:effectLst>
              </a:rPr>
              <a:t> </a:t>
            </a:r>
            <a:r>
              <a:rPr lang="en-GB" dirty="0">
                <a:effectLst>
                  <a:outerShdw blurRad="38100" dist="38100" dir="2700000" algn="tl">
                    <a:srgbClr val="000000">
                      <a:alpha val="43137"/>
                    </a:srgbClr>
                  </a:outerShdw>
                </a:effectLst>
              </a:rPr>
              <a:t>– the major functional operations within the business including research and development, marketing, manufacturing, finance, HR, concerned with maximising resource productivity</a:t>
            </a:r>
          </a:p>
          <a:p>
            <a:pPr marL="342900" lvl="0" indent="-342900">
              <a:lnSpc>
                <a:spcPct val="115000"/>
              </a:lnSpc>
              <a:spcAft>
                <a:spcPts val="1000"/>
              </a:spcAft>
              <a:buFont typeface="+mj-lt"/>
              <a:buAutoNum type="arabicPeriod"/>
            </a:pPr>
            <a:endParaRPr lang="en-GB" dirty="0">
              <a:latin typeface="Calibri"/>
              <a:ea typeface="Calibri"/>
              <a:cs typeface="Times New Roman"/>
            </a:endParaRPr>
          </a:p>
        </p:txBody>
      </p:sp>
    </p:spTree>
    <p:extLst>
      <p:ext uri="{BB962C8B-B14F-4D97-AF65-F5344CB8AC3E}">
        <p14:creationId xmlns:p14="http://schemas.microsoft.com/office/powerpoint/2010/main" val="2042860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rPr>
              <a:t>Forming strategy</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55576" y="1628800"/>
            <a:ext cx="7571184" cy="4680560"/>
          </a:xfrm>
        </p:spPr>
        <p:txBody>
          <a:bodyPr>
            <a:normAutofit/>
          </a:bodyPr>
          <a:lstStyle/>
          <a:p>
            <a:pPr marL="137160" indent="0">
              <a:buNone/>
            </a:pPr>
            <a:r>
              <a:rPr lang="en-GB" b="1" dirty="0">
                <a:solidFill>
                  <a:srgbClr val="FF0000"/>
                </a:solidFill>
                <a:effectLst>
                  <a:outerShdw blurRad="38100" dist="38100" dir="2700000" algn="tl">
                    <a:srgbClr val="000000">
                      <a:alpha val="43137"/>
                    </a:srgbClr>
                  </a:outerShdw>
                </a:effectLst>
              </a:rPr>
              <a:t>Rational/classical approach</a:t>
            </a:r>
          </a:p>
          <a:p>
            <a:pPr marL="137160" indent="0">
              <a:buNone/>
            </a:pPr>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strategy-making is entrusted to senior </a:t>
            </a:r>
            <a:r>
              <a:rPr lang="en-GB" b="1" dirty="0" smtClean="0">
                <a:effectLst>
                  <a:outerShdw blurRad="38100" dist="38100" dir="2700000" algn="tl">
                    <a:srgbClr val="000000">
                      <a:alpha val="43137"/>
                    </a:srgbClr>
                  </a:outerShdw>
                </a:effectLst>
              </a:rPr>
              <a:t>	managers</a:t>
            </a:r>
            <a:endParaRPr lang="en-GB" b="1" dirty="0">
              <a:effectLst>
                <a:outerShdw blurRad="38100" dist="38100" dir="2700000" algn="tl">
                  <a:srgbClr val="000000">
                    <a:alpha val="43137"/>
                  </a:srgbClr>
                </a:outerShdw>
              </a:effectLst>
            </a:endParaRPr>
          </a:p>
          <a:p>
            <a:pPr marL="137160" indent="0">
              <a:buNone/>
            </a:pPr>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continual appraisal of the external and </a:t>
            </a:r>
            <a:r>
              <a:rPr lang="en-GB" b="1" dirty="0" smtClean="0">
                <a:effectLst>
                  <a:outerShdw blurRad="38100" dist="38100" dir="2700000" algn="tl">
                    <a:srgbClr val="000000">
                      <a:alpha val="43137"/>
                    </a:srgbClr>
                  </a:outerShdw>
                </a:effectLst>
              </a:rPr>
              <a:t>	internal </a:t>
            </a:r>
            <a:r>
              <a:rPr lang="en-GB" b="1" dirty="0">
                <a:effectLst>
                  <a:outerShdw blurRad="38100" dist="38100" dir="2700000" algn="tl">
                    <a:srgbClr val="000000">
                      <a:alpha val="43137"/>
                    </a:srgbClr>
                  </a:outerShdw>
                </a:effectLst>
              </a:rPr>
              <a:t>environment – SWOT</a:t>
            </a:r>
          </a:p>
          <a:p>
            <a:pPr marL="137160" indent="0">
              <a:buNone/>
            </a:pPr>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formulate goals, aims, objectives</a:t>
            </a:r>
          </a:p>
        </p:txBody>
      </p:sp>
    </p:spTree>
    <p:extLst>
      <p:ext uri="{BB962C8B-B14F-4D97-AF65-F5344CB8AC3E}">
        <p14:creationId xmlns:p14="http://schemas.microsoft.com/office/powerpoint/2010/main" val="2097534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outerShdw blurRad="38100" dist="38100" dir="2700000" algn="tl">
                    <a:srgbClr val="000000">
                      <a:alpha val="43137"/>
                    </a:srgbClr>
                  </a:outerShdw>
                </a:effectLst>
              </a:rPr>
              <a:t>Forming </a:t>
            </a:r>
            <a:r>
              <a:rPr lang="en-GB" dirty="0" smtClean="0">
                <a:effectLst>
                  <a:outerShdw blurRad="38100" dist="38100" dir="2700000" algn="tl">
                    <a:srgbClr val="000000">
                      <a:alpha val="43137"/>
                    </a:srgbClr>
                  </a:outerShdw>
                </a:effectLst>
              </a:rPr>
              <a:t>strategy</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259632" y="1772816"/>
            <a:ext cx="6696744" cy="3484984"/>
          </a:xfrm>
        </p:spPr>
        <p:txBody>
          <a:bodyPr>
            <a:normAutofit/>
          </a:bodyPr>
          <a:lstStyle/>
          <a:p>
            <a:pPr marL="137160" lvl="0" indent="0">
              <a:buNone/>
            </a:pPr>
            <a:r>
              <a:rPr lang="en-GB" b="1" dirty="0">
                <a:solidFill>
                  <a:srgbClr val="FF0000"/>
                </a:solidFill>
                <a:effectLst>
                  <a:outerShdw blurRad="38100" dist="38100" dir="2700000" algn="tl">
                    <a:srgbClr val="000000">
                      <a:alpha val="43137"/>
                    </a:srgbClr>
                  </a:outerShdw>
                </a:effectLst>
              </a:rPr>
              <a:t>Emergent strategies </a:t>
            </a:r>
            <a:r>
              <a:rPr lang="en-GB" b="1" dirty="0">
                <a:effectLst>
                  <a:outerShdw blurRad="38100" dist="38100" dir="2700000" algn="tl">
                    <a:srgbClr val="000000">
                      <a:alpha val="43137"/>
                    </a:srgbClr>
                  </a:outerShdw>
                </a:effectLst>
              </a:rPr>
              <a:t>– </a:t>
            </a:r>
            <a:r>
              <a:rPr lang="en-GB" sz="2400" b="1" i="1" dirty="0" smtClean="0">
                <a:effectLst>
                  <a:outerShdw blurRad="38100" dist="38100" dir="2700000" algn="tl">
                    <a:srgbClr val="000000">
                      <a:alpha val="43137"/>
                    </a:srgbClr>
                  </a:outerShdw>
                </a:effectLst>
              </a:rPr>
              <a:t>James </a:t>
            </a:r>
            <a:r>
              <a:rPr lang="en-GB" sz="2400" b="1" i="1" dirty="0">
                <a:effectLst>
                  <a:outerShdw blurRad="38100" dist="38100" dir="2700000" algn="tl">
                    <a:srgbClr val="000000">
                      <a:alpha val="43137"/>
                    </a:srgbClr>
                  </a:outerShdw>
                </a:effectLst>
              </a:rPr>
              <a:t>Quinn </a:t>
            </a:r>
            <a:r>
              <a:rPr lang="en-GB" sz="2400" b="1" i="1" dirty="0" smtClean="0">
                <a:effectLst>
                  <a:outerShdw blurRad="38100" dist="38100" dir="2700000" algn="tl">
                    <a:srgbClr val="000000">
                      <a:alpha val="43137"/>
                    </a:srgbClr>
                  </a:outerShdw>
                </a:effectLst>
              </a:rPr>
              <a:t>1980</a:t>
            </a:r>
          </a:p>
          <a:p>
            <a:pPr lvl="0"/>
            <a:r>
              <a:rPr lang="en-GB" b="1" dirty="0" smtClean="0">
                <a:effectLst>
                  <a:outerShdw blurRad="38100" dist="38100" dir="2700000" algn="tl">
                    <a:srgbClr val="000000">
                      <a:alpha val="43137"/>
                    </a:srgbClr>
                  </a:outerShdw>
                </a:effectLst>
              </a:rPr>
              <a:t>Other </a:t>
            </a:r>
            <a:r>
              <a:rPr lang="en-GB" b="1" dirty="0">
                <a:effectLst>
                  <a:outerShdw blurRad="38100" dist="38100" dir="2700000" algn="tl">
                    <a:srgbClr val="000000">
                      <a:alpha val="43137"/>
                    </a:srgbClr>
                  </a:outerShdw>
                </a:effectLst>
              </a:rPr>
              <a:t>factors intervene in strategy formulation</a:t>
            </a:r>
          </a:p>
          <a:p>
            <a:pPr lvl="0"/>
            <a:r>
              <a:rPr lang="en-GB" b="1" dirty="0">
                <a:effectLst>
                  <a:outerShdw blurRad="38100" dist="38100" dir="2700000" algn="tl">
                    <a:srgbClr val="000000">
                      <a:alpha val="43137"/>
                    </a:srgbClr>
                  </a:outerShdw>
                </a:effectLst>
              </a:rPr>
              <a:t>A strategy emerges incrementally over time</a:t>
            </a:r>
          </a:p>
          <a:p>
            <a:pPr lvl="0"/>
            <a:r>
              <a:rPr lang="en-GB" b="1" dirty="0">
                <a:effectLst>
                  <a:outerShdw blurRad="38100" dist="38100" dir="2700000" algn="tl">
                    <a:srgbClr val="000000">
                      <a:alpha val="43137"/>
                    </a:srgbClr>
                  </a:outerShdw>
                </a:effectLst>
              </a:rPr>
              <a:t>Trial and error determines strategy as much as planning</a:t>
            </a:r>
          </a:p>
          <a:p>
            <a:endParaRPr lang="en-GB" dirty="0"/>
          </a:p>
        </p:txBody>
      </p:sp>
    </p:spTree>
    <p:extLst>
      <p:ext uri="{BB962C8B-B14F-4D97-AF65-F5344CB8AC3E}">
        <p14:creationId xmlns:p14="http://schemas.microsoft.com/office/powerpoint/2010/main" val="100664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effectLst>
                  <a:outerShdw blurRad="38100" dist="38100" dir="2700000" algn="tl">
                    <a:srgbClr val="000000">
                      <a:alpha val="43137"/>
                    </a:srgbClr>
                  </a:outerShdw>
                </a:effectLst>
              </a:rPr>
              <a:t>Forming </a:t>
            </a:r>
            <a:r>
              <a:rPr lang="en-GB" sz="3600" dirty="0" smtClean="0">
                <a:effectLst>
                  <a:outerShdw blurRad="38100" dist="38100" dir="2700000" algn="tl">
                    <a:srgbClr val="000000">
                      <a:alpha val="43137"/>
                    </a:srgbClr>
                  </a:outerShdw>
                </a:effectLst>
              </a:rPr>
              <a:t>strategy</a:t>
            </a:r>
            <a:endParaRPr lang="en-GB" sz="3600"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p:txBody>
          <a:bodyPr>
            <a:normAutofit/>
          </a:bodyPr>
          <a:lstStyle/>
          <a:p>
            <a:pPr marL="137160" lvl="0" indent="0">
              <a:buNone/>
            </a:pPr>
            <a:r>
              <a:rPr lang="en-GB" b="1" dirty="0">
                <a:solidFill>
                  <a:srgbClr val="FF0000"/>
                </a:solidFill>
                <a:effectLst>
                  <a:outerShdw blurRad="38100" dist="38100" dir="2700000" algn="tl">
                    <a:srgbClr val="000000">
                      <a:alpha val="43137"/>
                    </a:srgbClr>
                  </a:outerShdw>
                </a:effectLst>
              </a:rPr>
              <a:t>Symbolic approach </a:t>
            </a:r>
            <a:endParaRPr lang="en-GB" b="1" dirty="0" smtClean="0">
              <a:solidFill>
                <a:srgbClr val="FF0000"/>
              </a:solidFill>
              <a:effectLst>
                <a:outerShdw blurRad="38100" dist="38100" dir="2700000" algn="tl">
                  <a:srgbClr val="000000">
                    <a:alpha val="43137"/>
                  </a:srgbClr>
                </a:outerShdw>
              </a:effectLst>
            </a:endParaRPr>
          </a:p>
          <a:p>
            <a:pPr lvl="0"/>
            <a:r>
              <a:rPr lang="en-GB" b="1" dirty="0" smtClean="0">
                <a:effectLst>
                  <a:outerShdw blurRad="38100" dist="38100" dir="2700000" algn="tl">
                    <a:srgbClr val="000000">
                      <a:alpha val="43137"/>
                    </a:srgbClr>
                  </a:outerShdw>
                </a:effectLst>
              </a:rPr>
              <a:t>Most </a:t>
            </a:r>
            <a:r>
              <a:rPr lang="en-GB" b="1" dirty="0">
                <a:effectLst>
                  <a:outerShdw blurRad="38100" dist="38100" dir="2700000" algn="tl">
                    <a:srgbClr val="000000">
                      <a:alpha val="43137"/>
                    </a:srgbClr>
                  </a:outerShdw>
                </a:effectLst>
              </a:rPr>
              <a:t>organisations get on with business and tactics evolve</a:t>
            </a:r>
          </a:p>
          <a:p>
            <a:pPr lvl="0"/>
            <a:r>
              <a:rPr lang="en-GB" b="1" dirty="0">
                <a:effectLst>
                  <a:outerShdw blurRad="38100" dist="38100" dir="2700000" algn="tl">
                    <a:srgbClr val="000000">
                      <a:alpha val="43137"/>
                    </a:srgbClr>
                  </a:outerShdw>
                </a:effectLst>
              </a:rPr>
              <a:t>They succeed by luck rather than judgement</a:t>
            </a:r>
          </a:p>
          <a:p>
            <a:pPr lvl="0"/>
            <a:r>
              <a:rPr lang="en-GB" b="1" dirty="0">
                <a:effectLst>
                  <a:outerShdw blurRad="38100" dist="38100" dir="2700000" algn="tl">
                    <a:srgbClr val="000000">
                      <a:alpha val="43137"/>
                    </a:srgbClr>
                  </a:outerShdw>
                </a:effectLst>
              </a:rPr>
              <a:t>Formulate a written strategy in response i.e. implementation precedes formulation</a:t>
            </a:r>
          </a:p>
          <a:p>
            <a:pPr lvl="0"/>
            <a:r>
              <a:rPr lang="en-GB" b="1" dirty="0">
                <a:effectLst>
                  <a:outerShdw blurRad="38100" dist="38100" dir="2700000" algn="tl">
                    <a:srgbClr val="000000">
                      <a:alpha val="43137"/>
                    </a:srgbClr>
                  </a:outerShdw>
                </a:effectLst>
              </a:rPr>
              <a:t>Strategy formulation is therefore symbolic</a:t>
            </a:r>
          </a:p>
          <a:p>
            <a:pPr marL="651510" indent="-514350">
              <a:buFont typeface="+mj-lt"/>
              <a:buAutoNum type="arabicPeriod"/>
            </a:pPr>
            <a:endParaRPr lang="en-GB" dirty="0"/>
          </a:p>
        </p:txBody>
      </p:sp>
    </p:spTree>
    <p:extLst>
      <p:ext uri="{BB962C8B-B14F-4D97-AF65-F5344CB8AC3E}">
        <p14:creationId xmlns:p14="http://schemas.microsoft.com/office/powerpoint/2010/main" val="8949576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outerShdw blurRad="38100" dist="38100" dir="2700000" algn="tl">
                    <a:srgbClr val="000000">
                      <a:alpha val="43137"/>
                    </a:srgbClr>
                  </a:outerShdw>
                </a:effectLst>
              </a:rPr>
              <a:t>Contingency model – </a:t>
            </a:r>
            <a:r>
              <a:rPr lang="en-GB" i="1" dirty="0" err="1">
                <a:effectLst>
                  <a:outerShdw blurRad="38100" dist="38100" dir="2700000" algn="tl">
                    <a:srgbClr val="000000">
                      <a:alpha val="43137"/>
                    </a:srgbClr>
                  </a:outerShdw>
                </a:effectLst>
              </a:rPr>
              <a:t>Mintzberg</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99592" y="1628800"/>
            <a:ext cx="7128792" cy="4709160"/>
          </a:xfrm>
        </p:spPr>
        <p:txBody>
          <a:bodyPr/>
          <a:lstStyle/>
          <a:p>
            <a:r>
              <a:rPr lang="en-GB" b="1" dirty="0" err="1" smtClean="0">
                <a:effectLst>
                  <a:outerShdw blurRad="38100" dist="38100" dir="2700000" algn="tl">
                    <a:srgbClr val="000000">
                      <a:alpha val="43137"/>
                    </a:srgbClr>
                  </a:outerShdw>
                </a:effectLst>
              </a:rPr>
              <a:t>Mintzberg’s</a:t>
            </a:r>
            <a:r>
              <a:rPr lang="en-GB" b="1" dirty="0"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Contingency Model suggests that key variables – complexity of the organisation, the environment and rate of change – can be different for different organisations at different times.</a:t>
            </a:r>
          </a:p>
          <a:p>
            <a:r>
              <a:rPr lang="en-GB" b="1" smtClean="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The type of approach used for strategy-making will therefore vary at different times.</a:t>
            </a:r>
          </a:p>
        </p:txBody>
      </p:sp>
    </p:spTree>
    <p:extLst>
      <p:ext uri="{BB962C8B-B14F-4D97-AF65-F5344CB8AC3E}">
        <p14:creationId xmlns:p14="http://schemas.microsoft.com/office/powerpoint/2010/main" val="2051705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effectLst>
                  <a:outerShdw blurRad="38100" dist="38100" dir="2700000" algn="tl">
                    <a:srgbClr val="000000">
                      <a:alpha val="43137"/>
                    </a:srgbClr>
                  </a:outerShdw>
                </a:effectLst>
              </a:rPr>
              <a:t>Corporate sustainability</a:t>
            </a:r>
          </a:p>
        </p:txBody>
      </p:sp>
      <p:sp>
        <p:nvSpPr>
          <p:cNvPr id="3" name="Content Placeholder 2"/>
          <p:cNvSpPr>
            <a:spLocks noGrp="1"/>
          </p:cNvSpPr>
          <p:nvPr>
            <p:ph idx="1"/>
          </p:nvPr>
        </p:nvSpPr>
        <p:spPr>
          <a:xfrm>
            <a:off x="467544" y="1484784"/>
            <a:ext cx="8229600" cy="4709160"/>
          </a:xfrm>
        </p:spPr>
        <p:txBody>
          <a:bodyPr>
            <a:normAutofit lnSpcReduction="10000"/>
          </a:bodyPr>
          <a:lstStyle/>
          <a:p>
            <a:r>
              <a:rPr lang="en-GB" b="1" dirty="0">
                <a:effectLst>
                  <a:outerShdw blurRad="38100" dist="38100" dir="2700000" algn="tl">
                    <a:srgbClr val="000000">
                      <a:alpha val="43137"/>
                    </a:srgbClr>
                  </a:outerShdw>
                </a:effectLst>
              </a:rPr>
              <a:t>“Sustainability is an opportunity – a touchstone for change” </a:t>
            </a:r>
            <a:r>
              <a:rPr lang="en-GB" b="1" i="1" dirty="0" err="1">
                <a:effectLst>
                  <a:outerShdw blurRad="38100" dist="38100" dir="2700000" algn="tl">
                    <a:srgbClr val="000000">
                      <a:alpha val="43137"/>
                    </a:srgbClr>
                  </a:outerShdw>
                </a:effectLst>
              </a:rPr>
              <a:t>Shrivastava</a:t>
            </a:r>
            <a:r>
              <a:rPr lang="en-GB" b="1" i="1" dirty="0">
                <a:effectLst>
                  <a:outerShdw blurRad="38100" dist="38100" dir="2700000" algn="tl">
                    <a:srgbClr val="000000">
                      <a:alpha val="43137"/>
                    </a:srgbClr>
                  </a:outerShdw>
                </a:effectLst>
              </a:rPr>
              <a:t> 2011</a:t>
            </a:r>
            <a:endParaRPr lang="en-GB" b="1" dirty="0">
              <a:effectLst>
                <a:outerShdw blurRad="38100" dist="38100" dir="2700000" algn="tl">
                  <a:srgbClr val="000000">
                    <a:alpha val="43137"/>
                  </a:srgbClr>
                </a:outerShdw>
              </a:effectLst>
            </a:endParaRPr>
          </a:p>
          <a:p>
            <a:r>
              <a:rPr lang="en-GB" b="1" dirty="0">
                <a:effectLst>
                  <a:outerShdw blurRad="38100" dist="38100" dir="2700000" algn="tl">
                    <a:srgbClr val="000000">
                      <a:alpha val="43137"/>
                    </a:srgbClr>
                  </a:outerShdw>
                </a:effectLst>
              </a:rPr>
              <a:t>Economic – neoclassical and ecological school of thinking, maximise profits, reinvest, further increase profits</a:t>
            </a:r>
          </a:p>
          <a:p>
            <a:r>
              <a:rPr lang="en-GB" b="1" dirty="0">
                <a:effectLst>
                  <a:outerShdw blurRad="38100" dist="38100" dir="2700000" algn="tl">
                    <a:srgbClr val="000000">
                      <a:alpha val="43137"/>
                    </a:srgbClr>
                  </a:outerShdw>
                </a:effectLst>
              </a:rPr>
              <a:t>Environmental – exploiting resources and the ecosystem</a:t>
            </a:r>
          </a:p>
          <a:p>
            <a:r>
              <a:rPr lang="en-GB" b="1" dirty="0">
                <a:effectLst>
                  <a:outerShdw blurRad="38100" dist="38100" dir="2700000" algn="tl">
                    <a:srgbClr val="000000">
                      <a:alpha val="43137"/>
                    </a:srgbClr>
                  </a:outerShdw>
                </a:effectLst>
              </a:rPr>
              <a:t>Social – improving the quality of human life</a:t>
            </a:r>
          </a:p>
          <a:p>
            <a:r>
              <a:rPr lang="en-GB" b="1" dirty="0">
                <a:effectLst>
                  <a:outerShdw blurRad="38100" dist="38100" dir="2700000" algn="tl">
                    <a:srgbClr val="000000">
                      <a:alpha val="43137"/>
                    </a:srgbClr>
                  </a:outerShdw>
                </a:effectLst>
              </a:rPr>
              <a:t>Cultural – cultural enrichment as central to sustainability, the continued satisfaction of human </a:t>
            </a:r>
          </a:p>
        </p:txBody>
      </p:sp>
    </p:spTree>
    <p:extLst>
      <p:ext uri="{BB962C8B-B14F-4D97-AF65-F5344CB8AC3E}">
        <p14:creationId xmlns:p14="http://schemas.microsoft.com/office/powerpoint/2010/main" val="3313813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Strategic HRM</a:t>
            </a:r>
          </a:p>
        </p:txBody>
      </p:sp>
      <p:sp>
        <p:nvSpPr>
          <p:cNvPr id="3" name="Content Placeholder 2"/>
          <p:cNvSpPr>
            <a:spLocks noGrp="1"/>
          </p:cNvSpPr>
          <p:nvPr>
            <p:ph idx="1"/>
          </p:nvPr>
        </p:nvSpPr>
        <p:spPr>
          <a:xfrm>
            <a:off x="827584" y="1700808"/>
            <a:ext cx="7787208" cy="4709160"/>
          </a:xfrm>
        </p:spPr>
        <p:txBody>
          <a:bodyPr>
            <a:normAutofit/>
          </a:bodyPr>
          <a:lstStyle/>
          <a:p>
            <a:r>
              <a:rPr lang="en-GB" b="1" dirty="0">
                <a:effectLst>
                  <a:outerShdw blurRad="38100" dist="38100" dir="2700000" algn="tl">
                    <a:srgbClr val="000000">
                      <a:alpha val="43137"/>
                    </a:srgbClr>
                  </a:outerShdw>
                </a:effectLst>
              </a:rPr>
              <a:t>“HRM is concerned with the design, implementation and maintenance of strategies to manage people for optimum business performance including the development of policies and processes to support these strategies and the evaluation of the contribution of people to the business.” </a:t>
            </a:r>
            <a:r>
              <a:rPr lang="en-GB" b="1" i="1" dirty="0">
                <a:effectLst>
                  <a:outerShdw blurRad="38100" dist="38100" dir="2700000" algn="tl">
                    <a:srgbClr val="000000">
                      <a:alpha val="43137"/>
                    </a:srgbClr>
                  </a:outerShdw>
                </a:effectLst>
              </a:rPr>
              <a:t>CIPD </a:t>
            </a:r>
            <a:r>
              <a:rPr lang="en-GB" b="1" i="1" dirty="0" smtClean="0">
                <a:effectLst>
                  <a:outerShdw blurRad="38100" dist="38100" dir="2700000" algn="tl">
                    <a:srgbClr val="000000">
                      <a:alpha val="43137"/>
                    </a:srgbClr>
                  </a:outerShdw>
                </a:effectLst>
              </a:rPr>
              <a:t>2009</a:t>
            </a:r>
            <a:endParaRPr lang="en-GB" b="1" dirty="0">
              <a:effectLst>
                <a:outerShdw blurRad="38100" dist="38100" dir="2700000" algn="tl">
                  <a:srgbClr val="000000">
                    <a:alpha val="43137"/>
                  </a:srgbClr>
                </a:outerShdw>
              </a:effectLst>
            </a:endParaRPr>
          </a:p>
          <a:p>
            <a:endParaRPr lang="en-GB" dirty="0"/>
          </a:p>
          <a:p>
            <a:endParaRPr lang="en-GB" dirty="0"/>
          </a:p>
        </p:txBody>
      </p:sp>
    </p:spTree>
    <p:extLst>
      <p:ext uri="{BB962C8B-B14F-4D97-AF65-F5344CB8AC3E}">
        <p14:creationId xmlns:p14="http://schemas.microsoft.com/office/powerpoint/2010/main" val="3004553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Strategic HRM</a:t>
            </a:r>
          </a:p>
        </p:txBody>
      </p:sp>
      <p:sp>
        <p:nvSpPr>
          <p:cNvPr id="3" name="Content Placeholder 2"/>
          <p:cNvSpPr>
            <a:spLocks noGrp="1"/>
          </p:cNvSpPr>
          <p:nvPr>
            <p:ph idx="1"/>
          </p:nvPr>
        </p:nvSpPr>
        <p:spPr>
          <a:xfrm>
            <a:off x="827584" y="1700808"/>
            <a:ext cx="7787208" cy="4709160"/>
          </a:xfrm>
        </p:spPr>
        <p:txBody>
          <a:bodyPr>
            <a:normAutofit lnSpcReduction="10000"/>
          </a:bodyPr>
          <a:lstStyle/>
          <a:p>
            <a:r>
              <a:rPr lang="en-GB" b="1" dirty="0" smtClean="0">
                <a:solidFill>
                  <a:srgbClr val="C00000"/>
                </a:solidFill>
                <a:effectLst>
                  <a:outerShdw blurRad="38100" dist="38100" dir="2700000" algn="tl">
                    <a:srgbClr val="000000">
                      <a:alpha val="43137"/>
                    </a:srgbClr>
                  </a:outerShdw>
                </a:effectLst>
              </a:rPr>
              <a:t>Proactive </a:t>
            </a:r>
            <a:r>
              <a:rPr lang="en-GB" b="1" dirty="0">
                <a:solidFill>
                  <a:srgbClr val="C00000"/>
                </a:solidFill>
                <a:effectLst>
                  <a:outerShdw blurRad="38100" dist="38100" dir="2700000" algn="tl">
                    <a:srgbClr val="000000">
                      <a:alpha val="43137"/>
                    </a:srgbClr>
                  </a:outerShdw>
                </a:effectLst>
              </a:rPr>
              <a:t>HR </a:t>
            </a:r>
            <a:r>
              <a:rPr lang="en-GB" b="1" dirty="0">
                <a:effectLst>
                  <a:outerShdw blurRad="38100" dist="38100" dir="2700000" algn="tl">
                    <a:srgbClr val="000000">
                      <a:alpha val="43137"/>
                    </a:srgbClr>
                  </a:outerShdw>
                </a:effectLst>
              </a:rPr>
              <a:t>– HR professional is a strategic partner and is actively engaged in strategy formulation</a:t>
            </a:r>
          </a:p>
          <a:p>
            <a:r>
              <a:rPr lang="en-GB" b="1" dirty="0">
                <a:solidFill>
                  <a:srgbClr val="C00000"/>
                </a:solidFill>
                <a:effectLst>
                  <a:outerShdw blurRad="38100" dist="38100" dir="2700000" algn="tl">
                    <a:srgbClr val="000000">
                      <a:alpha val="43137"/>
                    </a:srgbClr>
                  </a:outerShdw>
                </a:effectLst>
              </a:rPr>
              <a:t>Reactive HR </a:t>
            </a:r>
            <a:r>
              <a:rPr lang="en-GB" b="1" dirty="0">
                <a:effectLst>
                  <a:outerShdw blurRad="38100" dist="38100" dir="2700000" algn="tl">
                    <a:srgbClr val="000000">
                      <a:alpha val="43137"/>
                    </a:srgbClr>
                  </a:outerShdw>
                </a:effectLst>
              </a:rPr>
              <a:t>– HR function is fully subservient to corporate-level and business-level strategy; organisational-level strategy ultimately determines HR policies and practices. Once the business strategy has been determined, an HR strategy is implemented to support the chosen competitive strategy.</a:t>
            </a:r>
          </a:p>
          <a:p>
            <a:endParaRPr lang="en-GB" dirty="0"/>
          </a:p>
          <a:p>
            <a:endParaRPr lang="en-GB" dirty="0"/>
          </a:p>
        </p:txBody>
      </p:sp>
    </p:spTree>
    <p:extLst>
      <p:ext uri="{BB962C8B-B14F-4D97-AF65-F5344CB8AC3E}">
        <p14:creationId xmlns:p14="http://schemas.microsoft.com/office/powerpoint/2010/main" val="2454107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rPr>
              <a:t> </a:t>
            </a:r>
            <a:r>
              <a:rPr lang="en-GB" dirty="0">
                <a:effectLst>
                  <a:outerShdw blurRad="38100" dist="38100" dir="2700000" algn="tl">
                    <a:srgbClr val="000000">
                      <a:alpha val="43137"/>
                    </a:srgbClr>
                  </a:outerShdw>
                </a:effectLst>
              </a:rPr>
              <a:t>Integration</a:t>
            </a:r>
          </a:p>
        </p:txBody>
      </p:sp>
      <p:sp>
        <p:nvSpPr>
          <p:cNvPr id="3" name="Content Placeholder 2"/>
          <p:cNvSpPr>
            <a:spLocks noGrp="1"/>
          </p:cNvSpPr>
          <p:nvPr>
            <p:ph idx="1"/>
          </p:nvPr>
        </p:nvSpPr>
        <p:spPr>
          <a:xfrm>
            <a:off x="467544" y="1268760"/>
            <a:ext cx="8496944" cy="5256584"/>
          </a:xfrm>
        </p:spPr>
        <p:txBody>
          <a:bodyPr>
            <a:normAutofit fontScale="92500" lnSpcReduction="20000"/>
          </a:bodyPr>
          <a:lstStyle/>
          <a:p>
            <a:r>
              <a:rPr lang="en-GB" b="1" i="1" dirty="0">
                <a:effectLst>
                  <a:outerShdw blurRad="38100" dist="38100" dir="2700000" algn="tl">
                    <a:srgbClr val="000000">
                      <a:alpha val="43137"/>
                    </a:srgbClr>
                  </a:outerShdw>
                </a:effectLst>
              </a:rPr>
              <a:t>Beer et al ‘s(1984) HRM “matching” </a:t>
            </a:r>
            <a:r>
              <a:rPr lang="en-GB" b="1" dirty="0">
                <a:effectLst>
                  <a:outerShdw blurRad="38100" dist="38100" dir="2700000" algn="tl">
                    <a:srgbClr val="000000">
                      <a:alpha val="43137"/>
                    </a:srgbClr>
                  </a:outerShdw>
                </a:effectLst>
              </a:rPr>
              <a:t>model shows the HR function as “strategically integrated” with the business strategy.</a:t>
            </a:r>
          </a:p>
          <a:p>
            <a:r>
              <a:rPr lang="en-GB" b="1" dirty="0">
                <a:effectLst>
                  <a:outerShdw blurRad="38100" dist="38100" dir="2700000" algn="tl">
                    <a:srgbClr val="000000">
                      <a:alpha val="43137"/>
                    </a:srgbClr>
                  </a:outerShdw>
                </a:effectLst>
              </a:rPr>
              <a:t>“An organisation’s HRM policies and practices must fit with its strategy in its competitive environment and with the immediate business conditions that it faces.”</a:t>
            </a:r>
          </a:p>
          <a:p>
            <a:pPr lvl="0"/>
            <a:r>
              <a:rPr lang="en-GB" b="1" dirty="0">
                <a:effectLst>
                  <a:outerShdw blurRad="38100" dist="38100" dir="2700000" algn="tl">
                    <a:srgbClr val="000000">
                      <a:alpha val="43137"/>
                    </a:srgbClr>
                  </a:outerShdw>
                </a:effectLst>
              </a:rPr>
              <a:t>Linking of HR policies and practices with the strategic management process of the organisation</a:t>
            </a:r>
          </a:p>
          <a:p>
            <a:pPr lvl="0"/>
            <a:r>
              <a:rPr lang="en-GB" b="1" dirty="0">
                <a:effectLst>
                  <a:outerShdw blurRad="38100" dist="38100" dir="2700000" algn="tl">
                    <a:srgbClr val="000000">
                      <a:alpha val="43137"/>
                    </a:srgbClr>
                  </a:outerShdw>
                </a:effectLst>
              </a:rPr>
              <a:t>A need for line managers to internalise the importance of HR</a:t>
            </a:r>
          </a:p>
          <a:p>
            <a:pPr lvl="0"/>
            <a:r>
              <a:rPr lang="en-GB" b="1" dirty="0">
                <a:effectLst>
                  <a:outerShdw blurRad="38100" dist="38100" dir="2700000" algn="tl">
                    <a:srgbClr val="000000">
                      <a:alpha val="43137"/>
                    </a:srgbClr>
                  </a:outerShdw>
                </a:effectLst>
              </a:rPr>
              <a:t>Integration of the workforce into the organisation to foster commitment to or an “identity of interest” with the strategic goals.</a:t>
            </a:r>
          </a:p>
          <a:p>
            <a:pPr marL="137160" indent="0">
              <a:buNone/>
            </a:pPr>
            <a:endParaRPr lang="en-GB" dirty="0"/>
          </a:p>
        </p:txBody>
      </p:sp>
    </p:spTree>
    <p:extLst>
      <p:ext uri="{BB962C8B-B14F-4D97-AF65-F5344CB8AC3E}">
        <p14:creationId xmlns:p14="http://schemas.microsoft.com/office/powerpoint/2010/main" val="601805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 Strategy models</a:t>
            </a:r>
          </a:p>
        </p:txBody>
      </p:sp>
      <p:sp>
        <p:nvSpPr>
          <p:cNvPr id="3" name="Content Placeholder 2"/>
          <p:cNvSpPr>
            <a:spLocks noGrp="1"/>
          </p:cNvSpPr>
          <p:nvPr>
            <p:ph idx="1"/>
          </p:nvPr>
        </p:nvSpPr>
        <p:spPr>
          <a:xfrm>
            <a:off x="683568" y="1484784"/>
            <a:ext cx="7920880" cy="5040560"/>
          </a:xfrm>
        </p:spPr>
        <p:txBody>
          <a:bodyPr>
            <a:normAutofit/>
          </a:bodyPr>
          <a:lstStyle/>
          <a:p>
            <a:pPr marL="137160" indent="0">
              <a:buNone/>
            </a:pPr>
            <a:r>
              <a:rPr lang="en-GB" b="1" dirty="0">
                <a:effectLst>
                  <a:outerShdw blurRad="38100" dist="38100" dir="2700000" algn="tl">
                    <a:srgbClr val="000000">
                      <a:alpha val="43137"/>
                    </a:srgbClr>
                  </a:outerShdw>
                </a:effectLst>
              </a:rPr>
              <a:t>HR strategy is strongly related to its competitive strategy:</a:t>
            </a:r>
          </a:p>
          <a:p>
            <a:r>
              <a:rPr lang="en-GB" b="1" i="1" dirty="0">
                <a:solidFill>
                  <a:srgbClr val="FF0000"/>
                </a:solidFill>
                <a:effectLst>
                  <a:outerShdw blurRad="38100" dist="38100" dir="2700000" algn="tl">
                    <a:srgbClr val="000000">
                      <a:alpha val="43137"/>
                    </a:srgbClr>
                  </a:outerShdw>
                </a:effectLst>
              </a:rPr>
              <a:t>Control-based model </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focus on monitoring and controlling employee behaviour</a:t>
            </a:r>
          </a:p>
          <a:p>
            <a:r>
              <a:rPr lang="en-GB" b="1" i="1" dirty="0">
                <a:solidFill>
                  <a:srgbClr val="FF0000"/>
                </a:solidFill>
                <a:effectLst>
                  <a:outerShdw blurRad="38100" dist="38100" dir="2700000" algn="tl">
                    <a:srgbClr val="000000">
                      <a:alpha val="43137"/>
                    </a:srgbClr>
                  </a:outerShdw>
                </a:effectLst>
              </a:rPr>
              <a:t>Resource-based model </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use of resources and capabilities to sustain competitive advantage</a:t>
            </a:r>
          </a:p>
          <a:p>
            <a:r>
              <a:rPr lang="en-GB" b="1" i="1" dirty="0">
                <a:solidFill>
                  <a:srgbClr val="FF0000"/>
                </a:solidFill>
                <a:effectLst>
                  <a:outerShdw blurRad="38100" dist="38100" dir="2700000" algn="tl">
                    <a:srgbClr val="000000">
                      <a:alpha val="43137"/>
                    </a:srgbClr>
                  </a:outerShdw>
                </a:effectLst>
              </a:rPr>
              <a:t>Integrative model </a:t>
            </a:r>
            <a:r>
              <a:rPr lang="en-GB" b="1" i="1" dirty="0">
                <a:effectLst>
                  <a:outerShdw blurRad="38100" dist="38100" dir="2700000" algn="tl">
                    <a:srgbClr val="000000">
                      <a:alpha val="43137"/>
                    </a:srgbClr>
                  </a:outerShdw>
                </a:effectLst>
              </a:rPr>
              <a:t>– </a:t>
            </a:r>
            <a:r>
              <a:rPr lang="en-GB" b="1" dirty="0">
                <a:effectLst>
                  <a:outerShdw blurRad="38100" dist="38100" dir="2700000" algn="tl">
                    <a:srgbClr val="000000">
                      <a:alpha val="43137"/>
                    </a:srgbClr>
                  </a:outerShdw>
                </a:effectLst>
              </a:rPr>
              <a:t>Acquisition and development; Locus of control</a:t>
            </a:r>
          </a:p>
          <a:p>
            <a:endParaRPr lang="en-GB" dirty="0"/>
          </a:p>
        </p:txBody>
      </p:sp>
    </p:spTree>
    <p:extLst>
      <p:ext uri="{BB962C8B-B14F-4D97-AF65-F5344CB8AC3E}">
        <p14:creationId xmlns:p14="http://schemas.microsoft.com/office/powerpoint/2010/main" val="2451970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outerShdw blurRad="38100" dist="38100" dir="2700000" algn="tl">
                    <a:srgbClr val="000000">
                      <a:alpha val="43137"/>
                    </a:srgbClr>
                  </a:outerShdw>
                </a:effectLst>
              </a:rPr>
              <a:t>HR Strategy models</a:t>
            </a:r>
          </a:p>
        </p:txBody>
      </p:sp>
      <p:sp>
        <p:nvSpPr>
          <p:cNvPr id="3" name="Content Placeholder 2"/>
          <p:cNvSpPr>
            <a:spLocks noGrp="1"/>
          </p:cNvSpPr>
          <p:nvPr>
            <p:ph idx="1"/>
          </p:nvPr>
        </p:nvSpPr>
        <p:spPr>
          <a:xfrm>
            <a:off x="755576" y="1412776"/>
            <a:ext cx="7560840" cy="4925144"/>
          </a:xfrm>
        </p:spPr>
        <p:txBody>
          <a:bodyPr>
            <a:normAutofit lnSpcReduction="10000"/>
          </a:bodyPr>
          <a:lstStyle/>
          <a:p>
            <a:r>
              <a:rPr lang="en-GB" b="1" dirty="0">
                <a:effectLst>
                  <a:outerShdw blurRad="38100" dist="38100" dir="2700000" algn="tl">
                    <a:srgbClr val="000000">
                      <a:alpha val="43137"/>
                    </a:srgbClr>
                  </a:outerShdw>
                </a:effectLst>
              </a:rPr>
              <a:t>HR managers have made use of contingency models to help them align HR strategies with business strategies</a:t>
            </a:r>
          </a:p>
          <a:p>
            <a:r>
              <a:rPr lang="en-GB" b="1" i="1" dirty="0">
                <a:effectLst>
                  <a:outerShdw blurRad="38100" dist="38100" dir="2700000" algn="tl">
                    <a:srgbClr val="000000">
                      <a:alpha val="43137"/>
                    </a:srgbClr>
                  </a:outerShdw>
                </a:effectLst>
              </a:rPr>
              <a:t>Porter (1985)     </a:t>
            </a:r>
            <a:endParaRPr lang="en-GB" b="1" i="1" dirty="0" smtClean="0">
              <a:effectLst>
                <a:outerShdw blurRad="38100" dist="38100" dir="2700000" algn="tl">
                  <a:srgbClr val="000000">
                    <a:alpha val="43137"/>
                  </a:srgbClr>
                </a:outerShdw>
              </a:effectLst>
            </a:endParaRPr>
          </a:p>
          <a:p>
            <a:pPr lvl="1"/>
            <a:r>
              <a:rPr lang="en-GB" b="1" i="1" dirty="0">
                <a:solidFill>
                  <a:srgbClr val="FF0000"/>
                </a:solidFill>
                <a:effectLst>
                  <a:outerShdw blurRad="38100" dist="38100" dir="2700000" algn="tl">
                    <a:srgbClr val="000000">
                      <a:alpha val="43137"/>
                    </a:srgbClr>
                  </a:outerShdw>
                </a:effectLst>
              </a:rPr>
              <a:t>C</a:t>
            </a:r>
            <a:r>
              <a:rPr lang="en-GB" b="1" i="1" dirty="0" smtClean="0">
                <a:solidFill>
                  <a:srgbClr val="FF0000"/>
                </a:solidFill>
                <a:effectLst>
                  <a:outerShdw blurRad="38100" dist="38100" dir="2700000" algn="tl">
                    <a:srgbClr val="000000">
                      <a:alpha val="43137"/>
                    </a:srgbClr>
                  </a:outerShdw>
                </a:effectLst>
              </a:rPr>
              <a:t>ost </a:t>
            </a:r>
            <a:r>
              <a:rPr lang="en-GB" b="1" i="1" dirty="0">
                <a:solidFill>
                  <a:srgbClr val="FF0000"/>
                </a:solidFill>
                <a:effectLst>
                  <a:outerShdw blurRad="38100" dist="38100" dir="2700000" algn="tl">
                    <a:srgbClr val="000000">
                      <a:alpha val="43137"/>
                    </a:srgbClr>
                  </a:outerShdw>
                </a:effectLst>
              </a:rPr>
              <a:t>leadership </a:t>
            </a:r>
            <a:r>
              <a:rPr lang="en-GB" b="1" i="1" dirty="0">
                <a:effectLst>
                  <a:outerShdw blurRad="38100" dist="38100" dir="2700000" algn="tl">
                    <a:srgbClr val="000000">
                      <a:alpha val="43137"/>
                    </a:srgbClr>
                  </a:outerShdw>
                </a:effectLst>
              </a:rPr>
              <a:t>– i.e. value for money=</a:t>
            </a:r>
            <a:r>
              <a:rPr lang="en-GB" b="1" dirty="0">
                <a:effectLst>
                  <a:outerShdw blurRad="38100" dist="38100" dir="2700000" algn="tl">
                    <a:srgbClr val="000000">
                      <a:alpha val="43137"/>
                    </a:srgbClr>
                  </a:outerShdw>
                </a:effectLst>
              </a:rPr>
              <a:t>HR policy to promote low employee involvement, low </a:t>
            </a:r>
            <a:r>
              <a:rPr lang="en-GB" b="1" dirty="0" smtClean="0">
                <a:effectLst>
                  <a:outerShdw blurRad="38100" dist="38100" dir="2700000" algn="tl">
                    <a:srgbClr val="000000">
                      <a:alpha val="43137"/>
                    </a:srgbClr>
                  </a:outerShdw>
                </a:effectLst>
              </a:rPr>
              <a:t>engagement</a:t>
            </a:r>
          </a:p>
          <a:p>
            <a:pPr lvl="1"/>
            <a:r>
              <a:rPr lang="en-GB" b="1" i="1" dirty="0" smtClean="0">
                <a:solidFill>
                  <a:srgbClr val="FF0000"/>
                </a:solidFill>
                <a:effectLst>
                  <a:outerShdw blurRad="38100" dist="38100" dir="2700000" algn="tl">
                    <a:srgbClr val="000000">
                      <a:alpha val="43137"/>
                    </a:srgbClr>
                  </a:outerShdw>
                </a:effectLst>
              </a:rPr>
              <a:t>Differentiation</a:t>
            </a:r>
            <a:r>
              <a:rPr lang="en-GB" b="1" i="1" dirty="0" smtClean="0">
                <a:effectLst>
                  <a:outerShdw blurRad="38100" dist="38100" dir="2700000" algn="tl">
                    <a:srgbClr val="000000">
                      <a:alpha val="43137"/>
                    </a:srgbClr>
                  </a:outerShdw>
                </a:effectLst>
              </a:rPr>
              <a:t> </a:t>
            </a:r>
            <a:r>
              <a:rPr lang="en-GB" b="1" i="1" dirty="0">
                <a:effectLst>
                  <a:outerShdw blurRad="38100" dist="38100" dir="2700000" algn="tl">
                    <a:srgbClr val="000000">
                      <a:alpha val="43137"/>
                    </a:srgbClr>
                  </a:outerShdw>
                </a:effectLst>
              </a:rPr>
              <a:t>– via quality enhancement</a:t>
            </a:r>
            <a:r>
              <a:rPr lang="en-GB" b="1" dirty="0">
                <a:effectLst>
                  <a:outerShdw blurRad="38100" dist="38100" dir="2700000" algn="tl">
                    <a:srgbClr val="000000">
                      <a:alpha val="43137"/>
                    </a:srgbClr>
                  </a:outerShdw>
                </a:effectLst>
              </a:rPr>
              <a:t> = HR policy to promote high pay, employee involvement, training, reward, consultative management </a:t>
            </a:r>
            <a:r>
              <a:rPr lang="en-GB" b="1" dirty="0" smtClean="0">
                <a:effectLst>
                  <a:outerShdw blurRad="38100" dist="38100" dir="2700000" algn="tl">
                    <a:srgbClr val="000000">
                      <a:alpha val="43137"/>
                    </a:srgbClr>
                  </a:outerShdw>
                </a:effectLst>
              </a:rPr>
              <a:t>style</a:t>
            </a:r>
          </a:p>
          <a:p>
            <a:pPr lvl="1"/>
            <a:r>
              <a:rPr lang="en-GB" b="1" i="1" dirty="0" smtClean="0">
                <a:effectLst>
                  <a:outerShdw blurRad="38100" dist="38100" dir="2700000" algn="tl">
                    <a:srgbClr val="000000">
                      <a:alpha val="43137"/>
                    </a:srgbClr>
                  </a:outerShdw>
                </a:effectLst>
              </a:rPr>
              <a:t> </a:t>
            </a:r>
            <a:r>
              <a:rPr lang="en-GB" b="1" i="1" dirty="0">
                <a:solidFill>
                  <a:srgbClr val="FF0000"/>
                </a:solidFill>
                <a:effectLst>
                  <a:outerShdw blurRad="38100" dist="38100" dir="2700000" algn="tl">
                    <a:srgbClr val="000000">
                      <a:alpha val="43137"/>
                    </a:srgbClr>
                  </a:outerShdw>
                </a:effectLst>
              </a:rPr>
              <a:t>Focus</a:t>
            </a:r>
            <a:r>
              <a:rPr lang="en-GB" b="1" i="1" dirty="0">
                <a:effectLst>
                  <a:outerShdw blurRad="38100" dist="38100" dir="2700000" algn="tl">
                    <a:srgbClr val="000000">
                      <a:alpha val="43137"/>
                    </a:srgbClr>
                  </a:outerShdw>
                </a:effectLst>
              </a:rPr>
              <a:t> -  either of above in a niche </a:t>
            </a:r>
            <a:r>
              <a:rPr lang="en-GB" b="1" i="1" dirty="0" smtClean="0">
                <a:effectLst>
                  <a:outerShdw blurRad="38100" dist="38100" dir="2700000" algn="tl">
                    <a:srgbClr val="000000">
                      <a:alpha val="43137"/>
                    </a:srgbClr>
                  </a:outerShdw>
                </a:effectLst>
              </a:rPr>
              <a:t>market</a:t>
            </a:r>
            <a:endParaRPr lang="en-GB"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226154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rPr>
              <a:t>Criticisms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95536" y="1340768"/>
            <a:ext cx="8507288" cy="4997152"/>
          </a:xfrm>
        </p:spPr>
        <p:txBody>
          <a:bodyPr>
            <a:normAutofit fontScale="92500" lnSpcReduction="10000"/>
          </a:bodyPr>
          <a:lstStyle/>
          <a:p>
            <a:r>
              <a:rPr lang="en-GB" b="1" dirty="0">
                <a:effectLst>
                  <a:outerShdw blurRad="38100" dist="38100" dir="2700000" algn="tl">
                    <a:srgbClr val="000000">
                      <a:alpha val="43137"/>
                    </a:srgbClr>
                  </a:outerShdw>
                </a:effectLst>
              </a:rPr>
              <a:t>Contingency models have been criticised by the “best practice” approach i.e. the same practices need to be followed to enhance success (</a:t>
            </a:r>
            <a:r>
              <a:rPr lang="en-GB" b="1" i="1" dirty="0">
                <a:effectLst>
                  <a:outerShdw blurRad="38100" dist="38100" dir="2700000" algn="tl">
                    <a:srgbClr val="000000">
                      <a:alpha val="43137"/>
                    </a:srgbClr>
                  </a:outerShdw>
                </a:effectLst>
              </a:rPr>
              <a:t>Purcell et al 2003):</a:t>
            </a:r>
            <a:endParaRPr lang="en-GB" b="1" dirty="0">
              <a:effectLst>
                <a:outerShdw blurRad="38100" dist="38100" dir="2700000" algn="tl">
                  <a:srgbClr val="000000">
                    <a:alpha val="43137"/>
                  </a:srgbClr>
                </a:outerShdw>
              </a:effectLst>
            </a:endParaRPr>
          </a:p>
          <a:p>
            <a:pPr lvl="0"/>
            <a:r>
              <a:rPr lang="en-GB" b="1" i="1" dirty="0">
                <a:effectLst>
                  <a:outerShdw blurRad="38100" dist="38100" dir="2700000" algn="tl">
                    <a:srgbClr val="000000">
                      <a:alpha val="43137"/>
                    </a:srgbClr>
                  </a:outerShdw>
                </a:effectLst>
              </a:rPr>
              <a:t>A sophisticated approach to the management of people</a:t>
            </a:r>
            <a:endParaRPr lang="en-GB" b="1" dirty="0">
              <a:effectLst>
                <a:outerShdw blurRad="38100" dist="38100" dir="2700000" algn="tl">
                  <a:srgbClr val="000000">
                    <a:alpha val="43137"/>
                  </a:srgbClr>
                </a:outerShdw>
              </a:effectLst>
            </a:endParaRPr>
          </a:p>
          <a:p>
            <a:pPr lvl="0"/>
            <a:r>
              <a:rPr lang="en-GB" b="1" i="1" dirty="0">
                <a:effectLst>
                  <a:outerShdw blurRad="38100" dist="38100" dir="2700000" algn="tl">
                    <a:srgbClr val="000000">
                      <a:alpha val="43137"/>
                    </a:srgbClr>
                  </a:outerShdw>
                </a:effectLst>
              </a:rPr>
              <a:t>Selecting the best staff</a:t>
            </a:r>
            <a:endParaRPr lang="en-GB" b="1" dirty="0">
              <a:effectLst>
                <a:outerShdw blurRad="38100" dist="38100" dir="2700000" algn="tl">
                  <a:srgbClr val="000000">
                    <a:alpha val="43137"/>
                  </a:srgbClr>
                </a:outerShdw>
              </a:effectLst>
            </a:endParaRPr>
          </a:p>
          <a:p>
            <a:pPr lvl="0"/>
            <a:r>
              <a:rPr lang="en-GB" b="1" i="1" dirty="0">
                <a:effectLst>
                  <a:outerShdw blurRad="38100" dist="38100" dir="2700000" algn="tl">
                    <a:srgbClr val="000000">
                      <a:alpha val="43137"/>
                    </a:srgbClr>
                  </a:outerShdw>
                </a:effectLst>
              </a:rPr>
              <a:t>Rewarding them based on performance</a:t>
            </a:r>
            <a:endParaRPr lang="en-GB" b="1" dirty="0">
              <a:effectLst>
                <a:outerShdw blurRad="38100" dist="38100" dir="2700000" algn="tl">
                  <a:srgbClr val="000000">
                    <a:alpha val="43137"/>
                  </a:srgbClr>
                </a:outerShdw>
              </a:effectLst>
            </a:endParaRPr>
          </a:p>
          <a:p>
            <a:pPr lvl="0"/>
            <a:r>
              <a:rPr lang="en-GB" b="1" i="1" dirty="0">
                <a:effectLst>
                  <a:outerShdw blurRad="38100" dist="38100" dir="2700000" algn="tl">
                    <a:srgbClr val="000000">
                      <a:alpha val="43137"/>
                    </a:srgbClr>
                  </a:outerShdw>
                </a:effectLst>
              </a:rPr>
              <a:t>Involving them in decision making</a:t>
            </a:r>
            <a:endParaRPr lang="en-GB" b="1" dirty="0">
              <a:effectLst>
                <a:outerShdw blurRad="38100" dist="38100" dir="2700000" algn="tl">
                  <a:srgbClr val="000000">
                    <a:alpha val="43137"/>
                  </a:srgbClr>
                </a:outerShdw>
              </a:effectLst>
            </a:endParaRPr>
          </a:p>
          <a:p>
            <a:pPr lvl="0"/>
            <a:r>
              <a:rPr lang="en-GB" b="1" i="1" dirty="0">
                <a:effectLst>
                  <a:outerShdw blurRad="38100" dist="38100" dir="2700000" algn="tl">
                    <a:srgbClr val="000000">
                      <a:alpha val="43137"/>
                    </a:srgbClr>
                  </a:outerShdw>
                </a:effectLst>
              </a:rPr>
              <a:t>Job security and development opportunities</a:t>
            </a:r>
            <a:endParaRPr lang="en-GB" b="1" dirty="0">
              <a:effectLst>
                <a:outerShdw blurRad="38100" dist="38100" dir="2700000" algn="tl">
                  <a:srgbClr val="000000">
                    <a:alpha val="43137"/>
                  </a:srgbClr>
                </a:outerShdw>
              </a:effectLst>
            </a:endParaRPr>
          </a:p>
          <a:p>
            <a:r>
              <a:rPr lang="en-GB" b="1" i="1" dirty="0">
                <a:effectLst>
                  <a:outerShdw blurRad="38100" dist="38100" dir="2700000" algn="tl">
                    <a:srgbClr val="000000">
                      <a:alpha val="43137"/>
                    </a:srgbClr>
                  </a:outerShdw>
                </a:effectLst>
              </a:rPr>
              <a:t>Result = an effective workforce, motivated to deliver organisational objectives. </a:t>
            </a:r>
            <a:endParaRPr lang="en-GB" b="1" dirty="0">
              <a:effectLst>
                <a:outerShdw blurRad="38100" dist="38100" dir="2700000" algn="tl">
                  <a:srgbClr val="000000">
                    <a:alpha val="43137"/>
                  </a:srgbClr>
                </a:outerShdw>
              </a:effectLst>
            </a:endParaRPr>
          </a:p>
          <a:p>
            <a:endParaRPr lang="en-GB" dirty="0"/>
          </a:p>
        </p:txBody>
      </p:sp>
    </p:spTree>
    <p:extLst>
      <p:ext uri="{BB962C8B-B14F-4D97-AF65-F5344CB8AC3E}">
        <p14:creationId xmlns:p14="http://schemas.microsoft.com/office/powerpoint/2010/main" val="2687187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450</TotalTime>
  <Words>762</Words>
  <Application>Microsoft Office PowerPoint</Application>
  <PresentationFormat>On-screen Show (4:3)</PresentationFormat>
  <Paragraphs>74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Apex</vt:lpstr>
      <vt:lpstr>Business Issues &amp; the contexts of Human Resources</vt:lpstr>
      <vt:lpstr>Strategic HRM</vt:lpstr>
      <vt:lpstr>Strategy</vt:lpstr>
      <vt:lpstr>Hierarchy of strategy</vt:lpstr>
      <vt:lpstr>Forming strategy</vt:lpstr>
      <vt:lpstr>Forming strategy</vt:lpstr>
      <vt:lpstr>Forming strategy</vt:lpstr>
      <vt:lpstr>Contingency model – Mintzberg</vt:lpstr>
      <vt:lpstr>Corporate sustainability</vt:lpstr>
      <vt:lpstr>Strategic HRM</vt:lpstr>
      <vt:lpstr>Strategic HRM</vt:lpstr>
      <vt:lpstr> Integration</vt:lpstr>
      <vt:lpstr>HR Strategy models</vt:lpstr>
      <vt:lpstr>HR Strategy models</vt:lpstr>
      <vt:lpstr>Criticisms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Issues &amp; the contexts of Human Resources</dc:title>
  <dc:creator>Push</dc:creator>
  <cp:lastModifiedBy>Push</cp:lastModifiedBy>
  <cp:revision>42</cp:revision>
  <dcterms:created xsi:type="dcterms:W3CDTF">2012-11-10T20:26:56Z</dcterms:created>
  <dcterms:modified xsi:type="dcterms:W3CDTF">2012-12-02T20:17:09Z</dcterms:modified>
</cp:coreProperties>
</file>