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2"/>
  </p:notesMasterIdLst>
  <p:handoutMasterIdLst>
    <p:handoutMasterId r:id="rId13"/>
  </p:handoutMasterIdLst>
  <p:sldIdLst>
    <p:sldId id="256" r:id="rId6"/>
    <p:sldId id="262" r:id="rId7"/>
    <p:sldId id="264" r:id="rId8"/>
    <p:sldId id="265" r:id="rId9"/>
    <p:sldId id="266" r:id="rId10"/>
    <p:sldId id="268"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E76EA-2461-C84A-AF12-DBDB1F6ACFF6}" v="25" dt="2025-11-23T14:50:36.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68" autoAdjust="0"/>
    <p:restoredTop sz="94347" autoAdjust="0"/>
  </p:normalViewPr>
  <p:slideViewPr>
    <p:cSldViewPr snapToGrid="0" snapToObjects="1" showGuides="1">
      <p:cViewPr>
        <p:scale>
          <a:sx n="20" d="100"/>
          <a:sy n="20" d="100"/>
        </p:scale>
        <p:origin x="1120" y="-17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presProps" Target="presProps.xml"/><Relationship Id="rId10" Type="http://schemas.openxmlformats.org/officeDocument/2006/relationships/slide" Target="slides/slide5.xml"/><Relationship Id="rId19"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lina Antonova Dimitrova (2212628)" userId="3243dd5c-9cdc-415d-92c9-5162eff695df" providerId="ADAL" clId="{A5EE76EA-2461-C84A-AF12-DBDB1F6ACFF6}"/>
    <pc:docChg chg="undo custSel modSld">
      <pc:chgData name="Galina Antonova Dimitrova (2212628)" userId="3243dd5c-9cdc-415d-92c9-5162eff695df" providerId="ADAL" clId="{A5EE76EA-2461-C84A-AF12-DBDB1F6ACFF6}" dt="2025-11-23T14:54:11.361" v="558" actId="20577"/>
      <pc:docMkLst>
        <pc:docMk/>
      </pc:docMkLst>
      <pc:sldChg chg="addSp delSp modSp mod">
        <pc:chgData name="Galina Antonova Dimitrova (2212628)" userId="3243dd5c-9cdc-415d-92c9-5162eff695df" providerId="ADAL" clId="{A5EE76EA-2461-C84A-AF12-DBDB1F6ACFF6}" dt="2025-11-23T14:39:41.107" v="288" actId="255"/>
        <pc:sldMkLst>
          <pc:docMk/>
          <pc:sldMk cId="2788608300" sldId="262"/>
        </pc:sldMkLst>
        <pc:spChg chg="mod">
          <ac:chgData name="Galina Antonova Dimitrova (2212628)" userId="3243dd5c-9cdc-415d-92c9-5162eff695df" providerId="ADAL" clId="{A5EE76EA-2461-C84A-AF12-DBDB1F6ACFF6}" dt="2025-11-23T14:29:54.697" v="163" actId="20577"/>
          <ac:spMkLst>
            <pc:docMk/>
            <pc:sldMk cId="2788608300" sldId="262"/>
            <ac:spMk id="2" creationId="{E6EDE4D7-E5DB-5854-2C54-58DE17CBAE7C}"/>
          </ac:spMkLst>
        </pc:spChg>
        <pc:spChg chg="mod">
          <ac:chgData name="Galina Antonova Dimitrova (2212628)" userId="3243dd5c-9cdc-415d-92c9-5162eff695df" providerId="ADAL" clId="{A5EE76EA-2461-C84A-AF12-DBDB1F6ACFF6}" dt="2025-11-23T14:37:32.257" v="263" actId="14100"/>
          <ac:spMkLst>
            <pc:docMk/>
            <pc:sldMk cId="2788608300" sldId="262"/>
            <ac:spMk id="3" creationId="{C8B703ED-7BE7-AD1D-5C76-349AC66245A2}"/>
          </ac:spMkLst>
        </pc:spChg>
        <pc:spChg chg="del mod">
          <ac:chgData name="Galina Antonova Dimitrova (2212628)" userId="3243dd5c-9cdc-415d-92c9-5162eff695df" providerId="ADAL" clId="{A5EE76EA-2461-C84A-AF12-DBDB1F6ACFF6}" dt="2025-11-23T14:38:20.934" v="273"/>
          <ac:spMkLst>
            <pc:docMk/>
            <pc:sldMk cId="2788608300" sldId="262"/>
            <ac:spMk id="5" creationId="{5B583078-DBC4-9CD4-07DE-5196F37112C3}"/>
          </ac:spMkLst>
        </pc:spChg>
        <pc:spChg chg="mod">
          <ac:chgData name="Galina Antonova Dimitrova (2212628)" userId="3243dd5c-9cdc-415d-92c9-5162eff695df" providerId="ADAL" clId="{A5EE76EA-2461-C84A-AF12-DBDB1F6ACFF6}" dt="2025-11-23T14:38:14.462" v="270" actId="1076"/>
          <ac:spMkLst>
            <pc:docMk/>
            <pc:sldMk cId="2788608300" sldId="262"/>
            <ac:spMk id="6" creationId="{17D374F2-DF33-39C4-AE9E-EC19FF534CA6}"/>
          </ac:spMkLst>
        </pc:spChg>
        <pc:spChg chg="add mod">
          <ac:chgData name="Galina Antonova Dimitrova (2212628)" userId="3243dd5c-9cdc-415d-92c9-5162eff695df" providerId="ADAL" clId="{A5EE76EA-2461-C84A-AF12-DBDB1F6ACFF6}" dt="2025-11-23T14:29:42.740" v="162" actId="571"/>
          <ac:spMkLst>
            <pc:docMk/>
            <pc:sldMk cId="2788608300" sldId="262"/>
            <ac:spMk id="7" creationId="{12B36E00-F505-F194-5A3C-471521DAC55E}"/>
          </ac:spMkLst>
        </pc:spChg>
        <pc:spChg chg="add mod">
          <ac:chgData name="Galina Antonova Dimitrova (2212628)" userId="3243dd5c-9cdc-415d-92c9-5162eff695df" providerId="ADAL" clId="{A5EE76EA-2461-C84A-AF12-DBDB1F6ACFF6}" dt="2025-11-23T14:29:59.033" v="164" actId="571"/>
          <ac:spMkLst>
            <pc:docMk/>
            <pc:sldMk cId="2788608300" sldId="262"/>
            <ac:spMk id="8" creationId="{628CE14D-9D26-ED16-4F7B-EF243B804808}"/>
          </ac:spMkLst>
        </pc:spChg>
        <pc:spChg chg="add del mod">
          <ac:chgData name="Galina Antonova Dimitrova (2212628)" userId="3243dd5c-9cdc-415d-92c9-5162eff695df" providerId="ADAL" clId="{A5EE76EA-2461-C84A-AF12-DBDB1F6ACFF6}" dt="2025-11-23T14:30:47.769" v="201" actId="478"/>
          <ac:spMkLst>
            <pc:docMk/>
            <pc:sldMk cId="2788608300" sldId="262"/>
            <ac:spMk id="9" creationId="{BB351042-197E-99CB-DDF0-918009F57C3C}"/>
          </ac:spMkLst>
        </pc:spChg>
        <pc:spChg chg="add mod">
          <ac:chgData name="Galina Antonova Dimitrova (2212628)" userId="3243dd5c-9cdc-415d-92c9-5162eff695df" providerId="ADAL" clId="{A5EE76EA-2461-C84A-AF12-DBDB1F6ACFF6}" dt="2025-11-23T14:31:15.046" v="205" actId="20577"/>
          <ac:spMkLst>
            <pc:docMk/>
            <pc:sldMk cId="2788608300" sldId="262"/>
            <ac:spMk id="10" creationId="{7792276E-3EA2-B1A8-7F2D-9D251161C3D5}"/>
          </ac:spMkLst>
        </pc:spChg>
        <pc:spChg chg="add del mod">
          <ac:chgData name="Galina Antonova Dimitrova (2212628)" userId="3243dd5c-9cdc-415d-92c9-5162eff695df" providerId="ADAL" clId="{A5EE76EA-2461-C84A-AF12-DBDB1F6ACFF6}" dt="2025-11-23T14:35:20.031" v="233" actId="571"/>
          <ac:spMkLst>
            <pc:docMk/>
            <pc:sldMk cId="2788608300" sldId="262"/>
            <ac:spMk id="11" creationId="{BEE6C926-8F6B-0C8E-4F06-72E874C36FC2}"/>
          </ac:spMkLst>
        </pc:spChg>
        <pc:spChg chg="add mod">
          <ac:chgData name="Galina Antonova Dimitrova (2212628)" userId="3243dd5c-9cdc-415d-92c9-5162eff695df" providerId="ADAL" clId="{A5EE76EA-2461-C84A-AF12-DBDB1F6ACFF6}" dt="2025-11-23T14:39:20.115" v="287" actId="14100"/>
          <ac:spMkLst>
            <pc:docMk/>
            <pc:sldMk cId="2788608300" sldId="262"/>
            <ac:spMk id="12" creationId="{086EFE39-AC52-7958-BF10-F38A8F1B23A1}"/>
          </ac:spMkLst>
        </pc:spChg>
        <pc:spChg chg="add mod">
          <ac:chgData name="Galina Antonova Dimitrova (2212628)" userId="3243dd5c-9cdc-415d-92c9-5162eff695df" providerId="ADAL" clId="{A5EE76EA-2461-C84A-AF12-DBDB1F6ACFF6}" dt="2025-11-23T14:38:59.283" v="281" actId="571"/>
          <ac:spMkLst>
            <pc:docMk/>
            <pc:sldMk cId="2788608300" sldId="262"/>
            <ac:spMk id="13" creationId="{F8F225E6-F30A-05E2-8469-D707BA5CE968}"/>
          </ac:spMkLst>
        </pc:spChg>
        <pc:spChg chg="mod">
          <ac:chgData name="Galina Antonova Dimitrova (2212628)" userId="3243dd5c-9cdc-415d-92c9-5162eff695df" providerId="ADAL" clId="{A5EE76EA-2461-C84A-AF12-DBDB1F6ACFF6}" dt="2025-11-23T14:38:17.928" v="271" actId="1076"/>
          <ac:spMkLst>
            <pc:docMk/>
            <pc:sldMk cId="2788608300" sldId="262"/>
            <ac:spMk id="23" creationId="{7CFDDE58-DAED-A740-FBAF-8727ADD635EC}"/>
          </ac:spMkLst>
        </pc:spChg>
        <pc:spChg chg="mod">
          <ac:chgData name="Galina Antonova Dimitrova (2212628)" userId="3243dd5c-9cdc-415d-92c9-5162eff695df" providerId="ADAL" clId="{A5EE76EA-2461-C84A-AF12-DBDB1F6ACFF6}" dt="2025-11-23T14:39:41.107" v="288" actId="255"/>
          <ac:spMkLst>
            <pc:docMk/>
            <pc:sldMk cId="2788608300" sldId="262"/>
            <ac:spMk id="26" creationId="{2CEB501E-3FE8-3E19-AF1D-EC40B5E65803}"/>
          </ac:spMkLst>
        </pc:spChg>
        <pc:spChg chg="mod">
          <ac:chgData name="Galina Antonova Dimitrova (2212628)" userId="3243dd5c-9cdc-415d-92c9-5162eff695df" providerId="ADAL" clId="{A5EE76EA-2461-C84A-AF12-DBDB1F6ACFF6}" dt="2025-11-23T14:37:54.253" v="267" actId="21"/>
          <ac:spMkLst>
            <pc:docMk/>
            <pc:sldMk cId="2788608300" sldId="262"/>
            <ac:spMk id="30" creationId="{6008819C-BDA0-2332-5EA7-0685E38CAF60}"/>
          </ac:spMkLst>
        </pc:spChg>
        <pc:spChg chg="mod">
          <ac:chgData name="Galina Antonova Dimitrova (2212628)" userId="3243dd5c-9cdc-415d-92c9-5162eff695df" providerId="ADAL" clId="{A5EE76EA-2461-C84A-AF12-DBDB1F6ACFF6}" dt="2025-11-23T14:38:39.337" v="275" actId="21"/>
          <ac:spMkLst>
            <pc:docMk/>
            <pc:sldMk cId="2788608300" sldId="262"/>
            <ac:spMk id="32" creationId="{037B7BF9-EA46-3ED3-4306-284F105E5A8B}"/>
          </ac:spMkLst>
        </pc:spChg>
        <pc:spChg chg="mod">
          <ac:chgData name="Galina Antonova Dimitrova (2212628)" userId="3243dd5c-9cdc-415d-92c9-5162eff695df" providerId="ADAL" clId="{A5EE76EA-2461-C84A-AF12-DBDB1F6ACFF6}" dt="2025-11-23T14:38:32.878" v="274" actId="1076"/>
          <ac:spMkLst>
            <pc:docMk/>
            <pc:sldMk cId="2788608300" sldId="262"/>
            <ac:spMk id="34" creationId="{26115B04-B8DD-05DD-E1C6-CC56C2CF2984}"/>
          </ac:spMkLst>
        </pc:spChg>
        <pc:spChg chg="mod">
          <ac:chgData name="Galina Antonova Dimitrova (2212628)" userId="3243dd5c-9cdc-415d-92c9-5162eff695df" providerId="ADAL" clId="{A5EE76EA-2461-C84A-AF12-DBDB1F6ACFF6}" dt="2025-11-23T14:35:21.196" v="237" actId="1076"/>
          <ac:spMkLst>
            <pc:docMk/>
            <pc:sldMk cId="2788608300" sldId="262"/>
            <ac:spMk id="37" creationId="{324246A0-F767-EDC9-399B-E7342F6FF208}"/>
          </ac:spMkLst>
        </pc:spChg>
        <pc:picChg chg="mod">
          <ac:chgData name="Galina Antonova Dimitrova (2212628)" userId="3243dd5c-9cdc-415d-92c9-5162eff695df" providerId="ADAL" clId="{A5EE76EA-2461-C84A-AF12-DBDB1F6ACFF6}" dt="2025-11-23T14:35:20.903" v="236" actId="1076"/>
          <ac:picMkLst>
            <pc:docMk/>
            <pc:sldMk cId="2788608300" sldId="262"/>
            <ac:picMk id="36" creationId="{1279DCCB-EB05-D6DC-B280-1D8ABD78205A}"/>
          </ac:picMkLst>
        </pc:picChg>
      </pc:sldChg>
      <pc:sldChg chg="addSp delSp modSp mod">
        <pc:chgData name="Galina Antonova Dimitrova (2212628)" userId="3243dd5c-9cdc-415d-92c9-5162eff695df" providerId="ADAL" clId="{A5EE76EA-2461-C84A-AF12-DBDB1F6ACFF6}" dt="2025-11-23T14:26:55.713" v="115" actId="1076"/>
        <pc:sldMkLst>
          <pc:docMk/>
          <pc:sldMk cId="3304659935" sldId="266"/>
        </pc:sldMkLst>
        <pc:spChg chg="mod">
          <ac:chgData name="Galina Antonova Dimitrova (2212628)" userId="3243dd5c-9cdc-415d-92c9-5162eff695df" providerId="ADAL" clId="{A5EE76EA-2461-C84A-AF12-DBDB1F6ACFF6}" dt="2025-11-23T12:07:42.135" v="17" actId="1076"/>
          <ac:spMkLst>
            <pc:docMk/>
            <pc:sldMk cId="3304659935" sldId="266"/>
            <ac:spMk id="3" creationId="{2802D6A1-D37E-5922-C66C-07A9A0DB3BC8}"/>
          </ac:spMkLst>
        </pc:spChg>
        <pc:spChg chg="del mod">
          <ac:chgData name="Galina Antonova Dimitrova (2212628)" userId="3243dd5c-9cdc-415d-92c9-5162eff695df" providerId="ADAL" clId="{A5EE76EA-2461-C84A-AF12-DBDB1F6ACFF6}" dt="2025-11-23T14:25:37.994" v="106" actId="478"/>
          <ac:spMkLst>
            <pc:docMk/>
            <pc:sldMk cId="3304659935" sldId="266"/>
            <ac:spMk id="6" creationId="{EBCE441D-38AE-819F-1D0A-8F1DA9CA302B}"/>
          </ac:spMkLst>
        </pc:spChg>
        <pc:spChg chg="mod">
          <ac:chgData name="Galina Antonova Dimitrova (2212628)" userId="3243dd5c-9cdc-415d-92c9-5162eff695df" providerId="ADAL" clId="{A5EE76EA-2461-C84A-AF12-DBDB1F6ACFF6}" dt="2025-11-23T14:26:55.713" v="115" actId="1076"/>
          <ac:spMkLst>
            <pc:docMk/>
            <pc:sldMk cId="3304659935" sldId="266"/>
            <ac:spMk id="19" creationId="{EE3947E1-340A-7C40-ABFD-93DF0E583845}"/>
          </ac:spMkLst>
        </pc:spChg>
        <pc:spChg chg="add mod">
          <ac:chgData name="Galina Antonova Dimitrova (2212628)" userId="3243dd5c-9cdc-415d-92c9-5162eff695df" providerId="ADAL" clId="{A5EE76EA-2461-C84A-AF12-DBDB1F6ACFF6}" dt="2025-11-23T14:26:27.420" v="112" actId="21"/>
          <ac:spMkLst>
            <pc:docMk/>
            <pc:sldMk cId="3304659935" sldId="266"/>
            <ac:spMk id="20" creationId="{7126A5D6-8480-2828-8B40-77A4C3A37BDB}"/>
          </ac:spMkLst>
        </pc:spChg>
        <pc:spChg chg="add mod">
          <ac:chgData name="Galina Antonova Dimitrova (2212628)" userId="3243dd5c-9cdc-415d-92c9-5162eff695df" providerId="ADAL" clId="{A5EE76EA-2461-C84A-AF12-DBDB1F6ACFF6}" dt="2025-11-23T14:25:18.563" v="102" actId="1076"/>
          <ac:spMkLst>
            <pc:docMk/>
            <pc:sldMk cId="3304659935" sldId="266"/>
            <ac:spMk id="21" creationId="{E8FC50D2-FEFE-1F48-39BD-6D209964BE46}"/>
          </ac:spMkLst>
        </pc:spChg>
        <pc:spChg chg="add mod">
          <ac:chgData name="Galina Antonova Dimitrova (2212628)" userId="3243dd5c-9cdc-415d-92c9-5162eff695df" providerId="ADAL" clId="{A5EE76EA-2461-C84A-AF12-DBDB1F6ACFF6}" dt="2025-11-23T14:22:26.519" v="94" actId="1076"/>
          <ac:spMkLst>
            <pc:docMk/>
            <pc:sldMk cId="3304659935" sldId="266"/>
            <ac:spMk id="26" creationId="{F7B9E437-CC5E-6CEA-1400-38397889D897}"/>
          </ac:spMkLst>
        </pc:spChg>
        <pc:spChg chg="add mod">
          <ac:chgData name="Galina Antonova Dimitrova (2212628)" userId="3243dd5c-9cdc-415d-92c9-5162eff695df" providerId="ADAL" clId="{A5EE76EA-2461-C84A-AF12-DBDB1F6ACFF6}" dt="2025-11-23T14:23:23.501" v="96" actId="571"/>
          <ac:spMkLst>
            <pc:docMk/>
            <pc:sldMk cId="3304659935" sldId="266"/>
            <ac:spMk id="27" creationId="{E9E3BCF2-6D2B-C1F3-B37E-CC34C5F0CB6D}"/>
          </ac:spMkLst>
        </pc:spChg>
        <pc:spChg chg="add mod">
          <ac:chgData name="Galina Antonova Dimitrova (2212628)" userId="3243dd5c-9cdc-415d-92c9-5162eff695df" providerId="ADAL" clId="{A5EE76EA-2461-C84A-AF12-DBDB1F6ACFF6}" dt="2025-11-23T14:25:32.340" v="104" actId="571"/>
          <ac:spMkLst>
            <pc:docMk/>
            <pc:sldMk cId="3304659935" sldId="266"/>
            <ac:spMk id="28" creationId="{067E2A09-4BDD-C5BE-9A57-C98D7893152A}"/>
          </ac:spMkLst>
        </pc:spChg>
        <pc:spChg chg="add del mod">
          <ac:chgData name="Galina Antonova Dimitrova (2212628)" userId="3243dd5c-9cdc-415d-92c9-5162eff695df" providerId="ADAL" clId="{A5EE76EA-2461-C84A-AF12-DBDB1F6ACFF6}" dt="2025-11-23T14:25:52.256" v="108" actId="478"/>
          <ac:spMkLst>
            <pc:docMk/>
            <pc:sldMk cId="3304659935" sldId="266"/>
            <ac:spMk id="30" creationId="{FBDACC91-4D7B-3086-77CB-6E776261B268}"/>
          </ac:spMkLst>
        </pc:spChg>
        <pc:spChg chg="mod">
          <ac:chgData name="Galina Antonova Dimitrova (2212628)" userId="3243dd5c-9cdc-415d-92c9-5162eff695df" providerId="ADAL" clId="{A5EE76EA-2461-C84A-AF12-DBDB1F6ACFF6}" dt="2025-11-23T14:25:44.892" v="107" actId="1076"/>
          <ac:spMkLst>
            <pc:docMk/>
            <pc:sldMk cId="3304659935" sldId="266"/>
            <ac:spMk id="37" creationId="{DAF852AE-63D5-9354-0180-23295C539D2F}"/>
          </ac:spMkLst>
        </pc:spChg>
        <pc:picChg chg="add del mod">
          <ac:chgData name="Galina Antonova Dimitrova (2212628)" userId="3243dd5c-9cdc-415d-92c9-5162eff695df" providerId="ADAL" clId="{A5EE76EA-2461-C84A-AF12-DBDB1F6ACFF6}" dt="2025-11-23T14:17:29.963" v="49" actId="478"/>
          <ac:picMkLst>
            <pc:docMk/>
            <pc:sldMk cId="3304659935" sldId="266"/>
            <ac:picMk id="24" creationId="{D42C02A7-23AC-1EA4-39B9-A76C3D9B83DE}"/>
          </ac:picMkLst>
        </pc:picChg>
        <pc:picChg chg="add mod">
          <ac:chgData name="Galina Antonova Dimitrova (2212628)" userId="3243dd5c-9cdc-415d-92c9-5162eff695df" providerId="ADAL" clId="{A5EE76EA-2461-C84A-AF12-DBDB1F6ACFF6}" dt="2025-11-23T14:24:23.313" v="99" actId="1076"/>
          <ac:picMkLst>
            <pc:docMk/>
            <pc:sldMk cId="3304659935" sldId="266"/>
            <ac:picMk id="25" creationId="{2FE64326-2FB4-33FC-C0FF-73E149F44476}"/>
          </ac:picMkLst>
        </pc:picChg>
      </pc:sldChg>
      <pc:sldChg chg="addSp modSp mod">
        <pc:chgData name="Galina Antonova Dimitrova (2212628)" userId="3243dd5c-9cdc-415d-92c9-5162eff695df" providerId="ADAL" clId="{A5EE76EA-2461-C84A-AF12-DBDB1F6ACFF6}" dt="2025-11-23T14:54:11.361" v="558" actId="20577"/>
        <pc:sldMkLst>
          <pc:docMk/>
          <pc:sldMk cId="1600816412" sldId="268"/>
        </pc:sldMkLst>
        <pc:spChg chg="mod">
          <ac:chgData name="Galina Antonova Dimitrova (2212628)" userId="3243dd5c-9cdc-415d-92c9-5162eff695df" providerId="ADAL" clId="{A5EE76EA-2461-C84A-AF12-DBDB1F6ACFF6}" dt="2025-11-23T14:51:28.270" v="545" actId="255"/>
          <ac:spMkLst>
            <pc:docMk/>
            <pc:sldMk cId="1600816412" sldId="268"/>
            <ac:spMk id="2" creationId="{BEAF3478-2C7C-6DBE-455B-4183CC35E78F}"/>
          </ac:spMkLst>
        </pc:spChg>
        <pc:spChg chg="mod">
          <ac:chgData name="Galina Antonova Dimitrova (2212628)" userId="3243dd5c-9cdc-415d-92c9-5162eff695df" providerId="ADAL" clId="{A5EE76EA-2461-C84A-AF12-DBDB1F6ACFF6}" dt="2025-11-23T14:40:55.252" v="289" actId="1076"/>
          <ac:spMkLst>
            <pc:docMk/>
            <pc:sldMk cId="1600816412" sldId="268"/>
            <ac:spMk id="3" creationId="{A6D6E592-04E9-833B-2A8E-45BB38C3FF56}"/>
          </ac:spMkLst>
        </pc:spChg>
        <pc:spChg chg="mod">
          <ac:chgData name="Galina Antonova Dimitrova (2212628)" userId="3243dd5c-9cdc-415d-92c9-5162eff695df" providerId="ADAL" clId="{A5EE76EA-2461-C84A-AF12-DBDB1F6ACFF6}" dt="2025-11-23T14:54:11.361" v="558" actId="20577"/>
          <ac:spMkLst>
            <pc:docMk/>
            <pc:sldMk cId="1600816412" sldId="268"/>
            <ac:spMk id="19" creationId="{F4E3D61B-2C75-0C28-6CD6-A07F2F6A56F2}"/>
          </ac:spMkLst>
        </pc:spChg>
        <pc:spChg chg="mod">
          <ac:chgData name="Galina Antonova Dimitrova (2212628)" userId="3243dd5c-9cdc-415d-92c9-5162eff695df" providerId="ADAL" clId="{A5EE76EA-2461-C84A-AF12-DBDB1F6ACFF6}" dt="2025-11-23T14:52:08.655" v="549" actId="21"/>
          <ac:spMkLst>
            <pc:docMk/>
            <pc:sldMk cId="1600816412" sldId="268"/>
            <ac:spMk id="20" creationId="{0CA1D0DB-DF45-886F-E4B9-B12F8BB66D8A}"/>
          </ac:spMkLst>
        </pc:spChg>
        <pc:spChg chg="mod">
          <ac:chgData name="Galina Antonova Dimitrova (2212628)" userId="3243dd5c-9cdc-415d-92c9-5162eff695df" providerId="ADAL" clId="{A5EE76EA-2461-C84A-AF12-DBDB1F6ACFF6}" dt="2025-11-23T14:52:52.263" v="557" actId="1076"/>
          <ac:spMkLst>
            <pc:docMk/>
            <pc:sldMk cId="1600816412" sldId="268"/>
            <ac:spMk id="21" creationId="{DC4B0A63-450B-4F2F-D608-8C5380634411}"/>
          </ac:spMkLst>
        </pc:spChg>
        <pc:spChg chg="add mod">
          <ac:chgData name="Galina Antonova Dimitrova (2212628)" userId="3243dd5c-9cdc-415d-92c9-5162eff695df" providerId="ADAL" clId="{A5EE76EA-2461-C84A-AF12-DBDB1F6ACFF6}" dt="2025-11-23T14:50:36.378" v="543" actId="571"/>
          <ac:spMkLst>
            <pc:docMk/>
            <pc:sldMk cId="1600816412" sldId="268"/>
            <ac:spMk id="22" creationId="{CFFBEF33-4F4E-5886-AB40-7876C4AF82A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11/21/25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11/21/25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398498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2536526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4099841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21/11/2025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ks.nice.org.uk/topics/bipolar-disorder/background-information/incidence-prevalence/" TargetMode="External"/><Relationship Id="rId13" Type="http://schemas.openxmlformats.org/officeDocument/2006/relationships/hyperlink" Target="https://www.who.int/news-room/fact-sheets/detail/bipolar-disorder#:~:text=Key%20facts,women%20are%20more%20often%20diagnosed" TargetMode="External"/><Relationship Id="rId3" Type="http://schemas.openxmlformats.org/officeDocument/2006/relationships/hyperlink" Target="https://my.clevelandclinic.org/health/diseases/9294-bipolar-disorder" TargetMode="External"/><Relationship Id="rId7" Type="http://schemas.openxmlformats.org/officeDocument/2006/relationships/hyperlink" Target="https://www.nhs.uk/mental-health/conditions/bipolar-disorder/" TargetMode="External"/><Relationship Id="rId12" Type="http://schemas.openxmlformats.org/officeDocument/2006/relationships/hyperlink" Target="https://www.theedgetreatment.com/mental-disorders/bipolar-disorder/" TargetMode="External"/><Relationship Id="rId17" Type="http://schemas.openxmlformats.org/officeDocument/2006/relationships/hyperlink" Target="https://www.mentalhealth.org.uk/explore-mental-health/a-z-topics/bipolar-disorder#:~:text=you%20manage%20this.-,What%20causes%20bipolar%20disorder?,the%20trigger%20for%20bipolar%20symptoms" TargetMode="External"/><Relationship Id="rId2" Type="http://schemas.openxmlformats.org/officeDocument/2006/relationships/hyperlink" Target="https://bhtherapygroup.com/manic-vs-depressive-whats-the-difference-in-bipolar-disorder/" TargetMode="External"/><Relationship Id="rId16" Type="http://schemas.openxmlformats.org/officeDocument/2006/relationships/hyperlink" Target="https://www.mayoclinic.org/diseases-conditions/bipolar-disorder/diagnosis-treatment/drc-20355961#:~:text=A%20daily%20routine%20for%20sleep,what%20triggers%20your%20bipolar%20episodes"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bipolar-disorder/treatment-for-bipolar/#:~:text=Clear%20emotional%20and%20social%20recovery,your%20relationships%20with%20other%20people" TargetMode="External"/><Relationship Id="rId11" Type="http://schemas.openxmlformats.org/officeDocument/2006/relationships/hyperlink" Target="https://www.rethink.org/advice-and-information/about-mental-illness/mental-health-conditions/bipolar-disorder/" TargetMode="External"/><Relationship Id="rId5" Type="http://schemas.openxmlformats.org/officeDocument/2006/relationships/hyperlink" Target="https://continentalhospitals.com/blog/coping-strategies-for-managing-bipolar-disorder-day-to-day/" TargetMode="External"/><Relationship Id="rId15" Type="http://schemas.openxmlformats.org/officeDocument/2006/relationships/hyperlink" Target="https://www.healthcentral.com/condition/bipolar-disorder/history-of-bipolar-disorder" TargetMode="External"/><Relationship Id="rId10" Type="http://schemas.openxmlformats.org/officeDocument/2006/relationships/hyperlink" Target="https://www.nimh.nih.gov/health/publications/bipolar-disorder#:~:text=Learn%20more%20about%20ECT%20and,seasonal%20worsening%20of%20bipolar%20depression" TargetMode="External"/><Relationship Id="rId4" Type="http://schemas.openxmlformats.org/officeDocument/2006/relationships/hyperlink" Target="https://www.clinicspots.com/blog/bipolar-disorder-in-adultsknow-the-causes-symptoms-how-to-treat-it-and-more" TargetMode="External"/><Relationship Id="rId9" Type="http://schemas.openxmlformats.org/officeDocument/2006/relationships/hyperlink" Target="https://www.nimh.nih.gov/health/topics/bipolar-disorder" TargetMode="External"/><Relationship Id="rId14" Type="http://schemas.openxmlformats.org/officeDocument/2006/relationships/hyperlink" Target="https://www.healthline.com/health/bipolar-disorder/bipolar-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Galina Dimitrova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2212628</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963592"/>
          </a:xfrm>
        </p:spPr>
        <p:txBody>
          <a:bodyPr/>
          <a:lstStyle/>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800" b="1" u="sng"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841499" y="6485627"/>
            <a:ext cx="9406858" cy="9598530"/>
          </a:xfrm>
        </p:spPr>
        <p:txBody>
          <a:bodyPr/>
          <a:lstStyle/>
          <a:p>
            <a:pPr algn="just">
              <a:lnSpc>
                <a:spcPct val="150000"/>
              </a:lnSpc>
              <a:spcBef>
                <a:spcPts val="0"/>
              </a:spcBef>
            </a:pPr>
            <a:r>
              <a:rPr lang="en-GB" sz="4100" b="0" u="none" dirty="0">
                <a:effectLst/>
                <a:latin typeface="Arial" panose="020B0604020202020204" pitchFamily="34" charset="0"/>
                <a:ea typeface="Century Schoolbook" panose="02040604050505020304" pitchFamily="18" charset="0"/>
              </a:rPr>
              <a:t>By 2021, around 37 million people worldwide (about 0.5% of the global population), including roughly 34 million adults, were living with bipolar disorder. The condition is most common in working-age adults but also affects young people (WHO, 2025). It is </a:t>
            </a:r>
            <a:r>
              <a:rPr lang="en-GB" sz="4100" b="0" u="none" dirty="0">
                <a:effectLst/>
                <a:latin typeface="Arial" panose="020B0604020202020204" pitchFamily="34" charset="0"/>
                <a:ea typeface="Century Schoolbook" panose="02040604050505020304" pitchFamily="18" charset="0"/>
                <a:cs typeface="Times New Roman" panose="02020603050405020304" pitchFamily="18" charset="0"/>
              </a:rPr>
              <a:t>affecting 3.4% of those aged 16–24 compared with 0.4% of those aged 65–74 (NICE, 2025).</a:t>
            </a:r>
            <a:endParaRPr lang="en-GB" sz="4100" b="0" u="none"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endParaRPr lang="en-GB" sz="4800" b="0" u="none" dirty="0">
              <a:latin typeface="Aptos" panose="020B0004020202020204" pitchFamily="34" charset="0"/>
            </a:endParaRP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1437308"/>
          </a:xfrm>
        </p:spPr>
        <p:txBody>
          <a:bodyPr/>
          <a:lstStyle/>
          <a:p>
            <a:endParaRPr lang="en-GB"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12864" y="16137438"/>
            <a:ext cx="10048875" cy="1846651"/>
          </a:xfrm>
        </p:spPr>
        <p:txBody>
          <a:bodyPr/>
          <a:lstStyle/>
          <a:p>
            <a:r>
              <a:rPr lang="en-GB" sz="5400" b="1" u="sng" kern="100" dirty="0">
                <a:effectLst/>
                <a:latin typeface="Arial" panose="020B0604020202020204" pitchFamily="34" charset="0"/>
                <a:ea typeface="Aptos" panose="020B0004020202020204" pitchFamily="34" charset="0"/>
                <a:cs typeface="Arial" panose="020B0604020202020204" pitchFamily="34" charset="0"/>
              </a:rPr>
              <a:t>Historical perspectives and treatments</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Galina Dimitrova</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BIOPLAR DISORDER TYPE I</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dirty="0"/>
              <a:t>Classification: Mood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Box 19">
            <a:extLst>
              <a:ext uri="{FF2B5EF4-FFF2-40B4-BE49-F238E27FC236}">
                <a16:creationId xmlns:a16="http://schemas.microsoft.com/office/drawing/2014/main" id="{E60DD82B-6DCC-1EFC-BFF6-FB9B8FEE112A}"/>
              </a:ext>
            </a:extLst>
          </p:cNvPr>
          <p:cNvSpPr txBox="1"/>
          <p:nvPr/>
        </p:nvSpPr>
        <p:spPr>
          <a:xfrm flipH="1">
            <a:off x="12156140" y="7799294"/>
            <a:ext cx="8659906" cy="523220"/>
          </a:xfrm>
          <a:prstGeom prst="rect">
            <a:avLst/>
          </a:prstGeom>
          <a:noFill/>
        </p:spPr>
        <p:txBody>
          <a:bodyPr wrap="square" rtlCol="0">
            <a:spAutoFit/>
          </a:bodyPr>
          <a:lstStyle/>
          <a:p>
            <a:endParaRPr lang="en-US" sz="2800" dirty="0"/>
          </a:p>
        </p:txBody>
      </p:sp>
      <p:sp>
        <p:nvSpPr>
          <p:cNvPr id="23" name="TextBox 22">
            <a:extLst>
              <a:ext uri="{FF2B5EF4-FFF2-40B4-BE49-F238E27FC236}">
                <a16:creationId xmlns:a16="http://schemas.microsoft.com/office/drawing/2014/main" id="{7CFDDE58-DAED-A740-FBAF-8727ADD635EC}"/>
              </a:ext>
            </a:extLst>
          </p:cNvPr>
          <p:cNvSpPr txBox="1"/>
          <p:nvPr/>
        </p:nvSpPr>
        <p:spPr>
          <a:xfrm>
            <a:off x="488043" y="17845880"/>
            <a:ext cx="9891282" cy="14472873"/>
          </a:xfrm>
          <a:prstGeom prst="rect">
            <a:avLst/>
          </a:prstGeom>
          <a:noFill/>
        </p:spPr>
        <p:txBody>
          <a:bodyPr wrap="square">
            <a:spAutoFit/>
          </a:bodyPr>
          <a:lstStyle/>
          <a:p>
            <a:pPr algn="just">
              <a:lnSpc>
                <a:spcPct val="150000"/>
              </a:lnSpc>
              <a:spcBef>
                <a:spcPts val="0"/>
              </a:spcBef>
            </a:pPr>
            <a:r>
              <a:rPr lang="en-GB" sz="4100" dirty="0">
                <a:effectLst/>
                <a:latin typeface="Arial" panose="020B0604020202020204" pitchFamily="34" charset="0"/>
                <a:ea typeface="Century Schoolbook" panose="02040604050505020304" pitchFamily="18" charset="0"/>
              </a:rPr>
              <a:t>In ancient times people with psychiatric conditions were often thought to be possessed by evil spirits or the devil. </a:t>
            </a:r>
          </a:p>
          <a:p>
            <a:pPr algn="just">
              <a:lnSpc>
                <a:spcPct val="150000"/>
              </a:lnSpc>
              <a:spcBef>
                <a:spcPts val="0"/>
              </a:spcBef>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At that time, there was little awareness that mental symptoms were signs of illness, and the idea that there could be different types of mental disorders did not yet exist.</a:t>
            </a:r>
            <a:endParaRPr lang="en-GB" sz="4100" dirty="0">
              <a:latin typeface="Century Schoolbook" panose="02040604050505020304" pitchFamily="18" charset="0"/>
              <a:ea typeface="Century Schoolbook" panose="02040604050505020304" pitchFamily="18" charset="0"/>
            </a:endParaRPr>
          </a:p>
          <a:p>
            <a:pPr algn="just">
              <a:lnSpc>
                <a:spcPct val="150000"/>
              </a:lnSpc>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The condition now known as bipolar disorder has been recognized under different names. First medical thinker Hippocrates described extreme mood states similar to what we now call mania and depression.</a:t>
            </a:r>
          </a:p>
          <a:p>
            <a:pPr algn="just">
              <a:lnSpc>
                <a:spcPct val="150000"/>
              </a:lnSpc>
              <a:spcBef>
                <a:spcPts val="0"/>
              </a:spcBef>
              <a:spcAft>
                <a:spcPts val="1100"/>
              </a:spcAft>
            </a:pPr>
            <a:endParaRPr lang="en-US" sz="4100" dirty="0"/>
          </a:p>
        </p:txBody>
      </p:sp>
      <p:sp>
        <p:nvSpPr>
          <p:cNvPr id="26" name="TextBox 25">
            <a:extLst>
              <a:ext uri="{FF2B5EF4-FFF2-40B4-BE49-F238E27FC236}">
                <a16:creationId xmlns:a16="http://schemas.microsoft.com/office/drawing/2014/main" id="{2CEB501E-3FE8-3E19-AF1D-EC40B5E65803}"/>
              </a:ext>
            </a:extLst>
          </p:cNvPr>
          <p:cNvSpPr txBox="1"/>
          <p:nvPr/>
        </p:nvSpPr>
        <p:spPr>
          <a:xfrm>
            <a:off x="33771854" y="5143321"/>
            <a:ext cx="9399551" cy="15415182"/>
          </a:xfrm>
          <a:prstGeom prst="rect">
            <a:avLst/>
          </a:prstGeom>
          <a:noFill/>
        </p:spPr>
        <p:txBody>
          <a:bodyPr wrap="square">
            <a:spAutoFit/>
          </a:bodyPr>
          <a:lstStyle/>
          <a:p>
            <a:pPr algn="just">
              <a:lnSpc>
                <a:spcPct val="150000"/>
              </a:lnSpc>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During manic episodes, individuals may engage in risky or impulsive behaviours that can lead to physical, social, or financial consequences — such as excessive spending, gambling, or reckless driving. In some cases, manic episodes may include psychotic features like delusions or hallucinations.</a:t>
            </a:r>
            <a:endParaRPr lang="en-GB" sz="4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r>
              <a:rPr lang="en-GB" sz="4100" b="1" i="1" dirty="0">
                <a:effectLst/>
                <a:latin typeface="Arial" panose="020B0604020202020204" pitchFamily="34" charset="0"/>
                <a:ea typeface="Century Schoolbook" panose="02040604050505020304" pitchFamily="18" charset="0"/>
                <a:cs typeface="Times New Roman" panose="02020603050405020304" pitchFamily="18" charset="0"/>
              </a:rPr>
              <a:t>Depressive Episodes</a:t>
            </a:r>
            <a:r>
              <a:rPr lang="en-US" sz="4100" b="1" i="1" dirty="0">
                <a:effectLst/>
                <a:latin typeface="MS Gothic" panose="020B0609070205080204" pitchFamily="49" charset="-128"/>
                <a:ea typeface="Century Schoolbook" panose="02040604050505020304" pitchFamily="18" charset="0"/>
                <a:cs typeface="MS Gothic" panose="020B0609070205080204" pitchFamily="49" charset="-128"/>
              </a:rPr>
              <a:t> </a:t>
            </a:r>
            <a:endParaRPr lang="en-GB" sz="4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GB" sz="4100" dirty="0">
                <a:effectLst/>
                <a:latin typeface="Arial" panose="020B0604020202020204" pitchFamily="34" charset="0"/>
                <a:ea typeface="Century Schoolbook" panose="02040604050505020304" pitchFamily="18" charset="0"/>
              </a:rPr>
              <a:t>Depressive episodes are marked by a persistently low or sad mood and/or a loss of interest or pleasure in most activities. Common symptoms include fatigue or low energy, changes in appetite, feelings of worthlessness or hopelessness (Cleveland Clinic, 2025). </a:t>
            </a:r>
            <a:endParaRPr lang="en-US" sz="4100" dirty="0"/>
          </a:p>
        </p:txBody>
      </p:sp>
      <p:sp>
        <p:nvSpPr>
          <p:cNvPr id="30" name="TextBox 29">
            <a:extLst>
              <a:ext uri="{FF2B5EF4-FFF2-40B4-BE49-F238E27FC236}">
                <a16:creationId xmlns:a16="http://schemas.microsoft.com/office/drawing/2014/main" id="{6008819C-BDA0-2332-5EA7-0685E38CAF60}"/>
              </a:ext>
            </a:extLst>
          </p:cNvPr>
          <p:cNvSpPr txBox="1"/>
          <p:nvPr/>
        </p:nvSpPr>
        <p:spPr>
          <a:xfrm flipH="1">
            <a:off x="11580130" y="4993262"/>
            <a:ext cx="9635080" cy="19865118"/>
          </a:xfrm>
          <a:prstGeom prst="rect">
            <a:avLst/>
          </a:prstGeom>
          <a:noFill/>
        </p:spPr>
        <p:txBody>
          <a:bodyPr wrap="square" rtlCol="0">
            <a:spAutoFit/>
          </a:bodyPr>
          <a:lstStyle/>
          <a:p>
            <a:pPr algn="just">
              <a:lnSpc>
                <a:spcPct val="150000"/>
              </a:lnSpc>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During the 19th century, psychiatrists began to conceptualize these opposite mood swings as part of the same illness rather than two separate problems. In 1957 the German psychiatrist Karl Leonhard introduced the terms “bipolar” (for those with both manic and depressive episodes) and “unipolar” (for those with only depressive episodes).  Later, in 1980, the diagnostic label was officially changed from “manic-depressive illness” to “bipolar disorder” to reduce stigma. Stigma and discrimination toward individuals with bipolar disorder are common in both community settings and healthcare systems. These can hinder access to medical care, contribute to social isolation, and restrict opportunities for education, employment, and housing (WHO, 2025).</a:t>
            </a:r>
            <a:endParaRPr lang="en-US" sz="4100" dirty="0"/>
          </a:p>
        </p:txBody>
      </p:sp>
      <p:sp>
        <p:nvSpPr>
          <p:cNvPr id="32" name="TextBox 31">
            <a:extLst>
              <a:ext uri="{FF2B5EF4-FFF2-40B4-BE49-F238E27FC236}">
                <a16:creationId xmlns:a16="http://schemas.microsoft.com/office/drawing/2014/main" id="{037B7BF9-EA46-3ED3-4306-284F105E5A8B}"/>
              </a:ext>
            </a:extLst>
          </p:cNvPr>
          <p:cNvSpPr txBox="1"/>
          <p:nvPr/>
        </p:nvSpPr>
        <p:spPr>
          <a:xfrm flipH="1">
            <a:off x="22675992" y="4993262"/>
            <a:ext cx="9635080" cy="24173541"/>
          </a:xfrm>
          <a:prstGeom prst="rect">
            <a:avLst/>
          </a:prstGeom>
          <a:noFill/>
        </p:spPr>
        <p:txBody>
          <a:bodyPr wrap="square" rtlCol="0">
            <a:spAutoFit/>
          </a:bodyPr>
          <a:lstStyle/>
          <a:p>
            <a:pPr algn="just">
              <a:lnSpc>
                <a:spcPct val="150000"/>
              </a:lnSpc>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These mood shifts can persist for hours, days, weeks, or even months, often disrupting daily functioning. There are several forms of bipolar disorder, each characterized by alternating episodes of elevated mood (hypomania or mania) and depression.</a:t>
            </a:r>
            <a:r>
              <a:rPr lang="en-GB" sz="4100" dirty="0">
                <a:latin typeface="Century Schoolbook" panose="02040604050505020304" pitchFamily="18" charset="0"/>
                <a:ea typeface="Century Schoolbook" panose="02040604050505020304" pitchFamily="18" charset="0"/>
                <a:cs typeface="Times New Roman" panose="02020603050405020304" pitchFamily="18" charset="0"/>
              </a:rPr>
              <a:t> </a:t>
            </a: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In between these episodes, individuals with bipolar disorder may experience stable periods of normal mood.</a:t>
            </a:r>
          </a:p>
          <a:p>
            <a:pPr algn="just">
              <a:lnSpc>
                <a:spcPct val="150000"/>
              </a:lnSpc>
              <a:spcAft>
                <a:spcPts val="1100"/>
              </a:spcAft>
            </a:pPr>
            <a:r>
              <a:rPr lang="en-GB" sz="4100" b="1" i="1" dirty="0">
                <a:effectLst/>
                <a:latin typeface="Arial" panose="020B0604020202020204" pitchFamily="34" charset="0"/>
                <a:ea typeface="Century Schoolbook" panose="02040604050505020304" pitchFamily="18" charset="0"/>
                <a:cs typeface="Times New Roman" panose="02020603050405020304" pitchFamily="18" charset="0"/>
              </a:rPr>
              <a:t>Manic Episodes</a:t>
            </a:r>
            <a:r>
              <a:rPr lang="en-US" sz="4100" i="1" dirty="0">
                <a:effectLst/>
                <a:latin typeface="MS Gothic" panose="020B0609070205080204" pitchFamily="49" charset="-128"/>
                <a:ea typeface="Century Schoolbook" panose="02040604050505020304" pitchFamily="18" charset="0"/>
                <a:cs typeface="MS Gothic" panose="020B0609070205080204" pitchFamily="49" charset="-128"/>
              </a:rPr>
              <a:t> </a:t>
            </a:r>
            <a:endParaRPr lang="en-GB" sz="4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A key characteristic of bipolar I disorder is manic episodes. An individual must have experienced at least one manic episode lasting a minimum of one week, regardless of whether a depressive episode has occurred.</a:t>
            </a:r>
            <a:endParaRPr lang="en-GB" sz="4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r>
              <a:rPr lang="en-GB" sz="4100" dirty="0">
                <a:effectLst/>
                <a:latin typeface="Arial" panose="020B0604020202020204" pitchFamily="34" charset="0"/>
                <a:ea typeface="Century Schoolbook" panose="02040604050505020304" pitchFamily="18" charset="0"/>
                <a:cs typeface="Times New Roman" panose="02020603050405020304" pitchFamily="18" charset="0"/>
              </a:rPr>
              <a:t>Mania is condition where an individual have a period of unusually elevated or irritable mood, including significant changes in emotions, thinking, energy, speech, and activity levels. Individual’s behaviour is unusual and noticeable from others.</a:t>
            </a:r>
          </a:p>
          <a:p>
            <a:pPr algn="just">
              <a:lnSpc>
                <a:spcPct val="150000"/>
              </a:lnSpc>
              <a:spcAft>
                <a:spcPts val="1100"/>
              </a:spcAft>
            </a:pPr>
            <a:r>
              <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rPr>
              <a:t> </a:t>
            </a:r>
          </a:p>
        </p:txBody>
      </p:sp>
      <p:sp>
        <p:nvSpPr>
          <p:cNvPr id="34" name="Text Placeholder 33">
            <a:extLst>
              <a:ext uri="{FF2B5EF4-FFF2-40B4-BE49-F238E27FC236}">
                <a16:creationId xmlns:a16="http://schemas.microsoft.com/office/drawing/2014/main" id="{26115B04-B8DD-05DD-E1C6-CC56C2CF2984}"/>
              </a:ext>
            </a:extLst>
          </p:cNvPr>
          <p:cNvSpPr>
            <a:spLocks noGrp="1"/>
          </p:cNvSpPr>
          <p:nvPr>
            <p:ph type="body" sz="quarter" idx="24"/>
          </p:nvPr>
        </p:nvSpPr>
        <p:spPr>
          <a:xfrm>
            <a:off x="11368470" y="25159824"/>
            <a:ext cx="10058400" cy="861766"/>
          </a:xfrm>
        </p:spPr>
        <p:txBody>
          <a:bodyPr/>
          <a:lstStyle/>
          <a:p>
            <a:r>
              <a:rPr lang="en-US" sz="4400" dirty="0">
                <a:latin typeface="Arial" panose="020B0604020202020204" pitchFamily="34" charset="0"/>
                <a:cs typeface="Arial" panose="020B0604020202020204" pitchFamily="34" charset="0"/>
              </a:rPr>
              <a:t>Bipolar Disorder Type I</a:t>
            </a:r>
          </a:p>
        </p:txBody>
      </p:sp>
      <p:pic>
        <p:nvPicPr>
          <p:cNvPr id="36" name="Picture 35" descr="A person with a different color of her face&#10;&#10;Description automatically generated">
            <a:extLst>
              <a:ext uri="{FF2B5EF4-FFF2-40B4-BE49-F238E27FC236}">
                <a16:creationId xmlns:a16="http://schemas.microsoft.com/office/drawing/2014/main" id="{1279DCCB-EB05-D6DC-B280-1D8ABD7820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71854" y="21491680"/>
            <a:ext cx="9095313" cy="7232271"/>
          </a:xfrm>
          <a:prstGeom prst="rect">
            <a:avLst/>
          </a:prstGeom>
        </p:spPr>
      </p:pic>
      <p:sp>
        <p:nvSpPr>
          <p:cNvPr id="37" name="TextBox 36">
            <a:extLst>
              <a:ext uri="{FF2B5EF4-FFF2-40B4-BE49-F238E27FC236}">
                <a16:creationId xmlns:a16="http://schemas.microsoft.com/office/drawing/2014/main" id="{324246A0-F767-EDC9-399B-E7342F6FF208}"/>
              </a:ext>
            </a:extLst>
          </p:cNvPr>
          <p:cNvSpPr txBox="1"/>
          <p:nvPr/>
        </p:nvSpPr>
        <p:spPr>
          <a:xfrm>
            <a:off x="39904573" y="29687093"/>
            <a:ext cx="3057247"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(BHTG, 2025)</a:t>
            </a:r>
          </a:p>
        </p:txBody>
      </p:sp>
      <p:sp>
        <p:nvSpPr>
          <p:cNvPr id="8" name="Text Placeholder 1">
            <a:extLst>
              <a:ext uri="{FF2B5EF4-FFF2-40B4-BE49-F238E27FC236}">
                <a16:creationId xmlns:a16="http://schemas.microsoft.com/office/drawing/2014/main" id="{628CE14D-9D26-ED16-4F7B-EF243B804808}"/>
              </a:ext>
            </a:extLst>
          </p:cNvPr>
          <p:cNvSpPr txBox="1">
            <a:spLocks/>
          </p:cNvSpPr>
          <p:nvPr/>
        </p:nvSpPr>
        <p:spPr>
          <a:xfrm>
            <a:off x="404926" y="4468754"/>
            <a:ext cx="10056813" cy="1963592"/>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endParaRPr lang="en-GB" sz="4000" kern="100">
              <a:latin typeface="Aptos" panose="020B0004020202020204" pitchFamily="34" charset="0"/>
              <a:ea typeface="Aptos" panose="020B0004020202020204" pitchFamily="34" charset="0"/>
            </a:endParaRPr>
          </a:p>
          <a:p>
            <a:endParaRPr lang="en-GB" sz="4800" b="1" u="sng" dirty="0">
              <a:latin typeface="Arial" panose="020B0604020202020204" pitchFamily="34" charset="0"/>
              <a:cs typeface="Arial" panose="020B0604020202020204" pitchFamily="34" charset="0"/>
            </a:endParaRPr>
          </a:p>
        </p:txBody>
      </p:sp>
      <p:sp>
        <p:nvSpPr>
          <p:cNvPr id="10" name="Text Placeholder 1">
            <a:extLst>
              <a:ext uri="{FF2B5EF4-FFF2-40B4-BE49-F238E27FC236}">
                <a16:creationId xmlns:a16="http://schemas.microsoft.com/office/drawing/2014/main" id="{7792276E-3EA2-B1A8-7F2D-9D251161C3D5}"/>
              </a:ext>
            </a:extLst>
          </p:cNvPr>
          <p:cNvSpPr txBox="1">
            <a:spLocks/>
          </p:cNvSpPr>
          <p:nvPr/>
        </p:nvSpPr>
        <p:spPr>
          <a:xfrm>
            <a:off x="719795" y="3851372"/>
            <a:ext cx="10056813" cy="2905389"/>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endParaRPr lang="en-GB" sz="4000" kern="100" dirty="0">
              <a:latin typeface="Aptos" panose="020B0004020202020204" pitchFamily="34" charset="0"/>
              <a:ea typeface="Aptos" panose="020B0004020202020204" pitchFamily="34" charset="0"/>
            </a:endParaRPr>
          </a:p>
          <a:p>
            <a:r>
              <a:rPr lang="en-GB" sz="5400" b="1" u="sng" dirty="0">
                <a:latin typeface="Arial" panose="020B0604020202020204" pitchFamily="34" charset="0"/>
                <a:cs typeface="Arial" panose="020B0604020202020204" pitchFamily="34" charset="0"/>
              </a:rPr>
              <a:t>Classification: Mood Disorder</a:t>
            </a:r>
          </a:p>
        </p:txBody>
      </p:sp>
      <p:sp>
        <p:nvSpPr>
          <p:cNvPr id="12" name="TextBox 11">
            <a:extLst>
              <a:ext uri="{FF2B5EF4-FFF2-40B4-BE49-F238E27FC236}">
                <a16:creationId xmlns:a16="http://schemas.microsoft.com/office/drawing/2014/main" id="{086EFE39-AC52-7958-BF10-F38A8F1B23A1}"/>
              </a:ext>
            </a:extLst>
          </p:cNvPr>
          <p:cNvSpPr txBox="1"/>
          <p:nvPr/>
        </p:nvSpPr>
        <p:spPr>
          <a:xfrm>
            <a:off x="11628448" y="26323034"/>
            <a:ext cx="9798422" cy="4594912"/>
          </a:xfrm>
          <a:prstGeom prst="rect">
            <a:avLst/>
          </a:prstGeom>
          <a:noFill/>
        </p:spPr>
        <p:txBody>
          <a:bodyPr wrap="square" rtlCol="0">
            <a:spAutoFit/>
          </a:bodyPr>
          <a:lstStyle/>
          <a:p>
            <a:pPr algn="just">
              <a:lnSpc>
                <a:spcPct val="150000"/>
              </a:lnSpc>
              <a:spcAft>
                <a:spcPts val="1100"/>
              </a:spcAft>
            </a:pPr>
            <a:r>
              <a:rPr lang="en-GB" sz="4000" dirty="0">
                <a:effectLst/>
                <a:latin typeface="Arial" panose="020B0604020202020204" pitchFamily="34" charset="0"/>
                <a:ea typeface="Century Schoolbook" panose="02040604050505020304" pitchFamily="18" charset="0"/>
                <a:cs typeface="Times New Roman" panose="02020603050405020304" pitchFamily="18" charset="0"/>
              </a:rPr>
              <a:t>Bipolar disorder, previously called manic-depressive illness, is a chronic mental health condition that leads to extreme changes in mood, energy, thoughts, and behaviour</a:t>
            </a:r>
          </a:p>
        </p:txBody>
      </p:sp>
    </p:spTree>
    <p:extLst>
      <p:ext uri="{BB962C8B-B14F-4D97-AF65-F5344CB8AC3E}">
        <p14:creationId xmlns:p14="http://schemas.microsoft.com/office/powerpoint/2010/main" val="2788608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12346" y="5950720"/>
            <a:ext cx="10056813" cy="26561993"/>
          </a:xfrm>
        </p:spPr>
        <p:txBody>
          <a:bodyPr/>
          <a:lstStyle/>
          <a:p>
            <a:pPr algn="just">
              <a:lnSpc>
                <a:spcPct val="150000"/>
              </a:lnSpc>
              <a:spcAft>
                <a:spcPts val="1100"/>
              </a:spcAft>
            </a:pP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The exact cause of bipolar disorder is not fully understood, but researchers believe it results from combination of genetic, biological, and environmental factors (Mind, 2025). Having a family history of bipolar disorder is one of the most significant risk factors, linked to specific genes. The risk is even higher when the affected family member is a close relative. Research indicates that bipolar disorder may be influenced by biological factors such as reduced grey matter in the hippocampus, imbalances in neurotransmitters, and mitochondrial dysfunction, all of which can affect mood, behaviour, and brain energy regulation. Environmental and lifestyle factors—such as stress, trauma, substance use, loss, illness, and daily life challenges—can trigger or worsen bipolar disorder, especially in those with a genetic predisposition (Healthline, 2025).</a:t>
            </a:r>
            <a:endParaRPr lang="en-GB" sz="45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endParaRPr lang="en-GB" sz="44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738115" y="4783591"/>
            <a:ext cx="9406858" cy="861766"/>
          </a:xfrm>
        </p:spPr>
        <p:txBody>
          <a:bodyPr/>
          <a:lstStyle/>
          <a:p>
            <a:pPr algn="just"/>
            <a:r>
              <a:rPr lang="en-GB" sz="4400" dirty="0">
                <a:latin typeface="Arial" panose="020B0604020202020204" pitchFamily="34" charset="0"/>
                <a:cs typeface="Arial" panose="020B0604020202020204" pitchFamily="34" charset="0"/>
              </a:rPr>
              <a:t>Causes</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1437308"/>
          </a:xfrm>
        </p:spPr>
        <p:txBody>
          <a:bodyPr/>
          <a:lstStyle/>
          <a:p>
            <a:endParaRPr lang="en-GB" dirty="0"/>
          </a:p>
          <a:p>
            <a:endParaRPr lang="en-GB" dirty="0"/>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Galina Dimitrova</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BIOPLAR DISORDER TYPE I</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dirty="0"/>
              <a:t>Classification: Mood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Box 19">
            <a:extLst>
              <a:ext uri="{FF2B5EF4-FFF2-40B4-BE49-F238E27FC236}">
                <a16:creationId xmlns:a16="http://schemas.microsoft.com/office/drawing/2014/main" id="{E60DD82B-6DCC-1EFC-BFF6-FB9B8FEE112A}"/>
              </a:ext>
            </a:extLst>
          </p:cNvPr>
          <p:cNvSpPr txBox="1"/>
          <p:nvPr/>
        </p:nvSpPr>
        <p:spPr>
          <a:xfrm flipH="1">
            <a:off x="12156140" y="7799294"/>
            <a:ext cx="8659906" cy="523220"/>
          </a:xfrm>
          <a:prstGeom prst="rect">
            <a:avLst/>
          </a:prstGeom>
          <a:noFill/>
        </p:spPr>
        <p:txBody>
          <a:bodyPr wrap="square" rtlCol="0">
            <a:spAutoFit/>
          </a:bodyPr>
          <a:lstStyle/>
          <a:p>
            <a:endParaRPr lang="en-US" sz="2800" dirty="0"/>
          </a:p>
        </p:txBody>
      </p:sp>
      <p:pic>
        <p:nvPicPr>
          <p:cNvPr id="7" name="Picture 6" descr="A screenshot of a cell phone&#10;&#10;Description automatically generated">
            <a:extLst>
              <a:ext uri="{FF2B5EF4-FFF2-40B4-BE49-F238E27FC236}">
                <a16:creationId xmlns:a16="http://schemas.microsoft.com/office/drawing/2014/main" id="{465ADB6E-1435-AF91-00B1-97E10425EC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19193" y="5072859"/>
            <a:ext cx="9717045" cy="9523003"/>
          </a:xfrm>
          <a:prstGeom prst="rect">
            <a:avLst/>
          </a:prstGeom>
        </p:spPr>
      </p:pic>
      <p:sp>
        <p:nvSpPr>
          <p:cNvPr id="25" name="TextBox 24">
            <a:extLst>
              <a:ext uri="{FF2B5EF4-FFF2-40B4-BE49-F238E27FC236}">
                <a16:creationId xmlns:a16="http://schemas.microsoft.com/office/drawing/2014/main" id="{7448EA72-7A42-CBD9-F207-4305093F734D}"/>
              </a:ext>
            </a:extLst>
          </p:cNvPr>
          <p:cNvSpPr txBox="1"/>
          <p:nvPr/>
        </p:nvSpPr>
        <p:spPr>
          <a:xfrm>
            <a:off x="17690688" y="14595862"/>
            <a:ext cx="3645550" cy="707886"/>
          </a:xfrm>
          <a:prstGeom prst="rect">
            <a:avLst/>
          </a:prstGeom>
          <a:noFill/>
        </p:spPr>
        <p:txBody>
          <a:bodyPr wrap="none" rtlCol="0">
            <a:spAutoFit/>
          </a:bodyPr>
          <a:lstStyle/>
          <a:p>
            <a:r>
              <a:rPr lang="en-US" sz="4000" dirty="0"/>
              <a:t>(ClinicSpot</a:t>
            </a:r>
            <a:r>
              <a:rPr lang="en-US" sz="3200" dirty="0"/>
              <a:t>,  2024)</a:t>
            </a:r>
          </a:p>
        </p:txBody>
      </p:sp>
      <p:sp>
        <p:nvSpPr>
          <p:cNvPr id="29" name="TextBox 28">
            <a:extLst>
              <a:ext uri="{FF2B5EF4-FFF2-40B4-BE49-F238E27FC236}">
                <a16:creationId xmlns:a16="http://schemas.microsoft.com/office/drawing/2014/main" id="{37E1EFD5-75B6-C0F3-C504-22776E496569}"/>
              </a:ext>
            </a:extLst>
          </p:cNvPr>
          <p:cNvSpPr txBox="1"/>
          <p:nvPr/>
        </p:nvSpPr>
        <p:spPr>
          <a:xfrm>
            <a:off x="11835316" y="15825409"/>
            <a:ext cx="3765176" cy="830997"/>
          </a:xfrm>
          <a:prstGeom prst="rect">
            <a:avLst/>
          </a:prstGeom>
          <a:noFill/>
        </p:spPr>
        <p:txBody>
          <a:bodyPr wrap="square" rtlCol="0">
            <a:spAutoFit/>
          </a:bodyPr>
          <a:lstStyle/>
          <a:p>
            <a:r>
              <a:rPr lang="en-US" sz="4800" b="1" u="sng" dirty="0">
                <a:latin typeface="Arial" panose="020B0604020202020204" pitchFamily="34" charset="0"/>
                <a:cs typeface="Arial" panose="020B0604020202020204" pitchFamily="34" charset="0"/>
              </a:rPr>
              <a:t>Symptoms</a:t>
            </a:r>
          </a:p>
        </p:txBody>
      </p:sp>
      <p:sp>
        <p:nvSpPr>
          <p:cNvPr id="30" name="TextBox 29">
            <a:extLst>
              <a:ext uri="{FF2B5EF4-FFF2-40B4-BE49-F238E27FC236}">
                <a16:creationId xmlns:a16="http://schemas.microsoft.com/office/drawing/2014/main" id="{B488E492-B7A2-E01B-152A-B8E17B6581EF}"/>
              </a:ext>
            </a:extLst>
          </p:cNvPr>
          <p:cNvSpPr txBox="1"/>
          <p:nvPr/>
        </p:nvSpPr>
        <p:spPr>
          <a:xfrm>
            <a:off x="11835316" y="16656406"/>
            <a:ext cx="9101203" cy="14506407"/>
          </a:xfrm>
          <a:prstGeom prst="rect">
            <a:avLst/>
          </a:prstGeom>
          <a:noFill/>
        </p:spPr>
        <p:txBody>
          <a:bodyPr wrap="square" rtlCol="0">
            <a:spAutoFit/>
          </a:bodyPr>
          <a:lstStyle/>
          <a:p>
            <a:pPr algn="just">
              <a:lnSpc>
                <a:spcPct val="150000"/>
              </a:lnSpc>
            </a:pPr>
            <a:r>
              <a:rPr lang="en-GB" sz="4500" b="1" dirty="0">
                <a:effectLst/>
                <a:latin typeface="Arial" panose="020B0604020202020204" pitchFamily="34" charset="0"/>
                <a:ea typeface="Century Schoolbook" panose="02040604050505020304" pitchFamily="18" charset="0"/>
                <a:cs typeface="Arial" panose="020B0604020202020204" pitchFamily="34" charset="0"/>
              </a:rPr>
              <a:t>Mania</a:t>
            </a:r>
            <a:r>
              <a:rPr lang="en-GB" sz="4500" dirty="0">
                <a:effectLst/>
                <a:latin typeface="Arial" panose="020B0604020202020204" pitchFamily="34" charset="0"/>
                <a:ea typeface="Century Schoolbook" panose="02040604050505020304" pitchFamily="18" charset="0"/>
                <a:cs typeface="Arial" panose="020B0604020202020204" pitchFamily="34" charset="0"/>
              </a:rPr>
              <a:t>:</a:t>
            </a:r>
            <a:r>
              <a:rPr lang="en-US" sz="4500" dirty="0">
                <a:effectLst/>
                <a:latin typeface="Arial" panose="020B0604020202020204" pitchFamily="34" charset="0"/>
                <a:cs typeface="Arial" panose="020B0604020202020204" pitchFamily="34" charset="0"/>
              </a:rPr>
              <a:t> </a:t>
            </a:r>
            <a:r>
              <a:rPr lang="en-GB" sz="4500" dirty="0">
                <a:effectLst/>
                <a:latin typeface="Arial" panose="020B0604020202020204" pitchFamily="34" charset="0"/>
                <a:ea typeface="Century Schoolbook" panose="02040604050505020304" pitchFamily="18" charset="0"/>
                <a:cs typeface="Arial" panose="020B0604020202020204" pitchFamily="34" charset="0"/>
              </a:rPr>
              <a:t>During a manic episode individuals may feel extremely happy or excited, even when things are not going well; they can generate lots of new ideas, jump quickly between them, experience racing thoughts, talk rapidly, or become more irritable than usual.</a:t>
            </a:r>
            <a:r>
              <a:rPr lang="en-GB" sz="4500" dirty="0">
                <a:effectLst/>
                <a:latin typeface="Arial" panose="020B0604020202020204" pitchFamily="34" charset="0"/>
                <a:cs typeface="Arial" panose="020B0604020202020204" pitchFamily="34" charset="0"/>
              </a:rPr>
              <a:t> </a:t>
            </a: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Individuals can feel unusually confident, find it hard to focus or sleep, believe they can do much more than actually can, and make big decisions without thinking them through. </a:t>
            </a:r>
            <a:endParaRPr lang="en-US" sz="45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B0AC4FF-930A-DDDE-81D4-A63A44245A01}"/>
              </a:ext>
            </a:extLst>
          </p:cNvPr>
          <p:cNvSpPr txBox="1"/>
          <p:nvPr/>
        </p:nvSpPr>
        <p:spPr>
          <a:xfrm>
            <a:off x="22644851" y="5486400"/>
            <a:ext cx="9468579" cy="25160927"/>
          </a:xfrm>
          <a:prstGeom prst="rect">
            <a:avLst/>
          </a:prstGeom>
          <a:noFill/>
        </p:spPr>
        <p:txBody>
          <a:bodyPr wrap="square" rtlCol="0">
            <a:spAutoFit/>
          </a:bodyPr>
          <a:lstStyle/>
          <a:p>
            <a:pPr algn="just">
              <a:lnSpc>
                <a:spcPct val="150000"/>
              </a:lnSpc>
            </a:pP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This could lead to behaviours that they do not normally engage in—such as excessive spending, heightened sexual interest, substance use, or gambling. </a:t>
            </a:r>
            <a:endParaRPr lang="en-GB" sz="4500" b="1" dirty="0">
              <a:effectLst/>
              <a:latin typeface="Arial" panose="020B0604020202020204" pitchFamily="34" charset="0"/>
              <a:ea typeface="Century Schoolbook" panose="02040604050505020304" pitchFamily="18" charset="0"/>
              <a:cs typeface="Times New Roman" panose="02020603050405020304" pitchFamily="18" charset="0"/>
            </a:endParaRPr>
          </a:p>
          <a:p>
            <a:pPr algn="just">
              <a:lnSpc>
                <a:spcPct val="150000"/>
              </a:lnSpc>
            </a:pPr>
            <a:r>
              <a:rPr lang="en-GB" sz="4500" b="1" dirty="0">
                <a:effectLst/>
                <a:latin typeface="Arial" panose="020B0604020202020204" pitchFamily="34" charset="0"/>
                <a:ea typeface="Century Schoolbook" panose="02040604050505020304" pitchFamily="18" charset="0"/>
                <a:cs typeface="Times New Roman" panose="02020603050405020304" pitchFamily="18" charset="0"/>
              </a:rPr>
              <a:t>Hypomania</a:t>
            </a: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a:t>
            </a:r>
            <a:r>
              <a:rPr lang="en-US" sz="4500" dirty="0">
                <a:effectLst/>
                <a:latin typeface="MS Gothic" panose="020B0609070205080204" pitchFamily="49" charset="-128"/>
                <a:ea typeface="Century Schoolbook" panose="02040604050505020304" pitchFamily="18" charset="0"/>
                <a:cs typeface="MS Gothic" panose="020B0609070205080204" pitchFamily="49" charset="-128"/>
              </a:rPr>
              <a:t> </a:t>
            </a: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This is similar to mania but with milder symptoms. </a:t>
            </a:r>
            <a:endParaRPr lang="en-GB" sz="45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GB" sz="4500" b="1" dirty="0">
                <a:effectLst/>
                <a:latin typeface="Arial" panose="020B0604020202020204" pitchFamily="34" charset="0"/>
                <a:ea typeface="Century Schoolbook" panose="02040604050505020304" pitchFamily="18" charset="0"/>
                <a:cs typeface="Times New Roman" panose="02020603050405020304" pitchFamily="18" charset="0"/>
              </a:rPr>
              <a:t>Depression</a:t>
            </a: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a:t>
            </a:r>
            <a:r>
              <a:rPr lang="en-US" sz="4500" dirty="0">
                <a:effectLst/>
                <a:latin typeface="MS Gothic" panose="020B0609070205080204" pitchFamily="49" charset="-128"/>
                <a:ea typeface="Century Schoolbook" panose="02040604050505020304" pitchFamily="18" charset="0"/>
                <a:cs typeface="MS Gothic" panose="020B0609070205080204" pitchFamily="49" charset="-128"/>
              </a:rPr>
              <a:t> </a:t>
            </a:r>
            <a:r>
              <a:rPr lang="en-GB" sz="4500" dirty="0">
                <a:effectLst/>
                <a:latin typeface="Arial" panose="020B0604020202020204" pitchFamily="34" charset="0"/>
                <a:ea typeface="Century Schoolbook" panose="02040604050505020304" pitchFamily="18" charset="0"/>
                <a:cs typeface="Times New Roman" panose="02020603050405020304" pitchFamily="18" charset="0"/>
              </a:rPr>
              <a:t>Symptoms include persistent low mood, low energy or tiredness, feelings of hopelessness or negativity, guilt, worthlessness or helplessness, loss of interest in things that individuals once enjoyed, problems concentrating or making decisions, restlessness or irritability, changes in sleep (too much or too little), changes in appetite (eating less or more), unintended weight changes, and thoughts of death or suicide (or actual attempts). </a:t>
            </a:r>
          </a:p>
          <a:p>
            <a:pPr algn="just">
              <a:lnSpc>
                <a:spcPct val="150000"/>
              </a:lnSpc>
            </a:pPr>
            <a:r>
              <a:rPr lang="en-GB" sz="4800" b="1" dirty="0">
                <a:effectLst/>
                <a:latin typeface="Arial" panose="020B0604020202020204" pitchFamily="34" charset="0"/>
                <a:ea typeface="Century Schoolbook" panose="02040604050505020304" pitchFamily="18" charset="0"/>
                <a:cs typeface="Times New Roman" panose="02020603050405020304" pitchFamily="18" charset="0"/>
              </a:rPr>
              <a:t>Psychosis</a:t>
            </a:r>
            <a:r>
              <a:rPr lang="en-GB" sz="4800" dirty="0">
                <a:effectLst/>
                <a:latin typeface="Arial" panose="020B0604020202020204" pitchFamily="34" charset="0"/>
                <a:ea typeface="Century Schoolbook" panose="02040604050505020304" pitchFamily="18" charset="0"/>
                <a:cs typeface="Times New Roman" panose="02020603050405020304" pitchFamily="18" charset="0"/>
              </a:rPr>
              <a:t>:</a:t>
            </a:r>
            <a:r>
              <a:rPr lang="en-US" sz="4800" dirty="0">
                <a:effectLst/>
                <a:latin typeface="MS Gothic" panose="020B0609070205080204" pitchFamily="49" charset="-128"/>
                <a:ea typeface="Century Schoolbook" panose="02040604050505020304" pitchFamily="18" charset="0"/>
                <a:cs typeface="MS Gothic" panose="020B0609070205080204" pitchFamily="49" charset="-128"/>
              </a:rPr>
              <a:t> </a:t>
            </a:r>
            <a:r>
              <a:rPr lang="en-GB" sz="4800" dirty="0">
                <a:effectLst/>
                <a:latin typeface="Arial" panose="020B0604020202020204" pitchFamily="34" charset="0"/>
                <a:ea typeface="Century Schoolbook" panose="02040604050505020304" pitchFamily="18" charset="0"/>
                <a:cs typeface="Times New Roman" panose="02020603050405020304" pitchFamily="18" charset="0"/>
              </a:rPr>
              <a:t>Sometimes during intense mania or depression individuals can experience psychotic symptoms. </a:t>
            </a:r>
            <a:endParaRPr lang="en-GB" sz="45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99A86F8B-B21D-6B57-EA1E-C46029848362}"/>
              </a:ext>
            </a:extLst>
          </p:cNvPr>
          <p:cNvSpPr txBox="1"/>
          <p:nvPr/>
        </p:nvSpPr>
        <p:spPr>
          <a:xfrm>
            <a:off x="33780654" y="5432612"/>
            <a:ext cx="8903838" cy="12153520"/>
          </a:xfrm>
          <a:prstGeom prst="rect">
            <a:avLst/>
          </a:prstGeom>
          <a:noFill/>
        </p:spPr>
        <p:txBody>
          <a:bodyPr wrap="square" rtlCol="0">
            <a:spAutoFit/>
          </a:bodyPr>
          <a:lstStyle/>
          <a:p>
            <a:pPr algn="just">
              <a:lnSpc>
                <a:spcPct val="150000"/>
              </a:lnSpc>
            </a:pP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These can include hallucinations (hearing, seeing, smelling, or feeling things that are not there) or delusions (believing things that are not true). For example, in a manic episode affected person can believe that have special powers or is being monitored; in a depressive episode the person can feel overwhelming guilt or believe that do not exist (Rethink Mental Illness, 2024).</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81AB63BE-55A6-C0C5-5630-6AD74B364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80654" y="18272580"/>
            <a:ext cx="9468579" cy="7757319"/>
          </a:xfrm>
          <a:prstGeom prst="rect">
            <a:avLst/>
          </a:prstGeom>
        </p:spPr>
      </p:pic>
      <p:sp>
        <p:nvSpPr>
          <p:cNvPr id="9" name="TextBox 8">
            <a:extLst>
              <a:ext uri="{FF2B5EF4-FFF2-40B4-BE49-F238E27FC236}">
                <a16:creationId xmlns:a16="http://schemas.microsoft.com/office/drawing/2014/main" id="{CE8CF1B0-B58F-8CB4-D8C8-CF51CF22C579}"/>
              </a:ext>
            </a:extLst>
          </p:cNvPr>
          <p:cNvSpPr txBox="1"/>
          <p:nvPr/>
        </p:nvSpPr>
        <p:spPr>
          <a:xfrm>
            <a:off x="36514832" y="26716347"/>
            <a:ext cx="7089698" cy="769441"/>
          </a:xfrm>
          <a:prstGeom prst="rect">
            <a:avLst/>
          </a:prstGeom>
          <a:noFill/>
        </p:spPr>
        <p:txBody>
          <a:bodyPr wrap="none" rtlCol="0">
            <a:spAutoFit/>
          </a:bodyPr>
          <a:lstStyle/>
          <a:p>
            <a:r>
              <a:rPr lang="en-US" sz="4400" dirty="0">
                <a:latin typeface="Arial" panose="020B0604020202020204" pitchFamily="34" charset="0"/>
                <a:cs typeface="Arial" panose="020B0604020202020204" pitchFamily="34" charset="0"/>
              </a:rPr>
              <a:t>(The Edge Treatment, </a:t>
            </a:r>
            <a:r>
              <a:rPr lang="en-US" sz="4400" dirty="0" err="1">
                <a:latin typeface="Arial" panose="020B0604020202020204" pitchFamily="34" charset="0"/>
                <a:cs typeface="Arial" panose="020B0604020202020204" pitchFamily="34" charset="0"/>
              </a:rPr>
              <a:t>n.d</a:t>
            </a:r>
            <a:r>
              <a:rPr lang="en-US" sz="4000" dirty="0"/>
              <a:t>)</a:t>
            </a:r>
            <a:r>
              <a:rPr lang="en-US" sz="4000" dirty="0">
                <a:latin typeface="Arial" panose="020B0604020202020204" pitchFamily="34" charset="0"/>
                <a:cs typeface="Arial" panose="020B0604020202020204" pitchFamily="34" charset="0"/>
              </a:rPr>
              <a:t> .</a:t>
            </a:r>
            <a:endParaRPr lang="en-US" sz="4000" dirty="0"/>
          </a:p>
        </p:txBody>
      </p:sp>
    </p:spTree>
    <p:extLst>
      <p:ext uri="{BB962C8B-B14F-4D97-AF65-F5344CB8AC3E}">
        <p14:creationId xmlns:p14="http://schemas.microsoft.com/office/powerpoint/2010/main" val="2147428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15937" y="5901898"/>
            <a:ext cx="10056813" cy="26095968"/>
          </a:xfrm>
        </p:spPr>
        <p:txBody>
          <a:bodyPr/>
          <a:lstStyle/>
          <a:p>
            <a:pPr algn="just">
              <a:lnSpc>
                <a:spcPct val="150000"/>
              </a:lnSpc>
            </a:pPr>
            <a:r>
              <a:rPr lang="en-GB" sz="4400" dirty="0">
                <a:effectLst/>
                <a:latin typeface="Arial" panose="020B0604020202020204" pitchFamily="34" charset="0"/>
                <a:ea typeface="Century Schoolbook" panose="02040604050505020304" pitchFamily="18" charset="0"/>
              </a:rPr>
              <a:t>Diagnosing bipolar disorder involves a comprehensive evaluation process conducted by healthcare professionals. The assessment often begins with a physical examination and laboratory tests to rule out medical conditions that could cause similar symptoms.</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A mental health evaluation is performed by a psychiatrist, who gathers detailed information about the individual’s thoughts, emotions, and behavioural patterns. With the patient’s consent, family members or close friends may also provide information regarding changes in mood or behaviour. In some cases, individuals are asked to track their daily moods, sleep patterns, and other relevant factors to support an accurate diagnosis and treatment plan (Mayo Clinic, 2025).</a:t>
            </a:r>
          </a:p>
          <a:p>
            <a:pPr algn="just">
              <a:lnSpc>
                <a:spcPct val="150000"/>
              </a:lnSpc>
            </a:pP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Bipolar disorder can sometimes seem like other conditions because the symptoms are similar. </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endParaRPr lang="en-GB" sz="4800" dirty="0"/>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1437308"/>
          </a:xfrm>
        </p:spPr>
        <p:txBody>
          <a:bodyPr/>
          <a:lstStyle/>
          <a:p>
            <a:endParaRPr lang="en-GB" dirty="0"/>
          </a:p>
          <a:p>
            <a:endParaRPr lang="en-GB" dirty="0"/>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Galina Dimitrova</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BIOPLAR DISORDER TYPE I</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446550"/>
          </a:xfrm>
        </p:spPr>
        <p:txBody>
          <a:bodyPr/>
          <a:lstStyle/>
          <a:p>
            <a:r>
              <a:rPr lang="en-GB" dirty="0"/>
              <a:t>Classification: Mood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TextBox 19">
            <a:extLst>
              <a:ext uri="{FF2B5EF4-FFF2-40B4-BE49-F238E27FC236}">
                <a16:creationId xmlns:a16="http://schemas.microsoft.com/office/drawing/2014/main" id="{E60DD82B-6DCC-1EFC-BFF6-FB9B8FEE112A}"/>
              </a:ext>
            </a:extLst>
          </p:cNvPr>
          <p:cNvSpPr txBox="1"/>
          <p:nvPr/>
        </p:nvSpPr>
        <p:spPr>
          <a:xfrm flipH="1">
            <a:off x="12156140" y="7799294"/>
            <a:ext cx="8659906" cy="523220"/>
          </a:xfrm>
          <a:prstGeom prst="rect">
            <a:avLst/>
          </a:prstGeom>
          <a:noFill/>
        </p:spPr>
        <p:txBody>
          <a:bodyPr wrap="square" rtlCol="0">
            <a:spAutoFit/>
          </a:bodyPr>
          <a:lstStyle/>
          <a:p>
            <a:endParaRPr lang="en-US" sz="2800" dirty="0"/>
          </a:p>
        </p:txBody>
      </p:sp>
      <p:sp>
        <p:nvSpPr>
          <p:cNvPr id="29" name="TextBox 28">
            <a:extLst>
              <a:ext uri="{FF2B5EF4-FFF2-40B4-BE49-F238E27FC236}">
                <a16:creationId xmlns:a16="http://schemas.microsoft.com/office/drawing/2014/main" id="{37E1EFD5-75B6-C0F3-C504-22776E496569}"/>
              </a:ext>
            </a:extLst>
          </p:cNvPr>
          <p:cNvSpPr txBox="1"/>
          <p:nvPr/>
        </p:nvSpPr>
        <p:spPr>
          <a:xfrm>
            <a:off x="11697850" y="25104618"/>
            <a:ext cx="7342806" cy="1569660"/>
          </a:xfrm>
          <a:prstGeom prst="rect">
            <a:avLst/>
          </a:prstGeom>
          <a:noFill/>
        </p:spPr>
        <p:txBody>
          <a:bodyPr wrap="square" rtlCol="0">
            <a:spAutoFit/>
          </a:bodyPr>
          <a:lstStyle/>
          <a:p>
            <a:pPr algn="ctr"/>
            <a:r>
              <a:rPr lang="en-US" sz="4800" b="1" u="sng" dirty="0">
                <a:latin typeface="Arial" panose="020B0604020202020204" pitchFamily="34" charset="0"/>
                <a:cs typeface="Arial" panose="020B0604020202020204" pitchFamily="34" charset="0"/>
              </a:rPr>
              <a:t>Current services and treatments</a:t>
            </a:r>
          </a:p>
        </p:txBody>
      </p:sp>
      <p:pic>
        <p:nvPicPr>
          <p:cNvPr id="9" name="Picture 8" descr="A screenshot of a phone&#10;&#10;Description automatically generated">
            <a:extLst>
              <a:ext uri="{FF2B5EF4-FFF2-40B4-BE49-F238E27FC236}">
                <a16:creationId xmlns:a16="http://schemas.microsoft.com/office/drawing/2014/main" id="{4F5C457D-6D36-EE22-EE8B-89A95D0DE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7967" y="12105144"/>
            <a:ext cx="9468579" cy="11131373"/>
          </a:xfrm>
          <a:prstGeom prst="rect">
            <a:avLst/>
          </a:prstGeom>
        </p:spPr>
      </p:pic>
      <p:sp>
        <p:nvSpPr>
          <p:cNvPr id="11" name="TextBox 10">
            <a:extLst>
              <a:ext uri="{FF2B5EF4-FFF2-40B4-BE49-F238E27FC236}">
                <a16:creationId xmlns:a16="http://schemas.microsoft.com/office/drawing/2014/main" id="{13D3CF05-B84B-97F0-5B31-E26F294BA3C1}"/>
              </a:ext>
            </a:extLst>
          </p:cNvPr>
          <p:cNvSpPr txBox="1"/>
          <p:nvPr/>
        </p:nvSpPr>
        <p:spPr>
          <a:xfrm>
            <a:off x="937184" y="5070901"/>
            <a:ext cx="3130985" cy="830997"/>
          </a:xfrm>
          <a:prstGeom prst="rect">
            <a:avLst/>
          </a:prstGeom>
          <a:noFill/>
        </p:spPr>
        <p:txBody>
          <a:bodyPr wrap="none" rtlCol="0">
            <a:spAutoFit/>
          </a:bodyPr>
          <a:lstStyle/>
          <a:p>
            <a:r>
              <a:rPr lang="en-US" sz="4800" b="1" u="sng" dirty="0">
                <a:latin typeface="Arial" panose="020B0604020202020204" pitchFamily="34" charset="0"/>
                <a:cs typeface="Arial" panose="020B0604020202020204" pitchFamily="34" charset="0"/>
              </a:rPr>
              <a:t>Diagnosis</a:t>
            </a:r>
          </a:p>
        </p:txBody>
      </p:sp>
      <p:sp>
        <p:nvSpPr>
          <p:cNvPr id="15" name="TextBox 14">
            <a:extLst>
              <a:ext uri="{FF2B5EF4-FFF2-40B4-BE49-F238E27FC236}">
                <a16:creationId xmlns:a16="http://schemas.microsoft.com/office/drawing/2014/main" id="{34F9F587-54EE-089E-D2A9-91EDD997905F}"/>
              </a:ext>
            </a:extLst>
          </p:cNvPr>
          <p:cNvSpPr txBox="1"/>
          <p:nvPr/>
        </p:nvSpPr>
        <p:spPr>
          <a:xfrm>
            <a:off x="33620707" y="4821367"/>
            <a:ext cx="9229039" cy="12576648"/>
          </a:xfrm>
          <a:prstGeom prst="rect">
            <a:avLst/>
          </a:prstGeom>
          <a:noFill/>
        </p:spPr>
        <p:txBody>
          <a:bodyPr wrap="square" rtlCol="0">
            <a:spAutoFit/>
          </a:bodyPr>
          <a:lstStyle/>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Electroconvulsive Therapy (ECT)</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Transcranial Magnetic Stimulation (TMS)</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Light therapy</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for seasonal depression</a:t>
            </a:r>
            <a:endParaRPr lang="en-GB" sz="4400" dirty="0">
              <a:latin typeface="Century Schoolbook" panose="02040604050505020304" pitchFamily="18" charset="0"/>
              <a:ea typeface="Century Schoolbook" panose="02040604050505020304" pitchFamily="18" charset="0"/>
              <a:cs typeface="Times New Roman" panose="02020603050405020304" pitchFamily="18" charset="0"/>
            </a:endParaRPr>
          </a:p>
          <a:p>
            <a:pPr lvl="0" algn="just">
              <a:lnSpc>
                <a:spcPct val="150000"/>
              </a:lnSpc>
              <a:spcAft>
                <a:spcPts val="1100"/>
              </a:spcAft>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Complementary approaches</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like exercise, yoga, meditation, or acupuncture may support overall wellness and stress management, but they are not proven to treat bipolar disorder directly (NIH, 2025).</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288B3120-1948-5F03-8546-7E5DC285D734}"/>
              </a:ext>
            </a:extLst>
          </p:cNvPr>
          <p:cNvSpPr txBox="1"/>
          <p:nvPr/>
        </p:nvSpPr>
        <p:spPr>
          <a:xfrm>
            <a:off x="22809758" y="5070901"/>
            <a:ext cx="9468578" cy="28284923"/>
          </a:xfrm>
          <a:prstGeom prst="rect">
            <a:avLst/>
          </a:prstGeom>
          <a:noFill/>
        </p:spPr>
        <p:txBody>
          <a:bodyPr wrap="square" rtlCol="0">
            <a:spAutoFit/>
          </a:bodyPr>
          <a:lstStyle/>
          <a:p>
            <a:pPr algn="just">
              <a:lnSpc>
                <a:spcPct val="150000"/>
              </a:lnSpc>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Medications</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help control symptoms and may include mood stabilizers (like lithium or valproate) and atypical antipsychotics. These can prevent or reduce mood episodes, and lithium may lower suicide risk. </a:t>
            </a:r>
          </a:p>
          <a:p>
            <a:pPr algn="just">
              <a:lnSpc>
                <a:spcPct val="150000"/>
              </a:lnSpc>
            </a:pP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Antidepressants may be added during depressive episodes but are never used alone, as they can trigger mania. Medications for sleep or anxiety may also be included. </a:t>
            </a:r>
          </a:p>
          <a:p>
            <a:pPr algn="just">
              <a:lnSpc>
                <a:spcPct val="150000"/>
              </a:lnSpc>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Psychotherapy</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supports patients in managing emotions, thoughts, and behaviours. Effective types include:</a:t>
            </a:r>
          </a:p>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Interpersonal and Social Rhythm Therapy</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(manages routines and biological rhythms)</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Family-Focused Therapy</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(supports patients and families after episodes)</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342900" lvl="0" indent="-342900" algn="just">
              <a:lnSpc>
                <a:spcPct val="150000"/>
              </a:lnSpc>
              <a:spcAft>
                <a:spcPts val="1100"/>
              </a:spcAft>
              <a:buFont typeface="Arial" panose="020B0604020202020204" pitchFamily="34" charset="0"/>
              <a:buChar char="•"/>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Cognitive Behavioural Therapy</a:t>
            </a: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 (addresses depression and insomnia)</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r>
              <a:rPr lang="en-GB" sz="4800" dirty="0">
                <a:effectLst/>
                <a:latin typeface="Arial" panose="020B0604020202020204" pitchFamily="34" charset="0"/>
                <a:ea typeface="Century Schoolbook" panose="02040604050505020304" pitchFamily="18" charset="0"/>
                <a:cs typeface="Times New Roman" panose="02020603050405020304" pitchFamily="18" charset="0"/>
              </a:rPr>
              <a:t>Other treatments for severe or treatment-resistant cases include:</a:t>
            </a:r>
            <a:endParaRPr lang="en-GB" sz="4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pPr>
            <a:endParaRPr lang="en-GB" sz="4800" dirty="0">
              <a:effectLst/>
              <a:latin typeface="Arial" panose="020B0604020202020204" pitchFamily="34" charset="0"/>
              <a:ea typeface="Century Schoolbook" panose="02040604050505020304" pitchFamily="18" charset="0"/>
              <a:cs typeface="Times New Roman" panose="02020603050405020304" pitchFamily="18" charset="0"/>
            </a:endParaRPr>
          </a:p>
          <a:p>
            <a:pPr algn="just">
              <a:lnSpc>
                <a:spcPct val="150000"/>
              </a:lnSpc>
              <a:spcAft>
                <a:spcPts val="1100"/>
              </a:spcAft>
            </a:pP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pic>
        <p:nvPicPr>
          <p:cNvPr id="23" name="Picture 22" descr="A screenshot of a phone&#10;&#10;Description automatically generated">
            <a:extLst>
              <a:ext uri="{FF2B5EF4-FFF2-40B4-BE49-F238E27FC236}">
                <a16:creationId xmlns:a16="http://schemas.microsoft.com/office/drawing/2014/main" id="{0F3F4555-6FF9-AFD1-858D-4B9D956231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647868" y="18090602"/>
            <a:ext cx="9174716" cy="11216421"/>
          </a:xfrm>
          <a:prstGeom prst="rect">
            <a:avLst/>
          </a:prstGeom>
        </p:spPr>
      </p:pic>
      <p:sp>
        <p:nvSpPr>
          <p:cNvPr id="27" name="TextBox 26">
            <a:extLst>
              <a:ext uri="{FF2B5EF4-FFF2-40B4-BE49-F238E27FC236}">
                <a16:creationId xmlns:a16="http://schemas.microsoft.com/office/drawing/2014/main" id="{25B7B083-2B61-A595-17BE-98CAA2DA0332}"/>
              </a:ext>
            </a:extLst>
          </p:cNvPr>
          <p:cNvSpPr txBox="1"/>
          <p:nvPr/>
        </p:nvSpPr>
        <p:spPr>
          <a:xfrm>
            <a:off x="17633079" y="23440107"/>
            <a:ext cx="3836307" cy="707886"/>
          </a:xfrm>
          <a:prstGeom prst="rect">
            <a:avLst/>
          </a:prstGeom>
          <a:noFill/>
        </p:spPr>
        <p:txBody>
          <a:bodyPr wrap="none" rtlCol="0">
            <a:spAutoFit/>
          </a:bodyPr>
          <a:lstStyle/>
          <a:p>
            <a:r>
              <a:rPr lang="en-US" sz="4000" dirty="0"/>
              <a:t>ClinicSpot, (2024)</a:t>
            </a:r>
          </a:p>
        </p:txBody>
      </p:sp>
      <p:sp>
        <p:nvSpPr>
          <p:cNvPr id="33" name="TextBox 32">
            <a:extLst>
              <a:ext uri="{FF2B5EF4-FFF2-40B4-BE49-F238E27FC236}">
                <a16:creationId xmlns:a16="http://schemas.microsoft.com/office/drawing/2014/main" id="{309090EC-98F3-EACD-20AE-C3E8866B7073}"/>
              </a:ext>
            </a:extLst>
          </p:cNvPr>
          <p:cNvSpPr txBox="1"/>
          <p:nvPr/>
        </p:nvSpPr>
        <p:spPr>
          <a:xfrm>
            <a:off x="39013439" y="29645667"/>
            <a:ext cx="3836307" cy="707886"/>
          </a:xfrm>
          <a:prstGeom prst="rect">
            <a:avLst/>
          </a:prstGeom>
          <a:noFill/>
        </p:spPr>
        <p:txBody>
          <a:bodyPr wrap="none" rtlCol="0">
            <a:spAutoFit/>
          </a:bodyPr>
          <a:lstStyle/>
          <a:p>
            <a:r>
              <a:rPr lang="en-US" sz="4000" dirty="0"/>
              <a:t>(ClinicSpot, 2024)</a:t>
            </a:r>
          </a:p>
        </p:txBody>
      </p:sp>
      <p:sp>
        <p:nvSpPr>
          <p:cNvPr id="37" name="TextBox 36">
            <a:extLst>
              <a:ext uri="{FF2B5EF4-FFF2-40B4-BE49-F238E27FC236}">
                <a16:creationId xmlns:a16="http://schemas.microsoft.com/office/drawing/2014/main" id="{39A1647B-2687-1C00-6D6A-CD59F8823D5A}"/>
              </a:ext>
            </a:extLst>
          </p:cNvPr>
          <p:cNvSpPr txBox="1"/>
          <p:nvPr/>
        </p:nvSpPr>
        <p:spPr>
          <a:xfrm>
            <a:off x="12093398" y="4872259"/>
            <a:ext cx="9126983" cy="7075142"/>
          </a:xfrm>
          <a:prstGeom prst="rect">
            <a:avLst/>
          </a:prstGeom>
          <a:noFill/>
        </p:spPr>
        <p:txBody>
          <a:bodyPr wrap="square" rtlCol="0">
            <a:spAutoFit/>
          </a:bodyPr>
          <a:lstStyle/>
          <a:p>
            <a:pPr algn="just">
              <a:lnSpc>
                <a:spcPct val="150000"/>
              </a:lnSpc>
              <a:spcAft>
                <a:spcPts val="1100"/>
              </a:spcAft>
            </a:pP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For an accurate diagnosis, healthcare providers need to follow the changes of person’s mood and behaviour over time, rather than focusing only on the symptoms they are showing at the moment (NIH, 2025). </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2030400F-696A-1DCB-AA6E-2BD2BE875461}"/>
              </a:ext>
            </a:extLst>
          </p:cNvPr>
          <p:cNvSpPr txBox="1"/>
          <p:nvPr/>
        </p:nvSpPr>
        <p:spPr>
          <a:xfrm>
            <a:off x="11457686" y="26636632"/>
            <a:ext cx="10056813" cy="4169218"/>
          </a:xfrm>
          <a:prstGeom prst="rect">
            <a:avLst/>
          </a:prstGeom>
          <a:noFill/>
        </p:spPr>
        <p:txBody>
          <a:bodyPr wrap="square" rtlCol="0">
            <a:spAutoFit/>
          </a:bodyPr>
          <a:lstStyle/>
          <a:p>
            <a:pPr algn="just">
              <a:lnSpc>
                <a:spcPct val="150000"/>
              </a:lnSpc>
              <a:spcAft>
                <a:spcPts val="1100"/>
              </a:spcAft>
            </a:pPr>
            <a:r>
              <a:rPr lang="en-GB" sz="4400" b="1" dirty="0">
                <a:effectLst/>
                <a:latin typeface="Arial" panose="020B0604020202020204" pitchFamily="34" charset="0"/>
                <a:ea typeface="Century Schoolbook" panose="02040604050505020304" pitchFamily="18" charset="0"/>
                <a:cs typeface="Times New Roman" panose="02020603050405020304" pitchFamily="18" charset="0"/>
              </a:rPr>
              <a:t>Treatment of Bipolar Disorder</a:t>
            </a:r>
            <a:r>
              <a:rPr lang="en-US" sz="4400" dirty="0">
                <a:effectLst/>
                <a:latin typeface="MS Gothic" panose="020B0609070205080204" pitchFamily="49" charset="-128"/>
                <a:ea typeface="Century Schoolbook" panose="02040604050505020304" pitchFamily="18" charset="0"/>
                <a:cs typeface="MS Gothic" panose="020B0609070205080204" pitchFamily="49" charset="-128"/>
              </a:rPr>
              <a:t> </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GB" sz="4400" dirty="0">
                <a:effectLst/>
                <a:latin typeface="Arial" panose="020B0604020202020204" pitchFamily="34" charset="0"/>
                <a:ea typeface="Century Schoolbook" panose="02040604050505020304" pitchFamily="18" charset="0"/>
                <a:cs typeface="Times New Roman" panose="02020603050405020304" pitchFamily="18" charset="0"/>
              </a:rPr>
              <a:t>Bipolar disorder can be managed with medications, psychotherapy, or a combination of both.</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Tree>
    <p:extLst>
      <p:ext uri="{BB962C8B-B14F-4D97-AF65-F5344CB8AC3E}">
        <p14:creationId xmlns:p14="http://schemas.microsoft.com/office/powerpoint/2010/main" val="2939009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802D6A1-D37E-5922-C66C-07A9A0DB3BC8}"/>
              </a:ext>
            </a:extLst>
          </p:cNvPr>
          <p:cNvSpPr>
            <a:spLocks noGrp="1"/>
          </p:cNvSpPr>
          <p:nvPr>
            <p:ph type="body" sz="quarter" idx="11"/>
          </p:nvPr>
        </p:nvSpPr>
        <p:spPr>
          <a:xfrm>
            <a:off x="133946" y="5451106"/>
            <a:ext cx="10048875" cy="1015655"/>
          </a:xfrm>
        </p:spPr>
        <p:txBody>
          <a:bodyPr/>
          <a:lstStyle/>
          <a:p>
            <a:r>
              <a:rPr lang="en-US" sz="5400" dirty="0">
                <a:latin typeface="Arial" panose="020B0604020202020204" pitchFamily="34" charset="0"/>
                <a:cs typeface="Arial" panose="020B0604020202020204" pitchFamily="34" charset="0"/>
              </a:rPr>
              <a:t>Recommendations</a:t>
            </a:r>
          </a:p>
        </p:txBody>
      </p:sp>
      <p:sp>
        <p:nvSpPr>
          <p:cNvPr id="16" name="Text Placeholder 15">
            <a:extLst>
              <a:ext uri="{FF2B5EF4-FFF2-40B4-BE49-F238E27FC236}">
                <a16:creationId xmlns:a16="http://schemas.microsoft.com/office/drawing/2014/main" id="{AB910A68-C406-DA76-1B76-7E2036FAC043}"/>
              </a:ext>
            </a:extLst>
          </p:cNvPr>
          <p:cNvSpPr>
            <a:spLocks noGrp="1"/>
          </p:cNvSpPr>
          <p:nvPr>
            <p:ph type="body" sz="quarter" idx="150"/>
          </p:nvPr>
        </p:nvSpPr>
        <p:spPr/>
        <p:txBody>
          <a:bodyPr/>
          <a:lstStyle/>
          <a:p>
            <a:r>
              <a:rPr lang="en-US" dirty="0"/>
              <a:t>Galina Dimitrova</a:t>
            </a:r>
          </a:p>
        </p:txBody>
      </p:sp>
      <p:sp>
        <p:nvSpPr>
          <p:cNvPr id="17" name="Text Placeholder 16">
            <a:extLst>
              <a:ext uri="{FF2B5EF4-FFF2-40B4-BE49-F238E27FC236}">
                <a16:creationId xmlns:a16="http://schemas.microsoft.com/office/drawing/2014/main" id="{BF98F7BD-2E4A-9A65-188F-86A66D5B3C91}"/>
              </a:ext>
            </a:extLst>
          </p:cNvPr>
          <p:cNvSpPr>
            <a:spLocks noGrp="1"/>
          </p:cNvSpPr>
          <p:nvPr>
            <p:ph type="body" sz="quarter" idx="151"/>
          </p:nvPr>
        </p:nvSpPr>
        <p:spPr/>
        <p:txBody>
          <a:bodyPr/>
          <a:lstStyle/>
          <a:p>
            <a:r>
              <a:rPr lang="en-US" dirty="0"/>
              <a:t>BIPOLAR DISORDER TYPE I</a:t>
            </a:r>
          </a:p>
        </p:txBody>
      </p:sp>
      <p:sp>
        <p:nvSpPr>
          <p:cNvPr id="18" name="Text Placeholder 17">
            <a:extLst>
              <a:ext uri="{FF2B5EF4-FFF2-40B4-BE49-F238E27FC236}">
                <a16:creationId xmlns:a16="http://schemas.microsoft.com/office/drawing/2014/main" id="{55744F69-F546-62D8-83BB-B7795CCC91BD}"/>
              </a:ext>
            </a:extLst>
          </p:cNvPr>
          <p:cNvSpPr>
            <a:spLocks noGrp="1"/>
          </p:cNvSpPr>
          <p:nvPr>
            <p:ph type="body" sz="quarter" idx="153"/>
          </p:nvPr>
        </p:nvSpPr>
        <p:spPr/>
        <p:txBody>
          <a:bodyPr/>
          <a:lstStyle/>
          <a:p>
            <a:r>
              <a:rPr lang="en-US" dirty="0"/>
              <a:t>Classification: Mood Disorder</a:t>
            </a:r>
          </a:p>
        </p:txBody>
      </p:sp>
      <p:sp>
        <p:nvSpPr>
          <p:cNvPr id="19" name="TextBox 18">
            <a:extLst>
              <a:ext uri="{FF2B5EF4-FFF2-40B4-BE49-F238E27FC236}">
                <a16:creationId xmlns:a16="http://schemas.microsoft.com/office/drawing/2014/main" id="{EE3947E1-340A-7C40-ABFD-93DF0E583845}"/>
              </a:ext>
            </a:extLst>
          </p:cNvPr>
          <p:cNvSpPr txBox="1"/>
          <p:nvPr/>
        </p:nvSpPr>
        <p:spPr>
          <a:xfrm>
            <a:off x="11869684" y="6873333"/>
            <a:ext cx="9174716" cy="21516724"/>
          </a:xfrm>
          <a:prstGeom prst="rect">
            <a:avLst/>
          </a:prstGeom>
          <a:noFill/>
        </p:spPr>
        <p:txBody>
          <a:bodyPr wrap="square" rtlCol="0">
            <a:spAutoFit/>
          </a:bodyPr>
          <a:lstStyle/>
          <a:p>
            <a:pPr algn="just">
              <a:lnSpc>
                <a:spcPct val="150000"/>
              </a:lnSpc>
            </a:pPr>
            <a:r>
              <a:rPr lang="en-GB" sz="5500" dirty="0">
                <a:effectLst/>
                <a:latin typeface="Arial" panose="020B0604020202020204" pitchFamily="34" charset="0"/>
                <a:ea typeface="Century Schoolbook" panose="02040604050505020304" pitchFamily="18" charset="0"/>
                <a:cs typeface="Times New Roman" panose="02020603050405020304" pitchFamily="18" charset="0"/>
              </a:rPr>
              <a:t>eating a nutritious diet, staying physically active, and managing stress. Avoiding alcohol and drugs, as these can worsen mood symptoms and disrupt treatment progress.</a:t>
            </a:r>
            <a:endParaRPr lang="en-GB" sz="55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GB" sz="5500" dirty="0">
                <a:effectLst/>
                <a:latin typeface="Arial" panose="020B0604020202020204" pitchFamily="34" charset="0"/>
                <a:ea typeface="Century Schoolbook" panose="02040604050505020304" pitchFamily="18" charset="0"/>
                <a:cs typeface="Times New Roman" panose="02020603050405020304" pitchFamily="18" charset="0"/>
              </a:rPr>
              <a:t>Monitoring salt and fluid intake (especially when taking lithium), consulting a doctor before new medications or supplements, and keeping a mood diary to track patterns and triggers can also support effective treatment and stability (MayoClinic, 2024).</a:t>
            </a:r>
            <a:endParaRPr lang="en-GB" sz="55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770821E7-52BD-9B0C-80C3-1EE429F8E466}"/>
              </a:ext>
            </a:extLst>
          </p:cNvPr>
          <p:cNvSpPr txBox="1"/>
          <p:nvPr/>
        </p:nvSpPr>
        <p:spPr>
          <a:xfrm>
            <a:off x="13662212" y="9090211"/>
            <a:ext cx="7815072" cy="707886"/>
          </a:xfrm>
          <a:prstGeom prst="rect">
            <a:avLst/>
          </a:prstGeom>
          <a:noFill/>
        </p:spPr>
        <p:txBody>
          <a:bodyPr wrap="square" rtlCol="0">
            <a:spAutoFit/>
          </a:bodyPr>
          <a:lstStyle/>
          <a:p>
            <a:endParaRPr lang="en-US" sz="4000" dirty="0"/>
          </a:p>
        </p:txBody>
      </p:sp>
      <p:sp>
        <p:nvSpPr>
          <p:cNvPr id="37" name="TextBox 36">
            <a:extLst>
              <a:ext uri="{FF2B5EF4-FFF2-40B4-BE49-F238E27FC236}">
                <a16:creationId xmlns:a16="http://schemas.microsoft.com/office/drawing/2014/main" id="{DAF852AE-63D5-9354-0180-23295C539D2F}"/>
              </a:ext>
            </a:extLst>
          </p:cNvPr>
          <p:cNvSpPr txBox="1"/>
          <p:nvPr/>
        </p:nvSpPr>
        <p:spPr>
          <a:xfrm>
            <a:off x="22731263" y="17007353"/>
            <a:ext cx="9779852" cy="13921055"/>
          </a:xfrm>
          <a:prstGeom prst="rect">
            <a:avLst/>
          </a:prstGeom>
          <a:noFill/>
        </p:spPr>
        <p:txBody>
          <a:bodyPr wrap="square" rtlCol="0">
            <a:spAutoFit/>
          </a:bodyPr>
          <a:lstStyle/>
          <a:p>
            <a:pPr algn="just">
              <a:lnSpc>
                <a:spcPct val="150000"/>
              </a:lnSpc>
            </a:pPr>
            <a:r>
              <a:rPr lang="en-GB" sz="5500" dirty="0">
                <a:effectLst/>
                <a:latin typeface="Arial" panose="020B0604020202020204" pitchFamily="34" charset="0"/>
                <a:ea typeface="Century Schoolbook" panose="02040604050505020304" pitchFamily="18" charset="0"/>
              </a:rPr>
              <a:t>Bipolar Disorder Type I is a mental health condition characterized by extreme mood swings, including episodes of mania and depression. It is often caused by a combination of genetic factors, chemical imbalances in the brain, and environmental stress or trauma. </a:t>
            </a:r>
            <a:endParaRPr lang="en-US" sz="5500" dirty="0"/>
          </a:p>
        </p:txBody>
      </p:sp>
      <p:sp>
        <p:nvSpPr>
          <p:cNvPr id="20" name="TextBox 19">
            <a:extLst>
              <a:ext uri="{FF2B5EF4-FFF2-40B4-BE49-F238E27FC236}">
                <a16:creationId xmlns:a16="http://schemas.microsoft.com/office/drawing/2014/main" id="{7126A5D6-8480-2828-8B40-77A4C3A37BDB}"/>
              </a:ext>
            </a:extLst>
          </p:cNvPr>
          <p:cNvSpPr txBox="1"/>
          <p:nvPr/>
        </p:nvSpPr>
        <p:spPr>
          <a:xfrm>
            <a:off x="1008105" y="7119257"/>
            <a:ext cx="9174716" cy="21538525"/>
          </a:xfrm>
          <a:prstGeom prst="rect">
            <a:avLst/>
          </a:prstGeom>
          <a:noFill/>
        </p:spPr>
        <p:txBody>
          <a:bodyPr wrap="square" rtlCol="0">
            <a:spAutoFit/>
          </a:bodyPr>
          <a:lstStyle/>
          <a:p>
            <a:pPr algn="just">
              <a:lnSpc>
                <a:spcPct val="150000"/>
              </a:lnSpc>
            </a:pPr>
            <a:r>
              <a:rPr lang="en-GB" sz="5500" dirty="0">
                <a:effectLst/>
                <a:latin typeface="Arial" panose="020B0604020202020204" pitchFamily="34" charset="0"/>
                <a:ea typeface="Century Schoolbook" panose="02040604050505020304" pitchFamily="18" charset="0"/>
                <a:cs typeface="Times New Roman" panose="02020603050405020304" pitchFamily="18" charset="0"/>
              </a:rPr>
              <a:t>Effective management of bipolar disorder involves a long-term treatment plan that combines medication—such as mood stabilizers or antipsychotics—with therapeutic support, including approaches like cognitive behavioural therapy (CBT) or interpersonal and social rhythm therapy. Also maintaining a balanced lifestyle plays a vital role, includes following a regular daily schedule, ensuring adequate sleep, </a:t>
            </a:r>
            <a:endParaRPr lang="en-US" sz="5500" dirty="0"/>
          </a:p>
        </p:txBody>
      </p:sp>
      <p:sp>
        <p:nvSpPr>
          <p:cNvPr id="21" name="TextBox 20">
            <a:extLst>
              <a:ext uri="{FF2B5EF4-FFF2-40B4-BE49-F238E27FC236}">
                <a16:creationId xmlns:a16="http://schemas.microsoft.com/office/drawing/2014/main" id="{E8FC50D2-FEFE-1F48-39BD-6D209964BE46}"/>
              </a:ext>
            </a:extLst>
          </p:cNvPr>
          <p:cNvSpPr txBox="1"/>
          <p:nvPr/>
        </p:nvSpPr>
        <p:spPr>
          <a:xfrm>
            <a:off x="33969086" y="4775787"/>
            <a:ext cx="8914009" cy="26616838"/>
          </a:xfrm>
          <a:prstGeom prst="rect">
            <a:avLst/>
          </a:prstGeom>
          <a:noFill/>
        </p:spPr>
        <p:txBody>
          <a:bodyPr wrap="square" rtlCol="0">
            <a:spAutoFit/>
          </a:bodyPr>
          <a:lstStyle/>
          <a:p>
            <a:pPr algn="just">
              <a:lnSpc>
                <a:spcPct val="150000"/>
              </a:lnSpc>
            </a:pPr>
            <a:r>
              <a:rPr lang="en-GB" sz="5500" dirty="0">
                <a:effectLst/>
                <a:latin typeface="Arial" panose="020B0604020202020204" pitchFamily="34" charset="0"/>
                <a:ea typeface="Century Schoolbook" panose="02040604050505020304" pitchFamily="18" charset="0"/>
              </a:rPr>
              <a:t>Diagnosis requires at least one manic episode lasting a week or leading to hospitalization.</a:t>
            </a:r>
          </a:p>
          <a:p>
            <a:pPr algn="just">
              <a:lnSpc>
                <a:spcPct val="150000"/>
              </a:lnSpc>
            </a:pPr>
            <a:r>
              <a:rPr lang="en-GB" sz="5500" dirty="0">
                <a:effectLst/>
                <a:latin typeface="Arial" panose="020B0604020202020204" pitchFamily="34" charset="0"/>
                <a:ea typeface="Century Schoolbook" panose="02040604050505020304" pitchFamily="18" charset="0"/>
              </a:rPr>
              <a:t>Treatment typically includes mood stabilizers such as lithium, atypical antipsychotics, and psychotherapy approaches like cognitive-behavioural therapy with antidepressants used cautiously. Managing the condition involves maintaining regular sleep, diet, and exercise routines, avoiding alcohol and drugs, monitoring mood changes, and maintaining ongoing follow-up with mental health professionals.</a:t>
            </a:r>
            <a:endParaRPr lang="en-US" sz="5500" dirty="0"/>
          </a:p>
        </p:txBody>
      </p:sp>
      <p:pic>
        <p:nvPicPr>
          <p:cNvPr id="25" name="Picture 24" descr="A poster of a person lying on the ground&#10;&#10;Description automatically generated">
            <a:extLst>
              <a:ext uri="{FF2B5EF4-FFF2-40B4-BE49-F238E27FC236}">
                <a16:creationId xmlns:a16="http://schemas.microsoft.com/office/drawing/2014/main" id="{2FE64326-2FB4-33FC-C0FF-73E149F444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91734" y="4775787"/>
            <a:ext cx="9873716" cy="9828587"/>
          </a:xfrm>
          <a:prstGeom prst="rect">
            <a:avLst/>
          </a:prstGeom>
        </p:spPr>
      </p:pic>
      <p:sp>
        <p:nvSpPr>
          <p:cNvPr id="26" name="TextBox 25">
            <a:extLst>
              <a:ext uri="{FF2B5EF4-FFF2-40B4-BE49-F238E27FC236}">
                <a16:creationId xmlns:a16="http://schemas.microsoft.com/office/drawing/2014/main" id="{F7B9E437-CC5E-6CEA-1400-38397889D897}"/>
              </a:ext>
            </a:extLst>
          </p:cNvPr>
          <p:cNvSpPr txBox="1"/>
          <p:nvPr/>
        </p:nvSpPr>
        <p:spPr>
          <a:xfrm>
            <a:off x="26967434" y="14874396"/>
            <a:ext cx="5398016" cy="707886"/>
          </a:xfrm>
          <a:prstGeom prst="rect">
            <a:avLst/>
          </a:prstGeom>
          <a:noFill/>
        </p:spPr>
        <p:txBody>
          <a:bodyPr wrap="none" rtlCol="0">
            <a:spAutoFit/>
          </a:bodyPr>
          <a:lstStyle/>
          <a:p>
            <a:r>
              <a:rPr lang="en-US" sz="4000" dirty="0"/>
              <a:t>(ContinentalHospital n.d)</a:t>
            </a:r>
          </a:p>
        </p:txBody>
      </p:sp>
      <p:sp>
        <p:nvSpPr>
          <p:cNvPr id="28" name="Text Placeholder 5">
            <a:extLst>
              <a:ext uri="{FF2B5EF4-FFF2-40B4-BE49-F238E27FC236}">
                <a16:creationId xmlns:a16="http://schemas.microsoft.com/office/drawing/2014/main" id="{067E2A09-4BDD-C5BE-9A57-C98D7893152A}"/>
              </a:ext>
            </a:extLst>
          </p:cNvPr>
          <p:cNvSpPr txBox="1">
            <a:spLocks/>
          </p:cNvSpPr>
          <p:nvPr/>
        </p:nvSpPr>
        <p:spPr>
          <a:xfrm>
            <a:off x="22628694" y="15786990"/>
            <a:ext cx="10048875" cy="1015655"/>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5400">
                <a:latin typeface="Arial" panose="020B0604020202020204" pitchFamily="34" charset="0"/>
                <a:cs typeface="Arial" panose="020B0604020202020204" pitchFamily="34" charset="0"/>
              </a:rPr>
              <a:t>Conclusion</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4659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EAF3478-2C7C-6DBE-455B-4183CC35E78F}"/>
              </a:ext>
            </a:extLst>
          </p:cNvPr>
          <p:cNvSpPr>
            <a:spLocks noGrp="1"/>
          </p:cNvSpPr>
          <p:nvPr>
            <p:ph type="body" sz="quarter" idx="10"/>
          </p:nvPr>
        </p:nvSpPr>
        <p:spPr>
          <a:xfrm>
            <a:off x="692500" y="5751103"/>
            <a:ext cx="10056813" cy="25530044"/>
          </a:xfrm>
        </p:spPr>
        <p:txBody>
          <a:bodyPr/>
          <a:lstStyle/>
          <a:p>
            <a:pPr algn="just">
              <a:lnSpc>
                <a:spcPct val="150000"/>
              </a:lnSpc>
              <a:spcBef>
                <a:spcPts val="0"/>
              </a:spcBef>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BHTG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Manic vs Depressive: What’s the difference in 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2"/>
              </a:rPr>
              <a:t>https://bhtherapygroup.com/manic-vs-depressive-whats-the-difference-in-bipolar-disorder/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21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Bef>
                <a:spcPts val="0"/>
              </a:spcBef>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Cleveland Clinic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3"/>
              </a:rPr>
              <a:t>https://my.clevelandclinic.org/health/diseases/9294-bipolar-disorder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14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Bef>
                <a:spcPts val="0"/>
              </a:spcBef>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ClinicSpot (2024)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in Adults: Understanding and Management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4"/>
              </a:rPr>
              <a:t>https://www.clinicspots.com/blog/bipolar-disorder-in-adultsknow-the-causes-symptoms-how-to-treat-it-and-more</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11 November 2025).</a:t>
            </a:r>
          </a:p>
          <a:p>
            <a:pPr algn="just">
              <a:lnSpc>
                <a:spcPct val="150000"/>
              </a:lnSpc>
              <a:spcBef>
                <a:spcPts val="0"/>
              </a:spcBef>
            </a:pPr>
            <a:r>
              <a:rPr lang="en-US" sz="4000" dirty="0">
                <a:latin typeface="Arial" panose="020B0604020202020204" pitchFamily="34" charset="0"/>
                <a:ea typeface="Century Schoolbook" panose="02040604050505020304" pitchFamily="18" charset="0"/>
                <a:cs typeface="Arial" panose="020B0604020202020204" pitchFamily="34" charset="0"/>
              </a:rPr>
              <a:t>Continental Hospital (n.d) </a:t>
            </a:r>
            <a:r>
              <a:rPr lang="en-US" sz="4000" i="1" dirty="0">
                <a:latin typeface="Arial" panose="020B0604020202020204" pitchFamily="34" charset="0"/>
                <a:ea typeface="Century Schoolbook" panose="02040604050505020304" pitchFamily="18" charset="0"/>
                <a:cs typeface="Arial" panose="020B0604020202020204" pitchFamily="34" charset="0"/>
              </a:rPr>
              <a:t>Coping strategy for managing bipolar disorder day-to-day </a:t>
            </a:r>
            <a:r>
              <a:rPr lang="en-US" sz="4000" dirty="0">
                <a:latin typeface="Arial" panose="020B0604020202020204" pitchFamily="34" charset="0"/>
                <a:ea typeface="Century Schoolbook" panose="02040604050505020304" pitchFamily="18" charset="0"/>
                <a:cs typeface="Arial" panose="020B0604020202020204" pitchFamily="34" charset="0"/>
              </a:rPr>
              <a:t> Available at: </a:t>
            </a:r>
            <a:r>
              <a:rPr lang="en-GB" sz="4000" dirty="0">
                <a:effectLst/>
                <a:latin typeface="Arial" panose="020B0604020202020204" pitchFamily="34" charset="0"/>
                <a:ea typeface="Century Schoolbook" panose="02040604050505020304" pitchFamily="18" charset="0"/>
                <a:cs typeface="Arial" panose="020B0604020202020204" pitchFamily="34" charset="0"/>
                <a:hlinkClick r:id="rId5"/>
              </a:rPr>
              <a:t>https://continentalhospitals.com/blog/coping-strategies-for-managing-bipolar-disorder-day-to-day/</a:t>
            </a:r>
            <a:r>
              <a:rPr lang="en-GB" sz="4000" dirty="0">
                <a:effectLst/>
                <a:latin typeface="Arial" panose="020B0604020202020204" pitchFamily="34" charset="0"/>
                <a:ea typeface="Century Schoolbook" panose="02040604050505020304" pitchFamily="18" charset="0"/>
                <a:cs typeface="Arial" panose="020B0604020202020204" pitchFamily="34" charset="0"/>
              </a:rPr>
              <a:t> (Accessed at: 5 November 2025).</a:t>
            </a:r>
          </a:p>
          <a:p>
            <a:endParaRPr lang="en-US" dirty="0"/>
          </a:p>
        </p:txBody>
      </p:sp>
      <p:sp>
        <p:nvSpPr>
          <p:cNvPr id="3" name="Text Placeholder 2">
            <a:extLst>
              <a:ext uri="{FF2B5EF4-FFF2-40B4-BE49-F238E27FC236}">
                <a16:creationId xmlns:a16="http://schemas.microsoft.com/office/drawing/2014/main" id="{A6D6E592-04E9-833B-2A8E-45BB38C3FF56}"/>
              </a:ext>
            </a:extLst>
          </p:cNvPr>
          <p:cNvSpPr>
            <a:spLocks noGrp="1"/>
          </p:cNvSpPr>
          <p:nvPr>
            <p:ph type="body" sz="quarter" idx="11"/>
          </p:nvPr>
        </p:nvSpPr>
        <p:spPr>
          <a:xfrm>
            <a:off x="865311" y="4787960"/>
            <a:ext cx="10048875" cy="1015655"/>
          </a:xfrm>
        </p:spPr>
        <p:txBody>
          <a:bodyPr/>
          <a:lstStyle/>
          <a:p>
            <a:pPr algn="l"/>
            <a:r>
              <a:rPr lang="en-US" sz="5400" dirty="0">
                <a:latin typeface="Arial" panose="020B0604020202020204" pitchFamily="34" charset="0"/>
                <a:cs typeface="Arial" panose="020B0604020202020204" pitchFamily="34" charset="0"/>
              </a:rPr>
              <a:t>References;</a:t>
            </a:r>
          </a:p>
        </p:txBody>
      </p:sp>
      <p:sp>
        <p:nvSpPr>
          <p:cNvPr id="16" name="Text Placeholder 15">
            <a:extLst>
              <a:ext uri="{FF2B5EF4-FFF2-40B4-BE49-F238E27FC236}">
                <a16:creationId xmlns:a16="http://schemas.microsoft.com/office/drawing/2014/main" id="{CF04DCE9-710B-6BB2-E06B-A4BFD8DC0D50}"/>
              </a:ext>
            </a:extLst>
          </p:cNvPr>
          <p:cNvSpPr>
            <a:spLocks noGrp="1"/>
          </p:cNvSpPr>
          <p:nvPr>
            <p:ph type="body" sz="quarter" idx="150"/>
          </p:nvPr>
        </p:nvSpPr>
        <p:spPr/>
        <p:txBody>
          <a:bodyPr/>
          <a:lstStyle/>
          <a:p>
            <a:r>
              <a:rPr lang="en-US" dirty="0"/>
              <a:t>Galina Dimitrova</a:t>
            </a:r>
          </a:p>
        </p:txBody>
      </p:sp>
      <p:sp>
        <p:nvSpPr>
          <p:cNvPr id="17" name="Text Placeholder 16">
            <a:extLst>
              <a:ext uri="{FF2B5EF4-FFF2-40B4-BE49-F238E27FC236}">
                <a16:creationId xmlns:a16="http://schemas.microsoft.com/office/drawing/2014/main" id="{1E289767-7A8D-8253-0C62-F52F05E45A10}"/>
              </a:ext>
            </a:extLst>
          </p:cNvPr>
          <p:cNvSpPr>
            <a:spLocks noGrp="1"/>
          </p:cNvSpPr>
          <p:nvPr>
            <p:ph type="body" sz="quarter" idx="151"/>
          </p:nvPr>
        </p:nvSpPr>
        <p:spPr/>
        <p:txBody>
          <a:bodyPr/>
          <a:lstStyle/>
          <a:p>
            <a:r>
              <a:rPr lang="en-US" dirty="0"/>
              <a:t>BIPOLAR DISORDER TYPE I</a:t>
            </a:r>
          </a:p>
        </p:txBody>
      </p:sp>
      <p:sp>
        <p:nvSpPr>
          <p:cNvPr id="18" name="Text Placeholder 17">
            <a:extLst>
              <a:ext uri="{FF2B5EF4-FFF2-40B4-BE49-F238E27FC236}">
                <a16:creationId xmlns:a16="http://schemas.microsoft.com/office/drawing/2014/main" id="{98E388AD-C76A-CB39-196B-4D0EE35B3EC1}"/>
              </a:ext>
            </a:extLst>
          </p:cNvPr>
          <p:cNvSpPr>
            <a:spLocks noGrp="1"/>
          </p:cNvSpPr>
          <p:nvPr>
            <p:ph type="body" sz="quarter" idx="153"/>
          </p:nvPr>
        </p:nvSpPr>
        <p:spPr/>
        <p:txBody>
          <a:bodyPr/>
          <a:lstStyle/>
          <a:p>
            <a:r>
              <a:rPr lang="en-US" dirty="0"/>
              <a:t>Classification: Mood Disorder</a:t>
            </a:r>
          </a:p>
        </p:txBody>
      </p:sp>
      <p:sp>
        <p:nvSpPr>
          <p:cNvPr id="19" name="TextBox 18">
            <a:extLst>
              <a:ext uri="{FF2B5EF4-FFF2-40B4-BE49-F238E27FC236}">
                <a16:creationId xmlns:a16="http://schemas.microsoft.com/office/drawing/2014/main" id="{F4E3D61B-2C75-0C28-6CD6-A07F2F6A56F2}"/>
              </a:ext>
            </a:extLst>
          </p:cNvPr>
          <p:cNvSpPr txBox="1"/>
          <p:nvPr/>
        </p:nvSpPr>
        <p:spPr>
          <a:xfrm>
            <a:off x="22915872" y="4026783"/>
            <a:ext cx="9144000" cy="23061506"/>
          </a:xfrm>
          <a:prstGeom prst="rect">
            <a:avLst/>
          </a:prstGeom>
          <a:noFill/>
        </p:spPr>
        <p:txBody>
          <a:bodyPr wrap="square" rtlCol="0">
            <a:spAutoFit/>
          </a:bodyPr>
          <a:lstStyle/>
          <a:p>
            <a:pPr algn="just">
              <a:lnSpc>
                <a:spcPct val="150000"/>
              </a:lnSpc>
            </a:pPr>
            <a:endParaRPr lang="en-US" sz="4000" dirty="0">
              <a:effectLst/>
              <a:latin typeface="Arial" panose="020B0604020202020204" pitchFamily="34"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Mind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6"/>
              </a:rPr>
              <a:t>https://www.mind.org.uk/information-support/types-of-mental-health-problems/bipolar-disorder/treatment-for-bipolar/#:~:text=Clear%20emotional%20and%20social%20recovery,your%20relationships%20with%20other%20people</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NHS (2024)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7"/>
              </a:rPr>
              <a:t>https://www.nhs.uk/mental-health/conditions/bipolar-disorder/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15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NICE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How common is it?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8"/>
              </a:rPr>
              <a:t>https://cks.nice.org.uk/topics/bipolar-disorder/background-information/incidence-prevalence/#</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14 October 2025).</a:t>
            </a: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NIH (2024)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9"/>
              </a:rPr>
              <a:t>https://www.nimh.nih.gov/health/topics/bipolar-disorder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14 October 2024).</a:t>
            </a:r>
          </a:p>
        </p:txBody>
      </p:sp>
      <p:sp>
        <p:nvSpPr>
          <p:cNvPr id="20" name="TextBox 19">
            <a:extLst>
              <a:ext uri="{FF2B5EF4-FFF2-40B4-BE49-F238E27FC236}">
                <a16:creationId xmlns:a16="http://schemas.microsoft.com/office/drawing/2014/main" id="{0CA1D0DB-DF45-886F-E4B9-B12F8BB66D8A}"/>
              </a:ext>
            </a:extLst>
          </p:cNvPr>
          <p:cNvSpPr txBox="1"/>
          <p:nvPr/>
        </p:nvSpPr>
        <p:spPr>
          <a:xfrm>
            <a:off x="33404032" y="4786514"/>
            <a:ext cx="9794668" cy="23852684"/>
          </a:xfrm>
          <a:prstGeom prst="rect">
            <a:avLst/>
          </a:prstGeom>
          <a:noFill/>
        </p:spPr>
        <p:txBody>
          <a:bodyPr wrap="square" rtlCol="0">
            <a:spAutoFit/>
          </a:bodyPr>
          <a:lstStyle/>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NIH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0"/>
              </a:rPr>
              <a:t>https://www.nimh.nih.gov/health/publications/bipolar-disorder#:~:text=Learn%20more%20about%20ECT%20and,seasonal%20worsening%20of%20bipolar%20depression</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14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Rethink Mental Illness (2024)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1"/>
              </a:rPr>
              <a:t>https://www.rethink.org/advice-and-information/about-mental-illness/mental-health-conditions/bipolar-disorder/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21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The Edge Treatment (</a:t>
            </a:r>
            <a:r>
              <a:rPr lang="en-US" sz="4000" dirty="0" err="1">
                <a:effectLst/>
                <a:latin typeface="Arial" panose="020B0604020202020204" pitchFamily="34" charset="0"/>
                <a:ea typeface="Century Schoolbook" panose="02040604050505020304" pitchFamily="18" charset="0"/>
                <a:cs typeface="Times New Roman" panose="02020603050405020304" pitchFamily="18" charset="0"/>
              </a:rPr>
              <a:t>n.d</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Types, causes, symptoms &amp; treatments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2"/>
              </a:rPr>
              <a:t>https://www.theedgetreatment.com/mental-disorders/bipolar-disorder/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21 October 2025).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WHO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3"/>
              </a:rPr>
              <a:t>https://www.who.int/news-room/fact-sheets/detail/bipolar-disorder#:~:text=Key%20facts,women%20are%20more%20often%20diagnosed</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14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spcAft>
                <a:spcPts val="1100"/>
              </a:spcAft>
            </a:pPr>
            <a:r>
              <a:rPr lang="en-US" sz="44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DC4B0A63-450B-4F2F-D608-8C5380634411}"/>
              </a:ext>
            </a:extLst>
          </p:cNvPr>
          <p:cNvSpPr txBox="1"/>
          <p:nvPr/>
        </p:nvSpPr>
        <p:spPr>
          <a:xfrm>
            <a:off x="11777044" y="4640018"/>
            <a:ext cx="9794668" cy="27752213"/>
          </a:xfrm>
          <a:prstGeom prst="rect">
            <a:avLst/>
          </a:prstGeom>
          <a:noFill/>
        </p:spPr>
        <p:txBody>
          <a:bodyPr wrap="square" rtlCol="0">
            <a:spAutoFit/>
          </a:bodyPr>
          <a:lstStyle/>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Healthline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Is Bipolar Disorder Genetic? What to know about causes of BD?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4"/>
              </a:rPr>
              <a:t>https://www.healthline.com/health/bipolar-disorder/bipolar-causes</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rPr>
              <a:t>  </a:t>
            </a:r>
            <a:r>
              <a:rPr lang="en-US" sz="4000" dirty="0">
                <a:solidFill>
                  <a:schemeClr val="tx1">
                    <a:lumMod val="85000"/>
                    <a:lumOff val="15000"/>
                  </a:schemeClr>
                </a:solidFill>
                <a:latin typeface="Arial" panose="020B0604020202020204" pitchFamily="34" charset="0"/>
                <a:ea typeface="Century Schoolbook" panose="02040604050505020304" pitchFamily="18" charset="0"/>
              </a:rPr>
              <a:t>(Accessed at: 5 November 2025).</a:t>
            </a:r>
            <a:endParaRPr lang="en-US" sz="4000" dirty="0">
              <a:effectLst/>
              <a:latin typeface="Arial" panose="020B0604020202020204" pitchFamily="34" charset="0"/>
              <a:ea typeface="Century Schoolbook" panose="02040604050505020304" pitchFamily="18" charset="0"/>
              <a:cs typeface="Times New Roman" panose="02020603050405020304" pitchFamily="18" charset="0"/>
            </a:endParaRPr>
          </a:p>
          <a:p>
            <a:pPr algn="just">
              <a:lnSpc>
                <a:spcPct val="150000"/>
              </a:lnSpc>
              <a:spcBef>
                <a:spcPts val="0"/>
              </a:spcBef>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Health Central (2023)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 history of demons, humors and stigma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5"/>
              </a:rPr>
              <a:t>https://www.healthcentral.com/condition/bipolar-disorder/history-of-bipolar-disorder</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21 October 2025).</a:t>
            </a: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Mayo Clinic (2024)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6"/>
              </a:rPr>
              <a:t>https://www.mayoclinic.org/diseases-conditions/bipolar-disorder/diagnosis-treatment/drc-20355961#:~:text=A%20daily%20routine%20for%20sleep,what%20triggers%20your%20bipolar%20episodes</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15 October 2025).</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pP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Mental Health Foundation (2025) </a:t>
            </a:r>
            <a:r>
              <a:rPr lang="en-US" sz="4000" i="1" dirty="0">
                <a:effectLst/>
                <a:latin typeface="Arial" panose="020B0604020202020204" pitchFamily="34" charset="0"/>
                <a:ea typeface="Century Schoolbook" panose="02040604050505020304" pitchFamily="18" charset="0"/>
                <a:cs typeface="Times New Roman" panose="02020603050405020304" pitchFamily="18" charset="0"/>
              </a:rPr>
              <a:t>Bipolar Disorder </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Available at: </a:t>
            </a:r>
            <a:r>
              <a:rPr lang="en-US" sz="4000" u="sng" dirty="0">
                <a:solidFill>
                  <a:srgbClr val="0563C1"/>
                </a:solidFill>
                <a:effectLst/>
                <a:latin typeface="Arial" panose="020B0604020202020204" pitchFamily="34" charset="0"/>
                <a:ea typeface="Century Schoolbook" panose="02040604050505020304" pitchFamily="18" charset="0"/>
                <a:cs typeface="Times New Roman" panose="02020603050405020304" pitchFamily="18" charset="0"/>
                <a:hlinkClick r:id="rId17"/>
              </a:rPr>
              <a:t>https://www.mentalhealth.org.uk/explore-mental-health/a-z-topics/bipolar-disorder#:~:text=you%20manage%20this.-,What%20causes%20bipolar%20disorder?,the%20trigger%20for%20bipolar%20symptoms</a:t>
            </a:r>
            <a:r>
              <a:rPr lang="en-US" sz="4000" dirty="0">
                <a:effectLst/>
                <a:latin typeface="Arial" panose="020B0604020202020204" pitchFamily="34" charset="0"/>
                <a:ea typeface="Century Schoolbook" panose="02040604050505020304" pitchFamily="18" charset="0"/>
                <a:cs typeface="Times New Roman" panose="02020603050405020304" pitchFamily="18" charset="0"/>
              </a:rPr>
              <a:t> (Accessed at: 16 October 2025).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Bef>
                <a:spcPts val="0"/>
              </a:spcBef>
            </a:pPr>
            <a:endParaRPr lang="en-GB" sz="4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Tree>
    <p:extLst>
      <p:ext uri="{BB962C8B-B14F-4D97-AF65-F5344CB8AC3E}">
        <p14:creationId xmlns:p14="http://schemas.microsoft.com/office/powerpoint/2010/main" val="160081641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 PowerPoint" id="{08BA83AE-7740-4747-92EA-671177574915}" vid="{BF3ED44B-EF92-F84F-B71F-252119FBFA20}"/>
    </a:ext>
  </a:ext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 PowerPoint" id="{08BA83AE-7740-4747-92EA-671177574915}" vid="{466E1A01-E4BD-DE47-BF1D-B83FC029CED9}"/>
    </a:ext>
  </a:ext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 PowerPoint" id="{08BA83AE-7740-4747-92EA-671177574915}" vid="{7257CCFA-73A2-A547-A68D-96FF17E44B17}"/>
    </a:ext>
  </a:ext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 PowerPoint" id="{08BA83AE-7740-4747-92EA-671177574915}" vid="{9CC73ED7-6CD3-B84E-923B-DA2FF4ABE12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oster PowerPoint" id="{08BA83AE-7740-4747-92EA-671177574915}" vid="{9A2627F8-A9D9-F24C-8428-27E62D9EC25F}"/>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7717</TotalTime>
  <Words>2456</Words>
  <Application>Microsoft Macintosh PowerPoint</Application>
  <PresentationFormat>Custom</PresentationFormat>
  <Paragraphs>101</Paragraphs>
  <Slides>6</Slides>
  <Notes>3</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6</vt:i4>
      </vt:variant>
    </vt:vector>
  </HeadingPairs>
  <TitlesOfParts>
    <vt:vector size="20" baseType="lpstr">
      <vt:lpstr>MS Gothic</vt:lpstr>
      <vt:lpstr>Aptos</vt:lpstr>
      <vt:lpstr>Aptos Display</vt:lpstr>
      <vt:lpstr>Arial</vt:lpstr>
      <vt:lpstr>Arial Black</vt:lpstr>
      <vt:lpstr>Calibri</vt:lpstr>
      <vt:lpstr>Century Schoolbook</vt:lpstr>
      <vt:lpstr>Times New Roman</vt:lpstr>
      <vt:lpstr>Trebuchet MS</vt:lpstr>
      <vt:lpstr>36x48-Template-V2b</vt:lpstr>
      <vt:lpstr>Without Quick Guides</vt:lpstr>
      <vt:lpstr>Classic 3 Columns</vt:lpstr>
      <vt:lpstr>Trifold - Wide Center</vt:lpstr>
      <vt:lpstr>Office Theme</vt:lpstr>
      <vt:lpstr>  Student name: Galina Dimitrova Student number: 2212628 </vt:lpstr>
      <vt:lpstr>PowerPoint Presentation</vt:lpstr>
      <vt:lpstr>PowerPoint Presentation</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Galina Antonova Dimitrova (2212628)</cp:lastModifiedBy>
  <cp:revision>88</cp:revision>
  <cp:lastPrinted>2015-06-29T17:31:11Z</cp:lastPrinted>
  <dcterms:created xsi:type="dcterms:W3CDTF">2012-02-03T19:11:35Z</dcterms:created>
  <dcterms:modified xsi:type="dcterms:W3CDTF">2025-11-23T14:54:21Z</dcterms:modified>
</cp:coreProperties>
</file>