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56" r:id="rId2"/>
    <p:sldId id="268" r:id="rId3"/>
    <p:sldId id="257" r:id="rId4"/>
    <p:sldId id="265" r:id="rId5"/>
    <p:sldId id="258" r:id="rId6"/>
    <p:sldId id="269" r:id="rId7"/>
    <p:sldId id="264" r:id="rId8"/>
    <p:sldId id="270" r:id="rId9"/>
    <p:sldId id="259" r:id="rId10"/>
    <p:sldId id="271" r:id="rId11"/>
    <p:sldId id="266" r:id="rId12"/>
    <p:sldId id="272" r:id="rId13"/>
    <p:sldId id="262" r:id="rId14"/>
    <p:sldId id="263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5FCB78-582A-F6EA-91AB-C6EFA2E28A07}" v="792" dt="2023-02-18T21:18:03.564"/>
    <p1510:client id="{2491CD99-83C8-5CC3-BCCE-A5BF6D49AE77}" v="598" dt="2023-02-18T20:26:58.389"/>
    <p1510:client id="{2D13D74C-F4F6-47F4-8170-26FADCA5A634}" v="226" dt="2023-02-21T20:37:35.746"/>
    <p1510:client id="{3CB6C992-C652-4F92-961C-647C28C9C4E2}" v="16" dt="2023-02-18T20:35:34.681"/>
    <p1510:client id="{6F162D49-BCE6-4BEC-A7E6-8E093E5B94A6}" v="6" dt="2023-02-17T20:03:29.439"/>
    <p1510:client id="{C6934775-F5AD-47AE-959F-D6A5A01E0C27}" v="907" dt="2023-02-21T19:08:59.356"/>
    <p1510:client id="{C82A5F3C-9D74-10AF-887C-659CED4A0563}" v="3" dt="2023-02-18T20:53:10.537"/>
    <p1510:client id="{DA2716DC-B288-3F40-0E6F-65D521E1EBE3}" v="129" dt="2023-02-17T20:20:48.422"/>
    <p1510:client id="{DB54FAD8-EFA8-72B2-3C93-835651DA7A0F}" v="42" dt="2023-02-18T21:19:29.293"/>
    <p1510:client id="{EFF37C2F-D9D4-6938-F3B5-0C13527CD642}" v="232" dt="2023-02-18T20:46:05.7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94699"/>
  </p:normalViewPr>
  <p:slideViewPr>
    <p:cSldViewPr snapToGrid="0">
      <p:cViewPr varScale="1">
        <p:scale>
          <a:sx n="90" d="100"/>
          <a:sy n="90" d="100"/>
        </p:scale>
        <p:origin x="232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3E5637-265B-1A46-BA70-CBC0CF2B68EF}" type="datetimeFigureOut">
              <a:rPr lang="en-US" smtClean="0"/>
              <a:t>2/23/23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C8920D-7D33-C148-88F2-42EAF352D2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557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C8920D-7D33-C148-88F2-42EAF352D20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6264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C8920D-7D33-C148-88F2-42EAF352D20D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871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CF27E-17E4-48DF-4242-5B2FEF0C58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9892A3-863E-1DF9-67D7-52CA4215EF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CCA04-2635-8529-55BD-1F030EEA5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CFD39-2653-3A78-8995-8D7089751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0847B-98AE-A00A-636C-158A1F798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059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E3AFF-67D6-1D8D-BB70-43B6376DB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C7B51-30D5-04A0-EBA4-C90F6FE824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A5184-0123-4693-EF32-A0F4EBE9C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E1648D-2C9F-9068-504A-351F9E11C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D7DA24-9117-2057-3F41-936C2A3C8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934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D9DBC-DADD-175D-4574-BBFDB8CE0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E99CC4-664A-7EC4-0E03-C53BB33B6F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05CA6A-CF24-D63B-EB3F-7C1EAF762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25640-781D-F059-F895-67558832B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1E7F7-F8CC-27AE-417F-5C17398A9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83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1C283-2CCE-99C9-9248-5A44EDD96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6A1CE-B6AE-ACE3-A3EF-61798396D0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53C688-4F72-351B-CBF5-B841A1CC2E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8AE81C-794F-E65C-F957-C3F2C76AD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C9A9D0-ED5A-D6ED-488D-ECD83E61E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B0CFB0-30A5-1BA3-E095-5A9282330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12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AC825-C00D-F26D-0D58-8B02CBB06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86926B-1213-F7EA-75B3-B5B72ACC6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F882A7-BC1F-BA82-77C5-57F8B7682D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6ED4CE-6D92-B72C-E3ED-16AB9960A1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7D4DD7-B7DC-4A6C-281B-B2173CE3CC4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F602E5-88E8-B1D0-3547-935C647B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1E9351-F0EB-C3E9-D22A-5588982E8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554E5B-7D97-0F0E-A9CF-077F2B552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628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69F60-FAAD-5BF5-3DFD-D92D72047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8C483E-F262-39A0-9ED9-59F979362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F4ACB5-BD42-A819-5376-5710C05DB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47E40F-CEF4-5110-4815-4C9BA6002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733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8192FE-162B-963C-AE4C-89D441397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B0A9DD-AA23-3847-D7B9-9D1BE19F4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ABC343-DB6C-459D-28D1-66BD8E412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060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0F28B-9168-95BA-CD41-472C43E82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0B718-B146-C9BB-5F44-57AB435A86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9764B-E60C-57C7-6065-AC2AE458AA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9171B7-E222-078B-0F88-954C9129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6D0191-8E1C-6D03-0BF3-E411A2F43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B0E1D5-1EE7-8B88-347A-ACC03466B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439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B3216-10D6-5DD2-91CB-9DC3E734B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1EE69A-49E1-E77E-5779-3E6305955B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96985F-855A-0446-265D-1C9AC36FB9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7B1C20-C649-BB3F-78D4-01E872C58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92497D-9538-1986-9E18-0374CC0CD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A37307-7B24-6384-F633-0E930BFB3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869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E403C-CE21-9FF7-5CBC-F3B3202B2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6CDF07-1518-C667-41EA-FD60885B7C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D51924-372E-78B7-5A02-DC474EFC0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AF328-D030-A71F-FE73-155FFB313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95274C-3BE9-B3C5-D318-01F24F971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083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40D590-9E53-BD00-3E3E-0D5D2C0E57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C8DF2E-EAD2-E44D-EB8C-5D80756D6F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A60823-ED47-26B8-A650-5207011C5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CB6DAF-1FA3-0A38-888F-3B2379D42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6F5615-3E83-16A6-E947-9F20FEDD7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990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D7F2A1-68CB-D3EF-4C90-D5E584210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000585-A500-E678-6C85-91F6009532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E7E9A-B188-2FE7-6371-93033C104A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1C6787-1A61-A927-557F-768522A53C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AECAB-476A-A1CC-8B99-9FDD9AB80F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834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business/2020/jun/01/primark-plans-to-reopen-all-153-stores-in-england-on-15-june-covid-19" TargetMode="External"/><Relationship Id="rId3" Type="http://schemas.openxmlformats.org/officeDocument/2006/relationships/hyperlink" Target="https://plantbasednews.org/lifestyle/budget-chain-primark-starts-selling-vegan-snack-range/" TargetMode="External"/><Relationship Id="rId7" Type="http://schemas.openxmlformats.org/officeDocument/2006/relationships/hyperlink" Target="https://www.thejournal.ie/penneys-business-1957209-Mar2015/" TargetMode="External"/><Relationship Id="rId2" Type="http://schemas.openxmlformats.org/officeDocument/2006/relationships/hyperlink" Target="https://www.timeout.com/uk/news/primark-has-finally-gone-online-and-shoppers-are-very-excited-1114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business/2005/aug/08/highstreetretailers.marksspencer?INTCMP=ILCNETTXT3487" TargetMode="External"/><Relationship Id="rId5" Type="http://schemas.openxmlformats.org/officeDocument/2006/relationships/hyperlink" Target="https://www.change-management-coach.com/force-field-analysis.html" TargetMode="External"/><Relationship Id="rId4" Type="http://schemas.openxmlformats.org/officeDocument/2006/relationships/hyperlink" Target="https://www.change-management-coach.com/kurt_lewin.html" TargetMode="External"/><Relationship Id="rId9" Type="http://schemas.openxmlformats.org/officeDocument/2006/relationships/hyperlink" Target="https://www.thegrocer.co.uk/results/city-snapshot-second-lockdown-costs-abf-430m-in-lost-sales/651052.article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industry.fashion/primark-to-launch-wellness-collection-with-boxpark-pop-up/" TargetMode="External"/><Relationship Id="rId13" Type="http://schemas.openxmlformats.org/officeDocument/2006/relationships/hyperlink" Target="https://en.wikipedia.org/wiki/Primark" TargetMode="External"/><Relationship Id="rId3" Type="http://schemas.openxmlformats.org/officeDocument/2006/relationships/hyperlink" Target="https://www.michiganstateuniversityonline.com/resources/leadership/what-is-change-management/" TargetMode="External"/><Relationship Id="rId7" Type="http://schemas.openxmlformats.org/officeDocument/2006/relationships/hyperlink" Target="https://www.primark.com/" TargetMode="External"/><Relationship Id="rId12" Type="http://schemas.openxmlformats.org/officeDocument/2006/relationships/hyperlink" Target="https://www.bbc.co.uk/news/business-51995189" TargetMode="External"/><Relationship Id="rId2" Type="http://schemas.openxmlformats.org/officeDocument/2006/relationships/hyperlink" Target="https://www.theguardian.com/business/2009/jan/11/primark-ethical-business-liv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rishexaminer.com/lifestyle/arid-20255533.html" TargetMode="External"/><Relationship Id="rId11" Type="http://schemas.openxmlformats.org/officeDocument/2006/relationships/hyperlink" Target="https://www.you.co.uk/primark-wellness-collection/" TargetMode="External"/><Relationship Id="rId5" Type="http://schemas.openxmlformats.org/officeDocument/2006/relationships/hyperlink" Target="https://www.retailgazette.co.uk/blog/2022/01/as-primark-sales-slump-is-it-about-time-it-sold-online/" TargetMode="External"/><Relationship Id="rId10" Type="http://schemas.openxmlformats.org/officeDocument/2006/relationships/hyperlink" Target="https://www.economist.com/business/2015/09/05/faster-cheaper-fashion" TargetMode="External"/><Relationship Id="rId4" Type="http://schemas.openxmlformats.org/officeDocument/2006/relationships/hyperlink" Target="https://www.bbc.co.uk/news/business-61863413" TargetMode="External"/><Relationship Id="rId9" Type="http://schemas.openxmlformats.org/officeDocument/2006/relationships/hyperlink" Target="https://www.bbc.co.uk/news/business-63598525" TargetMode="External"/><Relationship Id="rId14" Type="http://schemas.openxmlformats.org/officeDocument/2006/relationships/hyperlink" Target="https://www.thejournal.ie/penneys-business-1957209-Mar201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49">
            <a:extLst>
              <a:ext uri="{FF2B5EF4-FFF2-40B4-BE49-F238E27FC236}">
                <a16:creationId xmlns:a16="http://schemas.microsoft.com/office/drawing/2014/main" id="{275D6C10-B5A7-4715-803E-0501C9C2C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1248" y="552288"/>
            <a:ext cx="6151654" cy="4026961"/>
          </a:xfrm>
        </p:spPr>
        <p:txBody>
          <a:bodyPr>
            <a:normAutofit/>
          </a:bodyPr>
          <a:lstStyle/>
          <a:p>
            <a:r>
              <a:rPr lang="en-GB" sz="4400" b="1" u="sng" dirty="0">
                <a:latin typeface="Calibri"/>
                <a:cs typeface="Calibri Light"/>
              </a:rPr>
              <a:t>Change &amp; Stability Management module</a:t>
            </a:r>
            <a:br>
              <a:rPr lang="en-GB" sz="4400" u="sng" dirty="0">
                <a:latin typeface="Calibri"/>
                <a:cs typeface="Calibri Light"/>
              </a:rPr>
            </a:br>
            <a:r>
              <a:rPr lang="en-GB" sz="4400" u="sng" dirty="0">
                <a:latin typeface="Calibri"/>
                <a:cs typeface="Calibri Light"/>
              </a:rPr>
              <a:t> </a:t>
            </a:r>
            <a:br>
              <a:rPr lang="en-GB" sz="4400" dirty="0">
                <a:latin typeface="Calibri"/>
                <a:cs typeface="Calibri Light"/>
              </a:rPr>
            </a:br>
            <a:r>
              <a:rPr lang="en-GB" sz="4400" dirty="0">
                <a:latin typeface="Calibri"/>
                <a:cs typeface="Calibri Light"/>
              </a:rPr>
              <a:t>Case study presentation: </a:t>
            </a:r>
            <a:br>
              <a:rPr lang="en-GB" sz="4400" dirty="0">
                <a:latin typeface="Calibri"/>
                <a:cs typeface="Calibri Light"/>
              </a:rPr>
            </a:br>
            <a:r>
              <a:rPr lang="en-GB" sz="4400" b="1" dirty="0">
                <a:latin typeface="Calibri"/>
                <a:cs typeface="Calibri Light"/>
              </a:rPr>
              <a:t>Primark</a:t>
            </a:r>
            <a:endParaRPr lang="en-GB" sz="4400" b="1" dirty="0">
              <a:latin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2925" y="4624330"/>
            <a:ext cx="6929437" cy="168020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GB" dirty="0">
              <a:cs typeface="Calibri"/>
            </a:endParaRPr>
          </a:p>
          <a:p>
            <a:pPr algn="l"/>
            <a:r>
              <a:rPr lang="en-GB" sz="2800" dirty="0">
                <a:cs typeface="Calibri"/>
              </a:rPr>
              <a:t>Sarah </a:t>
            </a:r>
            <a:r>
              <a:rPr lang="en-GB" sz="2800" dirty="0" err="1">
                <a:cs typeface="Calibri"/>
              </a:rPr>
              <a:t>Puntan</a:t>
            </a:r>
            <a:r>
              <a:rPr lang="en-GB" sz="2800" dirty="0">
                <a:cs typeface="Calibri"/>
              </a:rPr>
              <a:t>-Galea [</a:t>
            </a:r>
            <a:r>
              <a:rPr lang="en-GB" sz="2800" i="1" dirty="0">
                <a:cs typeface="Calibri"/>
              </a:rPr>
              <a:t>student no: 2218593</a:t>
            </a:r>
            <a:r>
              <a:rPr lang="en-GB" sz="2800" dirty="0">
                <a:cs typeface="Calibri"/>
              </a:rPr>
              <a:t>]</a:t>
            </a:r>
          </a:p>
        </p:txBody>
      </p:sp>
      <p:pic>
        <p:nvPicPr>
          <p:cNvPr id="5" name="Video 4" descr="A group of people discussing something&#10;&#10;Description automatically generated with low confidence">
            <a:extLst>
              <a:ext uri="{FF2B5EF4-FFF2-40B4-BE49-F238E27FC236}">
                <a16:creationId xmlns:a16="http://schemas.microsoft.com/office/drawing/2014/main" id="{9E2A610E-5C1E-C276-E337-000B4BDE23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7195283" y="1882375"/>
            <a:ext cx="4808101" cy="269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EFC7B-DCDF-5C28-63DE-C1FD5E3D4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1974" y="-3214687"/>
            <a:ext cx="1485901" cy="971550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5" name="Content Placeholder 4" descr="A store front with glass doors&#10;&#10;Description automatically generated with low confidence">
            <a:extLst>
              <a:ext uri="{FF2B5EF4-FFF2-40B4-BE49-F238E27FC236}">
                <a16:creationId xmlns:a16="http://schemas.microsoft.com/office/drawing/2014/main" id="{282CF8B3-CD46-B372-C70A-02DB8A1F92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  <p:pic>
        <p:nvPicPr>
          <p:cNvPr id="7" name="Picture 6" descr="A store front with glass doors&#10;&#10;Description automatically generated with low confidence">
            <a:extLst>
              <a:ext uri="{FF2B5EF4-FFF2-40B4-BE49-F238E27FC236}">
                <a16:creationId xmlns:a16="http://schemas.microsoft.com/office/drawing/2014/main" id="{3A140180-D591-191C-566D-15B4981B39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666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61227-EF1A-AC5D-0EBB-70CAD0A99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Calibri"/>
                <a:cs typeface="Calibri Light"/>
              </a:rPr>
              <a:t>Company background</a:t>
            </a:r>
            <a:r>
              <a:rPr lang="en-GB" b="1">
                <a:solidFill>
                  <a:srgbClr val="FFFFFF"/>
                </a:solidFill>
                <a:latin typeface="Calibri"/>
                <a:cs typeface="Calibri Light"/>
              </a:rPr>
              <a:t>:</a:t>
            </a:r>
            <a:br>
              <a:rPr lang="en-GB">
                <a:solidFill>
                  <a:srgbClr val="FFFFFF"/>
                </a:solidFill>
                <a:cs typeface="Calibri Light"/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B880A-678F-B49C-7510-7AB2F62927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7272" y="185738"/>
            <a:ext cx="8024728" cy="65151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200" dirty="0">
                <a:cs typeface="Calibri"/>
              </a:rPr>
              <a:t>Established in 1969 in Dublin as '</a:t>
            </a:r>
            <a:r>
              <a:rPr lang="en-GB" sz="2200" dirty="0" err="1">
                <a:cs typeface="Calibri"/>
              </a:rPr>
              <a:t>Penneys</a:t>
            </a:r>
            <a:r>
              <a:rPr lang="en-GB" sz="2200" dirty="0">
                <a:cs typeface="Calibri"/>
              </a:rPr>
              <a:t>’ - outside of Ireland, the multinational fashion retailer is called </a:t>
            </a:r>
            <a:r>
              <a:rPr lang="en-GB" sz="2200" b="1" dirty="0">
                <a:cs typeface="Calibri"/>
              </a:rPr>
              <a:t>Primark</a:t>
            </a:r>
            <a:r>
              <a:rPr lang="en-GB" sz="2200" dirty="0">
                <a:cs typeface="Calibri"/>
              </a:rPr>
              <a:t> (Stores Ltd) [Finn, 2015] [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</a:rPr>
              <a:t>O’Neill, 2014].</a:t>
            </a:r>
            <a:endParaRPr lang="en-GB" sz="2200" dirty="0">
              <a:cs typeface="Calibri"/>
            </a:endParaRPr>
          </a:p>
          <a:p>
            <a:r>
              <a:rPr lang="en-GB" sz="2200" dirty="0">
                <a:ea typeface="+mn-lt"/>
                <a:cs typeface="+mn-lt"/>
              </a:rPr>
              <a:t>Primarily 'fast fashion’ selling affordable, trendy clothing for  kids/adults, homeware, accessories, beauty products, sweets [</a:t>
            </a:r>
            <a:r>
              <a:rPr lang="en-GB" sz="2200" dirty="0" err="1">
                <a:ea typeface="+mn-lt"/>
                <a:cs typeface="+mn-lt"/>
              </a:rPr>
              <a:t>primark.com</a:t>
            </a:r>
            <a:r>
              <a:rPr lang="en-GB" sz="2200" dirty="0">
                <a:ea typeface="+mn-lt"/>
                <a:cs typeface="+mn-lt"/>
              </a:rPr>
              <a:t>, 2023].</a:t>
            </a:r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First store outside Ireland opened in Derby, England in 1973 [Wikipedia, 2023].</a:t>
            </a:r>
          </a:p>
          <a:p>
            <a:r>
              <a:rPr lang="en-GB" sz="2200" dirty="0">
                <a:cs typeface="Calibri"/>
              </a:rPr>
              <a:t>Outside the UK: Madrid opened in 2006, now stores in 12 other EU countries [Wikipedia, 2023].</a:t>
            </a:r>
          </a:p>
          <a:p>
            <a:r>
              <a:rPr lang="en-GB" sz="2200" dirty="0">
                <a:cs typeface="Calibri"/>
              </a:rPr>
              <a:t>Opened flagship US store in Boston in 2015, followed by 4 other states [Wikipedia, 2023].</a:t>
            </a:r>
          </a:p>
          <a:p>
            <a:r>
              <a:rPr lang="en-GB" sz="2200" dirty="0">
                <a:cs typeface="Calibri"/>
              </a:rPr>
              <a:t>Largest store is in Birmingham, UK (5 floors inc. barbershop, café + inc. a Greggs!) - second largest is in Madrid [Wikipedia, 2023].</a:t>
            </a:r>
          </a:p>
          <a:p>
            <a:r>
              <a:rPr lang="en-GB" sz="2200" dirty="0">
                <a:cs typeface="Calibri"/>
              </a:rPr>
              <a:t>It bought Littlewoods in 2005 for £409m - kept 40 stores, sold 79 [Finch, 2005].</a:t>
            </a:r>
          </a:p>
          <a:p>
            <a:r>
              <a:rPr lang="en-GB" sz="2200" dirty="0">
                <a:cs typeface="Calibri"/>
              </a:rPr>
              <a:t>In 2022 it had 415 stores, 71,000 employees, £5.6m revenue [Wikipedia, 2023].</a:t>
            </a:r>
          </a:p>
        </p:txBody>
      </p:sp>
    </p:spTree>
    <p:extLst>
      <p:ext uri="{BB962C8B-B14F-4D97-AF65-F5344CB8AC3E}">
        <p14:creationId xmlns:p14="http://schemas.microsoft.com/office/powerpoint/2010/main" val="2199653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8F66D-ED29-AFCF-355F-AEBB22ABE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+mn-lt"/>
                <a:cs typeface="Calibri Light"/>
              </a:rPr>
              <a:t>Definition</a:t>
            </a:r>
            <a:r>
              <a:rPr lang="en-GB" b="1" dirty="0">
                <a:latin typeface="+mn-lt"/>
                <a:cs typeface="Calibri Light"/>
              </a:rPr>
              <a:t>: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FBC1E-D001-F480-DFF6-23111AF8C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1650"/>
            <a:ext cx="5391015" cy="39004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The BNET Business Dictionary defines </a:t>
            </a:r>
            <a:r>
              <a:rPr lang="en-GB" b="1" dirty="0">
                <a:ea typeface="+mn-lt"/>
                <a:cs typeface="+mn-lt"/>
              </a:rPr>
              <a:t>change management</a:t>
            </a:r>
            <a:r>
              <a:rPr lang="en-GB" dirty="0">
                <a:ea typeface="+mn-lt"/>
                <a:cs typeface="+mn-lt"/>
              </a:rPr>
              <a:t> as: </a:t>
            </a:r>
            <a:endParaRPr lang="en-GB" dirty="0">
              <a:cs typeface="Calibri"/>
            </a:endParaRPr>
          </a:p>
          <a:p>
            <a:pPr marL="0" indent="0" algn="ctr">
              <a:buNone/>
            </a:pPr>
            <a:endParaRPr lang="en-GB" sz="1000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b="1" i="1" dirty="0">
                <a:ea typeface="+mn-lt"/>
                <a:cs typeface="+mn-lt"/>
              </a:rPr>
              <a:t>“The coordination of a structured period of transition from situation A to situation B in order to achieve lasting change within an organisation.” </a:t>
            </a:r>
            <a:endParaRPr lang="en-GB" b="1" i="1" dirty="0">
              <a:cs typeface="Calibri"/>
            </a:endParaRP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5A9D73C0-5A4C-475D-706B-FD0C7EBBE4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50" r="24743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83127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7C9C64-FE0B-FFE2-4789-EBD8F6569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539910" cy="4064628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  <a:latin typeface="Calibri"/>
                <a:cs typeface="Calibri Light"/>
              </a:rPr>
              <a:t>The Change(s) - Background: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CCE68-2249-7484-F412-798D80330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6945" y="591009"/>
            <a:ext cx="6552007" cy="626699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GB" sz="10400" dirty="0">
                <a:ea typeface="+mn-lt"/>
                <a:cs typeface="+mn-lt"/>
              </a:rPr>
              <a:t>To warrant investigation of my chosen change(s), I need to </a:t>
            </a:r>
            <a:r>
              <a:rPr lang="en-GB" sz="10400" b="1" dirty="0">
                <a:ea typeface="+mn-lt"/>
                <a:cs typeface="+mn-lt"/>
              </a:rPr>
              <a:t>set the scene</a:t>
            </a:r>
            <a:r>
              <a:rPr lang="en-GB" sz="10400" dirty="0">
                <a:ea typeface="+mn-lt"/>
                <a:cs typeface="+mn-lt"/>
              </a:rPr>
              <a:t>:</a:t>
            </a:r>
          </a:p>
          <a:p>
            <a:pPr marL="0" indent="0">
              <a:buNone/>
            </a:pPr>
            <a:endParaRPr lang="en-GB" sz="3200" dirty="0">
              <a:ea typeface="+mn-lt"/>
              <a:cs typeface="+mn-lt"/>
            </a:endParaRPr>
          </a:p>
          <a:p>
            <a:pPr marL="457200" indent="-457200"/>
            <a:r>
              <a:rPr lang="en-GB" sz="10400" dirty="0">
                <a:ea typeface="+mn-lt"/>
                <a:cs typeface="+mn-lt"/>
              </a:rPr>
              <a:t>189 UK Primark stores temporarily closed in March 2020 due to government COVID-19 restrictions – all 153 UK stores re-opened in June 2020 [</a:t>
            </a:r>
            <a:r>
              <a:rPr lang="en-GB" sz="9600" b="0" i="0" u="none" strike="noStrike" dirty="0">
                <a:solidFill>
                  <a:srgbClr val="000000"/>
                </a:solidFill>
                <a:effectLst/>
              </a:rPr>
              <a:t>Jolly &amp; Butler, 2020].</a:t>
            </a:r>
            <a:endParaRPr lang="en-US" sz="10400" dirty="0">
              <a:ea typeface="+mn-lt"/>
              <a:cs typeface="+mn-lt"/>
            </a:endParaRPr>
          </a:p>
          <a:p>
            <a:pPr marL="457200" indent="-457200"/>
            <a:r>
              <a:rPr lang="en-GB" sz="10400" dirty="0">
                <a:ea typeface="+mn-lt"/>
                <a:cs typeface="+mn-lt"/>
              </a:rPr>
              <a:t>However, it reported a sales loss of £430m during this lockdown as a result of the brand being unable to sell its products online - IMPACT! [</a:t>
            </a:r>
            <a:r>
              <a:rPr lang="en-GB" sz="9600" b="0" i="0" u="none" strike="noStrike" dirty="0" err="1">
                <a:solidFill>
                  <a:srgbClr val="000000"/>
                </a:solidFill>
                <a:effectLst/>
              </a:rPr>
              <a:t>Mattinson</a:t>
            </a:r>
            <a:r>
              <a:rPr lang="en-GB" sz="9600" b="0" i="0" u="none" strike="noStrike" dirty="0">
                <a:solidFill>
                  <a:srgbClr val="000000"/>
                </a:solidFill>
                <a:effectLst/>
              </a:rPr>
              <a:t>, 2020].</a:t>
            </a:r>
            <a:endParaRPr lang="en-US" sz="10400" dirty="0">
              <a:ea typeface="+mn-lt"/>
              <a:cs typeface="+mn-lt"/>
            </a:endParaRPr>
          </a:p>
          <a:p>
            <a:pPr marL="457200" indent="-457200"/>
            <a:r>
              <a:rPr lang="en-GB" sz="10400" dirty="0">
                <a:ea typeface="+mn-lt"/>
                <a:cs typeface="+mn-lt"/>
              </a:rPr>
              <a:t>Primark did not sell its products online due to the cost of running the service: from website to warehouse, deliveries to returns.</a:t>
            </a:r>
            <a:endParaRPr lang="en-US" sz="10400" dirty="0">
              <a:ea typeface="+mn-lt"/>
              <a:cs typeface="+mn-lt"/>
            </a:endParaRPr>
          </a:p>
          <a:p>
            <a:pPr marL="457200" indent="-457200"/>
            <a:r>
              <a:rPr lang="en-GB" sz="10400" dirty="0">
                <a:highlight>
                  <a:srgbClr val="FFFF00"/>
                </a:highlight>
                <a:cs typeface="Calibri"/>
              </a:rPr>
              <a:t>For assignment: Arguably, sales have been negatively affected by media exposing its 'disposable fashion'/'fashion victim' worker conditions – customer trends becoming eco-conscious = sustainable fashion, vegan [</a:t>
            </a:r>
            <a:r>
              <a:rPr lang="en-GB" sz="9600" b="0" i="0" u="none" strike="noStrike" dirty="0">
                <a:solidFill>
                  <a:srgbClr val="000000"/>
                </a:solidFill>
                <a:effectLst/>
                <a:highlight>
                  <a:srgbClr val="FFFF00"/>
                </a:highlight>
              </a:rPr>
              <a:t>McDougall, 2009].</a:t>
            </a:r>
            <a:endParaRPr lang="en-GB" sz="10400" dirty="0">
              <a:highlight>
                <a:srgbClr val="FFFF00"/>
              </a:highlight>
              <a:cs typeface="Calibri"/>
            </a:endParaRPr>
          </a:p>
          <a:p>
            <a:pPr marL="457200" indent="-457200"/>
            <a:endParaRPr lang="en-GB" sz="2200" baseline="300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500" baseline="30000" dirty="0">
              <a:ea typeface="+mn-lt"/>
              <a:cs typeface="+mn-lt"/>
            </a:endParaRPr>
          </a:p>
          <a:p>
            <a:endParaRPr lang="en-GB" sz="1500" baseline="30000" dirty="0">
              <a:cs typeface="Calibri"/>
            </a:endParaRPr>
          </a:p>
          <a:p>
            <a:endParaRPr lang="en-GB" sz="1500" dirty="0">
              <a:cs typeface="Calibri"/>
            </a:endParaRPr>
          </a:p>
          <a:p>
            <a:endParaRPr lang="en-GB" sz="1500" dirty="0">
              <a:cs typeface="Calibri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124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Content Placeholder 16" descr="Graphical user interface&#10;&#10;Description automatically generated">
            <a:extLst>
              <a:ext uri="{FF2B5EF4-FFF2-40B4-BE49-F238E27FC236}">
                <a16:creationId xmlns:a16="http://schemas.microsoft.com/office/drawing/2014/main" id="{4428182A-D11C-5676-449F-52AF046633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698" y="321734"/>
            <a:ext cx="4401772" cy="2905170"/>
          </a:xfrm>
          <a:prstGeom prst="rect">
            <a:avLst/>
          </a:prstGeom>
        </p:spPr>
      </p:pic>
      <p:pic>
        <p:nvPicPr>
          <p:cNvPr id="19" name="Picture 18" descr="Diagram&#10;&#10;Description automatically generated">
            <a:extLst>
              <a:ext uri="{FF2B5EF4-FFF2-40B4-BE49-F238E27FC236}">
                <a16:creationId xmlns:a16="http://schemas.microsoft.com/office/drawing/2014/main" id="{5D753C84-42DE-F33F-9640-8EA00167BF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1" y="3844622"/>
            <a:ext cx="5426764" cy="2333507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799448F2-0E5B-42DA-B2D1-11A14E94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E8A7552-20E1-4F34-ADAB-C1DB6634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A picture containing text, indoor, ceiling, wall&#10;&#10;Description automatically generated">
            <a:extLst>
              <a:ext uri="{FF2B5EF4-FFF2-40B4-BE49-F238E27FC236}">
                <a16:creationId xmlns:a16="http://schemas.microsoft.com/office/drawing/2014/main" id="{BA51E21B-81BD-F4AB-DD08-CA7B10FACC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034" y="1545513"/>
            <a:ext cx="5426764" cy="3622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814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7A359-A162-D636-0A23-8476E5E32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1" y="294538"/>
            <a:ext cx="10696050" cy="1033669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  <a:latin typeface="+mn-lt"/>
                <a:cs typeface="Calibri Light"/>
              </a:rPr>
              <a:t>The change(s) focusing on</a:t>
            </a:r>
            <a:r>
              <a:rPr lang="en-GB" b="1" dirty="0">
                <a:solidFill>
                  <a:srgbClr val="FFFFFF"/>
                </a:solidFill>
                <a:latin typeface="+mn-lt"/>
                <a:cs typeface="Calibri Light"/>
              </a:rPr>
              <a:t>:</a:t>
            </a:r>
            <a:endParaRPr lang="en-GB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D7667-8D10-984F-A455-2401DD200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43163"/>
            <a:ext cx="12072937" cy="4546104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r>
              <a:rPr lang="en-GB" sz="3200" dirty="0">
                <a:ea typeface="+mn-lt"/>
                <a:cs typeface="+mn-lt"/>
              </a:rPr>
              <a:t>After announcing a total loss of £1bn in sales throughout the pandemic (competitors online had smaller or no financial losses), it </a:t>
            </a:r>
            <a:r>
              <a:rPr lang="en-GB" sz="3200" b="1" dirty="0">
                <a:ea typeface="+mn-lt"/>
                <a:cs typeface="+mn-lt"/>
              </a:rPr>
              <a:t>finally went online in November 2022 with a click-and-collect service only </a:t>
            </a:r>
            <a:r>
              <a:rPr lang="en-GB" sz="3200" dirty="0">
                <a:ea typeface="+mn-lt"/>
                <a:cs typeface="+mn-lt"/>
              </a:rPr>
              <a:t>[Baker, 2022] [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</a:rPr>
              <a:t>Nazir, 2022].</a:t>
            </a:r>
            <a:endParaRPr lang="en-GB" sz="3200" dirty="0">
              <a:ea typeface="+mn-lt"/>
              <a:cs typeface="+mn-lt"/>
            </a:endParaRPr>
          </a:p>
          <a:p>
            <a:r>
              <a:rPr lang="en-GB" sz="3200" dirty="0">
                <a:ea typeface="+mn-lt"/>
                <a:cs typeface="+mn-lt"/>
              </a:rPr>
              <a:t>Click-and-collect service launched as a kids' products-only trial in 25 UK stores, but the website crashed on launch day [</a:t>
            </a:r>
            <a:r>
              <a:rPr lang="en-GB" sz="3200" b="0" i="0" u="none" strike="noStrike" dirty="0" err="1">
                <a:solidFill>
                  <a:srgbClr val="000000"/>
                </a:solidFill>
                <a:effectLst/>
              </a:rPr>
              <a:t>Nanji</a:t>
            </a:r>
            <a:r>
              <a:rPr lang="en-GB" sz="3200" dirty="0">
                <a:solidFill>
                  <a:srgbClr val="000000"/>
                </a:solidFill>
              </a:rPr>
              <a:t>, 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</a:rPr>
              <a:t>2022] [Simpson, 2022].</a:t>
            </a:r>
            <a:endParaRPr lang="en-GB" sz="3200" dirty="0">
              <a:ea typeface="+mn-lt"/>
              <a:cs typeface="+mn-lt"/>
            </a:endParaRPr>
          </a:p>
          <a:p>
            <a:r>
              <a:rPr lang="en-GB" sz="3200" dirty="0">
                <a:ea typeface="+mn-lt"/>
                <a:cs typeface="+mn-lt"/>
              </a:rPr>
              <a:t>Still running as a trial, it offers "</a:t>
            </a:r>
            <a:r>
              <a:rPr lang="en-GB" sz="3200" i="1" dirty="0">
                <a:ea typeface="+mn-lt"/>
                <a:cs typeface="+mn-lt"/>
              </a:rPr>
              <a:t>the chance to shop an exclusive range of around 2,000 Primark </a:t>
            </a:r>
            <a:r>
              <a:rPr lang="en-GB" sz="3200" i="1" dirty="0" err="1">
                <a:ea typeface="+mn-lt"/>
                <a:cs typeface="+mn-lt"/>
              </a:rPr>
              <a:t>kidswear</a:t>
            </a:r>
            <a:r>
              <a:rPr lang="en-GB" sz="3200" i="1" dirty="0">
                <a:ea typeface="+mn-lt"/>
                <a:cs typeface="+mn-lt"/>
              </a:rPr>
              <a:t>, baby/nursery products that won’t be available in-store inc. character favourites, multipacks, nursery furniture</a:t>
            </a:r>
            <a:r>
              <a:rPr lang="en-GB" sz="3200" dirty="0">
                <a:ea typeface="+mn-lt"/>
                <a:cs typeface="+mn-lt"/>
              </a:rPr>
              <a:t>.” [</a:t>
            </a:r>
            <a:r>
              <a:rPr lang="en-GB" sz="3200" dirty="0" err="1">
                <a:ea typeface="+mn-lt"/>
                <a:cs typeface="+mn-lt"/>
              </a:rPr>
              <a:t>primark.com</a:t>
            </a:r>
            <a:r>
              <a:rPr lang="en-GB" sz="3200" dirty="0">
                <a:ea typeface="+mn-lt"/>
                <a:cs typeface="+mn-lt"/>
              </a:rPr>
              <a:t>, 2023].</a:t>
            </a:r>
          </a:p>
          <a:p>
            <a:r>
              <a:rPr lang="en-GB" sz="3200" dirty="0">
                <a:highlight>
                  <a:srgbClr val="FFFF00"/>
                </a:highlight>
                <a:ea typeface="+mn-lt"/>
                <a:cs typeface="+mn-lt"/>
              </a:rPr>
              <a:t>For assignment: To look at what type of change this is (planned, etc). Plus look at other changes reflecting changing customer trends inc. selling vegan snacks from 2018, and in 2020 launching a Wellness collection of 80 eco-conscious products made of organic, sustainable or recycled materials. Part of Primark’s commitment to be more responsible for its footprint [</a:t>
            </a:r>
            <a:r>
              <a:rPr lang="en-GB" sz="3200" b="0" i="0" u="none" strike="noStrike" dirty="0" err="1">
                <a:solidFill>
                  <a:srgbClr val="000000"/>
                </a:solidFill>
                <a:effectLst/>
                <a:highlight>
                  <a:srgbClr val="FFFF00"/>
                </a:highlight>
              </a:rPr>
              <a:t>Chiorando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highlight>
                  <a:srgbClr val="FFFF00"/>
                </a:highlight>
              </a:rPr>
              <a:t>, 2018</a:t>
            </a:r>
            <a:r>
              <a:rPr lang="en-GB" sz="3200" dirty="0">
                <a:highlight>
                  <a:srgbClr val="FFFF00"/>
                </a:highlight>
                <a:ea typeface="+mn-lt"/>
                <a:cs typeface="+mn-lt"/>
              </a:rPr>
              <a:t>] [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highlight>
                  <a:srgbClr val="FFFF00"/>
                </a:highlight>
              </a:rPr>
              <a:t>Roberts, 2020]</a:t>
            </a:r>
            <a:r>
              <a:rPr lang="en-GB" sz="3200" dirty="0">
                <a:highlight>
                  <a:srgbClr val="FFFF00"/>
                </a:highlight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endParaRPr lang="en-GB" sz="1700" i="1" dirty="0">
              <a:ea typeface="+mn-lt"/>
              <a:cs typeface="+mn-lt"/>
            </a:endParaRPr>
          </a:p>
          <a:p>
            <a:endParaRPr lang="en-GB" sz="1700" baseline="30000" dirty="0">
              <a:cs typeface="Calibri"/>
            </a:endParaRPr>
          </a:p>
          <a:p>
            <a:pPr marL="0" indent="0">
              <a:buNone/>
            </a:pPr>
            <a:endParaRPr lang="en-GB" sz="17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7663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ram, shape&#10;&#10;Description automatically generated">
            <a:extLst>
              <a:ext uri="{FF2B5EF4-FFF2-40B4-BE49-F238E27FC236}">
                <a16:creationId xmlns:a16="http://schemas.microsoft.com/office/drawing/2014/main" id="{4B33D709-588C-FCCD-9C3C-9C5FE9DC7F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3319" y="643466"/>
            <a:ext cx="716536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40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5CD6B0-A79E-1D8A-9563-318DBA18C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86855"/>
            <a:ext cx="3657600" cy="3442220"/>
          </a:xfrm>
        </p:spPr>
        <p:txBody>
          <a:bodyPr anchor="b">
            <a:normAutofit/>
          </a:bodyPr>
          <a:lstStyle/>
          <a:p>
            <a:pPr algn="r"/>
            <a:r>
              <a:rPr lang="en-GB" b="1" u="sng" dirty="0">
                <a:solidFill>
                  <a:srgbClr val="FFFFFF"/>
                </a:solidFill>
                <a:cs typeface="Calibri Light"/>
              </a:rPr>
              <a:t>Change model: Lewin's Force Field Analysis</a:t>
            </a:r>
            <a:endParaRPr lang="en-GB" b="1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AE94E-8B80-CA51-1679-16778343E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3388" y="378018"/>
            <a:ext cx="7815262" cy="610850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400" dirty="0">
                <a:cs typeface="Calibri"/>
              </a:rPr>
              <a:t>To </a:t>
            </a:r>
            <a:r>
              <a:rPr lang="en-GB" sz="2400" b="1" dirty="0">
                <a:cs typeface="Calibri"/>
              </a:rPr>
              <a:t>evaluate Primark’s change(s)</a:t>
            </a:r>
            <a:r>
              <a:rPr lang="en-GB" sz="2400" dirty="0">
                <a:cs typeface="Calibri"/>
              </a:rPr>
              <a:t>, I will look at several change models in my assignment. But for this presentation, I will look at a key one - Lewin’s FFA [Michigan State Uni., 2023]:</a:t>
            </a:r>
          </a:p>
          <a:p>
            <a:r>
              <a:rPr lang="en-GB" sz="2400" b="0" i="0" u="none" strike="noStrike" dirty="0">
                <a:effectLst/>
                <a:cs typeface="Calibri"/>
              </a:rPr>
              <a:t>Why? Because we studied it! And it’s a </a:t>
            </a:r>
            <a:r>
              <a:rPr lang="en-GB" sz="2400" b="0" i="1" u="none" strike="noStrike" dirty="0">
                <a:effectLst/>
                <a:cs typeface="Calibri"/>
              </a:rPr>
              <a:t>“P</a:t>
            </a:r>
            <a:r>
              <a:rPr lang="en-GB" sz="2400" b="0" i="1" u="none" strike="noStrike" dirty="0">
                <a:effectLst/>
              </a:rPr>
              <a:t>owerful strategic tool used to understand what's needed for change in </a:t>
            </a:r>
            <a:r>
              <a:rPr lang="en-GB" sz="2400" i="1" u="none" strike="noStrike" dirty="0">
                <a:effectLst/>
              </a:rPr>
              <a:t>both corporate and personal environments. What Lewin proposes is that whenever driving forces are stronger than restraining forces, the status quo or equilibrium will change.” </a:t>
            </a:r>
            <a:r>
              <a:rPr lang="en-GB" sz="2400" u="none" strike="noStrike" dirty="0">
                <a:effectLst/>
              </a:rPr>
              <a:t>[</a:t>
            </a:r>
            <a:r>
              <a:rPr lang="en-GB" sz="2400" dirty="0"/>
              <a:t>Connelly, 2023</a:t>
            </a:r>
            <a:r>
              <a:rPr lang="en-GB" sz="2400" u="none" strike="noStrike" dirty="0">
                <a:effectLst/>
              </a:rPr>
              <a:t>]</a:t>
            </a:r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Link theory with practice - the (driving) </a:t>
            </a:r>
            <a:r>
              <a:rPr lang="en-GB" sz="2400" dirty="0">
                <a:ea typeface="+mn-lt"/>
                <a:cs typeface="+mn-lt"/>
              </a:rPr>
              <a:t>forces for change outweigh the resistance = reasons for my investigation, and to substantiate my argument.</a:t>
            </a:r>
          </a:p>
          <a:p>
            <a:r>
              <a:rPr lang="en-GB" sz="2400" b="0" i="0" u="none" strike="noStrike" dirty="0">
                <a:effectLst/>
                <a:highlight>
                  <a:srgbClr val="FFFF00"/>
                </a:highlight>
              </a:rPr>
              <a:t>For assignment: The FFA integrates with </a:t>
            </a:r>
            <a:r>
              <a:rPr lang="en-GB" sz="2400" b="1" dirty="0">
                <a:highlight>
                  <a:srgbClr val="FFFF00"/>
                </a:highlight>
              </a:rPr>
              <a:t>Lewin’s Three-stage Theory of Change </a:t>
            </a:r>
            <a:r>
              <a:rPr lang="en-GB" sz="2400" b="0" i="0" u="none" strike="noStrike" dirty="0">
                <a:effectLst/>
                <a:highlight>
                  <a:srgbClr val="FFFF00"/>
                </a:highlight>
              </a:rPr>
              <a:t>(unfreeze, change/move, freeze), to work towards unfreezing existing equilibrium, moving towards the desired change, and then freezing the change at the new level so a new equilibrium exists that resists further change = current situation [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highlight>
                  <a:srgbClr val="FFFF00"/>
                </a:highlight>
              </a:rPr>
              <a:t>Buchanan &amp; 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highlight>
                  <a:srgbClr val="FFFF00"/>
                </a:highlight>
              </a:rPr>
              <a:t>Badham</a:t>
            </a:r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</a:rPr>
              <a:t> 2008] [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highlight>
                  <a:srgbClr val="FFFF00"/>
                </a:highlight>
              </a:rPr>
              <a:t>Cameron &amp; Green 2015</a:t>
            </a:r>
            <a:r>
              <a:rPr lang="en-GB" sz="2400" dirty="0">
                <a:solidFill>
                  <a:srgbClr val="000000"/>
                </a:solidFill>
                <a:highlight>
                  <a:srgbClr val="FFFF00"/>
                </a:highlight>
              </a:rPr>
              <a:t>].</a:t>
            </a:r>
            <a:endParaRPr lang="en-GB" sz="2400" dirty="0">
              <a:highlight>
                <a:srgbClr val="FFFF00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13925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0EF4431E-5A1E-0298-27BD-7CD4D20257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731" y="228600"/>
            <a:ext cx="11130337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7567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192DDE-01B8-4B14-C3B0-B2260CA4E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+mn-lt"/>
              </a:rPr>
              <a:t>Evaluate forces – 1 = weak / 5 = strong:</a:t>
            </a:r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529A7-0C31-005B-814C-9E9352118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71613"/>
            <a:ext cx="11034713" cy="50212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Evaluating ‘current state’ = Primark not online, to ‘desired state’ of having an online sales offering, and risk-proofing the company in the event of another pandemic.</a:t>
            </a:r>
            <a:endParaRPr lang="en-GB" sz="2400" b="1" u="sng" dirty="0"/>
          </a:p>
          <a:p>
            <a:pPr marL="0" indent="0">
              <a:buNone/>
            </a:pPr>
            <a:r>
              <a:rPr lang="en-GB" sz="2400" b="1" u="sng" dirty="0"/>
              <a:t>Driving forces for the company and staff inc.:</a:t>
            </a:r>
          </a:p>
          <a:p>
            <a:pPr marL="0" indent="0">
              <a:buNone/>
            </a:pPr>
            <a:r>
              <a:rPr lang="en-GB" sz="2400" dirty="0"/>
              <a:t>5) Primark can be bought and worn be anyone, anywhere (go global!)</a:t>
            </a:r>
          </a:p>
          <a:p>
            <a:pPr marL="0" indent="0">
              <a:buNone/>
            </a:pPr>
            <a:r>
              <a:rPr lang="en-GB" sz="2400" dirty="0"/>
              <a:t>5) Staff can upskill/work from home (handy if another pandemic, have responsibilities like a dog, children), unlike going to work in a physical store</a:t>
            </a:r>
          </a:p>
          <a:p>
            <a:pPr marL="0" indent="0">
              <a:buNone/>
            </a:pPr>
            <a:r>
              <a:rPr lang="en-GB" sz="2400" dirty="0"/>
              <a:t>5) Going online mirrors customer’s change in shopping trends (‘armchair shopper’)</a:t>
            </a:r>
          </a:p>
          <a:p>
            <a:pPr marL="0" indent="0">
              <a:buNone/>
            </a:pPr>
            <a:r>
              <a:rPr lang="en-GB" sz="2400" b="1" u="sng" dirty="0"/>
              <a:t>Restraining forces for the company and staff inc.:</a:t>
            </a:r>
          </a:p>
          <a:p>
            <a:pPr marL="0" indent="0">
              <a:buNone/>
            </a:pPr>
            <a:r>
              <a:rPr lang="en-GB" sz="2400" dirty="0"/>
              <a:t>1) Website not set-up for online ordering - new website needs to be developed </a:t>
            </a:r>
          </a:p>
          <a:p>
            <a:pPr marL="0" indent="0">
              <a:buNone/>
            </a:pPr>
            <a:r>
              <a:rPr lang="en-GB" sz="2400" dirty="0"/>
              <a:t>2) Cost of setting-up/running a warehouse and delivery system (staff training/new staff)</a:t>
            </a:r>
          </a:p>
          <a:p>
            <a:pPr marL="0" indent="0">
              <a:buNone/>
            </a:pPr>
            <a:r>
              <a:rPr lang="en-GB" sz="2400" dirty="0"/>
              <a:t>4) Companies tend to lose money with online returns, esp. </a:t>
            </a:r>
            <a:r>
              <a:rPr lang="en-GB" sz="2400" dirty="0" err="1"/>
              <a:t>package’n’postage</a:t>
            </a:r>
            <a:endParaRPr lang="en-GB" sz="24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628810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87F69AB-2350-44E3-9076-00265B93F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1"/>
            <a:ext cx="972709" cy="1935307"/>
            <a:chOff x="10918968" y="713127"/>
            <a:chExt cx="1273032" cy="2532832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D70652AA-1C81-481C-856B-903714375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A2FF99B6-37BA-4650-B01D-799F02E31E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8B77851-38DB-F50D-DF0E-C7E1BF35E0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782981"/>
            <a:ext cx="6253214" cy="3579965"/>
          </a:xfrm>
          <a:prstGeom prst="rect">
            <a:avLst/>
          </a:prstGeom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EBBC2424-9F2B-E577-67B2-14F443FCF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6682" y="1782981"/>
            <a:ext cx="5253968" cy="357996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"</a:t>
            </a:r>
            <a:r>
              <a:rPr lang="en-GB" sz="2600" b="1" i="1" u="none" strike="noStrike" dirty="0">
                <a:solidFill>
                  <a:srgbClr val="000000"/>
                </a:solidFill>
                <a:effectLst/>
              </a:rPr>
              <a:t>To bring about any change, the balance between the forces which maintain the social self-regulation at a given level has to be upset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" </a:t>
            </a:r>
          </a:p>
          <a:p>
            <a:pPr marL="0" indent="0" algn="ctr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[Lewin, 1948, P47]</a:t>
            </a:r>
          </a:p>
          <a:p>
            <a:pPr marL="0" indent="0" algn="ctr">
              <a:buNone/>
            </a:pP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 algn="ctr">
              <a:buNone/>
            </a:pPr>
            <a:r>
              <a:rPr lang="en-GB" sz="2600" b="1" dirty="0"/>
              <a:t>So, s</a:t>
            </a:r>
            <a:r>
              <a:rPr lang="en-GB" sz="2600" b="1" u="none" strike="noStrike" dirty="0">
                <a:effectLst/>
              </a:rPr>
              <a:t>uccessful change is achieved by either strengthening the driving forces, or weakening the restraining forces.</a:t>
            </a:r>
            <a:r>
              <a:rPr lang="en-GB" sz="2600" u="none" strike="noStrike" dirty="0">
                <a:effectLst/>
              </a:rPr>
              <a:t> </a:t>
            </a:r>
          </a:p>
          <a:p>
            <a:pPr marL="0" indent="0" algn="ctr">
              <a:buNone/>
            </a:pPr>
            <a:r>
              <a:rPr lang="en-GB" sz="2600" u="none" strike="noStrike" dirty="0">
                <a:effectLst/>
              </a:rPr>
              <a:t>[Sarah </a:t>
            </a:r>
            <a:r>
              <a:rPr lang="en-GB" sz="2600" u="none" strike="noStrike" dirty="0" err="1">
                <a:effectLst/>
              </a:rPr>
              <a:t>Puntan</a:t>
            </a:r>
            <a:r>
              <a:rPr lang="en-GB" sz="2600" u="none" strike="noStrike" dirty="0">
                <a:effectLst/>
              </a:rPr>
              <a:t>-Galea]</a:t>
            </a:r>
          </a:p>
          <a:p>
            <a:pPr marL="0" indent="0" algn="ctr">
              <a:buNone/>
            </a:pPr>
            <a:endParaRPr lang="en-GB" sz="3200" b="1" i="1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EA7D759-6BEF-4CBD-A325-BCFA77832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77940" y="4601497"/>
            <a:ext cx="1014060" cy="2017580"/>
            <a:chOff x="11177940" y="4601497"/>
            <a:chExt cx="1014060" cy="2017580"/>
          </a:xfrm>
        </p:grpSpPr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317405EC-53E3-473A-8B42-B9475D057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1067618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C03F2370-11B5-4E16-8AE5-B4854408B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27850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82197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37F9AC-4B52-A585-631A-4A622271A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18185"/>
            <a:ext cx="11734800" cy="1396328"/>
          </a:xfrm>
        </p:spPr>
        <p:txBody>
          <a:bodyPr>
            <a:normAutofit fontScale="90000"/>
          </a:bodyPr>
          <a:lstStyle/>
          <a:p>
            <a:r>
              <a:rPr lang="en-GB" sz="5400" b="1" u="sng" dirty="0">
                <a:solidFill>
                  <a:srgbClr val="FFFFFF"/>
                </a:solidFill>
                <a:latin typeface="+mn-lt"/>
                <a:cs typeface="Calibri Light"/>
              </a:rPr>
              <a:t>Conclusion:</a:t>
            </a:r>
            <a:br>
              <a:rPr lang="en-GB" sz="5400" b="1" u="sng" dirty="0">
                <a:solidFill>
                  <a:srgbClr val="FFFFFF"/>
                </a:solidFill>
                <a:latin typeface="+mn-lt"/>
                <a:cs typeface="Calibri Light"/>
              </a:rPr>
            </a:br>
            <a:r>
              <a:rPr lang="en-GB" sz="2200" b="1" dirty="0">
                <a:cs typeface="Calibri"/>
              </a:rPr>
              <a:t>NB: There will be further research for the assignment (highlighted text) - this is just the presentation conclusion.</a:t>
            </a:r>
            <a:br>
              <a:rPr lang="en-GB" sz="5400" b="1" dirty="0">
                <a:cs typeface="Calibri"/>
              </a:rPr>
            </a:br>
            <a:endParaRPr lang="en-GB" sz="5400" b="1" u="sng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8B1B7057-C3FE-96AB-0752-5D17DAF9C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5" y="2347414"/>
            <a:ext cx="12020550" cy="4396286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GB" sz="1750" dirty="0">
                <a:cs typeface="Calibri"/>
              </a:rPr>
              <a:t>Delay of Primark going online, after being heavily criticised (financially suffering) for not doing so earlier, could have led to buy-in from the staff, customers, company shareholders and owners.</a:t>
            </a:r>
          </a:p>
          <a:p>
            <a:pPr marL="0" indent="0">
              <a:buNone/>
            </a:pPr>
            <a:r>
              <a:rPr lang="en-GB" sz="1750" dirty="0">
                <a:cs typeface="Calibri"/>
              </a:rPr>
              <a:t>But delay led to advantages: company learnt from competitors’ negatives with their online offering (free delivery/returns = big cost) and offered a safe, planned change with a </a:t>
            </a:r>
            <a:r>
              <a:rPr lang="en-GB" sz="1750" dirty="0" err="1">
                <a:cs typeface="Calibri"/>
              </a:rPr>
              <a:t>click’n’collect</a:t>
            </a:r>
            <a:r>
              <a:rPr lang="en-GB" sz="1750" dirty="0">
                <a:cs typeface="Calibri"/>
              </a:rPr>
              <a:t> service.</a:t>
            </a:r>
          </a:p>
          <a:p>
            <a:pPr marL="0" indent="0">
              <a:buNone/>
            </a:pPr>
            <a:r>
              <a:rPr lang="en-GB" sz="1750" dirty="0">
                <a:ea typeface="+mn-lt"/>
                <a:cs typeface="+mn-lt"/>
              </a:rPr>
              <a:t>Look into the type of change for the assignment: planned, organisational, strategic, operational, transformational, reorientation?</a:t>
            </a:r>
            <a:endParaRPr lang="en-GB" sz="1750" dirty="0">
              <a:cs typeface="Calibri"/>
            </a:endParaRPr>
          </a:p>
          <a:p>
            <a:pPr marL="0" indent="0">
              <a:buNone/>
            </a:pPr>
            <a:r>
              <a:rPr lang="en-US" sz="1750" dirty="0">
                <a:cs typeface="Calibri"/>
              </a:rPr>
              <a:t>My research using Lewin’s FFA: driving forces were stronger than restraining forces = a successful change. These included expanding Primark’s reach to global; reducing staff job loss risk incase of another pandemic; upskilling staff/better work conditions.</a:t>
            </a:r>
          </a:p>
          <a:p>
            <a:pPr marL="0" indent="0">
              <a:buNone/>
            </a:pPr>
            <a:r>
              <a:rPr lang="en-US" sz="1750" dirty="0">
                <a:cs typeface="Calibri"/>
              </a:rPr>
              <a:t>What does success look like: Primark went from a ‘current state’ of Primark not being online, to a ‘desired state’ of having a successful online sales offering - even if just click-and-collect. Too early for sales figures, Primark report “high levels of interest”.</a:t>
            </a:r>
          </a:p>
          <a:p>
            <a:pPr marL="0" indent="0">
              <a:buNone/>
            </a:pPr>
            <a:r>
              <a:rPr lang="en-US" sz="1750" dirty="0">
                <a:cs typeface="Calibri"/>
              </a:rPr>
              <a:t>Being late going online, turns Primark’s ‘fast fashion’ reputation on its head = did not mirror trends other than retail goods. This customer trends disconnect altered with launch of vegan foodstuffs/eco-conscious products made of organic, sustainable, recycled materials because younger generation (majority of Primark shoppers) are rejecting disposable fashion regardless of consequence.</a:t>
            </a:r>
          </a:p>
          <a:p>
            <a:pPr marL="0" indent="0">
              <a:buNone/>
            </a:pPr>
            <a:r>
              <a:rPr lang="en-US" sz="1750" dirty="0">
                <a:cs typeface="Calibri"/>
              </a:rPr>
              <a:t>Primark also unveiled a ‘sustainability strategy’ seeing Primark being more responsible for its carbon footprint by reducing textile waste and halving CO2 emissions, plus working hard to improve the lives of overseas Primark workers.</a:t>
            </a:r>
          </a:p>
          <a:p>
            <a:pPr marL="0" indent="0">
              <a:buNone/>
            </a:pPr>
            <a:endParaRPr lang="en-GB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008163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661F5-2918-B16A-6DBD-66B238C54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463" y="253620"/>
            <a:ext cx="11053762" cy="1325563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+mn-lt"/>
                <a:cs typeface="Calibri Light"/>
              </a:rPr>
            </a:br>
            <a:r>
              <a:rPr lang="en-GB" b="1" u="sng" dirty="0">
                <a:latin typeface="+mn-lt"/>
                <a:cs typeface="Calibri Light"/>
              </a:rPr>
              <a:t>References</a:t>
            </a:r>
            <a:r>
              <a:rPr lang="en-GB" b="1" dirty="0">
                <a:latin typeface="+mn-lt"/>
                <a:cs typeface="Calibri Light"/>
              </a:rPr>
              <a:t>:</a:t>
            </a:r>
            <a:br>
              <a:rPr lang="en-GB" b="1" dirty="0">
                <a:latin typeface="+mn-lt"/>
                <a:cs typeface="Calibri Light"/>
              </a:rPr>
            </a:br>
            <a:r>
              <a:rPr lang="en-GB" sz="2200" i="1" dirty="0">
                <a:cs typeface="Calibri"/>
              </a:rPr>
              <a:t>All websites referenced for all slides last accessed 23 February 2023</a:t>
            </a:r>
            <a:br>
              <a:rPr lang="en-GB" b="1" dirty="0">
                <a:latin typeface="+mn-lt"/>
                <a:cs typeface="Calibri Light"/>
              </a:rPr>
            </a:br>
            <a:endParaRPr lang="en-GB" b="1" i="1" dirty="0">
              <a:latin typeface="+mn-lt"/>
            </a:endParaRPr>
          </a:p>
        </p:txBody>
      </p:sp>
      <p:sp>
        <p:nvSpPr>
          <p:cNvPr id="4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082E5-AB83-DF2D-FF9A-661799C69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45552"/>
            <a:ext cx="12192000" cy="4888419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Baker, F [2022] ‘Primark has finally gone online and shoppers are very excited’ </a:t>
            </a:r>
            <a:r>
              <a:rPr lang="en-GB" sz="6800" b="0" i="1" u="none" strike="noStrike" dirty="0">
                <a:solidFill>
                  <a:srgbClr val="000000"/>
                </a:solidFill>
                <a:effectLst/>
              </a:rPr>
              <a:t>Time Out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6800" b="0" i="0" u="sng" strike="noStrike" dirty="0">
                <a:solidFill>
                  <a:srgbClr val="1155CC"/>
                </a:solidFill>
                <a:effectLst/>
                <a:hlinkClick r:id="rId2"/>
              </a:rPr>
              <a:t>https://www.timeout.com/uk/news/primark-has-finally-gone-online-and-shoppers-are-very-excited-111422</a:t>
            </a:r>
            <a:endParaRPr lang="en-GB" sz="68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Buchanan, D. A. &amp; </a:t>
            </a:r>
            <a:r>
              <a:rPr lang="en-GB" sz="6800" b="0" i="0" u="none" strike="noStrike" dirty="0" err="1">
                <a:solidFill>
                  <a:srgbClr val="000000"/>
                </a:solidFill>
                <a:effectLst/>
              </a:rPr>
              <a:t>Badham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, R.J. (2008),</a:t>
            </a:r>
            <a:r>
              <a:rPr lang="en-GB" sz="6800" b="0" i="1" u="none" strike="noStrike" dirty="0">
                <a:solidFill>
                  <a:srgbClr val="000000"/>
                </a:solidFill>
                <a:effectLst/>
              </a:rPr>
              <a:t> Power, Politics and Organisational Change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, 2nd edition, London: Sage Publications</a:t>
            </a: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Cameron, E. &amp; Green, M. (2015), </a:t>
            </a:r>
            <a:r>
              <a:rPr lang="en-GB" sz="6800" b="0" i="1" u="none" strike="noStrike" dirty="0">
                <a:solidFill>
                  <a:srgbClr val="000000"/>
                </a:solidFill>
                <a:effectLst/>
              </a:rPr>
              <a:t>Making Sense of Change Management: A Complete Guide to the Models, Tools and Techniques of Organisational Chang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e, 4</a:t>
            </a:r>
            <a:r>
              <a:rPr lang="en-GB" sz="6800" b="0" i="0" u="none" strike="noStrike" baseline="30000" dirty="0">
                <a:solidFill>
                  <a:srgbClr val="000000"/>
                </a:solidFill>
                <a:effectLst/>
              </a:rPr>
              <a:t>th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 edition, London: Kogan Page</a:t>
            </a: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6800" b="0" i="0" u="none" strike="noStrike" dirty="0" err="1">
                <a:solidFill>
                  <a:srgbClr val="000000"/>
                </a:solidFill>
                <a:effectLst/>
              </a:rPr>
              <a:t>Chiorando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, M [2018] ‘Budget Chain Primark Starts Selling Vegan Snack Range’ </a:t>
            </a:r>
            <a:r>
              <a:rPr lang="en-GB" sz="6800" b="0" i="1" u="none" strike="noStrike" dirty="0">
                <a:solidFill>
                  <a:srgbClr val="000000"/>
                </a:solidFill>
                <a:effectLst/>
              </a:rPr>
              <a:t>Plant Based News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6800" b="0" i="0" u="sng" strike="noStrike" dirty="0">
                <a:solidFill>
                  <a:srgbClr val="1155CC"/>
                </a:solidFill>
                <a:effectLst/>
                <a:hlinkClick r:id="rId3"/>
              </a:rPr>
              <a:t>https://plantbasednews.org/lifestyle/budget-chain-primark-starts-selling-vegan-snack-range/</a:t>
            </a:r>
            <a:endParaRPr lang="en-GB" sz="68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Connelly, M ‘Change Management Model’ </a:t>
            </a:r>
            <a:r>
              <a:rPr lang="en-GB" sz="6800" b="0" i="0" u="none" strike="noStrike" dirty="0" err="1">
                <a:solidFill>
                  <a:srgbClr val="000000"/>
                </a:solidFill>
                <a:effectLst/>
              </a:rPr>
              <a:t>changemanagementcoach.com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6800" b="0" i="0" u="sng" strike="noStrike" dirty="0">
                <a:solidFill>
                  <a:srgbClr val="1155CC"/>
                </a:solidFill>
                <a:effectLst/>
                <a:hlinkClick r:id="rId4"/>
              </a:rPr>
              <a:t>https://www.change-management-coach.com/kurt_lewin.html</a:t>
            </a:r>
            <a:endParaRPr lang="en-GB" sz="68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Connelly, M ‘Force Field Analysis’ </a:t>
            </a:r>
            <a:r>
              <a:rPr lang="en-GB" sz="6800" b="0" i="0" u="none" strike="noStrike" dirty="0" err="1">
                <a:solidFill>
                  <a:srgbClr val="000000"/>
                </a:solidFill>
                <a:effectLst/>
              </a:rPr>
              <a:t>changemanagementcoach.com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6800" b="0" i="0" u="sng" strike="noStrike" dirty="0">
                <a:solidFill>
                  <a:srgbClr val="1155CC"/>
                </a:solidFill>
                <a:effectLst/>
                <a:hlinkClick r:id="rId5"/>
              </a:rPr>
              <a:t>https://www.change-management-coach.com/force-field-analysis.html</a:t>
            </a:r>
            <a:endParaRPr lang="en-GB" sz="6800" b="0" i="0" u="sng" strike="noStrike" dirty="0">
              <a:solidFill>
                <a:srgbClr val="1155CC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Finch, J [2005] ‘M&amp;S to cash in as Littlewoods disappears’ </a:t>
            </a:r>
            <a:r>
              <a:rPr lang="en-GB" sz="6800" b="0" i="1" u="none" strike="noStrike" dirty="0">
                <a:solidFill>
                  <a:srgbClr val="000000"/>
                </a:solidFill>
                <a:effectLst/>
              </a:rPr>
              <a:t>The Guardian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6800" b="0" i="0" u="sng" strike="noStrike" dirty="0">
                <a:solidFill>
                  <a:srgbClr val="1155CC"/>
                </a:solidFill>
                <a:effectLst/>
                <a:hlinkClick r:id="rId6"/>
              </a:rPr>
              <a:t>https://www.theguardian.com/business/2005/aug/08/highstreetretailers.marksspencer?INTCMP=ILCNETTXT3487</a:t>
            </a:r>
            <a:endParaRPr lang="en-GB" sz="68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Finn, C (2015) ‘A household Irish name built from humble beginnings’ </a:t>
            </a:r>
            <a:r>
              <a:rPr lang="en-GB" sz="6800" b="0" i="0" u="none" strike="noStrike" dirty="0" err="1">
                <a:solidFill>
                  <a:srgbClr val="000000"/>
                </a:solidFill>
                <a:effectLst/>
              </a:rPr>
              <a:t>TheJournal.ie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6800" b="0" i="0" u="sng" strike="noStrike" dirty="0">
                <a:solidFill>
                  <a:srgbClr val="1155CC"/>
                </a:solidFill>
                <a:effectLst/>
                <a:hlinkClick r:id="rId7"/>
              </a:rPr>
              <a:t>https://www.thejournal.ie/penneys-business-1957209-Mar2015</a:t>
            </a:r>
            <a:endParaRPr lang="en-GB" sz="68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Jolly, J &amp; Butler, S [2020] ‘Primark plans to reopen all 153 stores in England on 15 June’ </a:t>
            </a:r>
            <a:r>
              <a:rPr lang="en-GB" sz="6800" b="0" i="1" u="none" strike="noStrike" dirty="0">
                <a:solidFill>
                  <a:srgbClr val="000000"/>
                </a:solidFill>
                <a:effectLst/>
              </a:rPr>
              <a:t>The Guardian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6800" b="0" i="0" u="sng" strike="noStrike" dirty="0">
                <a:solidFill>
                  <a:srgbClr val="1155CC"/>
                </a:solidFill>
                <a:effectLst/>
                <a:hlinkClick r:id="rId8"/>
              </a:rPr>
              <a:t>https://www.theguardian.com/business/2020/jun/01/primark-plans-to-reopen-all-153-stores-in-england-on-15-june-covid-19</a:t>
            </a:r>
            <a:endParaRPr lang="en-GB" sz="6800" b="0" i="0" u="none" strike="noStrike" dirty="0">
              <a:solidFill>
                <a:srgbClr val="000000"/>
              </a:solidFill>
              <a:effectLst/>
            </a:endParaRPr>
          </a:p>
          <a:p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Lewin, K [1948] </a:t>
            </a:r>
            <a:r>
              <a:rPr lang="en-GB" sz="6800" b="0" i="1" u="none" strike="noStrike" dirty="0">
                <a:solidFill>
                  <a:srgbClr val="000000"/>
                </a:solidFill>
                <a:effectLst/>
              </a:rPr>
              <a:t>Resolving Social Conflicts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 (p.47) Harper &amp; Brothers</a:t>
            </a:r>
          </a:p>
          <a:p>
            <a:r>
              <a:rPr lang="en-GB" sz="6800" b="0" i="0" u="none" strike="noStrike" dirty="0" err="1">
                <a:solidFill>
                  <a:srgbClr val="000000"/>
                </a:solidFill>
                <a:effectLst/>
              </a:rPr>
              <a:t>Mattinson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, A [2020] ‘Second lockdown costs ABF £430m in lost sales’ </a:t>
            </a:r>
            <a:r>
              <a:rPr lang="en-GB" sz="6800" b="0" i="1" u="none" strike="noStrike" dirty="0">
                <a:solidFill>
                  <a:srgbClr val="000000"/>
                </a:solidFill>
                <a:effectLst/>
              </a:rPr>
              <a:t>The Grocer</a:t>
            </a:r>
            <a:r>
              <a:rPr lang="en-GB" sz="68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6800" b="0" i="0" u="sng" strike="noStrike" dirty="0">
                <a:solidFill>
                  <a:srgbClr val="1155CC"/>
                </a:solidFill>
                <a:effectLst/>
                <a:hlinkClick r:id="rId9"/>
              </a:rPr>
              <a:t>https://www.thegrocer.co.uk/results/city-snapshot-second-lockdown-costs-abf-430m-in-lost-sales/651052.article</a:t>
            </a:r>
            <a:endParaRPr lang="en-GB" sz="6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br>
              <a:rPr lang="en-GB" sz="5400" dirty="0"/>
            </a:br>
            <a:br>
              <a:rPr lang="en-GB" sz="5400" dirty="0"/>
            </a:br>
            <a:endParaRPr lang="en-GB" sz="7200" b="0" i="0" strike="noStrike" dirty="0">
              <a:effectLst/>
            </a:endParaRPr>
          </a:p>
          <a:p>
            <a:pPr marL="0" indent="0">
              <a:buNone/>
            </a:pPr>
            <a:endParaRPr lang="en-GB" sz="7200" b="1" i="1" u="none" strike="noStrike" dirty="0">
              <a:effectLst/>
            </a:endParaRPr>
          </a:p>
          <a:p>
            <a:pPr marL="0" indent="0">
              <a:buNone/>
            </a:pPr>
            <a:endParaRPr lang="en-GB" sz="1200" dirty="0">
              <a:cs typeface="Calibri"/>
            </a:endParaRPr>
          </a:p>
          <a:p>
            <a:pPr marL="0" indent="0">
              <a:buNone/>
            </a:pPr>
            <a:endParaRPr lang="en-GB" sz="1200" dirty="0">
              <a:cs typeface="Calibri"/>
            </a:endParaRPr>
          </a:p>
          <a:p>
            <a:pPr marL="0" indent="0">
              <a:buNone/>
            </a:pPr>
            <a:endParaRPr lang="en-GB" sz="1200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C192EF-A2A4-223B-AB83-E4A2B95CDBCE}"/>
              </a:ext>
            </a:extLst>
          </p:cNvPr>
          <p:cNvSpPr txBox="1"/>
          <p:nvPr/>
        </p:nvSpPr>
        <p:spPr>
          <a:xfrm>
            <a:off x="3050381" y="3187184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cs typeface="Calibri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3072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47F733-479C-8799-2861-D1615061B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048" y="1396686"/>
            <a:ext cx="3501532" cy="4064628"/>
          </a:xfrm>
        </p:spPr>
        <p:txBody>
          <a:bodyPr>
            <a:normAutofit/>
          </a:bodyPr>
          <a:lstStyle/>
          <a:p>
            <a:r>
              <a:rPr lang="en-US" sz="4800" b="1" u="sng" dirty="0">
                <a:solidFill>
                  <a:srgbClr val="FFFFFF"/>
                </a:solidFill>
                <a:latin typeface="+mn-lt"/>
              </a:rPr>
              <a:t>Continued:</a:t>
            </a:r>
          </a:p>
        </p:txBody>
      </p:sp>
      <p:sp>
        <p:nvSpPr>
          <p:cNvPr id="45" name="Arc 44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4D262-4C7F-EE6F-E7E1-5E47E6F88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26" y="114300"/>
            <a:ext cx="7124700" cy="6550818"/>
          </a:xfrm>
        </p:spPr>
        <p:txBody>
          <a:bodyPr>
            <a:noAutofit/>
          </a:bodyPr>
          <a:lstStyle/>
          <a:p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McDougall, D [2009] ‘Primark in storm over conditions at UK supplier’ </a:t>
            </a:r>
            <a:r>
              <a:rPr lang="en-GB" sz="1500" b="0" i="1" u="none" strike="noStrike" dirty="0">
                <a:solidFill>
                  <a:srgbClr val="000000"/>
                </a:solidFill>
                <a:effectLst/>
              </a:rPr>
              <a:t>The Guardian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2"/>
              </a:rPr>
              <a:t>https://www.theguardian.com/business/2009/jan/11/primark-ethical-business-living</a:t>
            </a: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Michigan State University [2021] ‘What is change management’ -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3"/>
              </a:rPr>
              <a:t>https://www.michiganstateuniversityonline.com/resources/leadership/what-is-change-management/</a:t>
            </a: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1500" b="0" i="0" u="none" strike="noStrike" dirty="0" err="1">
                <a:solidFill>
                  <a:srgbClr val="000000"/>
                </a:solidFill>
                <a:effectLst/>
              </a:rPr>
              <a:t>Nanji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, N [2022] ‘Primark finally goes online in new click-and-collect trial’ BBC -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4"/>
              </a:rPr>
              <a:t>https://www.bbc.co.uk/news/business-61863413</a:t>
            </a: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Nazir, S [2022] ‘As Primark sales slump, is it about time it sold </a:t>
            </a:r>
            <a:r>
              <a:rPr lang="en-GB" sz="1500" b="0" i="0" u="none" strike="noStrike" dirty="0" err="1">
                <a:solidFill>
                  <a:srgbClr val="000000"/>
                </a:solidFill>
                <a:effectLst/>
              </a:rPr>
              <a:t>online?’</a:t>
            </a:r>
            <a:r>
              <a:rPr lang="en-GB" sz="1500" b="0" i="1" u="none" strike="noStrike" dirty="0" err="1">
                <a:solidFill>
                  <a:srgbClr val="000000"/>
                </a:solidFill>
                <a:effectLst/>
              </a:rPr>
              <a:t>Retail</a:t>
            </a:r>
            <a:r>
              <a:rPr lang="en-GB" sz="1500" b="0" i="1" u="none" strike="noStrike" dirty="0">
                <a:solidFill>
                  <a:srgbClr val="000000"/>
                </a:solidFill>
                <a:effectLst/>
              </a:rPr>
              <a:t> Gazette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5"/>
              </a:rPr>
              <a:t>https://www.retailgazette.co.uk/blog/2022/01/as-primark-sales-slump-is-it-about-time-it-sold-online/</a:t>
            </a: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O’Neill, L [2014] ‘Why </a:t>
            </a:r>
            <a:r>
              <a:rPr lang="en-GB" sz="1500" b="0" i="0" u="none" strike="noStrike" dirty="0" err="1">
                <a:solidFill>
                  <a:srgbClr val="000000"/>
                </a:solidFill>
                <a:effectLst/>
              </a:rPr>
              <a:t>Penneys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 is no longer our little secret’ </a:t>
            </a:r>
            <a:r>
              <a:rPr lang="en-GB" sz="1500" b="0" i="1" u="none" strike="noStrike" dirty="0">
                <a:solidFill>
                  <a:srgbClr val="000000"/>
                </a:solidFill>
                <a:effectLst/>
              </a:rPr>
              <a:t>Irish Examiner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6"/>
              </a:rPr>
              <a:t>https://www.irishexaminer.com/lifestyle/arid-20255533.html</a:t>
            </a: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Primark website -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7"/>
              </a:rPr>
              <a:t>https://www.primark.com</a:t>
            </a: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Roberts, L [2020] ‘Primark to launch Wellness collection with </a:t>
            </a:r>
            <a:r>
              <a:rPr lang="en-GB" sz="1500" b="0" i="0" u="none" strike="noStrike" dirty="0" err="1">
                <a:solidFill>
                  <a:srgbClr val="000000"/>
                </a:solidFill>
                <a:effectLst/>
              </a:rPr>
              <a:t>Boxpark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 pop-up’ </a:t>
            </a:r>
            <a:r>
              <a:rPr lang="en-GB" sz="1500" b="0" i="1" u="none" strike="noStrike" dirty="0">
                <a:solidFill>
                  <a:srgbClr val="000000"/>
                </a:solidFill>
                <a:effectLst/>
              </a:rPr>
              <a:t>The Industry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8"/>
              </a:rPr>
              <a:t>https://www.theindustry.fashion/primark-to-launch-wellness-collection-with-boxpark-pop-up/</a:t>
            </a: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Simpson, E [2022] </a:t>
            </a:r>
            <a:r>
              <a:rPr lang="en-GB" sz="1500" b="1" i="0" u="none" strike="noStrike" dirty="0">
                <a:solidFill>
                  <a:srgbClr val="000000"/>
                </a:solidFill>
                <a:effectLst/>
              </a:rPr>
              <a:t>‘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Primark website crashes as click-and-collect launched’ BBC </a:t>
            </a:r>
            <a:r>
              <a:rPr lang="en-GB" sz="1500" b="1" i="0" u="none" strike="noStrike" dirty="0">
                <a:solidFill>
                  <a:srgbClr val="000000"/>
                </a:solidFill>
                <a:effectLst/>
              </a:rPr>
              <a:t>-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9"/>
              </a:rPr>
              <a:t>https://www.bbc.co.uk/news/business-63598525</a:t>
            </a: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Staff, [2015] ‘Faster, cheaper fashion’ </a:t>
            </a:r>
            <a:r>
              <a:rPr lang="en-GB" sz="1500" b="0" i="1" u="none" strike="noStrike" dirty="0">
                <a:solidFill>
                  <a:srgbClr val="000000"/>
                </a:solidFill>
                <a:effectLst/>
              </a:rPr>
              <a:t>The Economist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10"/>
              </a:rPr>
              <a:t>https://www.economist.com/business/2015/09/05/faster-cheaper-fashion</a:t>
            </a: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Staff writer [2020] ‘Primark’s new Wellness collection has landed and prices start from just £2’ </a:t>
            </a:r>
            <a:r>
              <a:rPr lang="en-GB" sz="1500" b="0" i="0" u="none" strike="noStrike" dirty="0" err="1">
                <a:solidFill>
                  <a:srgbClr val="000000"/>
                </a:solidFill>
                <a:effectLst/>
              </a:rPr>
              <a:t>you.co.uk</a:t>
            </a: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 -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11"/>
              </a:rPr>
              <a:t>https://www.you.co.uk/primark-wellness-collection/</a:t>
            </a: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pPr algn="l" rtl="0">
              <a:spcBef>
                <a:spcPts val="1000"/>
              </a:spcBef>
              <a:spcAft>
                <a:spcPts val="0"/>
              </a:spcAft>
            </a:pPr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Staff writer [2020] ‘Primark UK stores closing until further notice’ BBC -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12"/>
              </a:rPr>
              <a:t>https://www.bbc.co.uk/news/business-51995189</a:t>
            </a:r>
            <a:endParaRPr lang="en-GB" sz="1500" b="0" i="0" u="none" strike="noStrike" dirty="0">
              <a:solidFill>
                <a:srgbClr val="000000"/>
              </a:solidFill>
              <a:effectLst/>
            </a:endParaRPr>
          </a:p>
          <a:p>
            <a:r>
              <a:rPr lang="en-GB" sz="1500" b="0" i="0" u="none" strike="noStrike" dirty="0">
                <a:solidFill>
                  <a:srgbClr val="000000"/>
                </a:solidFill>
                <a:effectLst/>
              </a:rPr>
              <a:t>Wikipedia ‘Primark’ - 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13"/>
              </a:rPr>
              <a:t>https://en.wikipedia.org/wiki/Primark#cite_note-42</a:t>
            </a:r>
            <a:r>
              <a:rPr lang="en-GB" sz="1500" b="0" i="0" u="sng" strike="noStrike" dirty="0">
                <a:solidFill>
                  <a:srgbClr val="1155CC"/>
                </a:solidFill>
                <a:effectLst/>
                <a:hlinkClick r:id="rId14"/>
              </a:rPr>
              <a:t>/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9663464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4189</TotalTime>
  <Words>2071</Words>
  <Application>Microsoft Macintosh PowerPoint</Application>
  <PresentationFormat>Widescreen</PresentationFormat>
  <Paragraphs>92</Paragraphs>
  <Slides>15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Change &amp; Stability Management module   Case study presentation:  Primark</vt:lpstr>
      <vt:lpstr>PowerPoint Presentation</vt:lpstr>
      <vt:lpstr>Company background: </vt:lpstr>
      <vt:lpstr>Definition:</vt:lpstr>
      <vt:lpstr>The Change(s) - Background:</vt:lpstr>
      <vt:lpstr>PowerPoint Presentation</vt:lpstr>
      <vt:lpstr>The change(s) focusing on:</vt:lpstr>
      <vt:lpstr>PowerPoint Presentation</vt:lpstr>
      <vt:lpstr>Change model: Lewin's Force Field Analysis</vt:lpstr>
      <vt:lpstr>PowerPoint Presentation</vt:lpstr>
      <vt:lpstr>Evaluate forces – 1 = weak / 5 = strong:</vt:lpstr>
      <vt:lpstr>PowerPoint Presentation</vt:lpstr>
      <vt:lpstr>Conclusion: NB: There will be further research for the assignment (highlighted text) - this is just the presentation conclusion. </vt:lpstr>
      <vt:lpstr> References: All websites referenced for all slides last accessed 23 February 2023 </vt:lpstr>
      <vt:lpstr>Continued: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Sarah Puntan-Galea</cp:lastModifiedBy>
  <cp:revision>100</cp:revision>
  <dcterms:created xsi:type="dcterms:W3CDTF">2023-02-17T20:03:14Z</dcterms:created>
  <dcterms:modified xsi:type="dcterms:W3CDTF">2023-02-24T20:40:10Z</dcterms:modified>
</cp:coreProperties>
</file>