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45" r:id="rId1"/>
  </p:sldMasterIdLst>
  <p:sldIdLst>
    <p:sldId id="256" r:id="rId2"/>
    <p:sldId id="257" r:id="rId3"/>
    <p:sldId id="261" r:id="rId4"/>
    <p:sldId id="263" r:id="rId5"/>
    <p:sldId id="258" r:id="rId6"/>
    <p:sldId id="262" r:id="rId7"/>
    <p:sldId id="260" r:id="rId8"/>
  </p:sldIdLst>
  <p:sldSz cx="12192000" cy="6858000"/>
  <p:notesSz cx="6858000" cy="9144000"/>
  <p:defaultTextStyle>
    <a:defPPr>
      <a:defRPr lang="en-IT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756"/>
    <p:restoredTop sz="94676"/>
  </p:normalViewPr>
  <p:slideViewPr>
    <p:cSldViewPr snapToGrid="0" snapToObjects="1">
      <p:cViewPr varScale="1">
        <p:scale>
          <a:sx n="106" d="100"/>
          <a:sy n="106" d="100"/>
        </p:scale>
        <p:origin x="552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722F66-727D-4150-ADA5-49CF3A0F687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30352" y="1122363"/>
            <a:ext cx="10072922" cy="1978346"/>
          </a:xfrm>
        </p:spPr>
        <p:txBody>
          <a:bodyPr anchor="b">
            <a:normAutofit/>
          </a:bodyPr>
          <a:lstStyle>
            <a:lvl1pPr algn="l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DD9A1FE-C39F-4D7C-B93D-F8C203A1D69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30352" y="3509963"/>
            <a:ext cx="10072922" cy="1747837"/>
          </a:xfrm>
        </p:spPr>
        <p:txBody>
          <a:bodyPr>
            <a:normAutofit/>
          </a:bodyPr>
          <a:lstStyle>
            <a:lvl1pPr marL="0" indent="0" algn="l">
              <a:buNone/>
              <a:defRPr sz="2000" i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008AAC-7D41-4304-8D59-EF34B232682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30352" y="136525"/>
            <a:ext cx="2743200" cy="365125"/>
          </a:xfrm>
        </p:spPr>
        <p:txBody>
          <a:bodyPr/>
          <a:lstStyle>
            <a:lvl1pPr algn="l">
              <a:defRPr/>
            </a:lvl1pPr>
          </a:lstStyle>
          <a:p>
            <a:fld id="{524C6359-9BB8-4148-8114-537E698DA205}" type="datetime1">
              <a:rPr lang="en-US" smtClean="0"/>
              <a:t>8/5/22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24D078-DE22-4F23-8B48-21FB1415C3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0352" y="6356350"/>
            <a:ext cx="4114800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64C1F5-608B-4335-9F2A-17F63D5FAF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aphic 78">
            <a:extLst>
              <a:ext uri="{FF2B5EF4-FFF2-40B4-BE49-F238E27FC236}">
                <a16:creationId xmlns:a16="http://schemas.microsoft.com/office/drawing/2014/main" id="{51B01909-73B8-4486-A749-C643B1D7E3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3267690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8" name="Graphic 78">
              <a:extLst>
                <a:ext uri="{FF2B5EF4-FFF2-40B4-BE49-F238E27FC236}">
                  <a16:creationId xmlns:a16="http://schemas.microsoft.com/office/drawing/2014/main" id="{5E279D86-4533-45F1-B0AA-D237399A5ED5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aphic 78">
              <a:extLst>
                <a:ext uri="{FF2B5EF4-FFF2-40B4-BE49-F238E27FC236}">
                  <a16:creationId xmlns:a16="http://schemas.microsoft.com/office/drawing/2014/main" id="{764FD722-CB31-4326-ADD8-CBA52FD1FF59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24E4BCEC-8B0A-444E-8509-1B3BB0449E5B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9DB36622-1DC7-4B17-8984-588BA8999FF6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51B97AF0-1974-42B9-B5FC-A332C52E8272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95A298AD-BE5D-4BE1-8CDF-DBFB42D63FEB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7202875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E7B4A7-C566-48F4-B4B8-3A5E7B6C5C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3B93F5-BC8B-452C-ACE2-C7E01D1B80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9A49B3-A57D-46C5-8462-0C52509F8FC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30352" y="136525"/>
            <a:ext cx="2743200" cy="365125"/>
          </a:xfrm>
        </p:spPr>
        <p:txBody>
          <a:bodyPr/>
          <a:lstStyle/>
          <a:p>
            <a:fld id="{9376191F-481E-48E9-BB9A-369A67A7362D}" type="datetime1">
              <a:rPr lang="en-US" smtClean="0"/>
              <a:t>8/5/22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C8C810-EAF4-4D86-84DD-2E574122DD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87E738-8574-490B-974B-9AD3B2AAE5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aphic 78">
            <a:extLst>
              <a:ext uri="{FF2B5EF4-FFF2-40B4-BE49-F238E27FC236}">
                <a16:creationId xmlns:a16="http://schemas.microsoft.com/office/drawing/2014/main" id="{AC552FEA-472E-4E74-B31D-531852C190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2310597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8" name="Graphic 78">
              <a:extLst>
                <a:ext uri="{FF2B5EF4-FFF2-40B4-BE49-F238E27FC236}">
                  <a16:creationId xmlns:a16="http://schemas.microsoft.com/office/drawing/2014/main" id="{41DF3078-C636-4776-A616-D5BF3BC280C9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aphic 78">
              <a:extLst>
                <a:ext uri="{FF2B5EF4-FFF2-40B4-BE49-F238E27FC236}">
                  <a16:creationId xmlns:a16="http://schemas.microsoft.com/office/drawing/2014/main" id="{0D1A27FA-1310-4BC3-A071-1566746B2FB1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99ACB9EB-84FE-4B33-9EF9-4EC7DAC25DD5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826E5EFB-0EF9-4DB8-99CB-5DD72009DB2C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86238E12-0689-4123-8B2E-E1CCFCC4C882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8538CF67-A00E-4955-A447-001BE02E771A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7439220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39764E-4B3D-4B6A-A210-B50E4F60E2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" y="787068"/>
            <a:ext cx="10072922" cy="2313641"/>
          </a:xfrm>
        </p:spPr>
        <p:txBody>
          <a:bodyPr anchor="b"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A30AEC2-B6E6-4C09-A16F-5E2A1C9A0D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0352" y="3509963"/>
            <a:ext cx="10072922" cy="2579687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A37CAB-B545-4E42-BB5A-F1DAA93350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5677DE-DD04-48CC-9C18-7BE9FF2DEB6B}" type="datetime1">
              <a:rPr lang="en-US" smtClean="0"/>
              <a:t>8/5/22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6D720B-7E58-43F4-9659-ADB2403A50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95F53F-2FA5-4B5C-A151-F07BBC002B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aphic 78">
            <a:extLst>
              <a:ext uri="{FF2B5EF4-FFF2-40B4-BE49-F238E27FC236}">
                <a16:creationId xmlns:a16="http://schemas.microsoft.com/office/drawing/2014/main" id="{37B4CDD2-E09A-418A-9131-FBDEE440A1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3267690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8" name="Graphic 78">
              <a:extLst>
                <a:ext uri="{FF2B5EF4-FFF2-40B4-BE49-F238E27FC236}">
                  <a16:creationId xmlns:a16="http://schemas.microsoft.com/office/drawing/2014/main" id="{8852E5FB-B268-4CCA-8E55-803038F7A00D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aphic 78">
              <a:extLst>
                <a:ext uri="{FF2B5EF4-FFF2-40B4-BE49-F238E27FC236}">
                  <a16:creationId xmlns:a16="http://schemas.microsoft.com/office/drawing/2014/main" id="{A1C9CBB3-97C0-4A35-9088-C69233F5CEE7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31610871-AEE9-46EB-9D27-BA1D9D688124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27478059-2A11-484D-A2D7-199F74778E50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30EC0886-DDB9-47F1-9414-C121C1D3F954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66A10427-DF20-4284-B215-EABA4D366E20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9493228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D473D3-0F03-4BF4-831F-34E80BAC55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C09409-59F2-486F-A6D0-FAEE8FFF25B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5717" y="2521885"/>
            <a:ext cx="4645152" cy="365507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3087241-B390-47A6-8070-C3D4652F88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992136" y="2521885"/>
            <a:ext cx="4611138" cy="365507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080B360-2ACA-4B93-9439-591B6D3FBC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3255ED-7101-4D18-A8AE-3B5E4CB87EA5}" type="datetime1">
              <a:rPr lang="en-US" smtClean="0"/>
              <a:t>8/5/22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84A73E2-CF78-404C-A86F-E70A284AE9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6A8F42A-11E1-42A0-8ECF-A5BBA3B8CA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8" name="Graphic 78">
            <a:extLst>
              <a:ext uri="{FF2B5EF4-FFF2-40B4-BE49-F238E27FC236}">
                <a16:creationId xmlns:a16="http://schemas.microsoft.com/office/drawing/2014/main" id="{0CB61A83-9419-49FC-8074-2AB3D34FA8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2319637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9" name="Graphic 78">
              <a:extLst>
                <a:ext uri="{FF2B5EF4-FFF2-40B4-BE49-F238E27FC236}">
                  <a16:creationId xmlns:a16="http://schemas.microsoft.com/office/drawing/2014/main" id="{BCD12E57-97FB-48D8-81CC-7C37E8947CB4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0" name="Graphic 78">
              <a:extLst>
                <a:ext uri="{FF2B5EF4-FFF2-40B4-BE49-F238E27FC236}">
                  <a16:creationId xmlns:a16="http://schemas.microsoft.com/office/drawing/2014/main" id="{E487641C-E83B-4134-88C9-1D23D5FA1836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B99AB7A6-A88C-44E1-A9DE-4126B957F88A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9FF0D518-1D17-44C7-BF73-7C980481DB5B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9A7A3E12-61E8-41A0-A459-15BF375FA945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4" name="Graphic 78">
                <a:extLst>
                  <a:ext uri="{FF2B5EF4-FFF2-40B4-BE49-F238E27FC236}">
                    <a16:creationId xmlns:a16="http://schemas.microsoft.com/office/drawing/2014/main" id="{9E5E4A56-9100-4D60-8A34-0FE116F41FF1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5262523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BECA31-EE14-41DD-9914-DA71382204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" y="787067"/>
            <a:ext cx="1007292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B22AB6-1657-4AE2-8607-2C77A25D79D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0352" y="2521884"/>
            <a:ext cx="4845387" cy="780439"/>
          </a:xfrm>
        </p:spPr>
        <p:txBody>
          <a:bodyPr anchor="b">
            <a:normAutofit/>
          </a:bodyPr>
          <a:lstStyle>
            <a:lvl1pPr marL="0" indent="0">
              <a:buNone/>
              <a:defRPr sz="20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BAA6DC0-D4D5-4164-A3FD-6BB5CBB2BBA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30352" y="3366390"/>
            <a:ext cx="4845387" cy="264479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29B35F8-95F3-43D1-8917-5836BAA9049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734025" y="2521884"/>
            <a:ext cx="4869249" cy="780439"/>
          </a:xfrm>
        </p:spPr>
        <p:txBody>
          <a:bodyPr anchor="b">
            <a:normAutofit/>
          </a:bodyPr>
          <a:lstStyle>
            <a:lvl1pPr marL="0" indent="0">
              <a:buNone/>
              <a:defRPr sz="20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2B639E7-F4A3-4ADE-B290-0A4F9761B97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734025" y="3366390"/>
            <a:ext cx="4869249" cy="264479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D6F296B-429F-4DFC-ABC3-0A078EA994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52F23D-51F6-4C94-8CD5-B9ABBF67EE23}" type="datetime1">
              <a:rPr lang="en-US" smtClean="0"/>
              <a:t>8/5/22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B7103B9-D521-4910-AC15-F12F25CB95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F73A6D9-123D-492C-B5CE-294EF2559F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77428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592A22-4B4D-4F58-9783-A0469DA4D2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718" y="787068"/>
            <a:ext cx="10077556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5EE610-5457-4E8C-B568-B8D560773B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1A702F-6367-4FD1-89A8-3744BE6BA9A2}" type="datetime1">
              <a:rPr lang="en-US" smtClean="0"/>
              <a:t>8/5/22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0BA57BB-288A-4A30-A4EC-FF0537BC26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0414C89-B968-4A85-A035-E2997A5F84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6" name="Graphic 78">
            <a:extLst>
              <a:ext uri="{FF2B5EF4-FFF2-40B4-BE49-F238E27FC236}">
                <a16:creationId xmlns:a16="http://schemas.microsoft.com/office/drawing/2014/main" id="{AC45ECC6-E29C-40EF-A7C9-5A17DAFD42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2352330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7" name="Graphic 78">
              <a:extLst>
                <a:ext uri="{FF2B5EF4-FFF2-40B4-BE49-F238E27FC236}">
                  <a16:creationId xmlns:a16="http://schemas.microsoft.com/office/drawing/2014/main" id="{8DA0D497-8E8F-426A-8172-894BE03F70F6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8" name="Graphic 78">
              <a:extLst>
                <a:ext uri="{FF2B5EF4-FFF2-40B4-BE49-F238E27FC236}">
                  <a16:creationId xmlns:a16="http://schemas.microsoft.com/office/drawing/2014/main" id="{8C0459EF-3B70-4083-8845-3A9AF847E805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9" name="Graphic 78">
                <a:extLst>
                  <a:ext uri="{FF2B5EF4-FFF2-40B4-BE49-F238E27FC236}">
                    <a16:creationId xmlns:a16="http://schemas.microsoft.com/office/drawing/2014/main" id="{53BF2B58-70F8-4288-85AB-CBDA723CDFCC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A569E551-A5A0-4A8F-B999-3A6D104814A2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0FB69EB5-D9AC-46E7-934E-32999C39B2E6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6EABC49A-B4ED-44E4-ADB7-E432734A7C96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6740906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B7A339C-4093-4B40-8C90-52F005CA9A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6E99BD-4B4F-4460-B452-0E8146ACCF8F}" type="datetime1">
              <a:rPr lang="en-US" smtClean="0"/>
              <a:t>8/5/22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FA33F04-8E0A-4165-930C-527D781A7D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62F57B-BEB6-4973-A362-38F638E0D0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79949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8FAC90-C2CA-44DD-8EF8-20BDD67242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" y="787068"/>
            <a:ext cx="4315386" cy="2223152"/>
          </a:xfrm>
        </p:spPr>
        <p:txBody>
          <a:bodyPr anchor="b">
            <a:no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E915FB-D5F4-4CAD-AE70-3644E81802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5420086" cy="487362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7374DA3-3BAC-4045-825F-B3C27B89736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30352" y="3429000"/>
            <a:ext cx="4315386" cy="2439988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45A0D65-0423-4E45-947A-E08C8569F1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6FD34C-1867-42A9-AC54-D15ADD8A65E7}" type="datetime1">
              <a:rPr lang="en-US" smtClean="0"/>
              <a:t>8/5/22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7E6FBD0-E49F-4DE6-9264-CEDB9BAA01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816B246-A768-4B2D-96C6-9F41785263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8" name="Graphic 78">
            <a:extLst>
              <a:ext uri="{FF2B5EF4-FFF2-40B4-BE49-F238E27FC236}">
                <a16:creationId xmlns:a16="http://schemas.microsoft.com/office/drawing/2014/main" id="{839DB371-B90D-44CB-A4AF-C7BDBFD0A8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3193468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9" name="Graphic 78">
              <a:extLst>
                <a:ext uri="{FF2B5EF4-FFF2-40B4-BE49-F238E27FC236}">
                  <a16:creationId xmlns:a16="http://schemas.microsoft.com/office/drawing/2014/main" id="{0C845011-2FC2-40F7-B0C6-49CBBA72B9CB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0" name="Graphic 78">
              <a:extLst>
                <a:ext uri="{FF2B5EF4-FFF2-40B4-BE49-F238E27FC236}">
                  <a16:creationId xmlns:a16="http://schemas.microsoft.com/office/drawing/2014/main" id="{82BC78B8-5139-436F-AD47-3CC03903FDDC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F9DC17BA-1278-45C9-B1BF-B9F1518E1F29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99637B9F-CC26-4669-81F0-A942B4F72D61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2BB8F115-0030-47B4-BAF4-C15D1EA27B11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4" name="Graphic 78">
                <a:extLst>
                  <a:ext uri="{FF2B5EF4-FFF2-40B4-BE49-F238E27FC236}">
                    <a16:creationId xmlns:a16="http://schemas.microsoft.com/office/drawing/2014/main" id="{662F9949-4F1A-4708-824B-E876E9BEDA16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5343379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0CB0C8-915E-4BF2-976E-B8D7EDC591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" y="787068"/>
            <a:ext cx="3932237" cy="2223152"/>
          </a:xfrm>
        </p:spPr>
        <p:txBody>
          <a:bodyPr anchor="b">
            <a:no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10714E6-8E50-4B50-A2E0-F9D20155EB9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5420086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0D67A6C-5CA5-4EF0-B1C4-ED85FF255A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30352" y="3429000"/>
            <a:ext cx="3932237" cy="2439987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1C76474-31D4-4567-B4EC-B6AF24488A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6133E9-A654-4C17-8C3C-DDCAC83D6EBF}" type="datetime1">
              <a:rPr lang="en-US" smtClean="0"/>
              <a:t>8/5/22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C902DE0-33F5-4372-8EB5-F5746D344A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5C5C2EF-849D-4B2C-8ED6-D26553657D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8" name="Graphic 78">
            <a:extLst>
              <a:ext uri="{FF2B5EF4-FFF2-40B4-BE49-F238E27FC236}">
                <a16:creationId xmlns:a16="http://schemas.microsoft.com/office/drawing/2014/main" id="{7627CBC2-9DC2-4EE8-A2D5-849E30F22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3193468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9" name="Graphic 78">
              <a:extLst>
                <a:ext uri="{FF2B5EF4-FFF2-40B4-BE49-F238E27FC236}">
                  <a16:creationId xmlns:a16="http://schemas.microsoft.com/office/drawing/2014/main" id="{9FB4AEFC-63AB-4831-8EC1-E8145604D8D9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0" name="Graphic 78">
              <a:extLst>
                <a:ext uri="{FF2B5EF4-FFF2-40B4-BE49-F238E27FC236}">
                  <a16:creationId xmlns:a16="http://schemas.microsoft.com/office/drawing/2014/main" id="{811E1337-D5DA-408D-91F3-A6A35FCDD0B9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1E473FA4-FD80-4D04-AAC5-63B9A4D80778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FCB457B9-48DE-4921-8C3F-996598075B1F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53C9DB95-9A61-4553-8D82-D2BE26FCBC6E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4" name="Graphic 78">
                <a:extLst>
                  <a:ext uri="{FF2B5EF4-FFF2-40B4-BE49-F238E27FC236}">
                    <a16:creationId xmlns:a16="http://schemas.microsoft.com/office/drawing/2014/main" id="{0EAE371F-24C9-4738-834F-FAF5A5C9ACE1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40985152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9F2C5-A3FC-44EF-BA15-CEC83C83D6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5040D3-67DB-455C-AD79-49E185DB63C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B2B07A-258E-42DD-9A68-2C76F7D540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649BD0-10DB-43E7-8F22-40B3D51B8FC3}" type="datetime1">
              <a:rPr lang="en-US" smtClean="0"/>
              <a:t>8/5/22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01E9BC-3BB8-40CD-9294-59A2E59E1B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13979D-5589-4770-9D29-046F2B506C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aphic 78">
            <a:extLst>
              <a:ext uri="{FF2B5EF4-FFF2-40B4-BE49-F238E27FC236}">
                <a16:creationId xmlns:a16="http://schemas.microsoft.com/office/drawing/2014/main" id="{12EF7969-DB38-4989-A65C-9D190A2455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2333456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8" name="Graphic 78">
              <a:extLst>
                <a:ext uri="{FF2B5EF4-FFF2-40B4-BE49-F238E27FC236}">
                  <a16:creationId xmlns:a16="http://schemas.microsoft.com/office/drawing/2014/main" id="{2145BE25-C437-45FE-A3D3-BBAAF108CC9B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aphic 78">
              <a:extLst>
                <a:ext uri="{FF2B5EF4-FFF2-40B4-BE49-F238E27FC236}">
                  <a16:creationId xmlns:a16="http://schemas.microsoft.com/office/drawing/2014/main" id="{4A9D0FA0-682C-4076-B779-D865AEEFC66C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AB60163C-1A2D-4F00-BC61-8A3C11E2D2BE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3FF8D873-9CF9-4A0A-A7B8-875C0B8233D6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2B645470-F624-4417-A8A4-FC242E43C9DB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ECC7EFEF-6B2A-4210-9275-0077ACF2827B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3786074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C6693CD-CB65-4F37-A6DA-F300B93C14D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7974374" y="787067"/>
            <a:ext cx="2628900" cy="538989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448D117-7AE6-4831-9867-5145F64A0C2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25719" y="787067"/>
            <a:ext cx="7039402" cy="538989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988CF8-397F-485E-8081-AFA4DADD44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16C79C-F566-427A-93F6-434A4E613134}" type="datetime1">
              <a:rPr lang="en-US" smtClean="0"/>
              <a:t>8/5/22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CE4773-4660-4F21-83CF-1A449395BB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B59537-EB47-40FA-893E-785D6FE00A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aphic 78">
            <a:extLst>
              <a:ext uri="{FF2B5EF4-FFF2-40B4-BE49-F238E27FC236}">
                <a16:creationId xmlns:a16="http://schemas.microsoft.com/office/drawing/2014/main" id="{588F505F-2957-41FC-9AAA-962853A671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 rot="5400000">
            <a:off x="7283627" y="1250328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8" name="Graphic 78">
              <a:extLst>
                <a:ext uri="{FF2B5EF4-FFF2-40B4-BE49-F238E27FC236}">
                  <a16:creationId xmlns:a16="http://schemas.microsoft.com/office/drawing/2014/main" id="{091A36EB-8545-4EFE-B619-165D36D644D1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aphic 78">
              <a:extLst>
                <a:ext uri="{FF2B5EF4-FFF2-40B4-BE49-F238E27FC236}">
                  <a16:creationId xmlns:a16="http://schemas.microsoft.com/office/drawing/2014/main" id="{8D075D29-6706-486B-A55A-13866882BA88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3FAE751A-10F0-48F2-BBC3-D2FE499B345B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52289CAF-683C-4BCC-8AA5-95A3BF799B0F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3BC8403A-C46F-4DA1-A015-00A80215F289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A797D957-3A2C-42DF-B73E-CBB47BE036B7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9925174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435959F4-53DA-47FF-BC24-1E5B75C69876}"/>
              </a:ext>
            </a:extLst>
          </p:cNvPr>
          <p:cNvSpPr/>
          <p:nvPr/>
        </p:nvSpPr>
        <p:spPr>
          <a:xfrm>
            <a:off x="9753030" y="5516668"/>
            <a:ext cx="2438970" cy="1341332"/>
          </a:xfrm>
          <a:custGeom>
            <a:avLst/>
            <a:gdLst>
              <a:gd name="connsiteX0" fmla="*/ 2025355 w 2438970"/>
              <a:gd name="connsiteY0" fmla="*/ 235 h 1341332"/>
              <a:gd name="connsiteX1" fmla="*/ 2381960 w 2438970"/>
              <a:gd name="connsiteY1" fmla="*/ 44517 h 1341332"/>
              <a:gd name="connsiteX2" fmla="*/ 2438970 w 2438970"/>
              <a:gd name="connsiteY2" fmla="*/ 58872 h 1341332"/>
              <a:gd name="connsiteX3" fmla="*/ 2438970 w 2438970"/>
              <a:gd name="connsiteY3" fmla="*/ 1341332 h 1341332"/>
              <a:gd name="connsiteX4" fmla="*/ 0 w 2438970"/>
              <a:gd name="connsiteY4" fmla="*/ 1341332 h 1341332"/>
              <a:gd name="connsiteX5" fmla="*/ 13333 w 2438970"/>
              <a:gd name="connsiteY5" fmla="*/ 1328018 h 1341332"/>
              <a:gd name="connsiteX6" fmla="*/ 936262 w 2438970"/>
              <a:gd name="connsiteY6" fmla="*/ 459947 h 1341332"/>
              <a:gd name="connsiteX7" fmla="*/ 1554028 w 2438970"/>
              <a:gd name="connsiteY7" fmla="*/ 71153 h 1341332"/>
              <a:gd name="connsiteX8" fmla="*/ 2025355 w 2438970"/>
              <a:gd name="connsiteY8" fmla="*/ 235 h 13413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38970" h="1341332">
                <a:moveTo>
                  <a:pt x="2025355" y="235"/>
                </a:moveTo>
                <a:cubicBezTo>
                  <a:pt x="2143847" y="2306"/>
                  <a:pt x="2262766" y="17993"/>
                  <a:pt x="2381960" y="44517"/>
                </a:cubicBezTo>
                <a:lnTo>
                  <a:pt x="2438970" y="58872"/>
                </a:lnTo>
                <a:lnTo>
                  <a:pt x="2438970" y="1341332"/>
                </a:lnTo>
                <a:lnTo>
                  <a:pt x="0" y="1341332"/>
                </a:lnTo>
                <a:lnTo>
                  <a:pt x="13333" y="1328018"/>
                </a:lnTo>
                <a:cubicBezTo>
                  <a:pt x="324723" y="1028950"/>
                  <a:pt x="645390" y="738459"/>
                  <a:pt x="936262" y="459947"/>
                </a:cubicBezTo>
                <a:cubicBezTo>
                  <a:pt x="1139660" y="265152"/>
                  <a:pt x="1345794" y="140817"/>
                  <a:pt x="1554028" y="71153"/>
                </a:cubicBezTo>
                <a:cubicBezTo>
                  <a:pt x="1710136" y="18918"/>
                  <a:pt x="1867365" y="-2526"/>
                  <a:pt x="2025355" y="235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A7CF83E8-F6F0-41E3-B580-7412A04DDFB5}"/>
              </a:ext>
            </a:extLst>
          </p:cNvPr>
          <p:cNvGrpSpPr/>
          <p:nvPr/>
        </p:nvGrpSpPr>
        <p:grpSpPr>
          <a:xfrm>
            <a:off x="10776050" y="5204030"/>
            <a:ext cx="886141" cy="802497"/>
            <a:chOff x="10948005" y="3272152"/>
            <a:chExt cx="868640" cy="786648"/>
          </a:xfrm>
          <a:solidFill>
            <a:schemeClr val="accent1"/>
          </a:solidFill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1A0B6DBB-705D-48D0-842C-F9DFA7684D19}"/>
                </a:ext>
              </a:extLst>
            </p:cNvPr>
            <p:cNvSpPr/>
            <p:nvPr/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C194A764-16E1-4D0D-9357-76F80E6086C0}"/>
                </a:ext>
              </a:extLst>
            </p:cNvPr>
            <p:cNvSpPr/>
            <p:nvPr/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115B7F3F-A40D-4F24-8536-E2420B433211}"/>
                </a:ext>
              </a:extLst>
            </p:cNvPr>
            <p:cNvSpPr/>
            <p:nvPr/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4" name="Graphic 12">
              <a:extLst>
                <a:ext uri="{FF2B5EF4-FFF2-40B4-BE49-F238E27FC236}">
                  <a16:creationId xmlns:a16="http://schemas.microsoft.com/office/drawing/2014/main" id="{CEF42844-A829-4ED2-A360-63BB2A7C45EE}"/>
                </a:ext>
              </a:extLst>
            </p:cNvPr>
            <p:cNvSpPr/>
            <p:nvPr/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Graphic 15">
              <a:extLst>
                <a:ext uri="{FF2B5EF4-FFF2-40B4-BE49-F238E27FC236}">
                  <a16:creationId xmlns:a16="http://schemas.microsoft.com/office/drawing/2014/main" id="{57B23B52-A1C3-44EF-BC11-9094A0DA11AB}"/>
                </a:ext>
              </a:extLst>
            </p:cNvPr>
            <p:cNvSpPr/>
            <p:nvPr/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Graphic 15">
              <a:extLst>
                <a:ext uri="{FF2B5EF4-FFF2-40B4-BE49-F238E27FC236}">
                  <a16:creationId xmlns:a16="http://schemas.microsoft.com/office/drawing/2014/main" id="{064E08E5-DA92-4CF2-A0BF-E341800227B2}"/>
                </a:ext>
              </a:extLst>
            </p:cNvPr>
            <p:cNvSpPr/>
            <p:nvPr/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7A222560-E657-4CAE-B667-7BE9E224B244}"/>
                </a:ext>
              </a:extLst>
            </p:cNvPr>
            <p:cNvSpPr/>
            <p:nvPr/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59226104-0061-4319-8237-9C001BF85D49}"/>
              </a:ext>
            </a:extLst>
          </p:cNvPr>
          <p:cNvSpPr/>
          <p:nvPr/>
        </p:nvSpPr>
        <p:spPr>
          <a:xfrm rot="5400000">
            <a:off x="615181" y="-615181"/>
            <a:ext cx="1085312" cy="2315675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5">
              <a:lumMod val="40000"/>
              <a:lumOff val="6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D78318D-FE3E-41D7-9A8C-2065A2C46A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717" y="787068"/>
            <a:ext cx="10077557" cy="132556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DB06718-79E7-4159-A003-F86FE7B3D82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5717" y="2521885"/>
            <a:ext cx="10077557" cy="354904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1F99FF-FFE2-431D-A0C8-A46C21712A2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25718" y="13652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none" spc="11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8769D389-4C4C-4FD7-9E6B-9F44477F0EB8}" type="datetime1">
              <a:rPr lang="en-US" smtClean="0"/>
              <a:t>8/5/22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C3547E-668D-4191-847C-7424F75496E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25718" y="6356350"/>
            <a:ext cx="345065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none" spc="11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BB6E6E-8527-4F63-A0C7-84CD44A2B00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55367" y="6356350"/>
            <a:ext cx="5298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none" spc="11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44644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4" r:id="rId1"/>
    <p:sldLayoutId id="2147483735" r:id="rId2"/>
    <p:sldLayoutId id="2147483736" r:id="rId3"/>
    <p:sldLayoutId id="2147483737" r:id="rId4"/>
    <p:sldLayoutId id="2147483738" r:id="rId5"/>
    <p:sldLayoutId id="2147483739" r:id="rId6"/>
    <p:sldLayoutId id="2147483740" r:id="rId7"/>
    <p:sldLayoutId id="2147483741" r:id="rId8"/>
    <p:sldLayoutId id="2147483742" r:id="rId9"/>
    <p:sldLayoutId id="2147483744" r:id="rId10"/>
    <p:sldLayoutId id="2147483743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i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None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91440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1000logos.net/louis-vuitton-logo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A5D0B0D3-D735-4619-AA45-B57B791E17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3AE086-FFD4-8C40-AACA-E04CE830D4E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22741" y="392224"/>
            <a:ext cx="5955584" cy="2545094"/>
          </a:xfrm>
        </p:spPr>
        <p:txBody>
          <a:bodyPr>
            <a:normAutofit/>
          </a:bodyPr>
          <a:lstStyle/>
          <a:p>
            <a:r>
              <a:rPr lang="en-IT" sz="3600" dirty="0"/>
              <a:t>Louis Vuitton </a:t>
            </a:r>
            <a:br>
              <a:rPr lang="en-IT" sz="3600" dirty="0"/>
            </a:br>
            <a:r>
              <a:rPr lang="en-IT" sz="4800" dirty="0"/>
              <a:t>Store Manager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F0D50F4-576F-9245-A91F-16D3559D73A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22741" y="3509963"/>
            <a:ext cx="4640941" cy="2229105"/>
          </a:xfrm>
        </p:spPr>
        <p:txBody>
          <a:bodyPr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IT" dirty="0"/>
              <a:t>Domenico Masiello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IT" dirty="0"/>
              <a:t>Id: 2128600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IT" dirty="0"/>
              <a:t>Lecture</a:t>
            </a:r>
            <a:r>
              <a:rPr lang="en-IT"/>
              <a:t>: Sylvia </a:t>
            </a:r>
            <a:r>
              <a:rPr lang="en-IT" dirty="0"/>
              <a:t>H</a:t>
            </a:r>
            <a:r>
              <a:rPr lang="en-IT"/>
              <a:t>offmann</a:t>
            </a:r>
            <a:endParaRPr lang="en-IT" dirty="0"/>
          </a:p>
        </p:txBody>
      </p: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8972B65B-8AFA-4B5C-BFC6-E443F37775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2" y="0"/>
            <a:ext cx="1839951" cy="1423657"/>
          </a:xfrm>
          <a:custGeom>
            <a:avLst/>
            <a:gdLst>
              <a:gd name="connsiteX0" fmla="*/ 0 w 2331138"/>
              <a:gd name="connsiteY0" fmla="*/ 0 h 3352676"/>
              <a:gd name="connsiteX1" fmla="*/ 2331138 w 2331138"/>
              <a:gd name="connsiteY1" fmla="*/ 0 h 3352676"/>
              <a:gd name="connsiteX2" fmla="*/ 2331138 w 2331138"/>
              <a:gd name="connsiteY2" fmla="*/ 3352676 h 3352676"/>
              <a:gd name="connsiteX3" fmla="*/ 2097210 w 2331138"/>
              <a:gd name="connsiteY3" fmla="*/ 3226228 h 3352676"/>
              <a:gd name="connsiteX4" fmla="*/ 214881 w 2331138"/>
              <a:gd name="connsiteY4" fmla="*/ 1176738 h 3352676"/>
              <a:gd name="connsiteX5" fmla="*/ 1129 w 2331138"/>
              <a:gd name="connsiteY5" fmla="*/ 67475 h 33526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31138" h="3352676">
                <a:moveTo>
                  <a:pt x="0" y="0"/>
                </a:moveTo>
                <a:lnTo>
                  <a:pt x="2331138" y="0"/>
                </a:lnTo>
                <a:lnTo>
                  <a:pt x="2331138" y="3352676"/>
                </a:lnTo>
                <a:lnTo>
                  <a:pt x="2097210" y="3226228"/>
                </a:lnTo>
                <a:cubicBezTo>
                  <a:pt x="1273150" y="2744079"/>
                  <a:pt x="560886" y="2027200"/>
                  <a:pt x="214881" y="1176738"/>
                </a:cubicBezTo>
                <a:cubicBezTo>
                  <a:pt x="72781" y="827511"/>
                  <a:pt x="14297" y="430630"/>
                  <a:pt x="1129" y="67475"/>
                </a:cubicBezTo>
                <a:close/>
              </a:path>
            </a:pathLst>
          </a:custGeom>
          <a:solidFill>
            <a:schemeClr val="accent1">
              <a:lumMod val="40000"/>
              <a:lumOff val="6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grpSp>
        <p:nvGrpSpPr>
          <p:cNvPr id="43" name="Graphic 78">
            <a:extLst>
              <a:ext uri="{FF2B5EF4-FFF2-40B4-BE49-F238E27FC236}">
                <a16:creationId xmlns:a16="http://schemas.microsoft.com/office/drawing/2014/main" id="{8B32F32D-2578-47BA-A8C8-B9CC3F8A09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30225" y="3267662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44" name="Graphic 78">
              <a:extLst>
                <a:ext uri="{FF2B5EF4-FFF2-40B4-BE49-F238E27FC236}">
                  <a16:creationId xmlns:a16="http://schemas.microsoft.com/office/drawing/2014/main" id="{FE39C5A6-D000-4F68-8942-DD0D6D6F83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45" name="Graphic 78">
              <a:extLst>
                <a:ext uri="{FF2B5EF4-FFF2-40B4-BE49-F238E27FC236}">
                  <a16:creationId xmlns:a16="http://schemas.microsoft.com/office/drawing/2014/main" id="{E89890B6-1232-480B-A1E4-4EE4897F64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46" name="Graphic 78">
                <a:extLst>
                  <a:ext uri="{FF2B5EF4-FFF2-40B4-BE49-F238E27FC236}">
                    <a16:creationId xmlns:a16="http://schemas.microsoft.com/office/drawing/2014/main" id="{AA2A92B4-DD5E-4659-876C-CEF27D8A338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47" name="Graphic 78">
                <a:extLst>
                  <a:ext uri="{FF2B5EF4-FFF2-40B4-BE49-F238E27FC236}">
                    <a16:creationId xmlns:a16="http://schemas.microsoft.com/office/drawing/2014/main" id="{CB3716F9-57FA-4E55-B926-D141DFDE70C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48" name="Graphic 78">
                <a:extLst>
                  <a:ext uri="{FF2B5EF4-FFF2-40B4-BE49-F238E27FC236}">
                    <a16:creationId xmlns:a16="http://schemas.microsoft.com/office/drawing/2014/main" id="{6E65CA48-F624-4AAA-B08C-4D030E798B8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49" name="Graphic 78">
                <a:extLst>
                  <a:ext uri="{FF2B5EF4-FFF2-40B4-BE49-F238E27FC236}">
                    <a16:creationId xmlns:a16="http://schemas.microsoft.com/office/drawing/2014/main" id="{5AB96607-3A57-4F71-87E5-C0D546FEBFB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51" name="Freeform: Shape 50">
            <a:extLst>
              <a:ext uri="{FF2B5EF4-FFF2-40B4-BE49-F238E27FC236}">
                <a16:creationId xmlns:a16="http://schemas.microsoft.com/office/drawing/2014/main" id="{286E5E1D-FD49-448F-83C8-E06466BE54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899042" y="5608708"/>
            <a:ext cx="4292956" cy="1249292"/>
          </a:xfrm>
          <a:custGeom>
            <a:avLst/>
            <a:gdLst>
              <a:gd name="connsiteX0" fmla="*/ 0 w 4238069"/>
              <a:gd name="connsiteY0" fmla="*/ 0 h 1903025"/>
              <a:gd name="connsiteX1" fmla="*/ 113310 w 4238069"/>
              <a:gd name="connsiteY1" fmla="*/ 8960 h 1903025"/>
              <a:gd name="connsiteX2" fmla="*/ 291503 w 4238069"/>
              <a:gd name="connsiteY2" fmla="*/ 37000 h 1903025"/>
              <a:gd name="connsiteX3" fmla="*/ 3082930 w 4238069"/>
              <a:gd name="connsiteY3" fmla="*/ 1104916 h 1903025"/>
              <a:gd name="connsiteX4" fmla="*/ 3881548 w 4238069"/>
              <a:gd name="connsiteY4" fmla="*/ 1668276 h 1903025"/>
              <a:gd name="connsiteX5" fmla="*/ 4238069 w 4238069"/>
              <a:gd name="connsiteY5" fmla="*/ 1903025 h 1903025"/>
              <a:gd name="connsiteX6" fmla="*/ 0 w 4238069"/>
              <a:gd name="connsiteY6" fmla="*/ 1903025 h 19030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238069" h="1903025">
                <a:moveTo>
                  <a:pt x="0" y="0"/>
                </a:moveTo>
                <a:lnTo>
                  <a:pt x="113310" y="8960"/>
                </a:lnTo>
                <a:cubicBezTo>
                  <a:pt x="173365" y="16155"/>
                  <a:pt x="232870" y="25632"/>
                  <a:pt x="291503" y="37000"/>
                </a:cubicBezTo>
                <a:cubicBezTo>
                  <a:pt x="1250780" y="222537"/>
                  <a:pt x="2264787" y="499636"/>
                  <a:pt x="3082930" y="1104916"/>
                </a:cubicBezTo>
                <a:cubicBezTo>
                  <a:pt x="3348371" y="1301283"/>
                  <a:pt x="3614239" y="1488349"/>
                  <a:pt x="3881548" y="1668276"/>
                </a:cubicBezTo>
                <a:lnTo>
                  <a:pt x="4238069" y="1903025"/>
                </a:lnTo>
                <a:lnTo>
                  <a:pt x="0" y="1903025"/>
                </a:ln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53" name="Group 52">
            <a:extLst>
              <a:ext uri="{FF2B5EF4-FFF2-40B4-BE49-F238E27FC236}">
                <a16:creationId xmlns:a16="http://schemas.microsoft.com/office/drawing/2014/main" id="{D82E7BA0-A7BA-4C61-9D6F-5345A54056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8447993" y="5742897"/>
            <a:ext cx="886141" cy="802496"/>
            <a:chOff x="10948005" y="3272152"/>
            <a:chExt cx="868640" cy="786648"/>
          </a:xfrm>
          <a:solidFill>
            <a:schemeClr val="accent6"/>
          </a:solidFill>
        </p:grpSpPr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B5369E81-3115-4284-995E-F753EB421C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44729589-1C6A-4995-83DB-3C8AC2B8DE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7A966D0D-0B99-4534-8150-ECA25F804A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57" name="Graphic 12">
              <a:extLst>
                <a:ext uri="{FF2B5EF4-FFF2-40B4-BE49-F238E27FC236}">
                  <a16:creationId xmlns:a16="http://schemas.microsoft.com/office/drawing/2014/main" id="{7DC8EDF8-9492-4A6B-8050-A6B44F11B5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8" name="Graphic 15">
              <a:extLst>
                <a:ext uri="{FF2B5EF4-FFF2-40B4-BE49-F238E27FC236}">
                  <a16:creationId xmlns:a16="http://schemas.microsoft.com/office/drawing/2014/main" id="{13B4EDF3-5414-4F6E-8824-4FDC7BFD51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9" name="Graphic 15">
              <a:extLst>
                <a:ext uri="{FF2B5EF4-FFF2-40B4-BE49-F238E27FC236}">
                  <a16:creationId xmlns:a16="http://schemas.microsoft.com/office/drawing/2014/main" id="{6CE204CE-5738-4712-8E02-CF746C010F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D2369023-4235-4E1E-A424-EA0EA83DEB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CAFB8B12-BD0F-E242-B844-BDF96015A052}"/>
              </a:ext>
            </a:extLst>
          </p:cNvPr>
          <p:cNvSpPr txBox="1"/>
          <p:nvPr/>
        </p:nvSpPr>
        <p:spPr>
          <a:xfrm>
            <a:off x="4167707" y="6353100"/>
            <a:ext cx="449911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T" dirty="0"/>
              <a:t>ACADEMIC AND EMPLOYABILITY SKILLS</a:t>
            </a:r>
          </a:p>
          <a:p>
            <a:endParaRPr lang="en-IT" dirty="0"/>
          </a:p>
        </p:txBody>
      </p:sp>
      <p:pic>
        <p:nvPicPr>
          <p:cNvPr id="25" name="Content Placeholder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2BC12290-ACF1-234D-812A-BDB4891317C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06792" y="1405319"/>
            <a:ext cx="5417184" cy="30471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853297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Freeform: Shape 54">
            <a:extLst>
              <a:ext uri="{FF2B5EF4-FFF2-40B4-BE49-F238E27FC236}">
                <a16:creationId xmlns:a16="http://schemas.microsoft.com/office/drawing/2014/main" id="{435959F4-53DA-47FF-BC24-1E5B75C698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53030" y="5516668"/>
            <a:ext cx="2438970" cy="1341332"/>
          </a:xfrm>
          <a:custGeom>
            <a:avLst/>
            <a:gdLst>
              <a:gd name="connsiteX0" fmla="*/ 2025355 w 2438970"/>
              <a:gd name="connsiteY0" fmla="*/ 235 h 1341332"/>
              <a:gd name="connsiteX1" fmla="*/ 2381960 w 2438970"/>
              <a:gd name="connsiteY1" fmla="*/ 44517 h 1341332"/>
              <a:gd name="connsiteX2" fmla="*/ 2438970 w 2438970"/>
              <a:gd name="connsiteY2" fmla="*/ 58872 h 1341332"/>
              <a:gd name="connsiteX3" fmla="*/ 2438970 w 2438970"/>
              <a:gd name="connsiteY3" fmla="*/ 1341332 h 1341332"/>
              <a:gd name="connsiteX4" fmla="*/ 0 w 2438970"/>
              <a:gd name="connsiteY4" fmla="*/ 1341332 h 1341332"/>
              <a:gd name="connsiteX5" fmla="*/ 13333 w 2438970"/>
              <a:gd name="connsiteY5" fmla="*/ 1328018 h 1341332"/>
              <a:gd name="connsiteX6" fmla="*/ 936262 w 2438970"/>
              <a:gd name="connsiteY6" fmla="*/ 459947 h 1341332"/>
              <a:gd name="connsiteX7" fmla="*/ 1554028 w 2438970"/>
              <a:gd name="connsiteY7" fmla="*/ 71153 h 1341332"/>
              <a:gd name="connsiteX8" fmla="*/ 2025355 w 2438970"/>
              <a:gd name="connsiteY8" fmla="*/ 235 h 13413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38970" h="1341332">
                <a:moveTo>
                  <a:pt x="2025355" y="235"/>
                </a:moveTo>
                <a:cubicBezTo>
                  <a:pt x="2143847" y="2306"/>
                  <a:pt x="2262766" y="17993"/>
                  <a:pt x="2381960" y="44517"/>
                </a:cubicBezTo>
                <a:lnTo>
                  <a:pt x="2438970" y="58872"/>
                </a:lnTo>
                <a:lnTo>
                  <a:pt x="2438970" y="1341332"/>
                </a:lnTo>
                <a:lnTo>
                  <a:pt x="0" y="1341332"/>
                </a:lnTo>
                <a:lnTo>
                  <a:pt x="13333" y="1328018"/>
                </a:lnTo>
                <a:cubicBezTo>
                  <a:pt x="324723" y="1028950"/>
                  <a:pt x="645390" y="738459"/>
                  <a:pt x="936262" y="459947"/>
                </a:cubicBezTo>
                <a:cubicBezTo>
                  <a:pt x="1139660" y="265152"/>
                  <a:pt x="1345794" y="140817"/>
                  <a:pt x="1554028" y="71153"/>
                </a:cubicBezTo>
                <a:cubicBezTo>
                  <a:pt x="1710136" y="18918"/>
                  <a:pt x="1867365" y="-2526"/>
                  <a:pt x="2025355" y="235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grpSp>
        <p:nvGrpSpPr>
          <p:cNvPr id="57" name="Group 56">
            <a:extLst>
              <a:ext uri="{FF2B5EF4-FFF2-40B4-BE49-F238E27FC236}">
                <a16:creationId xmlns:a16="http://schemas.microsoft.com/office/drawing/2014/main" id="{A7CF83E8-F6F0-41E3-B580-7412A04DDF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776050" y="5204025"/>
            <a:ext cx="886141" cy="802496"/>
            <a:chOff x="10948005" y="3272152"/>
            <a:chExt cx="868640" cy="786648"/>
          </a:xfrm>
          <a:solidFill>
            <a:schemeClr val="accent1"/>
          </a:solidFill>
        </p:grpSpPr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1A0B6DBB-705D-48D0-842C-F9DFA7684D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C194A764-16E1-4D0D-9357-76F80E6086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115B7F3F-A40D-4F24-8536-E2420B4332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61" name="Graphic 12">
              <a:extLst>
                <a:ext uri="{FF2B5EF4-FFF2-40B4-BE49-F238E27FC236}">
                  <a16:creationId xmlns:a16="http://schemas.microsoft.com/office/drawing/2014/main" id="{CEF42844-A829-4ED2-A360-63BB2A7C45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2" name="Graphic 15">
              <a:extLst>
                <a:ext uri="{FF2B5EF4-FFF2-40B4-BE49-F238E27FC236}">
                  <a16:creationId xmlns:a16="http://schemas.microsoft.com/office/drawing/2014/main" id="{57B23B52-A1C3-44EF-BC11-9094A0DA11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3" name="Graphic 15">
              <a:extLst>
                <a:ext uri="{FF2B5EF4-FFF2-40B4-BE49-F238E27FC236}">
                  <a16:creationId xmlns:a16="http://schemas.microsoft.com/office/drawing/2014/main" id="{064E08E5-DA92-4CF2-A0BF-E341800227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7A222560-E657-4CAE-B667-7BE9E224B2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66" name="Freeform: Shape 65">
            <a:extLst>
              <a:ext uri="{FF2B5EF4-FFF2-40B4-BE49-F238E27FC236}">
                <a16:creationId xmlns:a16="http://schemas.microsoft.com/office/drawing/2014/main" id="{59226104-0061-4319-8237-9C001BF85D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15181" y="-615181"/>
            <a:ext cx="1085312" cy="2315675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5">
              <a:lumMod val="40000"/>
              <a:lumOff val="6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68" name="Graphic 78">
            <a:extLst>
              <a:ext uri="{FF2B5EF4-FFF2-40B4-BE49-F238E27FC236}">
                <a16:creationId xmlns:a16="http://schemas.microsoft.com/office/drawing/2014/main" id="{51B01909-73B8-4486-A749-C643B1D7E3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30225" y="3267662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69" name="Graphic 78">
              <a:extLst>
                <a:ext uri="{FF2B5EF4-FFF2-40B4-BE49-F238E27FC236}">
                  <a16:creationId xmlns:a16="http://schemas.microsoft.com/office/drawing/2014/main" id="{5E279D86-4533-45F1-B0AA-D237399A5E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70" name="Graphic 78">
              <a:extLst>
                <a:ext uri="{FF2B5EF4-FFF2-40B4-BE49-F238E27FC236}">
                  <a16:creationId xmlns:a16="http://schemas.microsoft.com/office/drawing/2014/main" id="{764FD722-CB31-4326-ADD8-CBA52FD1FF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71" name="Graphic 78">
                <a:extLst>
                  <a:ext uri="{FF2B5EF4-FFF2-40B4-BE49-F238E27FC236}">
                    <a16:creationId xmlns:a16="http://schemas.microsoft.com/office/drawing/2014/main" id="{24E4BCEC-8B0A-444E-8509-1B3BB0449E5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2" name="Graphic 78">
                <a:extLst>
                  <a:ext uri="{FF2B5EF4-FFF2-40B4-BE49-F238E27FC236}">
                    <a16:creationId xmlns:a16="http://schemas.microsoft.com/office/drawing/2014/main" id="{9DB36622-1DC7-4B17-8984-588BA8999FF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3" name="Graphic 78">
                <a:extLst>
                  <a:ext uri="{FF2B5EF4-FFF2-40B4-BE49-F238E27FC236}">
                    <a16:creationId xmlns:a16="http://schemas.microsoft.com/office/drawing/2014/main" id="{51B97AF0-1974-42B9-B5FC-A332C52E827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4" name="Graphic 78">
                <a:extLst>
                  <a:ext uri="{FF2B5EF4-FFF2-40B4-BE49-F238E27FC236}">
                    <a16:creationId xmlns:a16="http://schemas.microsoft.com/office/drawing/2014/main" id="{95A298AD-BE5D-4BE1-8CDF-DBFB42D63FE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 useBgFill="1">
        <p:nvSpPr>
          <p:cNvPr id="76" name="Rectangle 75">
            <a:extLst>
              <a:ext uri="{FF2B5EF4-FFF2-40B4-BE49-F238E27FC236}">
                <a16:creationId xmlns:a16="http://schemas.microsoft.com/office/drawing/2014/main" id="{E20BB609-EF92-42DB-836C-0699A590B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6D1698F-43A9-014D-905A-22414A767A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8453" y="971398"/>
            <a:ext cx="5383698" cy="158437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dirty="0"/>
              <a:t>Content:</a:t>
            </a:r>
          </a:p>
        </p:txBody>
      </p:sp>
      <p:grpSp>
        <p:nvGrpSpPr>
          <p:cNvPr id="78" name="Graphic 78">
            <a:extLst>
              <a:ext uri="{FF2B5EF4-FFF2-40B4-BE49-F238E27FC236}">
                <a16:creationId xmlns:a16="http://schemas.microsoft.com/office/drawing/2014/main" id="{674FBD09-398F-4886-8D52-3CCAB16ED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244591" y="971370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79" name="Graphic 78">
              <a:extLst>
                <a:ext uri="{FF2B5EF4-FFF2-40B4-BE49-F238E27FC236}">
                  <a16:creationId xmlns:a16="http://schemas.microsoft.com/office/drawing/2014/main" id="{794E9BAB-B9ED-4E72-B558-1E4B87537E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80" name="Graphic 78">
              <a:extLst>
                <a:ext uri="{FF2B5EF4-FFF2-40B4-BE49-F238E27FC236}">
                  <a16:creationId xmlns:a16="http://schemas.microsoft.com/office/drawing/2014/main" id="{809A1029-A1BA-4EF8-959B-2AF852A34D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81" name="Graphic 78">
                <a:extLst>
                  <a:ext uri="{FF2B5EF4-FFF2-40B4-BE49-F238E27FC236}">
                    <a16:creationId xmlns:a16="http://schemas.microsoft.com/office/drawing/2014/main" id="{1618CAAA-B087-4302-8144-EFDD1D9FDB5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2" name="Graphic 78">
                <a:extLst>
                  <a:ext uri="{FF2B5EF4-FFF2-40B4-BE49-F238E27FC236}">
                    <a16:creationId xmlns:a16="http://schemas.microsoft.com/office/drawing/2014/main" id="{D71D93E1-AEA4-4F92-BA99-24786C8A11B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3" name="Graphic 78">
                <a:extLst>
                  <a:ext uri="{FF2B5EF4-FFF2-40B4-BE49-F238E27FC236}">
                    <a16:creationId xmlns:a16="http://schemas.microsoft.com/office/drawing/2014/main" id="{CE7112A6-6EAE-4620-B089-30D687AA0AF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4" name="Graphic 78">
                <a:extLst>
                  <a:ext uri="{FF2B5EF4-FFF2-40B4-BE49-F238E27FC236}">
                    <a16:creationId xmlns:a16="http://schemas.microsoft.com/office/drawing/2014/main" id="{6F45DEA9-D350-4D7C-B408-D0250EE30CB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pic>
        <p:nvPicPr>
          <p:cNvPr id="40" name="Video 3">
            <a:extLst>
              <a:ext uri="{FF2B5EF4-FFF2-40B4-BE49-F238E27FC236}">
                <a16:creationId xmlns:a16="http://schemas.microsoft.com/office/drawing/2014/main" id="{1F7957BF-4749-514B-A580-4D8E74D0E4F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t="284" r="-1" b="-1"/>
          <a:stretch/>
        </p:blipFill>
        <p:spPr>
          <a:xfrm>
            <a:off x="6244591" y="3032173"/>
            <a:ext cx="5417184" cy="3038512"/>
          </a:xfrm>
          <a:prstGeom prst="rect">
            <a:avLst/>
          </a:prstGeom>
        </p:spPr>
      </p:pic>
      <p:sp>
        <p:nvSpPr>
          <p:cNvPr id="86" name="Freeform: Shape 85">
            <a:extLst>
              <a:ext uri="{FF2B5EF4-FFF2-40B4-BE49-F238E27FC236}">
                <a16:creationId xmlns:a16="http://schemas.microsoft.com/office/drawing/2014/main" id="{11E84B46-9597-410B-A51F-E2E0F2FAFB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66006" y="5516668"/>
            <a:ext cx="2438970" cy="1341332"/>
          </a:xfrm>
          <a:custGeom>
            <a:avLst/>
            <a:gdLst>
              <a:gd name="connsiteX0" fmla="*/ 2025355 w 2438970"/>
              <a:gd name="connsiteY0" fmla="*/ 235 h 1341332"/>
              <a:gd name="connsiteX1" fmla="*/ 2381960 w 2438970"/>
              <a:gd name="connsiteY1" fmla="*/ 44517 h 1341332"/>
              <a:gd name="connsiteX2" fmla="*/ 2438970 w 2438970"/>
              <a:gd name="connsiteY2" fmla="*/ 58872 h 1341332"/>
              <a:gd name="connsiteX3" fmla="*/ 2438970 w 2438970"/>
              <a:gd name="connsiteY3" fmla="*/ 1341332 h 1341332"/>
              <a:gd name="connsiteX4" fmla="*/ 0 w 2438970"/>
              <a:gd name="connsiteY4" fmla="*/ 1341332 h 1341332"/>
              <a:gd name="connsiteX5" fmla="*/ 13333 w 2438970"/>
              <a:gd name="connsiteY5" fmla="*/ 1328018 h 1341332"/>
              <a:gd name="connsiteX6" fmla="*/ 936262 w 2438970"/>
              <a:gd name="connsiteY6" fmla="*/ 459947 h 1341332"/>
              <a:gd name="connsiteX7" fmla="*/ 1554028 w 2438970"/>
              <a:gd name="connsiteY7" fmla="*/ 71153 h 1341332"/>
              <a:gd name="connsiteX8" fmla="*/ 2025355 w 2438970"/>
              <a:gd name="connsiteY8" fmla="*/ 235 h 13413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38970" h="1341332">
                <a:moveTo>
                  <a:pt x="2025355" y="235"/>
                </a:moveTo>
                <a:cubicBezTo>
                  <a:pt x="2143847" y="2306"/>
                  <a:pt x="2262766" y="17993"/>
                  <a:pt x="2381960" y="44517"/>
                </a:cubicBezTo>
                <a:lnTo>
                  <a:pt x="2438970" y="58872"/>
                </a:lnTo>
                <a:lnTo>
                  <a:pt x="2438970" y="1341332"/>
                </a:lnTo>
                <a:lnTo>
                  <a:pt x="0" y="1341332"/>
                </a:lnTo>
                <a:lnTo>
                  <a:pt x="13333" y="1328018"/>
                </a:lnTo>
                <a:cubicBezTo>
                  <a:pt x="324723" y="1028950"/>
                  <a:pt x="645390" y="738459"/>
                  <a:pt x="936262" y="459947"/>
                </a:cubicBezTo>
                <a:cubicBezTo>
                  <a:pt x="1139660" y="265152"/>
                  <a:pt x="1345794" y="140817"/>
                  <a:pt x="1554028" y="71153"/>
                </a:cubicBezTo>
                <a:cubicBezTo>
                  <a:pt x="1710136" y="18918"/>
                  <a:pt x="1867365" y="-2526"/>
                  <a:pt x="2025355" y="235"/>
                </a:cubicBezTo>
                <a:close/>
              </a:path>
            </a:pathLst>
          </a:cu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grpSp>
        <p:nvGrpSpPr>
          <p:cNvPr id="88" name="Group 87">
            <a:extLst>
              <a:ext uri="{FF2B5EF4-FFF2-40B4-BE49-F238E27FC236}">
                <a16:creationId xmlns:a16="http://schemas.microsoft.com/office/drawing/2014/main" id="{3D4FD378-E29E-4996-A8B0-11E2368A6E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V="1">
            <a:off x="10732601" y="5351135"/>
            <a:ext cx="886141" cy="802496"/>
            <a:chOff x="10948005" y="3272152"/>
            <a:chExt cx="868640" cy="786648"/>
          </a:xfrm>
          <a:solidFill>
            <a:schemeClr val="accent1"/>
          </a:solidFill>
        </p:grpSpPr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7BA59DF4-225D-4521-9655-5F0DF52E48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C5295146-5EA5-417D-AAEE-F59000BC67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3768FE2E-63BB-4E2F-8744-A188E6C611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92" name="Graphic 12">
              <a:extLst>
                <a:ext uri="{FF2B5EF4-FFF2-40B4-BE49-F238E27FC236}">
                  <a16:creationId xmlns:a16="http://schemas.microsoft.com/office/drawing/2014/main" id="{4641D6CE-B3E9-440C-BAAE-6F6968AAAD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3" name="Graphic 15">
              <a:extLst>
                <a:ext uri="{FF2B5EF4-FFF2-40B4-BE49-F238E27FC236}">
                  <a16:creationId xmlns:a16="http://schemas.microsoft.com/office/drawing/2014/main" id="{8D02F1DC-8FDC-4424-8750-42EE6CB9FB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4" name="Graphic 15">
              <a:extLst>
                <a:ext uri="{FF2B5EF4-FFF2-40B4-BE49-F238E27FC236}">
                  <a16:creationId xmlns:a16="http://schemas.microsoft.com/office/drawing/2014/main" id="{2BB6A551-D864-43F8-B270-809C68AE31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B57277C8-A482-4AA3-AFA6-7F211CE35C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5F21742-E41A-B74C-AF01-BBC9B99CC1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indent="-342900">
              <a:buFontTx/>
              <a:buChar char="-"/>
            </a:pPr>
            <a:r>
              <a:rPr lang="en-GB" dirty="0"/>
              <a:t>I</a:t>
            </a:r>
            <a:r>
              <a:rPr lang="en-IT" dirty="0"/>
              <a:t>ntroduction </a:t>
            </a:r>
          </a:p>
          <a:p>
            <a:pPr marL="342900" indent="-342900">
              <a:buFontTx/>
              <a:buChar char="-"/>
            </a:pPr>
            <a:r>
              <a:rPr lang="en-IT" dirty="0"/>
              <a:t>Roles and Principles of a Store Manager </a:t>
            </a:r>
          </a:p>
          <a:p>
            <a:pPr marL="342900" indent="-342900">
              <a:buFontTx/>
              <a:buChar char="-"/>
            </a:pPr>
            <a:r>
              <a:rPr lang="en-IT" dirty="0"/>
              <a:t>Swot </a:t>
            </a:r>
          </a:p>
          <a:p>
            <a:pPr marL="342900" indent="-342900">
              <a:buFontTx/>
              <a:buChar char="-"/>
            </a:pPr>
            <a:r>
              <a:rPr lang="en-IT" dirty="0"/>
              <a:t>Personal Development Plan </a:t>
            </a:r>
          </a:p>
        </p:txBody>
      </p:sp>
    </p:spTree>
    <p:extLst>
      <p:ext uri="{BB962C8B-B14F-4D97-AF65-F5344CB8AC3E}">
        <p14:creationId xmlns:p14="http://schemas.microsoft.com/office/powerpoint/2010/main" val="31469164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130" fill="hold"/>
                                        <p:tgtEl>
                                          <p:spTgt spid="4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40"/>
                </p:tgtEl>
              </p:cMediaNode>
            </p:vide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420BC5C-C418-4843-B04B-6918968D09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9F022E1-EDA7-F24B-82AE-C19D89CE64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1" y="976160"/>
            <a:ext cx="4767930" cy="1848734"/>
          </a:xfrm>
        </p:spPr>
        <p:txBody>
          <a:bodyPr>
            <a:normAutofit/>
          </a:bodyPr>
          <a:lstStyle/>
          <a:p>
            <a:r>
              <a:rPr lang="en-IT" sz="4000" dirty="0"/>
              <a:t>Introduction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3E5F285-BD95-4989-B20B-7789901594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2" y="-21648"/>
            <a:ext cx="1839951" cy="1423657"/>
          </a:xfrm>
          <a:custGeom>
            <a:avLst/>
            <a:gdLst>
              <a:gd name="connsiteX0" fmla="*/ 0 w 2331138"/>
              <a:gd name="connsiteY0" fmla="*/ 0 h 3352676"/>
              <a:gd name="connsiteX1" fmla="*/ 2331138 w 2331138"/>
              <a:gd name="connsiteY1" fmla="*/ 0 h 3352676"/>
              <a:gd name="connsiteX2" fmla="*/ 2331138 w 2331138"/>
              <a:gd name="connsiteY2" fmla="*/ 3352676 h 3352676"/>
              <a:gd name="connsiteX3" fmla="*/ 2097210 w 2331138"/>
              <a:gd name="connsiteY3" fmla="*/ 3226228 h 3352676"/>
              <a:gd name="connsiteX4" fmla="*/ 214881 w 2331138"/>
              <a:gd name="connsiteY4" fmla="*/ 1176738 h 3352676"/>
              <a:gd name="connsiteX5" fmla="*/ 1129 w 2331138"/>
              <a:gd name="connsiteY5" fmla="*/ 67475 h 33526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31138" h="3352676">
                <a:moveTo>
                  <a:pt x="0" y="0"/>
                </a:moveTo>
                <a:lnTo>
                  <a:pt x="2331138" y="0"/>
                </a:lnTo>
                <a:lnTo>
                  <a:pt x="2331138" y="3352676"/>
                </a:lnTo>
                <a:lnTo>
                  <a:pt x="2097210" y="3226228"/>
                </a:lnTo>
                <a:cubicBezTo>
                  <a:pt x="1273150" y="2744079"/>
                  <a:pt x="560886" y="2027200"/>
                  <a:pt x="214881" y="1176738"/>
                </a:cubicBezTo>
                <a:cubicBezTo>
                  <a:pt x="72781" y="827511"/>
                  <a:pt x="14297" y="430630"/>
                  <a:pt x="1129" y="67475"/>
                </a:cubicBezTo>
                <a:close/>
              </a:path>
            </a:pathLst>
          </a:custGeom>
          <a:solidFill>
            <a:schemeClr val="accent3">
              <a:lumMod val="40000"/>
              <a:lumOff val="6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grpSp>
        <p:nvGrpSpPr>
          <p:cNvPr id="14" name="Graphic 78">
            <a:extLst>
              <a:ext uri="{FF2B5EF4-FFF2-40B4-BE49-F238E27FC236}">
                <a16:creationId xmlns:a16="http://schemas.microsoft.com/office/drawing/2014/main" id="{6C02F4BE-6538-4CAD-B506-5FEB41D378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74415" y="3039261"/>
            <a:ext cx="1020166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15" name="Graphic 78">
              <a:extLst>
                <a:ext uri="{FF2B5EF4-FFF2-40B4-BE49-F238E27FC236}">
                  <a16:creationId xmlns:a16="http://schemas.microsoft.com/office/drawing/2014/main" id="{3937246C-D7B5-4CC9-B979-0999DFD5BF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6" name="Graphic 78">
              <a:extLst>
                <a:ext uri="{FF2B5EF4-FFF2-40B4-BE49-F238E27FC236}">
                  <a16:creationId xmlns:a16="http://schemas.microsoft.com/office/drawing/2014/main" id="{559392DF-C926-44F7-920D-C232D60C05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7" name="Graphic 78">
                <a:extLst>
                  <a:ext uri="{FF2B5EF4-FFF2-40B4-BE49-F238E27FC236}">
                    <a16:creationId xmlns:a16="http://schemas.microsoft.com/office/drawing/2014/main" id="{437FE2E3-579D-4AA7-8775-C78D1D5631D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8" name="Graphic 78">
                <a:extLst>
                  <a:ext uri="{FF2B5EF4-FFF2-40B4-BE49-F238E27FC236}">
                    <a16:creationId xmlns:a16="http://schemas.microsoft.com/office/drawing/2014/main" id="{A6A05323-CAFA-4D34-83D6-3B23B020853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9" name="Graphic 78">
                <a:extLst>
                  <a:ext uri="{FF2B5EF4-FFF2-40B4-BE49-F238E27FC236}">
                    <a16:creationId xmlns:a16="http://schemas.microsoft.com/office/drawing/2014/main" id="{D49C45E0-CA07-4FD4-9097-BF313F498AE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0" name="Graphic 78">
                <a:extLst>
                  <a:ext uri="{FF2B5EF4-FFF2-40B4-BE49-F238E27FC236}">
                    <a16:creationId xmlns:a16="http://schemas.microsoft.com/office/drawing/2014/main" id="{1EC741B7-EEE8-43D3-9F8E-C2B4DD1965B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D47B22-0FB7-494C-A35E-53C6C0E47B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7871" y="3299404"/>
            <a:ext cx="4767930" cy="2745750"/>
          </a:xfrm>
        </p:spPr>
        <p:txBody>
          <a:bodyPr>
            <a:normAutofit/>
          </a:bodyPr>
          <a:lstStyle/>
          <a:p>
            <a:pPr marL="342900" indent="-342900">
              <a:buFontTx/>
              <a:buChar char="-"/>
            </a:pPr>
            <a:r>
              <a:rPr lang="en-US"/>
              <a:t>Background </a:t>
            </a:r>
          </a:p>
          <a:p>
            <a:pPr marL="342900" indent="-342900">
              <a:buFontTx/>
              <a:buChar char="-"/>
            </a:pPr>
            <a:r>
              <a:rPr lang="en-US"/>
              <a:t>Currently working as a Client Advisor at LV </a:t>
            </a:r>
          </a:p>
          <a:p>
            <a:pPr marL="342900" indent="-342900">
              <a:buFontTx/>
              <a:buChar char="-"/>
            </a:pPr>
            <a:r>
              <a:rPr lang="en-US"/>
              <a:t>Reasons why I like working at LV </a:t>
            </a:r>
            <a:endParaRPr lang="en-IT"/>
          </a:p>
        </p:txBody>
      </p:sp>
      <p:pic>
        <p:nvPicPr>
          <p:cNvPr id="5" name="Content Placeholder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DCEF1CF7-534B-1B4F-B96C-D925D338CE4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80742" y="1802125"/>
            <a:ext cx="5654663" cy="3180747"/>
          </a:xfrm>
          <a:prstGeom prst="rect">
            <a:avLst/>
          </a:prstGeom>
        </p:spPr>
      </p:pic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B6061A8-D267-4967-AF47-C3CC451385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899042" y="5602884"/>
            <a:ext cx="4292956" cy="1255116"/>
          </a:xfrm>
          <a:custGeom>
            <a:avLst/>
            <a:gdLst>
              <a:gd name="connsiteX0" fmla="*/ 0 w 4238069"/>
              <a:gd name="connsiteY0" fmla="*/ 0 h 1903025"/>
              <a:gd name="connsiteX1" fmla="*/ 113310 w 4238069"/>
              <a:gd name="connsiteY1" fmla="*/ 8960 h 1903025"/>
              <a:gd name="connsiteX2" fmla="*/ 291503 w 4238069"/>
              <a:gd name="connsiteY2" fmla="*/ 37000 h 1903025"/>
              <a:gd name="connsiteX3" fmla="*/ 3082930 w 4238069"/>
              <a:gd name="connsiteY3" fmla="*/ 1104916 h 1903025"/>
              <a:gd name="connsiteX4" fmla="*/ 3881548 w 4238069"/>
              <a:gd name="connsiteY4" fmla="*/ 1668276 h 1903025"/>
              <a:gd name="connsiteX5" fmla="*/ 4238069 w 4238069"/>
              <a:gd name="connsiteY5" fmla="*/ 1903025 h 1903025"/>
              <a:gd name="connsiteX6" fmla="*/ 0 w 4238069"/>
              <a:gd name="connsiteY6" fmla="*/ 1903025 h 19030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238069" h="1903025">
                <a:moveTo>
                  <a:pt x="0" y="0"/>
                </a:moveTo>
                <a:lnTo>
                  <a:pt x="113310" y="8960"/>
                </a:lnTo>
                <a:cubicBezTo>
                  <a:pt x="173365" y="16155"/>
                  <a:pt x="232870" y="25632"/>
                  <a:pt x="291503" y="37000"/>
                </a:cubicBezTo>
                <a:cubicBezTo>
                  <a:pt x="1250780" y="222537"/>
                  <a:pt x="2264787" y="499636"/>
                  <a:pt x="3082930" y="1104916"/>
                </a:cubicBezTo>
                <a:cubicBezTo>
                  <a:pt x="3348371" y="1301283"/>
                  <a:pt x="3614239" y="1488349"/>
                  <a:pt x="3881548" y="1668276"/>
                </a:cubicBezTo>
                <a:lnTo>
                  <a:pt x="4238069" y="1903025"/>
                </a:lnTo>
                <a:lnTo>
                  <a:pt x="0" y="1903025"/>
                </a:lnTo>
                <a:close/>
              </a:path>
            </a:pathLst>
          </a:custGeom>
          <a:solidFill>
            <a:schemeClr val="accent6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12DB770A-658D-4212-9BF2-236070D5D7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8891063" y="5736410"/>
            <a:ext cx="886141" cy="802496"/>
            <a:chOff x="10948005" y="3272152"/>
            <a:chExt cx="868640" cy="786648"/>
          </a:xfrm>
          <a:solidFill>
            <a:schemeClr val="accent6"/>
          </a:solidFill>
        </p:grpSpPr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A9B99195-76A3-4B90-8F45-BAEF05699C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F1029419-581A-4B40-B3E3-BD5931F996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38F181C6-C3A7-463D-B837-E6FB1B0801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8" name="Graphic 12">
              <a:extLst>
                <a:ext uri="{FF2B5EF4-FFF2-40B4-BE49-F238E27FC236}">
                  <a16:creationId xmlns:a16="http://schemas.microsoft.com/office/drawing/2014/main" id="{FB6F6AFA-67F5-4D3A-839B-6B3980B6FC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Graphic 15">
              <a:extLst>
                <a:ext uri="{FF2B5EF4-FFF2-40B4-BE49-F238E27FC236}">
                  <a16:creationId xmlns:a16="http://schemas.microsoft.com/office/drawing/2014/main" id="{E9F49015-3756-46EC-AF1A-2F33219CB1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Graphic 15">
              <a:extLst>
                <a:ext uri="{FF2B5EF4-FFF2-40B4-BE49-F238E27FC236}">
                  <a16:creationId xmlns:a16="http://schemas.microsoft.com/office/drawing/2014/main" id="{44C1E606-364B-4793-83A8-61AC96EDBE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4D62BB33-881E-4E43-A746-75C1E7C322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22671187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F63A13-4229-CE4D-A40E-031824FECC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IT" sz="4000" dirty="0"/>
              <a:t>Role and Principles of a Store Manager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4DEBCF-3B1F-0241-BF46-2C985B617CF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IT" dirty="0"/>
              <a:t> – Responsabilities: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Overview the function of the store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Support every employee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Manage monthly targets and exceed expectations</a:t>
            </a:r>
            <a:r>
              <a:rPr lang="en-IT" dirty="0"/>
              <a:t>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IT" dirty="0"/>
              <a:t>Problem solving ability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IT" dirty="0"/>
              <a:t>Team Management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A</a:t>
            </a:r>
            <a:r>
              <a:rPr lang="en-IT" dirty="0"/>
              <a:t> good undertanding of the brand </a:t>
            </a:r>
          </a:p>
          <a:p>
            <a:endParaRPr lang="en-IT" dirty="0"/>
          </a:p>
        </p:txBody>
      </p:sp>
    </p:spTree>
    <p:extLst>
      <p:ext uri="{BB962C8B-B14F-4D97-AF65-F5344CB8AC3E}">
        <p14:creationId xmlns:p14="http://schemas.microsoft.com/office/powerpoint/2010/main" val="42499323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0E2A15-5870-644B-83B0-A9A857E549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IT" sz="4000" dirty="0"/>
              <a:t>SWOT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17761D9D-AD17-9A41-AACE-E47B5377E90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39662280"/>
              </p:ext>
            </p:extLst>
          </p:nvPr>
        </p:nvGraphicFramePr>
        <p:xfrm>
          <a:off x="320926" y="2554537"/>
          <a:ext cx="2819316" cy="2125747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2819316">
                  <a:extLst>
                    <a:ext uri="{9D8B030D-6E8A-4147-A177-3AD203B41FA5}">
                      <a16:colId xmlns:a16="http://schemas.microsoft.com/office/drawing/2014/main" val="171719987"/>
                    </a:ext>
                  </a:extLst>
                </a:gridCol>
              </a:tblGrid>
              <a:tr h="593642">
                <a:tc>
                  <a:txBody>
                    <a:bodyPr/>
                    <a:lstStyle/>
                    <a:p>
                      <a:r>
                        <a:rPr lang="en-IT" dirty="0"/>
                        <a:t>STRENGHTS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44015797"/>
                  </a:ext>
                </a:extLst>
              </a:tr>
              <a:tr h="1532105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IT" dirty="0"/>
                        <a:t>Team work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IT" dirty="0"/>
                        <a:t>Time management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P</a:t>
                      </a:r>
                      <a:r>
                        <a:rPr lang="en-IT" dirty="0"/>
                        <a:t>roblem solving abaility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O</a:t>
                      </a:r>
                      <a:r>
                        <a:rPr lang="en-IT" dirty="0"/>
                        <a:t>rganisation skills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33873850"/>
                  </a:ext>
                </a:extLst>
              </a:tr>
            </a:tbl>
          </a:graphicData>
        </a:graphic>
      </p:graphicFrame>
      <p:graphicFrame>
        <p:nvGraphicFramePr>
          <p:cNvPr id="8" name="Table 4">
            <a:extLst>
              <a:ext uri="{FF2B5EF4-FFF2-40B4-BE49-F238E27FC236}">
                <a16:creationId xmlns:a16="http://schemas.microsoft.com/office/drawing/2014/main" id="{D1B40049-9F49-6849-B525-20686288EA6D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76199358"/>
              </p:ext>
            </p:extLst>
          </p:nvPr>
        </p:nvGraphicFramePr>
        <p:xfrm>
          <a:off x="3140242" y="2554537"/>
          <a:ext cx="2819316" cy="2149810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2819316">
                  <a:extLst>
                    <a:ext uri="{9D8B030D-6E8A-4147-A177-3AD203B41FA5}">
                      <a16:colId xmlns:a16="http://schemas.microsoft.com/office/drawing/2014/main" val="171719987"/>
                    </a:ext>
                  </a:extLst>
                </a:gridCol>
              </a:tblGrid>
              <a:tr h="616416">
                <a:tc>
                  <a:txBody>
                    <a:bodyPr/>
                    <a:lstStyle/>
                    <a:p>
                      <a:r>
                        <a:rPr lang="en-IT" dirty="0"/>
                        <a:t>WEAKNESS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44015797"/>
                  </a:ext>
                </a:extLst>
              </a:tr>
              <a:tr h="1533394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IT" dirty="0"/>
                        <a:t>Comunication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IT" dirty="0"/>
                        <a:t>Delegation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IT" dirty="0"/>
                        <a:t>Limited knowledge of thye brand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33873850"/>
                  </a:ext>
                </a:extLst>
              </a:tr>
            </a:tbl>
          </a:graphicData>
        </a:graphic>
      </p:graphicFrame>
      <p:graphicFrame>
        <p:nvGraphicFramePr>
          <p:cNvPr id="9" name="Table 4">
            <a:extLst>
              <a:ext uri="{FF2B5EF4-FFF2-40B4-BE49-F238E27FC236}">
                <a16:creationId xmlns:a16="http://schemas.microsoft.com/office/drawing/2014/main" id="{E336CABE-6646-654A-B2D5-8F8D3BEAFADD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820414898"/>
              </p:ext>
            </p:extLst>
          </p:nvPr>
        </p:nvGraphicFramePr>
        <p:xfrm>
          <a:off x="5959558" y="2558379"/>
          <a:ext cx="2819316" cy="2142000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2819316">
                  <a:extLst>
                    <a:ext uri="{9D8B030D-6E8A-4147-A177-3AD203B41FA5}">
                      <a16:colId xmlns:a16="http://schemas.microsoft.com/office/drawing/2014/main" val="171719987"/>
                    </a:ext>
                  </a:extLst>
                </a:gridCol>
              </a:tblGrid>
              <a:tr h="617958">
                <a:tc>
                  <a:txBody>
                    <a:bodyPr/>
                    <a:lstStyle/>
                    <a:p>
                      <a:r>
                        <a:rPr lang="en-IT" dirty="0"/>
                        <a:t>OPPORTUNITIES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44015797"/>
                  </a:ext>
                </a:extLst>
              </a:tr>
              <a:tr h="1524042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IT" dirty="0"/>
                        <a:t>Learning programs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I</a:t>
                      </a:r>
                      <a:r>
                        <a:rPr lang="en-IT" dirty="0"/>
                        <a:t>n store training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IT" dirty="0"/>
                        <a:t>121 with managers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33873850"/>
                  </a:ext>
                </a:extLst>
              </a:tr>
            </a:tbl>
          </a:graphicData>
        </a:graphic>
      </p:graphicFrame>
      <p:graphicFrame>
        <p:nvGraphicFramePr>
          <p:cNvPr id="10" name="Table 4">
            <a:extLst>
              <a:ext uri="{FF2B5EF4-FFF2-40B4-BE49-F238E27FC236}">
                <a16:creationId xmlns:a16="http://schemas.microsoft.com/office/drawing/2014/main" id="{3EC79A93-6DCD-AB4E-8E47-68B2DAC90A23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041752523"/>
              </p:ext>
            </p:extLst>
          </p:nvPr>
        </p:nvGraphicFramePr>
        <p:xfrm>
          <a:off x="8778874" y="2554537"/>
          <a:ext cx="2819316" cy="2145842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2819316">
                  <a:extLst>
                    <a:ext uri="{9D8B030D-6E8A-4147-A177-3AD203B41FA5}">
                      <a16:colId xmlns:a16="http://schemas.microsoft.com/office/drawing/2014/main" val="171719987"/>
                    </a:ext>
                  </a:extLst>
                </a:gridCol>
              </a:tblGrid>
              <a:tr h="621800">
                <a:tc>
                  <a:txBody>
                    <a:bodyPr/>
                    <a:lstStyle/>
                    <a:p>
                      <a:r>
                        <a:rPr lang="en-IT" dirty="0"/>
                        <a:t>THREATS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44015797"/>
                  </a:ext>
                </a:extLst>
              </a:tr>
              <a:tr h="1524042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C</a:t>
                      </a:r>
                      <a:r>
                        <a:rPr lang="en-IT" dirty="0"/>
                        <a:t>ompetitive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Time consuming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IT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3387385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6253346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A62438-3319-234B-9991-1491BEBA3C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463" y="0"/>
            <a:ext cx="10077557" cy="1330578"/>
          </a:xfrm>
        </p:spPr>
        <p:txBody>
          <a:bodyPr/>
          <a:lstStyle/>
          <a:p>
            <a:r>
              <a:rPr lang="en-IT" dirty="0"/>
              <a:t>Personal Development Plan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7DDFF174-8C31-ED49-B742-D406168CE26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08966043"/>
              </p:ext>
            </p:extLst>
          </p:nvPr>
        </p:nvGraphicFramePr>
        <p:xfrm>
          <a:off x="525463" y="1816768"/>
          <a:ext cx="10077448" cy="4632960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2519362">
                  <a:extLst>
                    <a:ext uri="{9D8B030D-6E8A-4147-A177-3AD203B41FA5}">
                      <a16:colId xmlns:a16="http://schemas.microsoft.com/office/drawing/2014/main" val="3835745825"/>
                    </a:ext>
                  </a:extLst>
                </a:gridCol>
                <a:gridCol w="2519362">
                  <a:extLst>
                    <a:ext uri="{9D8B030D-6E8A-4147-A177-3AD203B41FA5}">
                      <a16:colId xmlns:a16="http://schemas.microsoft.com/office/drawing/2014/main" val="3419860905"/>
                    </a:ext>
                  </a:extLst>
                </a:gridCol>
                <a:gridCol w="2519362">
                  <a:extLst>
                    <a:ext uri="{9D8B030D-6E8A-4147-A177-3AD203B41FA5}">
                      <a16:colId xmlns:a16="http://schemas.microsoft.com/office/drawing/2014/main" val="1257006750"/>
                    </a:ext>
                  </a:extLst>
                </a:gridCol>
                <a:gridCol w="2519362">
                  <a:extLst>
                    <a:ext uri="{9D8B030D-6E8A-4147-A177-3AD203B41FA5}">
                      <a16:colId xmlns:a16="http://schemas.microsoft.com/office/drawing/2014/main" val="820355521"/>
                    </a:ext>
                  </a:extLst>
                </a:gridCol>
              </a:tblGrid>
              <a:tr h="1030749">
                <a:tc>
                  <a:txBody>
                    <a:bodyPr/>
                    <a:lstStyle/>
                    <a:p>
                      <a:r>
                        <a:rPr lang="en-IT" dirty="0"/>
                        <a:t>Development Needed </a:t>
                      </a:r>
                    </a:p>
                    <a:p>
                      <a:r>
                        <a:rPr lang="en-GB" sz="1400" dirty="0"/>
                        <a:t>W</a:t>
                      </a:r>
                      <a:r>
                        <a:rPr lang="en-IT" sz="1400" dirty="0"/>
                        <a:t>hat do </a:t>
                      </a:r>
                      <a:r>
                        <a:rPr lang="en-GB" sz="1400" dirty="0"/>
                        <a:t>I</a:t>
                      </a:r>
                      <a:r>
                        <a:rPr lang="en-IT" sz="1400" dirty="0"/>
                        <a:t> w</a:t>
                      </a:r>
                      <a:r>
                        <a:rPr lang="en-GB" sz="1400" dirty="0"/>
                        <a:t>an</a:t>
                      </a:r>
                      <a:r>
                        <a:rPr lang="en-IT" sz="1400" dirty="0"/>
                        <a:t>t to be able to do?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T" dirty="0"/>
                        <a:t>Action Planned </a:t>
                      </a:r>
                    </a:p>
                    <a:p>
                      <a:r>
                        <a:rPr lang="en-IT" sz="1400" dirty="0"/>
                        <a:t> what can </a:t>
                      </a:r>
                      <a:r>
                        <a:rPr lang="en-GB" sz="1400" dirty="0"/>
                        <a:t>I</a:t>
                      </a:r>
                      <a:r>
                        <a:rPr lang="en-IT" sz="1400" dirty="0"/>
                        <a:t> do to avheive my goals?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T" dirty="0"/>
                        <a:t>Timescale </a:t>
                      </a:r>
                    </a:p>
                    <a:p>
                      <a:r>
                        <a:rPr lang="en-GB" sz="1400" dirty="0"/>
                        <a:t>H</a:t>
                      </a:r>
                      <a:r>
                        <a:rPr lang="en-IT" sz="1400" dirty="0"/>
                        <a:t>ow long do </a:t>
                      </a:r>
                      <a:r>
                        <a:rPr lang="en-GB" sz="1400" dirty="0"/>
                        <a:t>I</a:t>
                      </a:r>
                      <a:r>
                        <a:rPr lang="en-IT" sz="1400" dirty="0"/>
                        <a:t> need?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O</a:t>
                      </a:r>
                      <a:r>
                        <a:rPr lang="en-IT" dirty="0"/>
                        <a:t>utcome </a:t>
                      </a:r>
                    </a:p>
                    <a:p>
                      <a:r>
                        <a:rPr lang="en-IT" sz="1400" dirty="0"/>
                        <a:t>Results</a:t>
                      </a:r>
                      <a:r>
                        <a:rPr lang="en-IT" dirty="0"/>
                        <a:t>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08243661"/>
                  </a:ext>
                </a:extLst>
              </a:tr>
              <a:tr h="1413598">
                <a:tc>
                  <a:txBody>
                    <a:bodyPr/>
                    <a:lstStyle/>
                    <a:p>
                      <a:r>
                        <a:rPr lang="en-GB" dirty="0"/>
                        <a:t>G</a:t>
                      </a:r>
                      <a:r>
                        <a:rPr lang="en-IT" dirty="0"/>
                        <a:t>et involved  and understand how the different departamnets of the store works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</a:t>
                      </a:r>
                      <a:r>
                        <a:rPr lang="en-IT" dirty="0"/>
                        <a:t>pend time with more experienced people, learn from my line manager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T" dirty="0"/>
                        <a:t>6 months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</a:t>
                      </a:r>
                      <a:r>
                        <a:rPr lang="en-IT" dirty="0"/>
                        <a:t> will be able to have a better understanding of the brand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79526279"/>
                  </a:ext>
                </a:extLst>
              </a:tr>
              <a:tr h="835082">
                <a:tc>
                  <a:txBody>
                    <a:bodyPr/>
                    <a:lstStyle/>
                    <a:p>
                      <a:r>
                        <a:rPr lang="en-GB" dirty="0"/>
                        <a:t>G</a:t>
                      </a:r>
                      <a:r>
                        <a:rPr lang="en-IT" dirty="0"/>
                        <a:t>et familiar with my team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T" dirty="0"/>
                        <a:t>Improve communicvation between me and my work colleagues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T" dirty="0"/>
                        <a:t>6 months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T" dirty="0"/>
                        <a:t>Improve trust and reliability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53219682"/>
                  </a:ext>
                </a:extLst>
              </a:tr>
              <a:tr h="883498">
                <a:tc>
                  <a:txBody>
                    <a:bodyPr/>
                    <a:lstStyle/>
                    <a:p>
                      <a:r>
                        <a:rPr lang="en-GB" dirty="0"/>
                        <a:t>I</a:t>
                      </a:r>
                      <a:r>
                        <a:rPr lang="en-IT" dirty="0"/>
                        <a:t>mporve my communication skills </a:t>
                      </a:r>
                    </a:p>
                    <a:p>
                      <a:endParaRPr lang="en-IT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</a:t>
                      </a:r>
                      <a:r>
                        <a:rPr lang="en-IT" dirty="0"/>
                        <a:t>omplete the Certificate of High Education corse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T" dirty="0"/>
                        <a:t>6 months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</a:t>
                      </a:r>
                      <a:r>
                        <a:rPr lang="en-IT" dirty="0"/>
                        <a:t>mproved Written and verbal communication skills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5459867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179215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AA1715-B369-CF46-91F4-84ABD54236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T" dirty="0"/>
              <a:t>REFERENCING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65C3FB-A17B-ED4A-BE24-A893C6C3BA4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IT" sz="1800" b="1" dirty="0"/>
              <a:t>LOUIS VUITTON LOGO </a:t>
            </a:r>
            <a:r>
              <a:rPr lang="en-IT" sz="1800" i="1" dirty="0"/>
              <a:t>Available  at: </a:t>
            </a:r>
            <a:r>
              <a:rPr lang="en-GB" sz="1800" i="1" dirty="0">
                <a:hlinkClick r:id="rId2"/>
              </a:rPr>
              <a:t>https://1000logos.net/louis-vuitton-logo/</a:t>
            </a:r>
            <a:endParaRPr lang="en-GB" sz="1800" i="1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i="1" dirty="0" err="1"/>
              <a:t>Louisvuiiton.com</a:t>
            </a:r>
            <a:r>
              <a:rPr lang="en-GB" sz="1800" i="1"/>
              <a:t> </a:t>
            </a:r>
            <a:endParaRPr lang="en-IT" sz="1800" i="1" dirty="0"/>
          </a:p>
        </p:txBody>
      </p:sp>
    </p:spTree>
    <p:extLst>
      <p:ext uri="{BB962C8B-B14F-4D97-AF65-F5344CB8AC3E}">
        <p14:creationId xmlns:p14="http://schemas.microsoft.com/office/powerpoint/2010/main" val="1944223703"/>
      </p:ext>
    </p:extLst>
  </p:cSld>
  <p:clrMapOvr>
    <a:masterClrMapping/>
  </p:clrMapOvr>
</p:sld>
</file>

<file path=ppt/theme/theme1.xml><?xml version="1.0" encoding="utf-8"?>
<a:theme xmlns:a="http://schemas.openxmlformats.org/drawingml/2006/main" name="RocaVTI">
  <a:themeElements>
    <a:clrScheme name="Custom 101">
      <a:dk1>
        <a:sysClr val="windowText" lastClr="000000"/>
      </a:dk1>
      <a:lt1>
        <a:sysClr val="window" lastClr="FFFFFF"/>
      </a:lt1>
      <a:dk2>
        <a:srgbClr val="463443"/>
      </a:dk2>
      <a:lt2>
        <a:srgbClr val="F3F0E9"/>
      </a:lt2>
      <a:accent1>
        <a:srgbClr val="D45E5E"/>
      </a:accent1>
      <a:accent2>
        <a:srgbClr val="D49D8C"/>
      </a:accent2>
      <a:accent3>
        <a:srgbClr val="BF873A"/>
      </a:accent3>
      <a:accent4>
        <a:srgbClr val="C05050"/>
      </a:accent4>
      <a:accent5>
        <a:srgbClr val="A89F68"/>
      </a:accent5>
      <a:accent6>
        <a:srgbClr val="8F6B8A"/>
      </a:accent6>
      <a:hlink>
        <a:srgbClr val="D75681"/>
      </a:hlink>
      <a:folHlink>
        <a:srgbClr val="6C9D92"/>
      </a:folHlink>
    </a:clrScheme>
    <a:fontScheme name="Custom 36">
      <a:majorFont>
        <a:latin typeface="Georgia Pro Semibold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ocaVTI" id="{D79FE1D1-0489-4A69-8531-D0B8CDC31CBE}" vid="{CEBA7FE6-C04B-474E-964F-B022887AD13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4869</TotalTime>
  <Words>264</Words>
  <Application>Microsoft Macintosh PowerPoint</Application>
  <PresentationFormat>Widescreen</PresentationFormat>
  <Paragraphs>63</Paragraphs>
  <Slides>7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Arial</vt:lpstr>
      <vt:lpstr>Avenir Next LT Pro</vt:lpstr>
      <vt:lpstr>Avenir Next LT Pro Light</vt:lpstr>
      <vt:lpstr>Georgia Pro Semibold</vt:lpstr>
      <vt:lpstr>RocaVTI</vt:lpstr>
      <vt:lpstr>Louis Vuitton  Store Manager </vt:lpstr>
      <vt:lpstr>Content:</vt:lpstr>
      <vt:lpstr>Introduction</vt:lpstr>
      <vt:lpstr>Role and Principles of a Store Manager</vt:lpstr>
      <vt:lpstr>SWOT</vt:lpstr>
      <vt:lpstr>Personal Development Plan</vt:lpstr>
      <vt:lpstr>REFERENCING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GENERAL MANAGER PRESENTATION</dc:title>
  <dc:creator>Domenico Masiello</dc:creator>
  <cp:lastModifiedBy>Domenico Masiello</cp:lastModifiedBy>
  <cp:revision>7</cp:revision>
  <dcterms:created xsi:type="dcterms:W3CDTF">2022-08-02T09:53:30Z</dcterms:created>
  <dcterms:modified xsi:type="dcterms:W3CDTF">2022-08-05T21:54:23Z</dcterms:modified>
</cp:coreProperties>
</file>