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8" r:id="rId3"/>
    <p:sldId id="259" r:id="rId4"/>
    <p:sldId id="260" r:id="rId5"/>
    <p:sldId id="261" r:id="rId6"/>
    <p:sldId id="262" r:id="rId7"/>
    <p:sldId id="263" r:id="rId8"/>
    <p:sldId id="265" r:id="rId9"/>
    <p:sldId id="267" r:id="rId10"/>
    <p:sldId id="268" r:id="rId11"/>
    <p:sldId id="271" r:id="rId12"/>
    <p:sldId id="272" r:id="rId13"/>
    <p:sldId id="273" r:id="rId14"/>
    <p:sldId id="276" r:id="rId15"/>
    <p:sldId id="277"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8" d="100"/>
          <a:sy n="98" d="100"/>
        </p:scale>
        <p:origin x="8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0099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opening slide introduces the dissertation topic and positions the presentation around fake application detection, protective threat detection, machine learning, and cyber threat intelligence. The dark blue cybersecurity background establishes the subject area visually, while the white title improves contrast and readability. In the presentation, I will explain the motivation for the research, the weaknesses of conventional detection systems, the proposed CTI framework, the experimental machine learning pipeline, and the main results. The main message is that runtime system call behaviour, combined with careful preprocessing and Random Forest modelling, can support accurate and interpretable Android malware detection. Overall, clearly stated.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establishes the background of the research. Fake applications are a serious mobile security problem because they copy legitimate apps and then misuse permissions, steal credentials, monitor users, or deliver malware. Traditional cybersecurity systems often depend on signatures and predefined rules, so they can miss applications that are new, repackaged, polymorphic, or intentionally obfuscated. The dissertation therefore focuses on behaviour rather than appearance. Machine learning can identify patterns in runtime activity, while cyber threat intelligence helps translate those patterns into meaningful security decisions. Together, these areas motivate the design of a proactive, data-driven detection framework. Overall, it remains clear.</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statement centers on a practical cybersecurity weakness: many existing tools are reactive and depend heavily on previously observed attack signatures. This creates a detection gap when fake applications use new code, repackaging, obfuscation, or changing runtime behaviour. Security teams also face large volumes of logs and alerts, which can delay response and reduce confidence in detection systems. Although AI and machine learning have shown promise, they are not always integrated with cyber threat intelligence in a structured way. Therefore, the study proposes a unified framework that uses behavioural data and machine learning to improve proactive fake application detection.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summarizes the research aim and objectives. The main aim is to design a machine learning-driven framework that detects fake and malicious Android applications and strengthens proactive cyber threat protection. The objectives move from review to implementation. First, the study examines existing cyber threat intelligence and cybersecurity detection techniques. Second, it investigates the contribution of AI and machine learning to threat detection. Third, it identifies useful behavioural indicators, especially system call patterns. Finally, it designs a CTI-oriented framework that can process large-scale security data, classify applications, and support faster, more informed mitigation of emerging threats. Overall, it remains clear.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questions define the logic of the dissertation. The first question asks whether existing cybersecurity systems are sufficient for fake and malicious application detection. The second focuses on the harms caused by fake applications, including credential theft, privacy breaches, and unauthorized permission access. The third question connects directly to the experimental work by asking how artificial intelligence and machine learning can improve detection and classification. The fourth question focuses on evidence: which features or behavioural indicators are useful for identifying suspicious applications. Together, these questions justify the literature review, methodology, implementation, and interpretation of results. Overall, it remains clear.</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condenses the literature review. Traditional cybersecurity mechanisms, such as antivirus systems, rule-based intrusion detection, and firewalls, remain useful but are mainly effective against known threats. They are weaker when fake applications change their code or conceal malicious behaviour. The literature therefore supports a move toward AI and machine learning, which can learn from behavioural patterns and improve classification. However, machine learning also introduces challenges such as data imbalance, overfitting, interpretability, and adversarial manipulation. CTI adds an operational layer by transforming technical indicators into contextual intelligence that analysts can use for decision-making. Overall, the research message remains clear here.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review identified a clear gap. Existing approaches often focus on separate detection methods rather than a complete framework that combines behavioural analysis, machine learning, and cyber threat intelligence. Many systems also depend on static features or signatures, making them less effective against repackaged, obfuscated, or zero-day fake applications. Another gap is contextual interpretation: identifying a suspicious permission is not enough without understanding how it connects to behaviour and threat indicators. The proposed study responds by designing an empirical pipeline that includes system call analysis, feature selection, imbalance handling, comparative model testing, and interpretable CTI-oriented analysis. Overall, clearly stated.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dataset used in the implementation. The code output confirms that the dataset contains 11,598 application samples and 471 columns. One column is the target class, leaving 470 behavioural features. These features are based on system call and binder frequency values collected from Android application execution traces. The dataset supports multiclass classification with five labelled classes. This is important because the study does not only ask whether an app is suspicious; it also evaluates whether machine learning can distinguish different behavioural classes. The use of runtime features helps address weaknesses of static analysis. Overall, it remains clear.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describes the main preparation controls used before model training. The dataset was split into training and testing partitions using a 70/30 ratio with stratification, which preserves class proportions in both partitions. A fixed random state improves reproducibility. StandardScaler was fitted only on the training data and then applied to training and testing data, preventing data leakage. Feature selection used SelectKBest with mutual information scoring. This reduced the feature space from 470 behavioural features to the 100 most informative indicators. The reduction lowers computational complexity while preserving features that are most related to class labels. Overall, it remains clear.</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how the experiment handled class imbalance and compared multiple supervised algorithms. SMOTE was applied after feature selection and only to the training set. This is important because applying oversampling to the test set would produce an unrealistic evaluation. SMOTE creates synthetic minority-class examples, helping the models learn decision boundaries that are not dominated by majority classes. The dissertation then compares five classifiers under the same processed conditions: Logistic Regression, Decision Tree, Random Forest, SVM with a linear kernel, and a neural network. This design allows fair benchmarking across linear, tree-based, ensemble, margin-based, and neural approaches. Overall clearly.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focuses on why Random Forest is the best model. The results table shows that it achieved the highest weighted F1-score. The classification report also shows strong class-wise behaviour, which is more important than a single aggregate number. In malware detection, minority classes matter because rare malicious families can still cause serious harm if missed. Random Forest performed well across classes and gave especially strong recall for difficult classes. Its ensemble structure combines many decision trees, reducing variance and improving generalisation. Therefore, the selected model is justified both statistically and operationally for security detection. Overall, the message remains clear.</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confusion matrix explains where the Random Forest model made correct and incorrect classifications. The diagonal contains the correct predictions, with 345, 561, 1162, 697, and 508 correct cases across the five classes. Class 3 is clearly separable, with 1162 correct predictions from 1171 samples. The off-diagonal entries show the main error patterns. The greatest confusion appears between Classes 1, 4, and 5, which suggests that some malware families or behaviours share similar system call patterns. This analysis matters because aggregate accuracy alone cannot reveal which classes are easy or difficult to distinguish. Overall, the research message remains clear here.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ROC curve for the Random Forest model using a one-vs-rest approach. ROC analysis shows how well the model separates each class across different probability thresholds. The curves are very close to the upper-left corner, which indicates high true positive rates with low false positive rates. Class-wise AUC values are approximately 0.99 to 1.00, demonstrating strong separability. This is important because high AUC means the model does not only produce good hard classifications; it also ranks class probabilities effectively. The result supports the argument that system call features contain powerful behavioural detection signals. Overall, it remains clear.</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synthesizes the discussion and conclusion chapters. The main conclusion is that system call frequency modelling, mutual information feature selection, SMOTE, and Random Forest classification form a strong pipeline for multiclass Android malware detection. The results support behaviour-based detection as a practical complement to traditional static approaches. However, the study has limitations. Hyperparameter tuning was limited, the dataset is a fixed snapshot, frequency features do not capture execution order, and adversarial robustness was not tested. Future work should optimise models, explore temporal and graph-based representations, strengthen CTI taxonomy mapping, and evaluate real-time deployment performance. Overall, the message remains clear.</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final slide lists the main academic sources that support the dissertation. The references cover the major themes used throughout the presentation: AI-driven cybersecurity, cyber threat intelligence, Android malware detection, system call-based behavioural analysis, feature selection, class imbalance handling, comparative machine learning, and explainable AI. These sources justify the methodological decisions used in the research. System call studies support the behavioural feature strategy. Feature selection and imbalance studies support the preprocessing pipeline. Comparative malware detection studies support the model benchmarking approach. CTI and explainable AI studies support the interpretation layer and the need for actionable security intelligence. Overall, clearly stated.</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0"/>
          <p:cNvSpPr/>
          <p:nvPr/>
        </p:nvSpPr>
        <p:spPr>
          <a:xfrm>
            <a:off x="594360" y="502920"/>
            <a:ext cx="3931920" cy="274320"/>
          </a:xfrm>
          <a:prstGeom prst="rect">
            <a:avLst/>
          </a:prstGeom>
          <a:noFill/>
          <a:ln/>
        </p:spPr>
        <p:txBody>
          <a:bodyPr wrap="square" lIns="0" tIns="0" rIns="0" bIns="0" rtlCol="0" anchor="ctr"/>
          <a:lstStyle/>
          <a:p>
            <a:pPr marL="0" indent="0">
              <a:buNone/>
            </a:pPr>
            <a:r>
              <a:rPr lang="en-US" sz="1100" b="1" dirty="0">
                <a:solidFill>
                  <a:srgbClr val="22C7E8"/>
                </a:solidFill>
              </a:rPr>
              <a:t>DISSERTATION PRESENTATION</a:t>
            </a:r>
            <a:endParaRPr lang="en-US" sz="1100" dirty="0"/>
          </a:p>
        </p:txBody>
      </p:sp>
      <p:sp>
        <p:nvSpPr>
          <p:cNvPr id="3" name="Text 1"/>
          <p:cNvSpPr/>
          <p:nvPr/>
        </p:nvSpPr>
        <p:spPr>
          <a:xfrm>
            <a:off x="594360" y="1051560"/>
            <a:ext cx="6035040" cy="1965960"/>
          </a:xfrm>
          <a:prstGeom prst="rect">
            <a:avLst/>
          </a:prstGeom>
          <a:noFill/>
          <a:ln/>
        </p:spPr>
        <p:txBody>
          <a:bodyPr wrap="square" lIns="254" tIns="254" rIns="254" bIns="254" rtlCol="0" anchor="ctr">
            <a:normAutofit/>
          </a:bodyPr>
          <a:lstStyle/>
          <a:p>
            <a:pPr marL="0" indent="0">
              <a:buNone/>
            </a:pPr>
            <a:r>
              <a:rPr lang="en-US" sz="3400" b="1" dirty="0">
                <a:solidFill>
                  <a:srgbClr val="FFFFFF"/>
                </a:solidFill>
                <a:latin typeface="Aptos Display" pitchFamily="34" charset="0"/>
                <a:ea typeface="Aptos Display" pitchFamily="34" charset="-122"/>
                <a:cs typeface="Aptos Display" pitchFamily="34" charset="-120"/>
              </a:rPr>
              <a:t>Design of an AI-Based Machine Learning-Driven Framework for Fake Application Detection and Protective Threat Detection</a:t>
            </a:r>
            <a:endParaRPr lang="en-US" sz="3400" dirty="0"/>
          </a:p>
        </p:txBody>
      </p:sp>
      <p:sp>
        <p:nvSpPr>
          <p:cNvPr id="4" name="Text 2"/>
          <p:cNvSpPr/>
          <p:nvPr/>
        </p:nvSpPr>
        <p:spPr>
          <a:xfrm>
            <a:off x="621792" y="3310128"/>
            <a:ext cx="5577840" cy="411480"/>
          </a:xfrm>
          <a:prstGeom prst="rect">
            <a:avLst/>
          </a:prstGeom>
          <a:noFill/>
          <a:ln/>
        </p:spPr>
        <p:txBody>
          <a:bodyPr wrap="square" lIns="0" tIns="0" rIns="0" bIns="0" rtlCol="0" anchor="ctr"/>
          <a:lstStyle/>
          <a:p>
            <a:pPr marL="0" indent="0">
              <a:buNone/>
            </a:pPr>
            <a:r>
              <a:rPr lang="en-US" sz="1700" dirty="0">
                <a:solidFill>
                  <a:srgbClr val="EAF6FF"/>
                </a:solidFill>
              </a:rPr>
              <a:t>AI • Machine Learning • Cyber Threat Intelligence • Android Malware Detection</a:t>
            </a:r>
            <a:endParaRPr lang="en-US" sz="1700" dirty="0"/>
          </a:p>
        </p:txBody>
      </p:sp>
      <p:sp>
        <p:nvSpPr>
          <p:cNvPr id="5" name="Text 3"/>
          <p:cNvSpPr/>
          <p:nvPr/>
        </p:nvSpPr>
        <p:spPr>
          <a:xfrm>
            <a:off x="640080" y="5349240"/>
            <a:ext cx="5029200" cy="640080"/>
          </a:xfrm>
          <a:prstGeom prst="rect">
            <a:avLst/>
          </a:prstGeom>
          <a:noFill/>
          <a:ln/>
        </p:spPr>
        <p:txBody>
          <a:bodyPr wrap="square" lIns="254" tIns="254" rIns="254" bIns="254" rtlCol="0" anchor="ctr"/>
          <a:lstStyle/>
          <a:p>
            <a:pPr marL="0" indent="0">
              <a:buNone/>
            </a:pPr>
            <a:r>
              <a:rPr lang="en-US" sz="1600" dirty="0">
                <a:solidFill>
                  <a:srgbClr val="FFFFFF"/>
                </a:solidFill>
              </a:rPr>
              <a:t>Student Name:  Parth Kumbhani</a:t>
            </a:r>
            <a:endParaRPr lang="en-US" sz="1600" dirty="0"/>
          </a:p>
          <a:p>
            <a:pPr marL="0" indent="0">
              <a:buNone/>
            </a:pPr>
            <a:r>
              <a:rPr lang="en-US" sz="1600" dirty="0">
                <a:solidFill>
                  <a:srgbClr val="FFFFFF"/>
                </a:solidFill>
              </a:rPr>
              <a:t>Student ID:  2437474</a:t>
            </a:r>
            <a:endParaRPr lang="en-US" sz="1600" dirty="0"/>
          </a:p>
        </p:txBody>
      </p:sp>
      <p:sp>
        <p:nvSpPr>
          <p:cNvPr id="6" name="Text 4"/>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01</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7FB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Research Background: Why Fake Applications Matter</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713232" y="1417320"/>
            <a:ext cx="5532120" cy="3931920"/>
          </a:xfrm>
          <a:prstGeom prst="rect">
            <a:avLst/>
          </a:prstGeom>
          <a:noFill/>
          <a:ln/>
        </p:spPr>
        <p:txBody>
          <a:bodyPr wrap="square" lIns="381" tIns="381" rIns="381" bIns="381" rtlCol="0" anchor="ctr">
            <a:normAutofit/>
          </a:bodyPr>
          <a:lstStyle/>
          <a:p>
            <a:r>
              <a:rPr lang="en-US" sz="2100" dirty="0">
                <a:solidFill>
                  <a:srgbClr val="334155"/>
                </a:solidFill>
                <a:latin typeface="Aptos" pitchFamily="34" charset="0"/>
                <a:ea typeface="Aptos" pitchFamily="34" charset="-122"/>
                <a:cs typeface="Aptos" pitchFamily="34" charset="-120"/>
              </a:rPr>
              <a:t>Fake apps imitate trusted software while hiding malicious behaviour.</a:t>
            </a:r>
            <a:endParaRPr lang="en-US" sz="2100" dirty="0"/>
          </a:p>
          <a:p>
            <a:r>
              <a:rPr lang="en-US" sz="2100" dirty="0">
                <a:solidFill>
                  <a:srgbClr val="334155"/>
                </a:solidFill>
                <a:latin typeface="Aptos" pitchFamily="34" charset="0"/>
                <a:ea typeface="Aptos" pitchFamily="34" charset="-122"/>
                <a:cs typeface="Aptos" pitchFamily="34" charset="-120"/>
              </a:rPr>
              <a:t>Traditional signature-based tools struggle with new, obfuscated, or repackaged malware.</a:t>
            </a:r>
            <a:endParaRPr lang="en-US" sz="2100" dirty="0"/>
          </a:p>
          <a:p>
            <a:r>
              <a:rPr lang="en-US" sz="2100" dirty="0">
                <a:solidFill>
                  <a:srgbClr val="334155"/>
                </a:solidFill>
                <a:latin typeface="Aptos" pitchFamily="34" charset="0"/>
                <a:ea typeface="Aptos" pitchFamily="34" charset="-122"/>
                <a:cs typeface="Aptos" pitchFamily="34" charset="-120"/>
              </a:rPr>
              <a:t>AI and ML can learn behavioural patterns from large cybersecurity datasets.</a:t>
            </a:r>
            <a:endParaRPr lang="en-US" sz="2100" dirty="0"/>
          </a:p>
          <a:p>
            <a:r>
              <a:rPr lang="en-US" sz="2100" dirty="0">
                <a:solidFill>
                  <a:srgbClr val="334155"/>
                </a:solidFill>
                <a:latin typeface="Aptos" pitchFamily="34" charset="0"/>
                <a:ea typeface="Aptos" pitchFamily="34" charset="-122"/>
                <a:cs typeface="Aptos" pitchFamily="34" charset="-120"/>
              </a:rPr>
              <a:t>CTI helps convert model outputs into actionable security intelligence.</a:t>
            </a:r>
            <a:endParaRPr lang="en-US" sz="2100" dirty="0"/>
          </a:p>
        </p:txBody>
      </p:sp>
      <p:pic>
        <p:nvPicPr>
          <p:cNvPr id="6" name="Image 0" descr="/mnt/data/a_high_resolution_futuristic_cybersecurity_tech.png"/>
          <p:cNvPicPr>
            <a:picLocks noChangeAspect="1"/>
          </p:cNvPicPr>
          <p:nvPr/>
        </p:nvPicPr>
        <p:blipFill>
          <a:blip r:embed="rId3"/>
          <a:srcRect l="14155" r="14155"/>
          <a:stretch/>
        </p:blipFill>
        <p:spPr>
          <a:xfrm>
            <a:off x="6629400" y="1261872"/>
            <a:ext cx="4892040" cy="3840480"/>
          </a:xfrm>
          <a:prstGeom prst="rect">
            <a:avLst/>
          </a:prstGeom>
        </p:spPr>
      </p:pic>
      <p:sp>
        <p:nvSpPr>
          <p:cNvPr id="7" name="Text 4"/>
          <p:cNvSpPr/>
          <p:nvPr/>
        </p:nvSpPr>
        <p:spPr>
          <a:xfrm>
            <a:off x="6629400" y="5257800"/>
            <a:ext cx="4892040" cy="201168"/>
          </a:xfrm>
          <a:prstGeom prst="rect">
            <a:avLst/>
          </a:prstGeom>
          <a:noFill/>
          <a:ln/>
        </p:spPr>
        <p:txBody>
          <a:bodyPr wrap="square" lIns="0" tIns="0" rIns="0" bIns="0" rtlCol="0" anchor="ctr"/>
          <a:lstStyle/>
          <a:p>
            <a:pPr marL="0" indent="0" algn="ctr">
              <a:buNone/>
            </a:pPr>
            <a:r>
              <a:rPr lang="en-US" sz="1000" i="1" dirty="0">
                <a:solidFill>
                  <a:srgbClr val="334155"/>
                </a:solidFill>
                <a:latin typeface="Aptos" pitchFamily="34" charset="0"/>
                <a:ea typeface="Aptos" pitchFamily="34" charset="-122"/>
                <a:cs typeface="Aptos" pitchFamily="34" charset="-120"/>
              </a:rPr>
              <a:t>Cybersecurity defence context: digital systems require proactive, adaptive detection</a:t>
            </a:r>
            <a:endParaRPr lang="en-US" sz="1000" dirty="0"/>
          </a:p>
        </p:txBody>
      </p:sp>
      <p:sp>
        <p:nvSpPr>
          <p:cNvPr id="8" name="Text 5"/>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03</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7FBFF"/>
        </a:solidFill>
        <a:effectLst/>
      </p:bgPr>
    </p:bg>
    <p:spTree>
      <p:nvGrpSpPr>
        <p:cNvPr id="1" name=""/>
        <p:cNvGrpSpPr/>
        <p:nvPr/>
      </p:nvGrpSpPr>
      <p:grpSpPr>
        <a:xfrm>
          <a:off x="0" y="0"/>
          <a:ext cx="0" cy="0"/>
          <a:chOff x="0" y="0"/>
          <a:chExt cx="0" cy="0"/>
        </a:xfrm>
      </p:grpSpPr>
      <p:sp>
        <p:nvSpPr>
          <p:cNvPr id="2" name="Text 0"/>
          <p:cNvSpPr/>
          <p:nvPr/>
        </p:nvSpPr>
        <p:spPr>
          <a:xfrm>
            <a:off x="502920" y="137160"/>
            <a:ext cx="2926080" cy="164592"/>
          </a:xfrm>
          <a:prstGeom prst="rect">
            <a:avLst/>
          </a:prstGeom>
          <a:noFill/>
          <a:ln/>
        </p:spPr>
        <p:txBody>
          <a:bodyPr wrap="square" lIns="0" tIns="0" rIns="0" bIns="0" rtlCol="0" anchor="ctr"/>
          <a:lstStyle/>
          <a:p>
            <a:pPr marL="0" indent="0">
              <a:buNone/>
            </a:pPr>
            <a:endParaRPr lang="en-US" sz="800" dirty="0"/>
          </a:p>
        </p:txBody>
      </p:sp>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Problem Statement</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713232" y="1234440"/>
            <a:ext cx="2560320" cy="320040"/>
          </a:xfrm>
          <a:prstGeom prst="rect">
            <a:avLst/>
          </a:prstGeom>
          <a:noFill/>
          <a:ln/>
        </p:spPr>
        <p:txBody>
          <a:bodyPr wrap="square" lIns="0" tIns="0" rIns="0" bIns="0" rtlCol="0" anchor="ctr"/>
          <a:lstStyle/>
          <a:p>
            <a:pPr marL="0" indent="0">
              <a:buNone/>
            </a:pPr>
            <a:r>
              <a:rPr lang="en-US" sz="1800" b="1" dirty="0">
                <a:solidFill>
                  <a:srgbClr val="22C7E8"/>
                </a:solidFill>
              </a:rPr>
              <a:t>Core issue</a:t>
            </a:r>
            <a:endParaRPr lang="en-US" sz="1800" dirty="0"/>
          </a:p>
        </p:txBody>
      </p:sp>
      <p:sp>
        <p:nvSpPr>
          <p:cNvPr id="6" name="Text 4"/>
          <p:cNvSpPr/>
          <p:nvPr/>
        </p:nvSpPr>
        <p:spPr>
          <a:xfrm>
            <a:off x="713232" y="1645920"/>
            <a:ext cx="5303520" cy="1188720"/>
          </a:xfrm>
          <a:prstGeom prst="rect">
            <a:avLst/>
          </a:prstGeom>
          <a:noFill/>
          <a:ln/>
        </p:spPr>
        <p:txBody>
          <a:bodyPr wrap="square" lIns="254" tIns="254" rIns="254" bIns="254" rtlCol="0" anchor="ctr">
            <a:normAutofit/>
          </a:bodyPr>
          <a:lstStyle/>
          <a:p>
            <a:pPr marL="0" indent="0">
              <a:buNone/>
            </a:pPr>
            <a:r>
              <a:rPr lang="en-US" sz="2600" b="1" dirty="0">
                <a:solidFill>
                  <a:srgbClr val="061A33"/>
                </a:solidFill>
              </a:rPr>
              <a:t>Existing defences are often reactive, fragmented, and weak against unknown or evolving fake applications.</a:t>
            </a:r>
            <a:endParaRPr lang="en-US" sz="2600" dirty="0"/>
          </a:p>
        </p:txBody>
      </p:sp>
      <p:sp>
        <p:nvSpPr>
          <p:cNvPr id="7" name="Text 5"/>
          <p:cNvSpPr/>
          <p:nvPr/>
        </p:nvSpPr>
        <p:spPr>
          <a:xfrm>
            <a:off x="6400800" y="1325880"/>
            <a:ext cx="5029200" cy="3840480"/>
          </a:xfrm>
          <a:prstGeom prst="rect">
            <a:avLst/>
          </a:prstGeom>
          <a:noFill/>
          <a:ln/>
        </p:spPr>
        <p:txBody>
          <a:bodyPr wrap="square" lIns="381" tIns="381" rIns="381" bIns="381" rtlCol="0" anchor="ctr">
            <a:normAutofit/>
          </a:bodyPr>
          <a:lstStyle/>
          <a:p>
            <a:r>
              <a:rPr lang="en-US" sz="2000" dirty="0">
                <a:solidFill>
                  <a:srgbClr val="334155"/>
                </a:solidFill>
                <a:latin typeface="Aptos" pitchFamily="34" charset="0"/>
                <a:ea typeface="Aptos" pitchFamily="34" charset="-122"/>
                <a:cs typeface="Aptos" pitchFamily="34" charset="-120"/>
              </a:rPr>
              <a:t>Zero-day and polymorphic threats can bypass signatures.</a:t>
            </a:r>
            <a:endParaRPr lang="en-US" sz="2000" dirty="0"/>
          </a:p>
          <a:p>
            <a:r>
              <a:rPr lang="en-US" sz="2000" dirty="0">
                <a:solidFill>
                  <a:srgbClr val="334155"/>
                </a:solidFill>
                <a:latin typeface="Aptos" pitchFamily="34" charset="0"/>
                <a:ea typeface="Aptos" pitchFamily="34" charset="-122"/>
                <a:cs typeface="Aptos" pitchFamily="34" charset="-120"/>
              </a:rPr>
              <a:t>High alert volumes create analyst fatigue and missed threats.</a:t>
            </a:r>
            <a:endParaRPr lang="en-US" sz="2000" dirty="0"/>
          </a:p>
          <a:p>
            <a:r>
              <a:rPr lang="en-US" sz="2000" dirty="0">
                <a:solidFill>
                  <a:srgbClr val="334155"/>
                </a:solidFill>
                <a:latin typeface="Aptos" pitchFamily="34" charset="0"/>
                <a:ea typeface="Aptos" pitchFamily="34" charset="-122"/>
                <a:cs typeface="Aptos" pitchFamily="34" charset="-120"/>
              </a:rPr>
              <a:t>CTI systems often lack automation, adaptability, and real-time learning.</a:t>
            </a:r>
            <a:endParaRPr lang="en-US" sz="2000" dirty="0"/>
          </a:p>
          <a:p>
            <a:r>
              <a:rPr lang="en-US" sz="2000" dirty="0">
                <a:solidFill>
                  <a:srgbClr val="334155"/>
                </a:solidFill>
                <a:latin typeface="Aptos" pitchFamily="34" charset="0"/>
                <a:ea typeface="Aptos" pitchFamily="34" charset="-122"/>
                <a:cs typeface="Aptos" pitchFamily="34" charset="-120"/>
              </a:rPr>
              <a:t>ML integration into CTI remains limited for fake application detection.</a:t>
            </a:r>
            <a:endParaRPr lang="en-US" sz="2000" dirty="0"/>
          </a:p>
        </p:txBody>
      </p:sp>
      <p:sp>
        <p:nvSpPr>
          <p:cNvPr id="8" name="Text 6"/>
          <p:cNvSpPr/>
          <p:nvPr/>
        </p:nvSpPr>
        <p:spPr>
          <a:xfrm>
            <a:off x="868680" y="5257800"/>
            <a:ext cx="10241280" cy="502920"/>
          </a:xfrm>
          <a:prstGeom prst="rect">
            <a:avLst/>
          </a:prstGeom>
          <a:noFill/>
          <a:ln/>
        </p:spPr>
        <p:txBody>
          <a:bodyPr wrap="square" lIns="254" tIns="254" rIns="254" bIns="254" rtlCol="0" anchor="ctr"/>
          <a:lstStyle/>
          <a:p>
            <a:pPr marL="0" indent="0" algn="ctr">
              <a:buNone/>
            </a:pPr>
            <a:r>
              <a:rPr lang="en-US" sz="2200" b="1" dirty="0">
                <a:solidFill>
                  <a:srgbClr val="0A3A74"/>
                </a:solidFill>
              </a:rPr>
              <a:t>Research need: an intelligent framework that detects suspicious application behaviour and supports proactive response.</a:t>
            </a:r>
            <a:endParaRPr lang="en-US" sz="2200" dirty="0"/>
          </a:p>
        </p:txBody>
      </p:sp>
      <p:sp>
        <p:nvSpPr>
          <p:cNvPr id="9" name="Text 7"/>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04</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7FB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Aim and Research Objectives</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685800" y="1234440"/>
            <a:ext cx="1097280" cy="320040"/>
          </a:xfrm>
          <a:prstGeom prst="rect">
            <a:avLst/>
          </a:prstGeom>
          <a:noFill/>
          <a:ln/>
        </p:spPr>
        <p:txBody>
          <a:bodyPr wrap="square" lIns="0" tIns="0" rIns="0" bIns="0" rtlCol="0" anchor="ctr"/>
          <a:lstStyle/>
          <a:p>
            <a:pPr marL="0" indent="0">
              <a:buNone/>
            </a:pPr>
            <a:r>
              <a:rPr lang="en-US" sz="1800" b="1" dirty="0">
                <a:solidFill>
                  <a:srgbClr val="22C7E8"/>
                </a:solidFill>
              </a:rPr>
              <a:t>Aim</a:t>
            </a:r>
            <a:endParaRPr lang="en-US" sz="1800" dirty="0"/>
          </a:p>
        </p:txBody>
      </p:sp>
      <p:sp>
        <p:nvSpPr>
          <p:cNvPr id="6" name="Text 4"/>
          <p:cNvSpPr/>
          <p:nvPr/>
        </p:nvSpPr>
        <p:spPr>
          <a:xfrm>
            <a:off x="685800" y="1600200"/>
            <a:ext cx="10607040" cy="777240"/>
          </a:xfrm>
          <a:prstGeom prst="rect">
            <a:avLst/>
          </a:prstGeom>
          <a:noFill/>
          <a:ln/>
        </p:spPr>
        <p:txBody>
          <a:bodyPr wrap="square" lIns="254" tIns="254" rIns="254" bIns="254" rtlCol="0" anchor="ctr">
            <a:normAutofit/>
          </a:bodyPr>
          <a:lstStyle/>
          <a:p>
            <a:pPr marL="0" indent="0">
              <a:buNone/>
            </a:pPr>
            <a:r>
              <a:rPr lang="en-US" sz="2500" b="1" dirty="0">
                <a:solidFill>
                  <a:srgbClr val="061A33"/>
                </a:solidFill>
              </a:rPr>
              <a:t>Design and develop an AI-based machine learning-driven framework for detecting fake and malicious Android applications.</a:t>
            </a:r>
            <a:endParaRPr lang="en-US" sz="2500" dirty="0"/>
          </a:p>
        </p:txBody>
      </p:sp>
      <p:sp>
        <p:nvSpPr>
          <p:cNvPr id="7" name="Text 5"/>
          <p:cNvSpPr/>
          <p:nvPr/>
        </p:nvSpPr>
        <p:spPr>
          <a:xfrm>
            <a:off x="914400" y="2743200"/>
            <a:ext cx="10332720" cy="2377440"/>
          </a:xfrm>
          <a:prstGeom prst="rect">
            <a:avLst/>
          </a:prstGeom>
          <a:noFill/>
          <a:ln/>
        </p:spPr>
        <p:txBody>
          <a:bodyPr wrap="square" lIns="381" tIns="381" rIns="381" bIns="381" rtlCol="0" anchor="ctr">
            <a:normAutofit/>
          </a:bodyPr>
          <a:lstStyle/>
          <a:p>
            <a:r>
              <a:rPr lang="en-US" sz="2100" dirty="0">
                <a:solidFill>
                  <a:srgbClr val="334155"/>
                </a:solidFill>
                <a:latin typeface="Aptos" pitchFamily="34" charset="0"/>
                <a:ea typeface="Aptos" pitchFamily="34" charset="-122"/>
                <a:cs typeface="Aptos" pitchFamily="34" charset="-120"/>
              </a:rPr>
              <a:t>Analyse current CTI and cybersecurity detection methods.</a:t>
            </a:r>
            <a:endParaRPr lang="en-US" sz="2100" dirty="0"/>
          </a:p>
          <a:p>
            <a:r>
              <a:rPr lang="en-US" sz="2100" dirty="0">
                <a:solidFill>
                  <a:srgbClr val="334155"/>
                </a:solidFill>
                <a:latin typeface="Aptos" pitchFamily="34" charset="0"/>
                <a:ea typeface="Aptos" pitchFamily="34" charset="-122"/>
                <a:cs typeface="Aptos" pitchFamily="34" charset="-120"/>
              </a:rPr>
              <a:t>Investigate how AI and ML improve threat detection and intelligence generation.</a:t>
            </a:r>
            <a:endParaRPr lang="en-US" sz="2100" dirty="0"/>
          </a:p>
          <a:p>
            <a:r>
              <a:rPr lang="en-US" sz="2100" dirty="0">
                <a:solidFill>
                  <a:srgbClr val="334155"/>
                </a:solidFill>
                <a:latin typeface="Aptos" pitchFamily="34" charset="0"/>
                <a:ea typeface="Aptos" pitchFamily="34" charset="-122"/>
                <a:cs typeface="Aptos" pitchFamily="34" charset="-120"/>
              </a:rPr>
              <a:t>Identify behavioural indicators suitable for fake application classification.</a:t>
            </a:r>
            <a:endParaRPr lang="en-US" sz="2100" dirty="0"/>
          </a:p>
          <a:p>
            <a:r>
              <a:rPr lang="en-US" sz="2100" dirty="0">
                <a:solidFill>
                  <a:srgbClr val="334155"/>
                </a:solidFill>
                <a:latin typeface="Aptos" pitchFamily="34" charset="0"/>
                <a:ea typeface="Aptos" pitchFamily="34" charset="-122"/>
                <a:cs typeface="Aptos" pitchFamily="34" charset="-120"/>
              </a:rPr>
              <a:t>Design a scalable ML-based CTI framework for large cybersecurity data.</a:t>
            </a:r>
            <a:endParaRPr lang="en-US" sz="2100" dirty="0"/>
          </a:p>
        </p:txBody>
      </p:sp>
      <p:sp>
        <p:nvSpPr>
          <p:cNvPr id="8" name="Text 6"/>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05</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7FBFF"/>
        </a:solidFill>
        <a:effectLst/>
      </p:bgPr>
    </p:bg>
    <p:spTree>
      <p:nvGrpSpPr>
        <p:cNvPr id="1" name=""/>
        <p:cNvGrpSpPr/>
        <p:nvPr/>
      </p:nvGrpSpPr>
      <p:grpSpPr>
        <a:xfrm>
          <a:off x="0" y="0"/>
          <a:ext cx="0" cy="0"/>
          <a:chOff x="0" y="0"/>
          <a:chExt cx="0" cy="0"/>
        </a:xfrm>
      </p:grpSpPr>
      <p:sp>
        <p:nvSpPr>
          <p:cNvPr id="2" name="Text 0"/>
          <p:cNvSpPr/>
          <p:nvPr/>
        </p:nvSpPr>
        <p:spPr>
          <a:xfrm>
            <a:off x="502920" y="137160"/>
            <a:ext cx="2926080" cy="164592"/>
          </a:xfrm>
          <a:prstGeom prst="rect">
            <a:avLst/>
          </a:prstGeom>
          <a:noFill/>
          <a:ln/>
        </p:spPr>
        <p:txBody>
          <a:bodyPr wrap="square" lIns="0" tIns="0" rIns="0" bIns="0" rtlCol="0" anchor="ctr"/>
          <a:lstStyle/>
          <a:p>
            <a:pPr marL="0" indent="0">
              <a:buNone/>
            </a:pPr>
            <a:endParaRPr lang="en-US" sz="800" dirty="0"/>
          </a:p>
        </p:txBody>
      </p:sp>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Research Questions</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822960" y="1371600"/>
            <a:ext cx="777240" cy="347472"/>
          </a:xfrm>
          <a:prstGeom prst="rect">
            <a:avLst/>
          </a:prstGeom>
          <a:noFill/>
          <a:ln/>
        </p:spPr>
        <p:txBody>
          <a:bodyPr wrap="square" lIns="0" tIns="0" rIns="0" bIns="0" rtlCol="0" anchor="ctr"/>
          <a:lstStyle/>
          <a:p>
            <a:pPr marL="0" indent="0" algn="ctr">
              <a:buNone/>
            </a:pPr>
            <a:r>
              <a:rPr lang="en-US" sz="1800" b="1" dirty="0">
                <a:solidFill>
                  <a:srgbClr val="22C7E8"/>
                </a:solidFill>
              </a:rPr>
              <a:t>RQ1</a:t>
            </a:r>
            <a:endParaRPr lang="en-US" sz="1800" dirty="0"/>
          </a:p>
        </p:txBody>
      </p:sp>
      <p:sp>
        <p:nvSpPr>
          <p:cNvPr id="6" name="Text 4"/>
          <p:cNvSpPr/>
          <p:nvPr/>
        </p:nvSpPr>
        <p:spPr>
          <a:xfrm>
            <a:off x="1783080" y="1325880"/>
            <a:ext cx="9601200" cy="502920"/>
          </a:xfrm>
          <a:prstGeom prst="rect">
            <a:avLst/>
          </a:prstGeom>
          <a:noFill/>
          <a:ln/>
        </p:spPr>
        <p:txBody>
          <a:bodyPr wrap="square" lIns="254" tIns="254" rIns="254" bIns="254" rtlCol="0" anchor="ctr">
            <a:normAutofit/>
          </a:bodyPr>
          <a:lstStyle/>
          <a:p>
            <a:pPr marL="0" indent="0">
              <a:buNone/>
            </a:pPr>
            <a:r>
              <a:rPr lang="en-US" sz="2100" dirty="0">
                <a:solidFill>
                  <a:srgbClr val="061A33"/>
                </a:solidFill>
              </a:rPr>
              <a:t>How effective are existing cybersecurity systems in detecting fake and malicious applications?</a:t>
            </a:r>
            <a:endParaRPr lang="en-US" sz="2100" dirty="0"/>
          </a:p>
        </p:txBody>
      </p:sp>
      <p:sp>
        <p:nvSpPr>
          <p:cNvPr id="7" name="Text 5"/>
          <p:cNvSpPr/>
          <p:nvPr/>
        </p:nvSpPr>
        <p:spPr>
          <a:xfrm>
            <a:off x="822960" y="2450592"/>
            <a:ext cx="777240" cy="347472"/>
          </a:xfrm>
          <a:prstGeom prst="rect">
            <a:avLst/>
          </a:prstGeom>
          <a:noFill/>
          <a:ln/>
        </p:spPr>
        <p:txBody>
          <a:bodyPr wrap="square" lIns="0" tIns="0" rIns="0" bIns="0" rtlCol="0" anchor="ctr"/>
          <a:lstStyle/>
          <a:p>
            <a:pPr marL="0" indent="0" algn="ctr">
              <a:buNone/>
            </a:pPr>
            <a:r>
              <a:rPr lang="en-US" sz="1800" b="1" dirty="0">
                <a:solidFill>
                  <a:srgbClr val="22C7E8"/>
                </a:solidFill>
              </a:rPr>
              <a:t>RQ2</a:t>
            </a:r>
            <a:endParaRPr lang="en-US" sz="1800" dirty="0"/>
          </a:p>
        </p:txBody>
      </p:sp>
      <p:sp>
        <p:nvSpPr>
          <p:cNvPr id="8" name="Text 6"/>
          <p:cNvSpPr/>
          <p:nvPr/>
        </p:nvSpPr>
        <p:spPr>
          <a:xfrm>
            <a:off x="1783080" y="2404872"/>
            <a:ext cx="9601200" cy="502920"/>
          </a:xfrm>
          <a:prstGeom prst="rect">
            <a:avLst/>
          </a:prstGeom>
          <a:noFill/>
          <a:ln/>
        </p:spPr>
        <p:txBody>
          <a:bodyPr wrap="square" lIns="254" tIns="254" rIns="254" bIns="254" rtlCol="0" anchor="ctr">
            <a:normAutofit/>
          </a:bodyPr>
          <a:lstStyle/>
          <a:p>
            <a:pPr marL="0" indent="0">
              <a:buNone/>
            </a:pPr>
            <a:r>
              <a:rPr lang="en-US" sz="2100" dirty="0">
                <a:solidFill>
                  <a:srgbClr val="061A33"/>
                </a:solidFill>
              </a:rPr>
              <a:t>What security risks do fake apps pose, including data theft and privacy breaches?</a:t>
            </a:r>
            <a:endParaRPr lang="en-US" sz="2100" dirty="0"/>
          </a:p>
        </p:txBody>
      </p:sp>
      <p:sp>
        <p:nvSpPr>
          <p:cNvPr id="9" name="Text 7"/>
          <p:cNvSpPr/>
          <p:nvPr/>
        </p:nvSpPr>
        <p:spPr>
          <a:xfrm>
            <a:off x="822960" y="3529584"/>
            <a:ext cx="777240" cy="347472"/>
          </a:xfrm>
          <a:prstGeom prst="rect">
            <a:avLst/>
          </a:prstGeom>
          <a:noFill/>
          <a:ln/>
        </p:spPr>
        <p:txBody>
          <a:bodyPr wrap="square" lIns="0" tIns="0" rIns="0" bIns="0" rtlCol="0" anchor="ctr"/>
          <a:lstStyle/>
          <a:p>
            <a:pPr marL="0" indent="0" algn="ctr">
              <a:buNone/>
            </a:pPr>
            <a:r>
              <a:rPr lang="en-US" sz="1800" b="1" dirty="0">
                <a:solidFill>
                  <a:srgbClr val="22C7E8"/>
                </a:solidFill>
              </a:rPr>
              <a:t>RQ3</a:t>
            </a:r>
            <a:endParaRPr lang="en-US" sz="1800" dirty="0"/>
          </a:p>
        </p:txBody>
      </p:sp>
      <p:sp>
        <p:nvSpPr>
          <p:cNvPr id="10" name="Text 8"/>
          <p:cNvSpPr/>
          <p:nvPr/>
        </p:nvSpPr>
        <p:spPr>
          <a:xfrm>
            <a:off x="1783080" y="3483864"/>
            <a:ext cx="9601200" cy="502920"/>
          </a:xfrm>
          <a:prstGeom prst="rect">
            <a:avLst/>
          </a:prstGeom>
          <a:noFill/>
          <a:ln/>
        </p:spPr>
        <p:txBody>
          <a:bodyPr wrap="square" lIns="254" tIns="254" rIns="254" bIns="254" rtlCol="0" anchor="ctr">
            <a:normAutofit/>
          </a:bodyPr>
          <a:lstStyle/>
          <a:p>
            <a:pPr marL="0" indent="0">
              <a:buNone/>
            </a:pPr>
            <a:r>
              <a:rPr lang="en-US" sz="2100" b="1" dirty="0">
                <a:solidFill>
                  <a:srgbClr val="061A33"/>
                </a:solidFill>
              </a:rPr>
              <a:t>How can AI and ML improve fake application detection and classification?</a:t>
            </a:r>
            <a:endParaRPr lang="en-US" sz="2100" dirty="0"/>
          </a:p>
        </p:txBody>
      </p:sp>
      <p:sp>
        <p:nvSpPr>
          <p:cNvPr id="11" name="Text 9"/>
          <p:cNvSpPr/>
          <p:nvPr/>
        </p:nvSpPr>
        <p:spPr>
          <a:xfrm>
            <a:off x="822960" y="4608576"/>
            <a:ext cx="777240" cy="347472"/>
          </a:xfrm>
          <a:prstGeom prst="rect">
            <a:avLst/>
          </a:prstGeom>
          <a:noFill/>
          <a:ln/>
        </p:spPr>
        <p:txBody>
          <a:bodyPr wrap="square" lIns="0" tIns="0" rIns="0" bIns="0" rtlCol="0" anchor="ctr"/>
          <a:lstStyle/>
          <a:p>
            <a:pPr marL="0" indent="0" algn="ctr">
              <a:buNone/>
            </a:pPr>
            <a:r>
              <a:rPr lang="en-US" sz="1800" b="1" dirty="0">
                <a:solidFill>
                  <a:srgbClr val="22C7E8"/>
                </a:solidFill>
              </a:rPr>
              <a:t>RQ4</a:t>
            </a:r>
            <a:endParaRPr lang="en-US" sz="1800" dirty="0"/>
          </a:p>
        </p:txBody>
      </p:sp>
      <p:sp>
        <p:nvSpPr>
          <p:cNvPr id="12" name="Text 10"/>
          <p:cNvSpPr/>
          <p:nvPr/>
        </p:nvSpPr>
        <p:spPr>
          <a:xfrm>
            <a:off x="1783080" y="4562856"/>
            <a:ext cx="9601200" cy="502920"/>
          </a:xfrm>
          <a:prstGeom prst="rect">
            <a:avLst/>
          </a:prstGeom>
          <a:noFill/>
          <a:ln/>
        </p:spPr>
        <p:txBody>
          <a:bodyPr wrap="square" lIns="254" tIns="254" rIns="254" bIns="254" rtlCol="0" anchor="ctr">
            <a:normAutofit/>
          </a:bodyPr>
          <a:lstStyle/>
          <a:p>
            <a:pPr marL="0" indent="0">
              <a:buNone/>
            </a:pPr>
            <a:r>
              <a:rPr lang="en-US" sz="2100" dirty="0">
                <a:solidFill>
                  <a:srgbClr val="061A33"/>
                </a:solidFill>
              </a:rPr>
              <a:t>Which behavioural indicators can reveal permission misuse, abnormal activity, or malicious patterns?</a:t>
            </a:r>
            <a:endParaRPr lang="en-US" sz="2100" dirty="0"/>
          </a:p>
        </p:txBody>
      </p:sp>
      <p:sp>
        <p:nvSpPr>
          <p:cNvPr id="13" name="Text 11"/>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06</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7FBFF"/>
        </a:solidFill>
        <a:effectLst/>
      </p:bgPr>
    </p:bg>
    <p:spTree>
      <p:nvGrpSpPr>
        <p:cNvPr id="1" name=""/>
        <p:cNvGrpSpPr/>
        <p:nvPr/>
      </p:nvGrpSpPr>
      <p:grpSpPr>
        <a:xfrm>
          <a:off x="0" y="0"/>
          <a:ext cx="0" cy="0"/>
          <a:chOff x="0" y="0"/>
          <a:chExt cx="0" cy="0"/>
        </a:xfrm>
      </p:grpSpPr>
      <p:sp>
        <p:nvSpPr>
          <p:cNvPr id="2" name="Text 0"/>
          <p:cNvSpPr/>
          <p:nvPr/>
        </p:nvSpPr>
        <p:spPr>
          <a:xfrm>
            <a:off x="502920" y="137160"/>
            <a:ext cx="2926080" cy="164592"/>
          </a:xfrm>
          <a:prstGeom prst="rect">
            <a:avLst/>
          </a:prstGeom>
          <a:noFill/>
          <a:ln/>
        </p:spPr>
        <p:txBody>
          <a:bodyPr wrap="square" lIns="0" tIns="0" rIns="0" bIns="0" rtlCol="0" anchor="ctr"/>
          <a:lstStyle/>
          <a:p>
            <a:pPr marL="0" indent="0">
              <a:buNone/>
            </a:pPr>
            <a:endParaRPr lang="en-US" sz="800" dirty="0"/>
          </a:p>
        </p:txBody>
      </p:sp>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Literature Review: From Reactive Tools to Intelligent CTI</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777240" y="1234440"/>
            <a:ext cx="3657600" cy="329184"/>
          </a:xfrm>
          <a:prstGeom prst="rect">
            <a:avLst/>
          </a:prstGeom>
          <a:noFill/>
          <a:ln/>
        </p:spPr>
        <p:txBody>
          <a:bodyPr wrap="square" lIns="0" tIns="0" rIns="0" bIns="0" rtlCol="0" anchor="ctr"/>
          <a:lstStyle/>
          <a:p>
            <a:pPr marL="0" indent="0">
              <a:buNone/>
            </a:pPr>
            <a:r>
              <a:rPr lang="en-US" sz="2100" b="1" dirty="0">
                <a:solidFill>
                  <a:srgbClr val="061A33"/>
                </a:solidFill>
              </a:rPr>
              <a:t>Traditional security</a:t>
            </a:r>
            <a:endParaRPr lang="en-US" sz="2100" dirty="0"/>
          </a:p>
        </p:txBody>
      </p:sp>
      <p:sp>
        <p:nvSpPr>
          <p:cNvPr id="6" name="Text 4"/>
          <p:cNvSpPr/>
          <p:nvPr/>
        </p:nvSpPr>
        <p:spPr>
          <a:xfrm>
            <a:off x="822960" y="1719072"/>
            <a:ext cx="4389120" cy="2286000"/>
          </a:xfrm>
          <a:prstGeom prst="rect">
            <a:avLst/>
          </a:prstGeom>
          <a:noFill/>
          <a:ln/>
        </p:spPr>
        <p:txBody>
          <a:bodyPr wrap="square" lIns="381" tIns="381" rIns="381" bIns="381" rtlCol="0" anchor="ctr">
            <a:normAutofit/>
          </a:bodyPr>
          <a:lstStyle/>
          <a:p>
            <a:r>
              <a:rPr lang="en-US" sz="1800" dirty="0">
                <a:solidFill>
                  <a:srgbClr val="334155"/>
                </a:solidFill>
                <a:latin typeface="Aptos" pitchFamily="34" charset="0"/>
                <a:ea typeface="Aptos" pitchFamily="34" charset="-122"/>
                <a:cs typeface="Aptos" pitchFamily="34" charset="-120"/>
              </a:rPr>
              <a:t>Firewalls, antivirus, signatures, rule-based IDS/IPS</a:t>
            </a:r>
            <a:endParaRPr lang="en-US" sz="1800" dirty="0"/>
          </a:p>
          <a:p>
            <a:r>
              <a:rPr lang="en-US" sz="1800" dirty="0">
                <a:solidFill>
                  <a:srgbClr val="334155"/>
                </a:solidFill>
                <a:latin typeface="Aptos" pitchFamily="34" charset="0"/>
                <a:ea typeface="Aptos" pitchFamily="34" charset="-122"/>
                <a:cs typeface="Aptos" pitchFamily="34" charset="-120"/>
              </a:rPr>
              <a:t>Effective for known threats</a:t>
            </a:r>
            <a:endParaRPr lang="en-US" sz="1800" dirty="0"/>
          </a:p>
          <a:p>
            <a:r>
              <a:rPr lang="en-US" sz="1800" dirty="0">
                <a:solidFill>
                  <a:srgbClr val="334155"/>
                </a:solidFill>
                <a:latin typeface="Aptos" pitchFamily="34" charset="0"/>
                <a:ea typeface="Aptos" pitchFamily="34" charset="-122"/>
                <a:cs typeface="Aptos" pitchFamily="34" charset="-120"/>
              </a:rPr>
              <a:t>Weak against obfuscation and zero-day behaviour</a:t>
            </a:r>
            <a:endParaRPr lang="en-US" sz="1800" dirty="0"/>
          </a:p>
        </p:txBody>
      </p:sp>
      <p:sp>
        <p:nvSpPr>
          <p:cNvPr id="7" name="Text 5"/>
          <p:cNvSpPr/>
          <p:nvPr/>
        </p:nvSpPr>
        <p:spPr>
          <a:xfrm>
            <a:off x="5623560" y="1234440"/>
            <a:ext cx="3657600" cy="329184"/>
          </a:xfrm>
          <a:prstGeom prst="rect">
            <a:avLst/>
          </a:prstGeom>
          <a:noFill/>
          <a:ln/>
        </p:spPr>
        <p:txBody>
          <a:bodyPr wrap="square" lIns="0" tIns="0" rIns="0" bIns="0" rtlCol="0" anchor="ctr"/>
          <a:lstStyle/>
          <a:p>
            <a:pPr marL="0" indent="0">
              <a:buNone/>
            </a:pPr>
            <a:r>
              <a:rPr lang="en-US" sz="2100" b="1" dirty="0">
                <a:solidFill>
                  <a:srgbClr val="061A33"/>
                </a:solidFill>
              </a:rPr>
              <a:t>AI + ML detection</a:t>
            </a:r>
            <a:endParaRPr lang="en-US" sz="2100" dirty="0"/>
          </a:p>
        </p:txBody>
      </p:sp>
      <p:sp>
        <p:nvSpPr>
          <p:cNvPr id="8" name="Text 6"/>
          <p:cNvSpPr/>
          <p:nvPr/>
        </p:nvSpPr>
        <p:spPr>
          <a:xfrm>
            <a:off x="5669280" y="1719072"/>
            <a:ext cx="4754880" cy="2286000"/>
          </a:xfrm>
          <a:prstGeom prst="rect">
            <a:avLst/>
          </a:prstGeom>
          <a:noFill/>
          <a:ln/>
        </p:spPr>
        <p:txBody>
          <a:bodyPr wrap="square" lIns="381" tIns="381" rIns="381" bIns="381" rtlCol="0" anchor="ctr">
            <a:normAutofit/>
          </a:bodyPr>
          <a:lstStyle/>
          <a:p>
            <a:r>
              <a:rPr lang="en-US" sz="1800" dirty="0">
                <a:solidFill>
                  <a:srgbClr val="334155"/>
                </a:solidFill>
                <a:latin typeface="Aptos" pitchFamily="34" charset="0"/>
                <a:ea typeface="Aptos" pitchFamily="34" charset="-122"/>
                <a:cs typeface="Aptos" pitchFamily="34" charset="-120"/>
              </a:rPr>
              <a:t>Learns behavioural patterns from data</a:t>
            </a:r>
            <a:endParaRPr lang="en-US" sz="1800" dirty="0"/>
          </a:p>
          <a:p>
            <a:r>
              <a:rPr lang="en-US" sz="1800" dirty="0">
                <a:solidFill>
                  <a:srgbClr val="334155"/>
                </a:solidFill>
                <a:latin typeface="Aptos" pitchFamily="34" charset="0"/>
                <a:ea typeface="Aptos" pitchFamily="34" charset="-122"/>
                <a:cs typeface="Aptos" pitchFamily="34" charset="-120"/>
              </a:rPr>
              <a:t>Supports classification and anomaly detection</a:t>
            </a:r>
            <a:endParaRPr lang="en-US" sz="1800" dirty="0"/>
          </a:p>
          <a:p>
            <a:r>
              <a:rPr lang="en-US" sz="1800" dirty="0">
                <a:solidFill>
                  <a:srgbClr val="334155"/>
                </a:solidFill>
                <a:latin typeface="Aptos" pitchFamily="34" charset="0"/>
                <a:ea typeface="Aptos" pitchFamily="34" charset="-122"/>
                <a:cs typeface="Aptos" pitchFamily="34" charset="-120"/>
              </a:rPr>
              <a:t>Requires quality data, interpretability, and robustness</a:t>
            </a:r>
            <a:endParaRPr lang="en-US" sz="1800" dirty="0"/>
          </a:p>
        </p:txBody>
      </p:sp>
      <p:sp>
        <p:nvSpPr>
          <p:cNvPr id="9" name="Text 7"/>
          <p:cNvSpPr/>
          <p:nvPr/>
        </p:nvSpPr>
        <p:spPr>
          <a:xfrm>
            <a:off x="960120" y="4892040"/>
            <a:ext cx="10058400" cy="502920"/>
          </a:xfrm>
          <a:prstGeom prst="rect">
            <a:avLst/>
          </a:prstGeom>
          <a:noFill/>
          <a:ln/>
        </p:spPr>
        <p:txBody>
          <a:bodyPr wrap="square" lIns="254" tIns="254" rIns="254" bIns="254" rtlCol="0" anchor="ctr"/>
          <a:lstStyle/>
          <a:p>
            <a:pPr marL="0" indent="0" algn="ctr">
              <a:buNone/>
            </a:pPr>
            <a:r>
              <a:rPr lang="en-US" sz="2200" b="1" dirty="0">
                <a:solidFill>
                  <a:srgbClr val="0A3A74"/>
                </a:solidFill>
              </a:rPr>
              <a:t>CTI value: turns raw indicators into context, prioritisation, and response guidance.</a:t>
            </a:r>
            <a:endParaRPr lang="en-US" sz="2200" dirty="0"/>
          </a:p>
        </p:txBody>
      </p:sp>
      <p:sp>
        <p:nvSpPr>
          <p:cNvPr id="10" name="Text 8"/>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07</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7FB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Research Gaps Identified</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868680" y="1417320"/>
            <a:ext cx="5577840" cy="3840480"/>
          </a:xfrm>
          <a:prstGeom prst="rect">
            <a:avLst/>
          </a:prstGeom>
          <a:noFill/>
          <a:ln/>
        </p:spPr>
        <p:txBody>
          <a:bodyPr wrap="square" lIns="381" tIns="381" rIns="381" bIns="381" rtlCol="0" anchor="ctr">
            <a:normAutofit/>
          </a:bodyPr>
          <a:lstStyle/>
          <a:p>
            <a:r>
              <a:rPr lang="en-US" sz="2100" dirty="0">
                <a:solidFill>
                  <a:srgbClr val="334155"/>
                </a:solidFill>
                <a:latin typeface="Aptos" pitchFamily="34" charset="0"/>
                <a:ea typeface="Aptos" pitchFamily="34" charset="-122"/>
                <a:cs typeface="Aptos" pitchFamily="34" charset="-120"/>
              </a:rPr>
              <a:t>Limited integration of ML models with CTI for fake application detection.</a:t>
            </a:r>
            <a:endParaRPr lang="en-US" sz="2100" dirty="0"/>
          </a:p>
          <a:p>
            <a:r>
              <a:rPr lang="en-US" sz="2100" dirty="0">
                <a:solidFill>
                  <a:srgbClr val="334155"/>
                </a:solidFill>
                <a:latin typeface="Aptos" pitchFamily="34" charset="0"/>
                <a:ea typeface="Aptos" pitchFamily="34" charset="-122"/>
                <a:cs typeface="Aptos" pitchFamily="34" charset="-120"/>
              </a:rPr>
              <a:t>Insufficient ability to detect evolving, repackaged, and zero-day malicious apps.</a:t>
            </a:r>
            <a:endParaRPr lang="en-US" sz="2100" dirty="0"/>
          </a:p>
          <a:p>
            <a:r>
              <a:rPr lang="en-US" sz="2100" dirty="0">
                <a:solidFill>
                  <a:srgbClr val="334155"/>
                </a:solidFill>
                <a:latin typeface="Aptos" pitchFamily="34" charset="0"/>
                <a:ea typeface="Aptos" pitchFamily="34" charset="-122"/>
                <a:cs typeface="Aptos" pitchFamily="34" charset="-120"/>
              </a:rPr>
              <a:t>Weak contextual analysis of permission abuse and behavioural risk.</a:t>
            </a:r>
            <a:endParaRPr lang="en-US" sz="2100" dirty="0"/>
          </a:p>
          <a:p>
            <a:r>
              <a:rPr lang="en-US" sz="2100" dirty="0">
                <a:solidFill>
                  <a:srgbClr val="334155"/>
                </a:solidFill>
                <a:latin typeface="Aptos" pitchFamily="34" charset="0"/>
                <a:ea typeface="Aptos" pitchFamily="34" charset="-122"/>
                <a:cs typeface="Aptos" pitchFamily="34" charset="-120"/>
              </a:rPr>
              <a:t>Persistent false positives, scalability issues, and limited model transparency.</a:t>
            </a:r>
            <a:endParaRPr lang="en-US" sz="2100" dirty="0"/>
          </a:p>
        </p:txBody>
      </p:sp>
      <p:sp>
        <p:nvSpPr>
          <p:cNvPr id="6" name="Text 4"/>
          <p:cNvSpPr/>
          <p:nvPr/>
        </p:nvSpPr>
        <p:spPr>
          <a:xfrm>
            <a:off x="6720840" y="1417320"/>
            <a:ext cx="4023360" cy="320040"/>
          </a:xfrm>
          <a:prstGeom prst="rect">
            <a:avLst/>
          </a:prstGeom>
          <a:noFill/>
          <a:ln/>
        </p:spPr>
        <p:txBody>
          <a:bodyPr wrap="square" lIns="0" tIns="0" rIns="0" bIns="0" rtlCol="0" anchor="ctr"/>
          <a:lstStyle/>
          <a:p>
            <a:pPr marL="0" indent="0">
              <a:buNone/>
            </a:pPr>
            <a:r>
              <a:rPr lang="en-US" sz="1900" b="1" dirty="0">
                <a:solidFill>
                  <a:srgbClr val="22C7E8"/>
                </a:solidFill>
              </a:rPr>
              <a:t>Design response</a:t>
            </a:r>
            <a:endParaRPr lang="en-US" sz="1900" dirty="0"/>
          </a:p>
        </p:txBody>
      </p:sp>
      <p:sp>
        <p:nvSpPr>
          <p:cNvPr id="7" name="Text 5"/>
          <p:cNvSpPr/>
          <p:nvPr/>
        </p:nvSpPr>
        <p:spPr>
          <a:xfrm>
            <a:off x="6720840" y="1874520"/>
            <a:ext cx="4434840" cy="2057400"/>
          </a:xfrm>
          <a:prstGeom prst="rect">
            <a:avLst/>
          </a:prstGeom>
          <a:noFill/>
          <a:ln/>
        </p:spPr>
        <p:txBody>
          <a:bodyPr wrap="square" lIns="254" tIns="254" rIns="254" bIns="254" rtlCol="0" anchor="ctr">
            <a:normAutofit/>
          </a:bodyPr>
          <a:lstStyle/>
          <a:p>
            <a:pPr marL="0" indent="0">
              <a:buNone/>
            </a:pPr>
            <a:r>
              <a:rPr lang="en-US" sz="2500" b="1" dirty="0">
                <a:solidFill>
                  <a:srgbClr val="061A33"/>
                </a:solidFill>
              </a:rPr>
              <a:t>A structured pipeline combining runtime system calls, feature selection, SMOTE, model comparison, feature importance, and CTI interpretation.</a:t>
            </a:r>
            <a:endParaRPr lang="en-US" sz="2500" dirty="0"/>
          </a:p>
        </p:txBody>
      </p:sp>
      <p:sp>
        <p:nvSpPr>
          <p:cNvPr id="8" name="Text 6"/>
          <p:cNvSpPr/>
          <p:nvPr/>
        </p:nvSpPr>
        <p:spPr>
          <a:xfrm>
            <a:off x="6720840" y="4389120"/>
            <a:ext cx="4434840" cy="530352"/>
          </a:xfrm>
          <a:prstGeom prst="rect">
            <a:avLst/>
          </a:prstGeom>
          <a:noFill/>
          <a:ln/>
        </p:spPr>
        <p:txBody>
          <a:bodyPr wrap="square" lIns="254" tIns="254" rIns="254" bIns="254" rtlCol="0" anchor="ctr">
            <a:normAutofit/>
          </a:bodyPr>
          <a:lstStyle/>
          <a:p>
            <a:pPr marL="0" indent="0" algn="ctr">
              <a:buNone/>
            </a:pPr>
            <a:r>
              <a:rPr lang="en-US" sz="2000" b="1" dirty="0">
                <a:solidFill>
                  <a:srgbClr val="0A3A74"/>
                </a:solidFill>
              </a:rPr>
              <a:t>Focus: proactive, interpretable fake application detection.</a:t>
            </a:r>
            <a:endParaRPr lang="en-US" sz="2000" dirty="0"/>
          </a:p>
        </p:txBody>
      </p:sp>
      <p:sp>
        <p:nvSpPr>
          <p:cNvPr id="9" name="Text 7"/>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08</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0">
    <p:bg>
      <p:bgPr>
        <a:solidFill>
          <a:srgbClr val="F7FB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Dataset Loading and Structure</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pic>
        <p:nvPicPr>
          <p:cNvPr id="5" name="Image 0" descr="/mnt/data/image(2910).png"/>
          <p:cNvPicPr>
            <a:picLocks noChangeAspect="1"/>
          </p:cNvPicPr>
          <p:nvPr/>
        </p:nvPicPr>
        <p:blipFill>
          <a:blip r:embed="rId3"/>
          <a:stretch>
            <a:fillRect/>
          </a:stretch>
        </p:blipFill>
        <p:spPr>
          <a:xfrm>
            <a:off x="960514" y="1143000"/>
            <a:ext cx="5394173" cy="4983480"/>
          </a:xfrm>
          <a:prstGeom prst="rect">
            <a:avLst/>
          </a:prstGeom>
        </p:spPr>
      </p:pic>
      <p:sp>
        <p:nvSpPr>
          <p:cNvPr id="6" name="Text 3"/>
          <p:cNvSpPr/>
          <p:nvPr/>
        </p:nvSpPr>
        <p:spPr>
          <a:xfrm>
            <a:off x="7086600" y="1508760"/>
            <a:ext cx="2011680" cy="438912"/>
          </a:xfrm>
          <a:prstGeom prst="rect">
            <a:avLst/>
          </a:prstGeom>
          <a:noFill/>
          <a:ln/>
        </p:spPr>
        <p:txBody>
          <a:bodyPr wrap="square" lIns="0" tIns="0" rIns="0" bIns="0" rtlCol="0" anchor="ctr"/>
          <a:lstStyle/>
          <a:p>
            <a:pPr marL="0" indent="0" algn="ctr">
              <a:buNone/>
            </a:pPr>
            <a:r>
              <a:rPr lang="en-US" sz="3100" b="1" dirty="0">
                <a:solidFill>
                  <a:srgbClr val="0A3A74"/>
                </a:solidFill>
                <a:latin typeface="Aptos Display" pitchFamily="34" charset="0"/>
                <a:ea typeface="Aptos Display" pitchFamily="34" charset="-122"/>
                <a:cs typeface="Aptos Display" pitchFamily="34" charset="-120"/>
              </a:rPr>
              <a:t>11,598</a:t>
            </a:r>
            <a:endParaRPr lang="en-US" sz="3100" dirty="0"/>
          </a:p>
        </p:txBody>
      </p:sp>
      <p:sp>
        <p:nvSpPr>
          <p:cNvPr id="7" name="Text 4"/>
          <p:cNvSpPr/>
          <p:nvPr/>
        </p:nvSpPr>
        <p:spPr>
          <a:xfrm>
            <a:off x="7086600" y="1984248"/>
            <a:ext cx="2011680" cy="420624"/>
          </a:xfrm>
          <a:prstGeom prst="rect">
            <a:avLst/>
          </a:prstGeom>
          <a:noFill/>
          <a:ln/>
        </p:spPr>
        <p:txBody>
          <a:bodyPr wrap="square" lIns="0" tIns="0" rIns="0" bIns="0" rtlCol="0" anchor="ctr">
            <a:normAutofit/>
          </a:bodyPr>
          <a:lstStyle/>
          <a:p>
            <a:pPr marL="0" indent="0" algn="ctr">
              <a:buNone/>
            </a:pPr>
            <a:r>
              <a:rPr lang="en-US" sz="1400" dirty="0">
                <a:solidFill>
                  <a:srgbClr val="334155"/>
                </a:solidFill>
                <a:latin typeface="Aptos" pitchFamily="34" charset="0"/>
                <a:ea typeface="Aptos" pitchFamily="34" charset="-122"/>
                <a:cs typeface="Aptos" pitchFamily="34" charset="-120"/>
              </a:rPr>
              <a:t>Android application samples</a:t>
            </a:r>
            <a:endParaRPr lang="en-US" sz="1400" dirty="0"/>
          </a:p>
        </p:txBody>
      </p:sp>
      <p:sp>
        <p:nvSpPr>
          <p:cNvPr id="8" name="Text 5"/>
          <p:cNvSpPr/>
          <p:nvPr/>
        </p:nvSpPr>
        <p:spPr>
          <a:xfrm>
            <a:off x="9372600" y="1508760"/>
            <a:ext cx="1463040" cy="438912"/>
          </a:xfrm>
          <a:prstGeom prst="rect">
            <a:avLst/>
          </a:prstGeom>
          <a:noFill/>
          <a:ln/>
        </p:spPr>
        <p:txBody>
          <a:bodyPr wrap="square" lIns="0" tIns="0" rIns="0" bIns="0" rtlCol="0" anchor="ctr"/>
          <a:lstStyle/>
          <a:p>
            <a:pPr marL="0" indent="0" algn="ctr">
              <a:buNone/>
            </a:pPr>
            <a:r>
              <a:rPr lang="en-US" sz="3100" b="1" dirty="0">
                <a:solidFill>
                  <a:srgbClr val="0A3A74"/>
                </a:solidFill>
                <a:latin typeface="Aptos Display" pitchFamily="34" charset="0"/>
                <a:ea typeface="Aptos Display" pitchFamily="34" charset="-122"/>
                <a:cs typeface="Aptos Display" pitchFamily="34" charset="-120"/>
              </a:rPr>
              <a:t>471</a:t>
            </a:r>
            <a:endParaRPr lang="en-US" sz="3100" dirty="0"/>
          </a:p>
        </p:txBody>
      </p:sp>
      <p:sp>
        <p:nvSpPr>
          <p:cNvPr id="9" name="Text 6"/>
          <p:cNvSpPr/>
          <p:nvPr/>
        </p:nvSpPr>
        <p:spPr>
          <a:xfrm>
            <a:off x="9372600" y="1984248"/>
            <a:ext cx="1463040" cy="420624"/>
          </a:xfrm>
          <a:prstGeom prst="rect">
            <a:avLst/>
          </a:prstGeom>
          <a:noFill/>
          <a:ln/>
        </p:spPr>
        <p:txBody>
          <a:bodyPr wrap="square" lIns="0" tIns="0" rIns="0" bIns="0" rtlCol="0" anchor="ctr">
            <a:normAutofit/>
          </a:bodyPr>
          <a:lstStyle/>
          <a:p>
            <a:pPr marL="0" indent="0" algn="ctr">
              <a:buNone/>
            </a:pPr>
            <a:r>
              <a:rPr lang="en-US" sz="1400" dirty="0">
                <a:solidFill>
                  <a:srgbClr val="334155"/>
                </a:solidFill>
                <a:latin typeface="Aptos" pitchFamily="34" charset="0"/>
                <a:ea typeface="Aptos" pitchFamily="34" charset="-122"/>
                <a:cs typeface="Aptos" pitchFamily="34" charset="-120"/>
              </a:rPr>
              <a:t>Total columns</a:t>
            </a:r>
            <a:endParaRPr lang="en-US" sz="1400" dirty="0"/>
          </a:p>
        </p:txBody>
      </p:sp>
      <p:sp>
        <p:nvSpPr>
          <p:cNvPr id="10" name="Text 7"/>
          <p:cNvSpPr/>
          <p:nvPr/>
        </p:nvSpPr>
        <p:spPr>
          <a:xfrm>
            <a:off x="7086600" y="3063240"/>
            <a:ext cx="2377440" cy="438912"/>
          </a:xfrm>
          <a:prstGeom prst="rect">
            <a:avLst/>
          </a:prstGeom>
          <a:noFill/>
          <a:ln/>
        </p:spPr>
        <p:txBody>
          <a:bodyPr wrap="square" lIns="0" tIns="0" rIns="0" bIns="0" rtlCol="0" anchor="ctr"/>
          <a:lstStyle/>
          <a:p>
            <a:pPr marL="0" indent="0" algn="ctr">
              <a:buNone/>
            </a:pPr>
            <a:r>
              <a:rPr lang="en-US" sz="3100" b="1" dirty="0">
                <a:solidFill>
                  <a:srgbClr val="16A34A"/>
                </a:solidFill>
                <a:latin typeface="Aptos Display" pitchFamily="34" charset="0"/>
                <a:ea typeface="Aptos Display" pitchFamily="34" charset="-122"/>
                <a:cs typeface="Aptos Display" pitchFamily="34" charset="-120"/>
              </a:rPr>
              <a:t>470</a:t>
            </a:r>
            <a:endParaRPr lang="en-US" sz="3100" dirty="0"/>
          </a:p>
        </p:txBody>
      </p:sp>
      <p:sp>
        <p:nvSpPr>
          <p:cNvPr id="11" name="Text 8"/>
          <p:cNvSpPr/>
          <p:nvPr/>
        </p:nvSpPr>
        <p:spPr>
          <a:xfrm>
            <a:off x="7086600" y="3538728"/>
            <a:ext cx="2377440" cy="420624"/>
          </a:xfrm>
          <a:prstGeom prst="rect">
            <a:avLst/>
          </a:prstGeom>
          <a:noFill/>
          <a:ln/>
        </p:spPr>
        <p:txBody>
          <a:bodyPr wrap="square" lIns="0" tIns="0" rIns="0" bIns="0" rtlCol="0" anchor="ctr">
            <a:normAutofit/>
          </a:bodyPr>
          <a:lstStyle/>
          <a:p>
            <a:pPr marL="0" indent="0" algn="ctr">
              <a:buNone/>
            </a:pPr>
            <a:r>
              <a:rPr lang="en-US" sz="1400" dirty="0">
                <a:solidFill>
                  <a:srgbClr val="334155"/>
                </a:solidFill>
                <a:latin typeface="Aptos" pitchFamily="34" charset="0"/>
                <a:ea typeface="Aptos" pitchFamily="34" charset="-122"/>
                <a:cs typeface="Aptos" pitchFamily="34" charset="-120"/>
              </a:rPr>
              <a:t>System call / behavioural features</a:t>
            </a:r>
            <a:endParaRPr lang="en-US" sz="1400" dirty="0"/>
          </a:p>
        </p:txBody>
      </p:sp>
      <p:sp>
        <p:nvSpPr>
          <p:cNvPr id="12" name="Text 9"/>
          <p:cNvSpPr/>
          <p:nvPr/>
        </p:nvSpPr>
        <p:spPr>
          <a:xfrm>
            <a:off x="9509760" y="3063240"/>
            <a:ext cx="1188720" cy="438912"/>
          </a:xfrm>
          <a:prstGeom prst="rect">
            <a:avLst/>
          </a:prstGeom>
          <a:noFill/>
          <a:ln/>
        </p:spPr>
        <p:txBody>
          <a:bodyPr wrap="square" lIns="0" tIns="0" rIns="0" bIns="0" rtlCol="0" anchor="ctr"/>
          <a:lstStyle/>
          <a:p>
            <a:pPr marL="0" indent="0" algn="ctr">
              <a:buNone/>
            </a:pPr>
            <a:r>
              <a:rPr lang="en-US" sz="3100" b="1" dirty="0">
                <a:solidFill>
                  <a:srgbClr val="F97316"/>
                </a:solidFill>
                <a:latin typeface="Aptos Display" pitchFamily="34" charset="0"/>
                <a:ea typeface="Aptos Display" pitchFamily="34" charset="-122"/>
                <a:cs typeface="Aptos Display" pitchFamily="34" charset="-120"/>
              </a:rPr>
              <a:t>5</a:t>
            </a:r>
            <a:endParaRPr lang="en-US" sz="3100" dirty="0"/>
          </a:p>
        </p:txBody>
      </p:sp>
      <p:sp>
        <p:nvSpPr>
          <p:cNvPr id="13" name="Text 10"/>
          <p:cNvSpPr/>
          <p:nvPr/>
        </p:nvSpPr>
        <p:spPr>
          <a:xfrm>
            <a:off x="9509760" y="3538728"/>
            <a:ext cx="1188720" cy="420624"/>
          </a:xfrm>
          <a:prstGeom prst="rect">
            <a:avLst/>
          </a:prstGeom>
          <a:noFill/>
          <a:ln/>
        </p:spPr>
        <p:txBody>
          <a:bodyPr wrap="square" lIns="0" tIns="0" rIns="0" bIns="0" rtlCol="0" anchor="ctr">
            <a:normAutofit/>
          </a:bodyPr>
          <a:lstStyle/>
          <a:p>
            <a:pPr marL="0" indent="0" algn="ctr">
              <a:buNone/>
            </a:pPr>
            <a:r>
              <a:rPr lang="en-US" sz="1400" dirty="0">
                <a:solidFill>
                  <a:srgbClr val="334155"/>
                </a:solidFill>
                <a:latin typeface="Aptos" pitchFamily="34" charset="0"/>
                <a:ea typeface="Aptos" pitchFamily="34" charset="-122"/>
                <a:cs typeface="Aptos" pitchFamily="34" charset="-120"/>
              </a:rPr>
              <a:t>Labelled classes</a:t>
            </a:r>
            <a:endParaRPr lang="en-US" sz="1400" dirty="0"/>
          </a:p>
        </p:txBody>
      </p:sp>
      <p:sp>
        <p:nvSpPr>
          <p:cNvPr id="14" name="Text 11"/>
          <p:cNvSpPr/>
          <p:nvPr/>
        </p:nvSpPr>
        <p:spPr>
          <a:xfrm>
            <a:off x="7086600" y="4828032"/>
            <a:ext cx="4206240" cy="594360"/>
          </a:xfrm>
          <a:prstGeom prst="rect">
            <a:avLst/>
          </a:prstGeom>
          <a:noFill/>
          <a:ln/>
        </p:spPr>
        <p:txBody>
          <a:bodyPr wrap="square" lIns="254" tIns="254" rIns="254" bIns="254" rtlCol="0" anchor="ctr">
            <a:normAutofit/>
          </a:bodyPr>
          <a:lstStyle/>
          <a:p>
            <a:pPr marL="0" indent="0" algn="ctr">
              <a:buNone/>
            </a:pPr>
            <a:r>
              <a:rPr lang="en-US" sz="1800" b="1" dirty="0">
                <a:solidFill>
                  <a:srgbClr val="061A33"/>
                </a:solidFill>
              </a:rPr>
              <a:t>The dataset represents runtime behavioural traces using system call and binder frequency features.</a:t>
            </a:r>
            <a:endParaRPr lang="en-US" sz="1800" dirty="0"/>
          </a:p>
        </p:txBody>
      </p:sp>
      <p:sp>
        <p:nvSpPr>
          <p:cNvPr id="15" name="Text 12"/>
          <p:cNvSpPr/>
          <p:nvPr/>
        </p:nvSpPr>
        <p:spPr>
          <a:xfrm>
            <a:off x="685800" y="6327648"/>
            <a:ext cx="5943600" cy="201168"/>
          </a:xfrm>
          <a:prstGeom prst="rect">
            <a:avLst/>
          </a:prstGeom>
          <a:noFill/>
          <a:ln/>
        </p:spPr>
        <p:txBody>
          <a:bodyPr wrap="square" lIns="0" tIns="0" rIns="0" bIns="0" rtlCol="0" anchor="ctr"/>
          <a:lstStyle/>
          <a:p>
            <a:pPr marL="0" indent="0" algn="ctr">
              <a:buNone/>
            </a:pPr>
            <a:r>
              <a:rPr lang="en-US" sz="1000" i="1" dirty="0">
                <a:solidFill>
                  <a:srgbClr val="334155"/>
                </a:solidFill>
                <a:latin typeface="Aptos" pitchFamily="34" charset="0"/>
                <a:ea typeface="Aptos" pitchFamily="34" charset="-122"/>
                <a:cs typeface="Aptos" pitchFamily="34" charset="-120"/>
              </a:rPr>
              <a:t>Code output: dataset shape and sample feature columns</a:t>
            </a:r>
            <a:endParaRPr lang="en-US" sz="1000" dirty="0"/>
          </a:p>
        </p:txBody>
      </p:sp>
      <p:sp>
        <p:nvSpPr>
          <p:cNvPr id="16" name="Text 13"/>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10</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2">
    <p:bg>
      <p:bgPr>
        <a:solidFill>
          <a:srgbClr val="F7FB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Train–Test Split, Scaling and Feature Selection</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pic>
        <p:nvPicPr>
          <p:cNvPr id="5" name="Image 0" descr="/mnt/data/image(2913).png"/>
          <p:cNvPicPr>
            <a:picLocks noChangeAspect="1"/>
          </p:cNvPicPr>
          <p:nvPr/>
        </p:nvPicPr>
        <p:blipFill>
          <a:blip r:embed="rId3"/>
          <a:stretch>
            <a:fillRect/>
          </a:stretch>
        </p:blipFill>
        <p:spPr>
          <a:xfrm>
            <a:off x="685800" y="1289103"/>
            <a:ext cx="5486400" cy="2771034"/>
          </a:xfrm>
          <a:prstGeom prst="rect">
            <a:avLst/>
          </a:prstGeom>
        </p:spPr>
      </p:pic>
      <p:pic>
        <p:nvPicPr>
          <p:cNvPr id="6" name="Image 1" descr="/mnt/data/image(2914).png"/>
          <p:cNvPicPr>
            <a:picLocks noChangeAspect="1"/>
          </p:cNvPicPr>
          <p:nvPr/>
        </p:nvPicPr>
        <p:blipFill>
          <a:blip r:embed="rId4"/>
          <a:stretch>
            <a:fillRect/>
          </a:stretch>
        </p:blipFill>
        <p:spPr>
          <a:xfrm>
            <a:off x="685800" y="4435301"/>
            <a:ext cx="5120640" cy="959198"/>
          </a:xfrm>
          <a:prstGeom prst="rect">
            <a:avLst/>
          </a:prstGeom>
        </p:spPr>
      </p:pic>
      <p:sp>
        <p:nvSpPr>
          <p:cNvPr id="7" name="Text 3"/>
          <p:cNvSpPr/>
          <p:nvPr/>
        </p:nvSpPr>
        <p:spPr>
          <a:xfrm>
            <a:off x="6400800" y="1417320"/>
            <a:ext cx="4846320" cy="4023360"/>
          </a:xfrm>
          <a:prstGeom prst="rect">
            <a:avLst/>
          </a:prstGeom>
          <a:noFill/>
          <a:ln/>
        </p:spPr>
        <p:txBody>
          <a:bodyPr wrap="square" lIns="381" tIns="381" rIns="381" bIns="381" rtlCol="0" anchor="ctr">
            <a:normAutofit/>
          </a:bodyPr>
          <a:lstStyle/>
          <a:p>
            <a:r>
              <a:rPr lang="en-US" sz="2000" dirty="0">
                <a:solidFill>
                  <a:srgbClr val="334155"/>
                </a:solidFill>
                <a:latin typeface="Aptos" pitchFamily="34" charset="0"/>
                <a:ea typeface="Aptos" pitchFamily="34" charset="-122"/>
                <a:cs typeface="Aptos" pitchFamily="34" charset="-120"/>
              </a:rPr>
              <a:t>70/30 train-test split with stratification.</a:t>
            </a:r>
            <a:endParaRPr lang="en-US" sz="2000" dirty="0"/>
          </a:p>
          <a:p>
            <a:r>
              <a:rPr lang="en-US" sz="2000" dirty="0">
                <a:solidFill>
                  <a:srgbClr val="334155"/>
                </a:solidFill>
                <a:latin typeface="Aptos" pitchFamily="34" charset="0"/>
                <a:ea typeface="Aptos" pitchFamily="34" charset="-122"/>
                <a:cs typeface="Aptos" pitchFamily="34" charset="-120"/>
              </a:rPr>
              <a:t>Fixed random state = 42 for reproducibility.</a:t>
            </a:r>
            <a:endParaRPr lang="en-US" sz="2000" dirty="0"/>
          </a:p>
          <a:p>
            <a:r>
              <a:rPr lang="en-US" sz="2000" dirty="0">
                <a:solidFill>
                  <a:srgbClr val="334155"/>
                </a:solidFill>
                <a:latin typeface="Aptos" pitchFamily="34" charset="0"/>
                <a:ea typeface="Aptos" pitchFamily="34" charset="-122"/>
                <a:cs typeface="Aptos" pitchFamily="34" charset="-120"/>
              </a:rPr>
              <a:t>StandardScaler fitted on training data only.</a:t>
            </a:r>
            <a:endParaRPr lang="en-US" sz="2000" dirty="0"/>
          </a:p>
          <a:p>
            <a:r>
              <a:rPr lang="en-US" sz="2000" dirty="0">
                <a:solidFill>
                  <a:srgbClr val="334155"/>
                </a:solidFill>
                <a:latin typeface="Aptos" pitchFamily="34" charset="0"/>
                <a:ea typeface="Aptos" pitchFamily="34" charset="-122"/>
                <a:cs typeface="Aptos" pitchFamily="34" charset="-120"/>
              </a:rPr>
              <a:t>SelectKBest used mutual information scoring.</a:t>
            </a:r>
            <a:endParaRPr lang="en-US" sz="2000" dirty="0"/>
          </a:p>
          <a:p>
            <a:r>
              <a:rPr lang="en-US" sz="2000" dirty="0">
                <a:solidFill>
                  <a:srgbClr val="334155"/>
                </a:solidFill>
                <a:latin typeface="Aptos" pitchFamily="34" charset="0"/>
                <a:ea typeface="Aptos" pitchFamily="34" charset="-122"/>
                <a:cs typeface="Aptos" pitchFamily="34" charset="-120"/>
              </a:rPr>
              <a:t>Top 100 features selected from 470 features.</a:t>
            </a:r>
            <a:endParaRPr lang="en-US" sz="2000" dirty="0"/>
          </a:p>
        </p:txBody>
      </p:sp>
      <p:sp>
        <p:nvSpPr>
          <p:cNvPr id="8" name="Text 4"/>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12</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3">
    <p:bg>
      <p:bgPr>
        <a:solidFill>
          <a:srgbClr val="F7FB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Class Imbalance Handling and Model Definitions</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pic>
        <p:nvPicPr>
          <p:cNvPr id="5" name="Image 0" descr="/mnt/data/image(2915).png"/>
          <p:cNvPicPr>
            <a:picLocks noChangeAspect="1"/>
          </p:cNvPicPr>
          <p:nvPr/>
        </p:nvPicPr>
        <p:blipFill>
          <a:blip r:embed="rId3"/>
          <a:stretch>
            <a:fillRect/>
          </a:stretch>
        </p:blipFill>
        <p:spPr>
          <a:xfrm>
            <a:off x="1016862" y="1234440"/>
            <a:ext cx="4412796" cy="1051560"/>
          </a:xfrm>
          <a:prstGeom prst="rect">
            <a:avLst/>
          </a:prstGeom>
        </p:spPr>
      </p:pic>
      <p:pic>
        <p:nvPicPr>
          <p:cNvPr id="6" name="Image 1" descr="/mnt/data/image(2917).png"/>
          <p:cNvPicPr>
            <a:picLocks noChangeAspect="1"/>
          </p:cNvPicPr>
          <p:nvPr/>
        </p:nvPicPr>
        <p:blipFill>
          <a:blip r:embed="rId4"/>
          <a:stretch>
            <a:fillRect/>
          </a:stretch>
        </p:blipFill>
        <p:spPr>
          <a:xfrm>
            <a:off x="879568" y="2606040"/>
            <a:ext cx="4870264" cy="2514600"/>
          </a:xfrm>
          <a:prstGeom prst="rect">
            <a:avLst/>
          </a:prstGeom>
        </p:spPr>
      </p:pic>
      <p:sp>
        <p:nvSpPr>
          <p:cNvPr id="7" name="Text 3"/>
          <p:cNvSpPr/>
          <p:nvPr/>
        </p:nvSpPr>
        <p:spPr>
          <a:xfrm>
            <a:off x="6446520" y="1234440"/>
            <a:ext cx="4480560" cy="320040"/>
          </a:xfrm>
          <a:prstGeom prst="rect">
            <a:avLst/>
          </a:prstGeom>
          <a:noFill/>
          <a:ln/>
        </p:spPr>
        <p:txBody>
          <a:bodyPr wrap="square" lIns="0" tIns="0" rIns="0" bIns="0" rtlCol="0" anchor="ctr"/>
          <a:lstStyle/>
          <a:p>
            <a:pPr marL="0" indent="0">
              <a:buNone/>
            </a:pPr>
            <a:r>
              <a:rPr lang="en-US" sz="2100" b="1" dirty="0">
                <a:solidFill>
                  <a:srgbClr val="061A33"/>
                </a:solidFill>
              </a:rPr>
              <a:t>Supervised models compared</a:t>
            </a:r>
            <a:endParaRPr lang="en-US" sz="2100" dirty="0"/>
          </a:p>
        </p:txBody>
      </p:sp>
      <p:sp>
        <p:nvSpPr>
          <p:cNvPr id="8" name="Text 4"/>
          <p:cNvSpPr/>
          <p:nvPr/>
        </p:nvSpPr>
        <p:spPr>
          <a:xfrm>
            <a:off x="6492240" y="1783080"/>
            <a:ext cx="4389120" cy="2926080"/>
          </a:xfrm>
          <a:prstGeom prst="rect">
            <a:avLst/>
          </a:prstGeom>
          <a:noFill/>
          <a:ln/>
        </p:spPr>
        <p:txBody>
          <a:bodyPr wrap="square" lIns="381" tIns="381" rIns="381" bIns="381" rtlCol="0" anchor="ctr">
            <a:normAutofit/>
          </a:bodyPr>
          <a:lstStyle/>
          <a:p>
            <a:r>
              <a:rPr lang="en-US" sz="2100" dirty="0">
                <a:solidFill>
                  <a:srgbClr val="334155"/>
                </a:solidFill>
                <a:latin typeface="Aptos" pitchFamily="34" charset="0"/>
                <a:ea typeface="Aptos" pitchFamily="34" charset="-122"/>
                <a:cs typeface="Aptos" pitchFamily="34" charset="-120"/>
              </a:rPr>
              <a:t>Logistic Regression</a:t>
            </a:r>
            <a:endParaRPr lang="en-US" sz="2100" dirty="0"/>
          </a:p>
          <a:p>
            <a:r>
              <a:rPr lang="en-US" sz="2100" dirty="0">
                <a:solidFill>
                  <a:srgbClr val="334155"/>
                </a:solidFill>
                <a:latin typeface="Aptos" pitchFamily="34" charset="0"/>
                <a:ea typeface="Aptos" pitchFamily="34" charset="-122"/>
                <a:cs typeface="Aptos" pitchFamily="34" charset="-120"/>
              </a:rPr>
              <a:t>Decision Tree</a:t>
            </a:r>
            <a:endParaRPr lang="en-US" sz="2100" dirty="0"/>
          </a:p>
          <a:p>
            <a:r>
              <a:rPr lang="en-US" sz="2100" dirty="0">
                <a:solidFill>
                  <a:srgbClr val="334155"/>
                </a:solidFill>
                <a:latin typeface="Aptos" pitchFamily="34" charset="0"/>
                <a:ea typeface="Aptos" pitchFamily="34" charset="-122"/>
                <a:cs typeface="Aptos" pitchFamily="34" charset="-120"/>
              </a:rPr>
              <a:t>Random Forest</a:t>
            </a:r>
            <a:endParaRPr lang="en-US" sz="2100" dirty="0"/>
          </a:p>
          <a:p>
            <a:r>
              <a:rPr lang="en-US" sz="2100" dirty="0">
                <a:solidFill>
                  <a:srgbClr val="334155"/>
                </a:solidFill>
                <a:latin typeface="Aptos" pitchFamily="34" charset="0"/>
                <a:ea typeface="Aptos" pitchFamily="34" charset="-122"/>
                <a:cs typeface="Aptos" pitchFamily="34" charset="-120"/>
              </a:rPr>
              <a:t>Support Vector Machine</a:t>
            </a:r>
            <a:endParaRPr lang="en-US" sz="2100" dirty="0"/>
          </a:p>
          <a:p>
            <a:r>
              <a:rPr lang="en-US" sz="2100" dirty="0">
                <a:solidFill>
                  <a:srgbClr val="334155"/>
                </a:solidFill>
                <a:latin typeface="Aptos" pitchFamily="34" charset="0"/>
                <a:ea typeface="Aptos" pitchFamily="34" charset="-122"/>
                <a:cs typeface="Aptos" pitchFamily="34" charset="-120"/>
              </a:rPr>
              <a:t>Multi-Layer Perceptron neural network</a:t>
            </a:r>
            <a:endParaRPr lang="en-US" sz="2100" dirty="0"/>
          </a:p>
        </p:txBody>
      </p:sp>
      <p:sp>
        <p:nvSpPr>
          <p:cNvPr id="9" name="Text 5"/>
          <p:cNvSpPr/>
          <p:nvPr/>
        </p:nvSpPr>
        <p:spPr>
          <a:xfrm>
            <a:off x="6446520" y="4983480"/>
            <a:ext cx="4526280" cy="685800"/>
          </a:xfrm>
          <a:prstGeom prst="rect">
            <a:avLst/>
          </a:prstGeom>
          <a:noFill/>
          <a:ln/>
        </p:spPr>
        <p:txBody>
          <a:bodyPr wrap="square" lIns="254" tIns="254" rIns="254" bIns="254" rtlCol="0" anchor="ctr">
            <a:normAutofit/>
          </a:bodyPr>
          <a:lstStyle/>
          <a:p>
            <a:pPr marL="0" indent="0" algn="ctr">
              <a:buNone/>
            </a:pPr>
            <a:r>
              <a:rPr lang="en-US" sz="1700" b="1" dirty="0">
                <a:solidFill>
                  <a:srgbClr val="0A3A74"/>
                </a:solidFill>
              </a:rPr>
              <a:t>SMOTE was applied only to the training set to improve minority-class learning without distorting the test set.</a:t>
            </a:r>
            <a:endParaRPr lang="en-US" sz="1700" dirty="0"/>
          </a:p>
        </p:txBody>
      </p:sp>
      <p:sp>
        <p:nvSpPr>
          <p:cNvPr id="10" name="Text 6"/>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13</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6">
    <p:bg>
      <p:bgPr>
        <a:solidFill>
          <a:srgbClr val="F7FBFF"/>
        </a:solidFill>
        <a:effectLst/>
      </p:bgPr>
    </p:bg>
    <p:spTree>
      <p:nvGrpSpPr>
        <p:cNvPr id="1" name=""/>
        <p:cNvGrpSpPr/>
        <p:nvPr/>
      </p:nvGrpSpPr>
      <p:grpSpPr>
        <a:xfrm>
          <a:off x="0" y="0"/>
          <a:ext cx="0" cy="0"/>
          <a:chOff x="0" y="0"/>
          <a:chExt cx="0" cy="0"/>
        </a:xfrm>
      </p:grpSpPr>
      <p:sp>
        <p:nvSpPr>
          <p:cNvPr id="2" name="Text 0"/>
          <p:cNvSpPr/>
          <p:nvPr/>
        </p:nvSpPr>
        <p:spPr>
          <a:xfrm>
            <a:off x="502920" y="137160"/>
            <a:ext cx="2926080" cy="164592"/>
          </a:xfrm>
          <a:prstGeom prst="rect">
            <a:avLst/>
          </a:prstGeom>
          <a:noFill/>
          <a:ln/>
        </p:spPr>
        <p:txBody>
          <a:bodyPr wrap="square" lIns="0" tIns="0" rIns="0" bIns="0" rtlCol="0" anchor="ctr"/>
          <a:lstStyle/>
          <a:p>
            <a:pPr marL="0" indent="0">
              <a:buNone/>
            </a:pPr>
            <a:endParaRPr lang="en-US" sz="800" dirty="0"/>
          </a:p>
        </p:txBody>
      </p:sp>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Best Model: Random Forest Performance</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685800" y="1170432"/>
            <a:ext cx="5303520" cy="320040"/>
          </a:xfrm>
          <a:prstGeom prst="rect">
            <a:avLst/>
          </a:prstGeom>
          <a:noFill/>
          <a:ln/>
        </p:spPr>
        <p:txBody>
          <a:bodyPr wrap="square" lIns="0" tIns="0" rIns="0" bIns="0" rtlCol="0" anchor="ctr"/>
          <a:lstStyle/>
          <a:p>
            <a:pPr marL="0" indent="0">
              <a:buNone/>
            </a:pPr>
            <a:r>
              <a:rPr lang="en-US" sz="2100" b="1" dirty="0">
                <a:solidFill>
                  <a:srgbClr val="061A33"/>
                </a:solidFill>
              </a:rPr>
              <a:t>Random Forest class-wise report</a:t>
            </a:r>
            <a:endParaRPr lang="en-US" sz="2100" dirty="0"/>
          </a:p>
        </p:txBody>
      </p:sp>
      <p:sp>
        <p:nvSpPr>
          <p:cNvPr id="6" name="Text 4"/>
          <p:cNvSpPr/>
          <p:nvPr/>
        </p:nvSpPr>
        <p:spPr>
          <a:xfrm>
            <a:off x="777240" y="1719072"/>
            <a:ext cx="5120640" cy="1828800"/>
          </a:xfrm>
          <a:prstGeom prst="rect">
            <a:avLst/>
          </a:prstGeom>
          <a:noFill/>
          <a:ln/>
        </p:spPr>
        <p:txBody>
          <a:bodyPr wrap="square" lIns="508" tIns="508" rIns="508" bIns="508" rtlCol="0" anchor="ctr">
            <a:normAutofit/>
          </a:bodyPr>
          <a:lstStyle/>
          <a:p>
            <a:pPr marL="0" indent="0">
              <a:buNone/>
            </a:pPr>
            <a:r>
              <a:rPr lang="en-US" sz="1700" dirty="0">
                <a:solidFill>
                  <a:srgbClr val="061A33"/>
                </a:solidFill>
                <a:latin typeface="Aptos Mono" pitchFamily="34" charset="0"/>
                <a:ea typeface="Aptos Mono" pitchFamily="34" charset="-122"/>
                <a:cs typeface="Aptos Mono" pitchFamily="34" charset="-120"/>
              </a:rPr>
              <a:t>Class 1   P .85   R .92   F1 .88</a:t>
            </a:r>
            <a:endParaRPr lang="en-US" sz="1700" dirty="0"/>
          </a:p>
          <a:p>
            <a:pPr marL="0" indent="0">
              <a:buNone/>
            </a:pPr>
            <a:r>
              <a:rPr lang="en-US" sz="1700" dirty="0">
                <a:solidFill>
                  <a:srgbClr val="061A33"/>
                </a:solidFill>
                <a:latin typeface="Aptos Mono" pitchFamily="34" charset="0"/>
                <a:ea typeface="Aptos Mono" pitchFamily="34" charset="-122"/>
                <a:cs typeface="Aptos Mono" pitchFamily="34" charset="-120"/>
              </a:rPr>
              <a:t>Class 2   P .97   R .92   F1 .94</a:t>
            </a:r>
            <a:endParaRPr lang="en-US" sz="1700" dirty="0"/>
          </a:p>
          <a:p>
            <a:pPr marL="0" indent="0">
              <a:buNone/>
            </a:pPr>
            <a:r>
              <a:rPr lang="en-US" sz="1700" dirty="0">
                <a:solidFill>
                  <a:srgbClr val="061A33"/>
                </a:solidFill>
                <a:latin typeface="Aptos Mono" pitchFamily="34" charset="0"/>
                <a:ea typeface="Aptos Mono" pitchFamily="34" charset="-122"/>
                <a:cs typeface="Aptos Mono" pitchFamily="34" charset="-120"/>
              </a:rPr>
              <a:t>Class 3   P .98   R .99   F1 .99</a:t>
            </a:r>
            <a:endParaRPr lang="en-US" sz="1700" dirty="0"/>
          </a:p>
          <a:p>
            <a:pPr marL="0" indent="0">
              <a:buNone/>
            </a:pPr>
            <a:r>
              <a:rPr lang="en-US" sz="1700" dirty="0">
                <a:solidFill>
                  <a:srgbClr val="061A33"/>
                </a:solidFill>
                <a:latin typeface="Aptos Mono" pitchFamily="34" charset="0"/>
                <a:ea typeface="Aptos Mono" pitchFamily="34" charset="-122"/>
                <a:cs typeface="Aptos Mono" pitchFamily="34" charset="-120"/>
              </a:rPr>
              <a:t>Class 4   P .95   R .92   F1 .94</a:t>
            </a:r>
            <a:endParaRPr lang="en-US" sz="1700" dirty="0"/>
          </a:p>
          <a:p>
            <a:pPr marL="0" indent="0">
              <a:buNone/>
            </a:pPr>
            <a:r>
              <a:rPr lang="en-US" sz="1700" dirty="0">
                <a:solidFill>
                  <a:srgbClr val="061A33"/>
                </a:solidFill>
                <a:latin typeface="Aptos Mono" pitchFamily="34" charset="0"/>
                <a:ea typeface="Aptos Mono" pitchFamily="34" charset="-122"/>
                <a:cs typeface="Aptos Mono" pitchFamily="34" charset="-120"/>
              </a:rPr>
              <a:t>Class 5   P .91   R .94   F1 .93</a:t>
            </a:r>
            <a:endParaRPr lang="en-US" sz="1700" dirty="0"/>
          </a:p>
        </p:txBody>
      </p:sp>
      <p:pic>
        <p:nvPicPr>
          <p:cNvPr id="7" name="Image 0" descr="/mnt/data/image(2916).png"/>
          <p:cNvPicPr>
            <a:picLocks noChangeAspect="1"/>
          </p:cNvPicPr>
          <p:nvPr/>
        </p:nvPicPr>
        <p:blipFill>
          <a:blip r:embed="rId3"/>
          <a:stretch>
            <a:fillRect/>
          </a:stretch>
        </p:blipFill>
        <p:spPr>
          <a:xfrm>
            <a:off x="7734254" y="1143000"/>
            <a:ext cx="2270852" cy="4434840"/>
          </a:xfrm>
          <a:prstGeom prst="rect">
            <a:avLst/>
          </a:prstGeom>
        </p:spPr>
      </p:pic>
      <p:sp>
        <p:nvSpPr>
          <p:cNvPr id="8" name="Text 5"/>
          <p:cNvSpPr/>
          <p:nvPr/>
        </p:nvSpPr>
        <p:spPr>
          <a:xfrm>
            <a:off x="868680" y="3931920"/>
            <a:ext cx="5120640" cy="1554480"/>
          </a:xfrm>
          <a:prstGeom prst="rect">
            <a:avLst/>
          </a:prstGeom>
          <a:noFill/>
          <a:ln/>
        </p:spPr>
        <p:txBody>
          <a:bodyPr wrap="square" lIns="381" tIns="381" rIns="381" bIns="381" rtlCol="0" anchor="ctr">
            <a:normAutofit/>
          </a:bodyPr>
          <a:lstStyle/>
          <a:p>
            <a:r>
              <a:rPr lang="en-US" sz="1800" dirty="0">
                <a:solidFill>
                  <a:srgbClr val="334155"/>
                </a:solidFill>
                <a:latin typeface="Aptos" pitchFamily="34" charset="0"/>
                <a:ea typeface="Aptos" pitchFamily="34" charset="-122"/>
                <a:cs typeface="Aptos" pitchFamily="34" charset="-120"/>
              </a:rPr>
              <a:t>Strong minority-class recall, especially Class 1 and Class 5.</a:t>
            </a:r>
            <a:endParaRPr lang="en-US" sz="1800" dirty="0"/>
          </a:p>
          <a:p>
            <a:r>
              <a:rPr lang="en-US" sz="1800" dirty="0">
                <a:solidFill>
                  <a:srgbClr val="334155"/>
                </a:solidFill>
                <a:latin typeface="Aptos" pitchFamily="34" charset="0"/>
                <a:ea typeface="Aptos" pitchFamily="34" charset="-122"/>
                <a:cs typeface="Aptos" pitchFamily="34" charset="-120"/>
              </a:rPr>
              <a:t>Class 3 was highly separable and consistently identified.</a:t>
            </a:r>
            <a:endParaRPr lang="en-US" sz="1800" dirty="0"/>
          </a:p>
          <a:p>
            <a:r>
              <a:rPr lang="en-US" sz="1800" dirty="0">
                <a:solidFill>
                  <a:srgbClr val="334155"/>
                </a:solidFill>
                <a:latin typeface="Aptos" pitchFamily="34" charset="0"/>
                <a:ea typeface="Aptos" pitchFamily="34" charset="-122"/>
                <a:cs typeface="Aptos" pitchFamily="34" charset="-120"/>
              </a:rPr>
              <a:t>Ensemble learning reduced variance compared with a single decision tree.</a:t>
            </a:r>
            <a:endParaRPr lang="en-US" sz="1800" dirty="0"/>
          </a:p>
        </p:txBody>
      </p:sp>
      <p:sp>
        <p:nvSpPr>
          <p:cNvPr id="9" name="Text 6"/>
          <p:cNvSpPr/>
          <p:nvPr/>
        </p:nvSpPr>
        <p:spPr>
          <a:xfrm>
            <a:off x="685800" y="5806440"/>
            <a:ext cx="10607040" cy="201168"/>
          </a:xfrm>
          <a:prstGeom prst="rect">
            <a:avLst/>
          </a:prstGeom>
          <a:noFill/>
          <a:ln/>
        </p:spPr>
        <p:txBody>
          <a:bodyPr wrap="square" lIns="0" tIns="0" rIns="0" bIns="0" rtlCol="0" anchor="ctr"/>
          <a:lstStyle/>
          <a:p>
            <a:pPr marL="0" indent="0" algn="ctr">
              <a:buNone/>
            </a:pPr>
            <a:r>
              <a:rPr lang="en-US" sz="1000" i="1" dirty="0">
                <a:solidFill>
                  <a:srgbClr val="334155"/>
                </a:solidFill>
                <a:latin typeface="Aptos" pitchFamily="34" charset="0"/>
                <a:ea typeface="Aptos" pitchFamily="34" charset="-122"/>
                <a:cs typeface="Aptos" pitchFamily="34" charset="-120"/>
              </a:rPr>
              <a:t>Code outputs: model comparison and Random Forest classification report</a:t>
            </a:r>
            <a:endParaRPr lang="en-US" sz="1000" dirty="0"/>
          </a:p>
        </p:txBody>
      </p:sp>
      <p:sp>
        <p:nvSpPr>
          <p:cNvPr id="10" name="Text 7"/>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16</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7">
    <p:bg>
      <p:bgPr>
        <a:solidFill>
          <a:srgbClr val="F7FBFF"/>
        </a:solidFill>
        <a:effectLst/>
      </p:bgPr>
    </p:bg>
    <p:spTree>
      <p:nvGrpSpPr>
        <p:cNvPr id="1" name=""/>
        <p:cNvGrpSpPr/>
        <p:nvPr/>
      </p:nvGrpSpPr>
      <p:grpSpPr>
        <a:xfrm>
          <a:off x="0" y="0"/>
          <a:ext cx="0" cy="0"/>
          <a:chOff x="0" y="0"/>
          <a:chExt cx="0" cy="0"/>
        </a:xfrm>
      </p:grpSpPr>
      <p:sp>
        <p:nvSpPr>
          <p:cNvPr id="2" name="Text 0"/>
          <p:cNvSpPr/>
          <p:nvPr/>
        </p:nvSpPr>
        <p:spPr>
          <a:xfrm>
            <a:off x="502920" y="137160"/>
            <a:ext cx="2926080" cy="164592"/>
          </a:xfrm>
          <a:prstGeom prst="rect">
            <a:avLst/>
          </a:prstGeom>
          <a:noFill/>
          <a:ln/>
        </p:spPr>
        <p:txBody>
          <a:bodyPr wrap="square" lIns="0" tIns="0" rIns="0" bIns="0" rtlCol="0" anchor="ctr"/>
          <a:lstStyle/>
          <a:p>
            <a:pPr marL="0" indent="0">
              <a:buNone/>
            </a:pPr>
            <a:endParaRPr lang="en-US" sz="800" dirty="0"/>
          </a:p>
        </p:txBody>
      </p:sp>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Confusion Matrix: Error Distribution</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pic>
        <p:nvPicPr>
          <p:cNvPr id="5" name="Image 0" descr="/mnt/data/image(2920).png"/>
          <p:cNvPicPr>
            <a:picLocks noChangeAspect="1"/>
          </p:cNvPicPr>
          <p:nvPr/>
        </p:nvPicPr>
        <p:blipFill>
          <a:blip r:embed="rId3"/>
          <a:stretch>
            <a:fillRect/>
          </a:stretch>
        </p:blipFill>
        <p:spPr>
          <a:xfrm>
            <a:off x="685800" y="1372771"/>
            <a:ext cx="5852160" cy="4432499"/>
          </a:xfrm>
          <a:prstGeom prst="rect">
            <a:avLst/>
          </a:prstGeom>
        </p:spPr>
      </p:pic>
      <p:sp>
        <p:nvSpPr>
          <p:cNvPr id="6" name="Text 3"/>
          <p:cNvSpPr/>
          <p:nvPr/>
        </p:nvSpPr>
        <p:spPr>
          <a:xfrm>
            <a:off x="6903720" y="1234440"/>
            <a:ext cx="3474720" cy="320040"/>
          </a:xfrm>
          <a:prstGeom prst="rect">
            <a:avLst/>
          </a:prstGeom>
          <a:noFill/>
          <a:ln/>
        </p:spPr>
        <p:txBody>
          <a:bodyPr wrap="square" lIns="0" tIns="0" rIns="0" bIns="0" rtlCol="0" anchor="ctr"/>
          <a:lstStyle/>
          <a:p>
            <a:pPr marL="0" indent="0">
              <a:buNone/>
            </a:pPr>
            <a:r>
              <a:rPr lang="en-US" sz="2100" b="1" dirty="0">
                <a:solidFill>
                  <a:srgbClr val="061A33"/>
                </a:solidFill>
              </a:rPr>
              <a:t>Key interpretation</a:t>
            </a:r>
            <a:endParaRPr lang="en-US" sz="2100" dirty="0"/>
          </a:p>
        </p:txBody>
      </p:sp>
      <p:sp>
        <p:nvSpPr>
          <p:cNvPr id="7" name="Text 4"/>
          <p:cNvSpPr/>
          <p:nvPr/>
        </p:nvSpPr>
        <p:spPr>
          <a:xfrm>
            <a:off x="6903720" y="1783080"/>
            <a:ext cx="4389120" cy="3794760"/>
          </a:xfrm>
          <a:prstGeom prst="rect">
            <a:avLst/>
          </a:prstGeom>
          <a:noFill/>
          <a:ln/>
        </p:spPr>
        <p:txBody>
          <a:bodyPr wrap="square" lIns="381" tIns="381" rIns="381" bIns="381" rtlCol="0" anchor="ctr">
            <a:normAutofit/>
          </a:bodyPr>
          <a:lstStyle/>
          <a:p>
            <a:r>
              <a:rPr lang="en-US" sz="1800" dirty="0">
                <a:solidFill>
                  <a:srgbClr val="334155"/>
                </a:solidFill>
                <a:latin typeface="Aptos" pitchFamily="34" charset="0"/>
                <a:ea typeface="Aptos" pitchFamily="34" charset="-122"/>
                <a:cs typeface="Aptos" pitchFamily="34" charset="-120"/>
              </a:rPr>
              <a:t>Diagonal values show correct classifications: 345, 561, 1162, 697, and 508.</a:t>
            </a:r>
            <a:endParaRPr lang="en-US" sz="1800" dirty="0"/>
          </a:p>
          <a:p>
            <a:r>
              <a:rPr lang="en-US" sz="1800" dirty="0">
                <a:solidFill>
                  <a:srgbClr val="334155"/>
                </a:solidFill>
                <a:latin typeface="Aptos" pitchFamily="34" charset="0"/>
                <a:ea typeface="Aptos" pitchFamily="34" charset="-122"/>
                <a:cs typeface="Aptos" pitchFamily="34" charset="-120"/>
              </a:rPr>
              <a:t>Class 3 is the clearest class, with 1162 correct from 1171 test samples.</a:t>
            </a:r>
            <a:endParaRPr lang="en-US" sz="1800" dirty="0"/>
          </a:p>
          <a:p>
            <a:r>
              <a:rPr lang="en-US" sz="1800" dirty="0">
                <a:solidFill>
                  <a:srgbClr val="334155"/>
                </a:solidFill>
                <a:latin typeface="Aptos" pitchFamily="34" charset="0"/>
                <a:ea typeface="Aptos" pitchFamily="34" charset="-122"/>
                <a:cs typeface="Aptos" pitchFamily="34" charset="-120"/>
              </a:rPr>
              <a:t>Most errors occur between Classes 1, 4, and 5, suggesting behavioural overlap.</a:t>
            </a:r>
            <a:endParaRPr lang="en-US" sz="1800" dirty="0"/>
          </a:p>
          <a:p>
            <a:r>
              <a:rPr lang="en-US" sz="1800" dirty="0">
                <a:solidFill>
                  <a:srgbClr val="334155"/>
                </a:solidFill>
                <a:latin typeface="Aptos" pitchFamily="34" charset="0"/>
                <a:ea typeface="Aptos" pitchFamily="34" charset="-122"/>
                <a:cs typeface="Aptos" pitchFamily="34" charset="-120"/>
              </a:rPr>
              <a:t>The confusion matrix is more informative than global accuracy alone.</a:t>
            </a:r>
            <a:endParaRPr lang="en-US" sz="1800" dirty="0"/>
          </a:p>
        </p:txBody>
      </p:sp>
      <p:sp>
        <p:nvSpPr>
          <p:cNvPr id="8" name="Text 5"/>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17</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8">
    <p:bg>
      <p:bgPr>
        <a:solidFill>
          <a:srgbClr val="F7FBFF"/>
        </a:solidFill>
        <a:effectLst/>
      </p:bgPr>
    </p:bg>
    <p:spTree>
      <p:nvGrpSpPr>
        <p:cNvPr id="1" name=""/>
        <p:cNvGrpSpPr/>
        <p:nvPr/>
      </p:nvGrpSpPr>
      <p:grpSpPr>
        <a:xfrm>
          <a:off x="0" y="0"/>
          <a:ext cx="0" cy="0"/>
          <a:chOff x="0" y="0"/>
          <a:chExt cx="0" cy="0"/>
        </a:xfrm>
      </p:grpSpPr>
      <p:sp>
        <p:nvSpPr>
          <p:cNvPr id="2" name="Text 0"/>
          <p:cNvSpPr/>
          <p:nvPr/>
        </p:nvSpPr>
        <p:spPr>
          <a:xfrm>
            <a:off x="502920" y="137160"/>
            <a:ext cx="2926080" cy="164592"/>
          </a:xfrm>
          <a:prstGeom prst="rect">
            <a:avLst/>
          </a:prstGeom>
          <a:noFill/>
          <a:ln/>
        </p:spPr>
        <p:txBody>
          <a:bodyPr wrap="square" lIns="0" tIns="0" rIns="0" bIns="0" rtlCol="0" anchor="ctr"/>
          <a:lstStyle/>
          <a:p>
            <a:pPr marL="0" indent="0">
              <a:buNone/>
            </a:pPr>
            <a:endParaRPr lang="en-US" sz="800" dirty="0"/>
          </a:p>
        </p:txBody>
      </p:sp>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ROC Curve and Class Separability</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pic>
        <p:nvPicPr>
          <p:cNvPr id="5" name="Image 0" descr="/mnt/data/image(2921).png"/>
          <p:cNvPicPr>
            <a:picLocks noChangeAspect="1"/>
          </p:cNvPicPr>
          <p:nvPr/>
        </p:nvPicPr>
        <p:blipFill>
          <a:blip r:embed="rId3"/>
          <a:stretch>
            <a:fillRect/>
          </a:stretch>
        </p:blipFill>
        <p:spPr>
          <a:xfrm>
            <a:off x="831298" y="1143000"/>
            <a:ext cx="6246964" cy="4937760"/>
          </a:xfrm>
          <a:prstGeom prst="rect">
            <a:avLst/>
          </a:prstGeom>
        </p:spPr>
      </p:pic>
      <p:sp>
        <p:nvSpPr>
          <p:cNvPr id="6" name="Text 3"/>
          <p:cNvSpPr/>
          <p:nvPr/>
        </p:nvSpPr>
        <p:spPr>
          <a:xfrm>
            <a:off x="7635240" y="1325880"/>
            <a:ext cx="3291840" cy="320040"/>
          </a:xfrm>
          <a:prstGeom prst="rect">
            <a:avLst/>
          </a:prstGeom>
          <a:noFill/>
          <a:ln/>
        </p:spPr>
        <p:txBody>
          <a:bodyPr wrap="square" lIns="0" tIns="0" rIns="0" bIns="0" rtlCol="0" anchor="ctr"/>
          <a:lstStyle/>
          <a:p>
            <a:pPr marL="0" indent="0">
              <a:buNone/>
            </a:pPr>
            <a:r>
              <a:rPr lang="en-US" sz="2100" b="1" dirty="0">
                <a:solidFill>
                  <a:srgbClr val="061A33"/>
                </a:solidFill>
              </a:rPr>
              <a:t>AUC interpretation</a:t>
            </a:r>
            <a:endParaRPr lang="en-US" sz="2100" dirty="0"/>
          </a:p>
        </p:txBody>
      </p:sp>
      <p:sp>
        <p:nvSpPr>
          <p:cNvPr id="7" name="Text 4"/>
          <p:cNvSpPr/>
          <p:nvPr/>
        </p:nvSpPr>
        <p:spPr>
          <a:xfrm>
            <a:off x="7635240" y="1874520"/>
            <a:ext cx="3931920" cy="3200400"/>
          </a:xfrm>
          <a:prstGeom prst="rect">
            <a:avLst/>
          </a:prstGeom>
          <a:noFill/>
          <a:ln/>
        </p:spPr>
        <p:txBody>
          <a:bodyPr wrap="square" lIns="381" tIns="381" rIns="381" bIns="381" rtlCol="0" anchor="ctr">
            <a:normAutofit/>
          </a:bodyPr>
          <a:lstStyle/>
          <a:p>
            <a:r>
              <a:rPr lang="en-US" sz="1900" dirty="0">
                <a:solidFill>
                  <a:srgbClr val="334155"/>
                </a:solidFill>
                <a:latin typeface="Aptos" pitchFamily="34" charset="0"/>
                <a:ea typeface="Aptos" pitchFamily="34" charset="-122"/>
                <a:cs typeface="Aptos" pitchFamily="34" charset="-120"/>
              </a:rPr>
              <a:t>One-vs-rest ROC used for multiclass evaluation.</a:t>
            </a:r>
            <a:endParaRPr lang="en-US" sz="1900" dirty="0"/>
          </a:p>
          <a:p>
            <a:r>
              <a:rPr lang="en-US" sz="1900" dirty="0">
                <a:solidFill>
                  <a:srgbClr val="334155"/>
                </a:solidFill>
                <a:latin typeface="Aptos" pitchFamily="34" charset="0"/>
                <a:ea typeface="Aptos" pitchFamily="34" charset="-122"/>
                <a:cs typeface="Aptos" pitchFamily="34" charset="-120"/>
              </a:rPr>
              <a:t>Class-wise AUC values are approximately 0.99 to 1.00.</a:t>
            </a:r>
            <a:endParaRPr lang="en-US" sz="1900" dirty="0"/>
          </a:p>
          <a:p>
            <a:r>
              <a:rPr lang="en-US" sz="1900" dirty="0">
                <a:solidFill>
                  <a:srgbClr val="334155"/>
                </a:solidFill>
                <a:latin typeface="Aptos" pitchFamily="34" charset="0"/>
                <a:ea typeface="Aptos" pitchFamily="34" charset="-122"/>
                <a:cs typeface="Aptos" pitchFamily="34" charset="-120"/>
              </a:rPr>
              <a:t>Curves near the upper-left corner indicate strong separation.</a:t>
            </a:r>
            <a:endParaRPr lang="en-US" sz="1900" dirty="0"/>
          </a:p>
          <a:p>
            <a:r>
              <a:rPr lang="en-US" sz="1900" dirty="0">
                <a:solidFill>
                  <a:srgbClr val="334155"/>
                </a:solidFill>
                <a:latin typeface="Aptos" pitchFamily="34" charset="0"/>
                <a:ea typeface="Aptos" pitchFamily="34" charset="-122"/>
                <a:cs typeface="Aptos" pitchFamily="34" charset="-120"/>
              </a:rPr>
              <a:t>High AUC confirms that the model ranks classes well across thresholds.</a:t>
            </a:r>
            <a:endParaRPr lang="en-US" sz="1900" dirty="0"/>
          </a:p>
        </p:txBody>
      </p:sp>
      <p:sp>
        <p:nvSpPr>
          <p:cNvPr id="8" name="Text 5"/>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18</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21">
    <p:bg>
      <p:bgPr>
        <a:solidFill>
          <a:srgbClr val="F7FBFF"/>
        </a:solidFill>
        <a:effectLst/>
      </p:bgPr>
    </p:bg>
    <p:spTree>
      <p:nvGrpSpPr>
        <p:cNvPr id="1" name=""/>
        <p:cNvGrpSpPr/>
        <p:nvPr/>
      </p:nvGrpSpPr>
      <p:grpSpPr>
        <a:xfrm>
          <a:off x="0" y="0"/>
          <a:ext cx="0" cy="0"/>
          <a:chOff x="0" y="0"/>
          <a:chExt cx="0" cy="0"/>
        </a:xfrm>
      </p:grpSpPr>
      <p:sp>
        <p:nvSpPr>
          <p:cNvPr id="2" name="Text 0"/>
          <p:cNvSpPr/>
          <p:nvPr/>
        </p:nvSpPr>
        <p:spPr>
          <a:xfrm>
            <a:off x="502920" y="137160"/>
            <a:ext cx="2926080" cy="164592"/>
          </a:xfrm>
          <a:prstGeom prst="rect">
            <a:avLst/>
          </a:prstGeom>
          <a:noFill/>
          <a:ln/>
        </p:spPr>
        <p:txBody>
          <a:bodyPr wrap="square" lIns="0" tIns="0" rIns="0" bIns="0" rtlCol="0" anchor="ctr"/>
          <a:lstStyle/>
          <a:p>
            <a:pPr marL="0" indent="0">
              <a:buNone/>
            </a:pPr>
            <a:endParaRPr lang="en-US" sz="800" dirty="0"/>
          </a:p>
        </p:txBody>
      </p:sp>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Discussion, Limitations and Future Work</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713232" y="1234440"/>
            <a:ext cx="2926080" cy="320040"/>
          </a:xfrm>
          <a:prstGeom prst="rect">
            <a:avLst/>
          </a:prstGeom>
          <a:noFill/>
          <a:ln/>
        </p:spPr>
        <p:txBody>
          <a:bodyPr wrap="square" lIns="0" tIns="0" rIns="0" bIns="0" rtlCol="0" anchor="ctr"/>
          <a:lstStyle/>
          <a:p>
            <a:pPr marL="0" indent="0">
              <a:buNone/>
            </a:pPr>
            <a:r>
              <a:rPr lang="en-US" sz="2100" b="1" dirty="0">
                <a:solidFill>
                  <a:srgbClr val="061A33"/>
                </a:solidFill>
              </a:rPr>
              <a:t>Main conclusion</a:t>
            </a:r>
            <a:endParaRPr lang="en-US" sz="2100" dirty="0"/>
          </a:p>
        </p:txBody>
      </p:sp>
      <p:sp>
        <p:nvSpPr>
          <p:cNvPr id="6" name="Text 4"/>
          <p:cNvSpPr/>
          <p:nvPr/>
        </p:nvSpPr>
        <p:spPr>
          <a:xfrm>
            <a:off x="731520" y="1691640"/>
            <a:ext cx="5120640" cy="1097280"/>
          </a:xfrm>
          <a:prstGeom prst="rect">
            <a:avLst/>
          </a:prstGeom>
          <a:noFill/>
          <a:ln/>
        </p:spPr>
        <p:txBody>
          <a:bodyPr wrap="square" lIns="254" tIns="254" rIns="254" bIns="254" rtlCol="0" anchor="ctr">
            <a:normAutofit fontScale="85000" lnSpcReduction="20000"/>
          </a:bodyPr>
          <a:lstStyle/>
          <a:p>
            <a:pPr marL="0" indent="0">
              <a:buNone/>
            </a:pPr>
            <a:r>
              <a:rPr lang="en-US" sz="2500" b="1" dirty="0">
                <a:solidFill>
                  <a:srgbClr val="0A3A74"/>
                </a:solidFill>
              </a:rPr>
              <a:t>System call frequency modelling plus ensemble learning provides accurate, interpretable multiclass fake application detection.</a:t>
            </a:r>
            <a:endParaRPr lang="en-US" sz="2500" dirty="0"/>
          </a:p>
        </p:txBody>
      </p:sp>
      <p:sp>
        <p:nvSpPr>
          <p:cNvPr id="7" name="Text 5"/>
          <p:cNvSpPr/>
          <p:nvPr/>
        </p:nvSpPr>
        <p:spPr>
          <a:xfrm>
            <a:off x="6446520" y="1234440"/>
            <a:ext cx="2926080" cy="320040"/>
          </a:xfrm>
          <a:prstGeom prst="rect">
            <a:avLst/>
          </a:prstGeom>
          <a:noFill/>
          <a:ln/>
        </p:spPr>
        <p:txBody>
          <a:bodyPr wrap="square" lIns="0" tIns="0" rIns="0" bIns="0" rtlCol="0" anchor="ctr"/>
          <a:lstStyle/>
          <a:p>
            <a:pPr marL="0" indent="0">
              <a:buNone/>
            </a:pPr>
            <a:r>
              <a:rPr lang="en-US" sz="2100" b="1" dirty="0">
                <a:solidFill>
                  <a:srgbClr val="061A33"/>
                </a:solidFill>
              </a:rPr>
              <a:t>Limitations</a:t>
            </a:r>
            <a:endParaRPr lang="en-US" sz="2100" dirty="0"/>
          </a:p>
        </p:txBody>
      </p:sp>
      <p:sp>
        <p:nvSpPr>
          <p:cNvPr id="8" name="Text 6"/>
          <p:cNvSpPr/>
          <p:nvPr/>
        </p:nvSpPr>
        <p:spPr>
          <a:xfrm>
            <a:off x="6446520" y="1691640"/>
            <a:ext cx="4709160" cy="2057400"/>
          </a:xfrm>
          <a:prstGeom prst="rect">
            <a:avLst/>
          </a:prstGeom>
          <a:noFill/>
          <a:ln/>
        </p:spPr>
        <p:txBody>
          <a:bodyPr wrap="square" lIns="381" tIns="381" rIns="381" bIns="381" rtlCol="0" anchor="ctr">
            <a:normAutofit/>
          </a:bodyPr>
          <a:lstStyle/>
          <a:p>
            <a:r>
              <a:rPr lang="en-US" sz="1800" dirty="0">
                <a:solidFill>
                  <a:srgbClr val="334155"/>
                </a:solidFill>
                <a:latin typeface="Aptos" pitchFamily="34" charset="0"/>
                <a:ea typeface="Aptos" pitchFamily="34" charset="-122"/>
                <a:cs typeface="Aptos" pitchFamily="34" charset="-120"/>
              </a:rPr>
              <a:t>Limited hyperparameter tuning.</a:t>
            </a:r>
            <a:endParaRPr lang="en-US" sz="1800" dirty="0"/>
          </a:p>
          <a:p>
            <a:r>
              <a:rPr lang="en-US" sz="1800" dirty="0">
                <a:solidFill>
                  <a:srgbClr val="334155"/>
                </a:solidFill>
                <a:latin typeface="Aptos" pitchFamily="34" charset="0"/>
                <a:ea typeface="Aptos" pitchFamily="34" charset="-122"/>
                <a:cs typeface="Aptos" pitchFamily="34" charset="-120"/>
              </a:rPr>
              <a:t>Fixed dataset snapshot; malware behaviour may drift.</a:t>
            </a:r>
            <a:endParaRPr lang="en-US" sz="1800" dirty="0"/>
          </a:p>
          <a:p>
            <a:r>
              <a:rPr lang="en-US" sz="1800" dirty="0">
                <a:solidFill>
                  <a:srgbClr val="334155"/>
                </a:solidFill>
                <a:latin typeface="Aptos" pitchFamily="34" charset="0"/>
                <a:ea typeface="Aptos" pitchFamily="34" charset="-122"/>
                <a:cs typeface="Aptos" pitchFamily="34" charset="-120"/>
              </a:rPr>
              <a:t>Frequency features do not capture execution order.</a:t>
            </a:r>
            <a:endParaRPr lang="en-US" sz="1800" dirty="0"/>
          </a:p>
          <a:p>
            <a:r>
              <a:rPr lang="en-US" sz="1800" dirty="0">
                <a:solidFill>
                  <a:srgbClr val="334155"/>
                </a:solidFill>
                <a:latin typeface="Aptos" pitchFamily="34" charset="0"/>
                <a:ea typeface="Aptos" pitchFamily="34" charset="-122"/>
                <a:cs typeface="Aptos" pitchFamily="34" charset="-120"/>
              </a:rPr>
              <a:t>Adversarial robustness was not tested.</a:t>
            </a:r>
            <a:endParaRPr lang="en-US" sz="1800" dirty="0"/>
          </a:p>
        </p:txBody>
      </p:sp>
      <p:sp>
        <p:nvSpPr>
          <p:cNvPr id="9" name="Text 7"/>
          <p:cNvSpPr/>
          <p:nvPr/>
        </p:nvSpPr>
        <p:spPr>
          <a:xfrm>
            <a:off x="6446520" y="4069080"/>
            <a:ext cx="2926080" cy="320040"/>
          </a:xfrm>
          <a:prstGeom prst="rect">
            <a:avLst/>
          </a:prstGeom>
          <a:noFill/>
          <a:ln/>
        </p:spPr>
        <p:txBody>
          <a:bodyPr wrap="square" lIns="0" tIns="0" rIns="0" bIns="0" rtlCol="0" anchor="ctr"/>
          <a:lstStyle/>
          <a:p>
            <a:pPr marL="0" indent="0">
              <a:buNone/>
            </a:pPr>
            <a:r>
              <a:rPr lang="en-US" sz="2100" b="1" dirty="0">
                <a:solidFill>
                  <a:srgbClr val="061A33"/>
                </a:solidFill>
              </a:rPr>
              <a:t>Future work</a:t>
            </a:r>
            <a:endParaRPr lang="en-US" sz="2100" dirty="0"/>
          </a:p>
        </p:txBody>
      </p:sp>
      <p:sp>
        <p:nvSpPr>
          <p:cNvPr id="10" name="Text 8"/>
          <p:cNvSpPr/>
          <p:nvPr/>
        </p:nvSpPr>
        <p:spPr>
          <a:xfrm>
            <a:off x="6446520" y="4526280"/>
            <a:ext cx="4663440" cy="1325880"/>
          </a:xfrm>
          <a:prstGeom prst="rect">
            <a:avLst/>
          </a:prstGeom>
          <a:noFill/>
          <a:ln/>
        </p:spPr>
        <p:txBody>
          <a:bodyPr wrap="square" lIns="381" tIns="381" rIns="381" bIns="381" rtlCol="0" anchor="ctr">
            <a:normAutofit/>
          </a:bodyPr>
          <a:lstStyle/>
          <a:p>
            <a:r>
              <a:rPr lang="en-US" sz="1800" dirty="0">
                <a:solidFill>
                  <a:srgbClr val="334155"/>
                </a:solidFill>
                <a:latin typeface="Aptos" pitchFamily="34" charset="0"/>
                <a:ea typeface="Aptos" pitchFamily="34" charset="-122"/>
                <a:cs typeface="Aptos" pitchFamily="34" charset="-120"/>
              </a:rPr>
              <a:t>Optimise Random Forest and ensemble stacking.</a:t>
            </a:r>
            <a:endParaRPr lang="en-US" sz="1800" dirty="0"/>
          </a:p>
          <a:p>
            <a:r>
              <a:rPr lang="en-US" sz="1800" dirty="0">
                <a:solidFill>
                  <a:srgbClr val="334155"/>
                </a:solidFill>
                <a:latin typeface="Aptos" pitchFamily="34" charset="0"/>
                <a:ea typeface="Aptos" pitchFamily="34" charset="-122"/>
                <a:cs typeface="Aptos" pitchFamily="34" charset="-120"/>
              </a:rPr>
              <a:t>Use temporal or graph-based system call modelling.</a:t>
            </a:r>
            <a:endParaRPr lang="en-US" sz="1800" dirty="0"/>
          </a:p>
          <a:p>
            <a:r>
              <a:rPr lang="en-US" sz="1800" dirty="0">
                <a:solidFill>
                  <a:srgbClr val="334155"/>
                </a:solidFill>
                <a:latin typeface="Aptos" pitchFamily="34" charset="0"/>
                <a:ea typeface="Aptos" pitchFamily="34" charset="-122"/>
                <a:cs typeface="Aptos" pitchFamily="34" charset="-120"/>
              </a:rPr>
              <a:t>Improve CTI taxonomy mapping and real-time deployment testing.</a:t>
            </a:r>
            <a:endParaRPr lang="en-US" sz="1800" dirty="0"/>
          </a:p>
        </p:txBody>
      </p:sp>
      <p:sp>
        <p:nvSpPr>
          <p:cNvPr id="11" name="Text 9"/>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21</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22">
    <p:bg>
      <p:bgPr>
        <a:solidFill>
          <a:srgbClr val="F7FBFF"/>
        </a:solidFill>
        <a:effectLst/>
      </p:bgPr>
    </p:bg>
    <p:spTree>
      <p:nvGrpSpPr>
        <p:cNvPr id="1" name=""/>
        <p:cNvGrpSpPr/>
        <p:nvPr/>
      </p:nvGrpSpPr>
      <p:grpSpPr>
        <a:xfrm>
          <a:off x="0" y="0"/>
          <a:ext cx="0" cy="0"/>
          <a:chOff x="0" y="0"/>
          <a:chExt cx="0" cy="0"/>
        </a:xfrm>
      </p:grpSpPr>
      <p:sp>
        <p:nvSpPr>
          <p:cNvPr id="3" name="Text 1"/>
          <p:cNvSpPr/>
          <p:nvPr/>
        </p:nvSpPr>
        <p:spPr>
          <a:xfrm>
            <a:off x="502920" y="530352"/>
            <a:ext cx="10881360" cy="420624"/>
          </a:xfrm>
          <a:prstGeom prst="rect">
            <a:avLst/>
          </a:prstGeom>
          <a:noFill/>
          <a:ln/>
        </p:spPr>
        <p:txBody>
          <a:bodyPr wrap="square" lIns="0" tIns="0" rIns="0" bIns="0" rtlCol="0" anchor="ctr">
            <a:normAutofit/>
          </a:bodyPr>
          <a:lstStyle/>
          <a:p>
            <a:pPr marL="0" indent="0">
              <a:buNone/>
            </a:pPr>
            <a:r>
              <a:rPr lang="en-US" sz="2800" b="1" dirty="0">
                <a:solidFill>
                  <a:srgbClr val="061A33"/>
                </a:solidFill>
                <a:latin typeface="Aptos Display" pitchFamily="34" charset="0"/>
                <a:ea typeface="Aptos Display" pitchFamily="34" charset="-122"/>
                <a:cs typeface="Aptos Display" pitchFamily="34" charset="-120"/>
              </a:rPr>
              <a:t>Reference List</a:t>
            </a:r>
            <a:endParaRPr lang="en-US" sz="2800" dirty="0"/>
          </a:p>
        </p:txBody>
      </p:sp>
      <p:sp>
        <p:nvSpPr>
          <p:cNvPr id="4" name="Shape 2"/>
          <p:cNvSpPr/>
          <p:nvPr/>
        </p:nvSpPr>
        <p:spPr>
          <a:xfrm>
            <a:off x="502920" y="1024128"/>
            <a:ext cx="11064240" cy="0"/>
          </a:xfrm>
          <a:prstGeom prst="line">
            <a:avLst/>
          </a:prstGeom>
          <a:noFill/>
          <a:ln w="15240">
            <a:solidFill>
              <a:srgbClr val="D8E8F6"/>
            </a:solidFill>
            <a:prstDash val="solid"/>
          </a:ln>
        </p:spPr>
      </p:sp>
      <p:sp>
        <p:nvSpPr>
          <p:cNvPr id="5" name="Text 3"/>
          <p:cNvSpPr/>
          <p:nvPr/>
        </p:nvSpPr>
        <p:spPr>
          <a:xfrm>
            <a:off x="749808" y="1207008"/>
            <a:ext cx="10789920" cy="5212080"/>
          </a:xfrm>
          <a:prstGeom prst="rect">
            <a:avLst/>
          </a:prstGeom>
          <a:noFill/>
          <a:ln/>
        </p:spPr>
        <p:txBody>
          <a:bodyPr wrap="square" lIns="381" tIns="381" rIns="381" bIns="381" rtlCol="0" anchor="ctr">
            <a:normAutofit/>
          </a:bodyPr>
          <a:lstStyle/>
          <a:p>
            <a:r>
              <a:rPr lang="en-US" sz="1500" dirty="0">
                <a:solidFill>
                  <a:srgbClr val="334155"/>
                </a:solidFill>
                <a:latin typeface="Aptos" pitchFamily="34" charset="0"/>
                <a:ea typeface="Aptos" pitchFamily="34" charset="-122"/>
                <a:cs typeface="Aptos" pitchFamily="34" charset="-120"/>
              </a:rPr>
              <a:t>Shimu (2025) — Intelligent Cybersecurity Framework: ML-driven data protection and threat intelligence integration.</a:t>
            </a:r>
            <a:endParaRPr lang="en-US" sz="1500" dirty="0"/>
          </a:p>
          <a:p>
            <a:r>
              <a:rPr lang="en-US" sz="1500" dirty="0">
                <a:solidFill>
                  <a:srgbClr val="334155"/>
                </a:solidFill>
                <a:latin typeface="Aptos" pitchFamily="34" charset="0"/>
                <a:ea typeface="Aptos" pitchFamily="34" charset="-122"/>
                <a:cs typeface="Aptos" pitchFamily="34" charset="-120"/>
              </a:rPr>
              <a:t>Khalaf et al. (2025) — Real-time AI-driven cybersecurity threat detection in critical infrastructure.</a:t>
            </a:r>
            <a:endParaRPr lang="en-US" sz="1500" dirty="0"/>
          </a:p>
          <a:p>
            <a:r>
              <a:rPr lang="en-US" sz="1500" dirty="0" err="1">
                <a:solidFill>
                  <a:srgbClr val="334155"/>
                </a:solidFill>
                <a:latin typeface="Aptos" pitchFamily="34" charset="0"/>
                <a:ea typeface="Aptos" pitchFamily="34" charset="-122"/>
                <a:cs typeface="Aptos" pitchFamily="34" charset="-120"/>
              </a:rPr>
              <a:t>Dimjašević</a:t>
            </a:r>
            <a:r>
              <a:rPr lang="en-US" sz="1500" dirty="0">
                <a:solidFill>
                  <a:srgbClr val="334155"/>
                </a:solidFill>
                <a:latin typeface="Aptos" pitchFamily="34" charset="0"/>
                <a:ea typeface="Aptos" pitchFamily="34" charset="-122"/>
                <a:cs typeface="Aptos" pitchFamily="34" charset="-120"/>
              </a:rPr>
              <a:t> et al. (2016) — Evaluation of Android malware detection based on system calls.</a:t>
            </a:r>
            <a:endParaRPr lang="en-US" sz="1500" dirty="0"/>
          </a:p>
          <a:p>
            <a:r>
              <a:rPr lang="en-US" sz="1500" dirty="0" err="1">
                <a:solidFill>
                  <a:srgbClr val="334155"/>
                </a:solidFill>
                <a:latin typeface="Aptos" pitchFamily="34" charset="0"/>
                <a:ea typeface="Aptos" pitchFamily="34" charset="-122"/>
                <a:cs typeface="Aptos" pitchFamily="34" charset="-120"/>
              </a:rPr>
              <a:t>Casolare</a:t>
            </a:r>
            <a:r>
              <a:rPr lang="en-US" sz="1500" dirty="0">
                <a:solidFill>
                  <a:srgbClr val="334155"/>
                </a:solidFill>
                <a:latin typeface="Aptos" pitchFamily="34" charset="0"/>
                <a:ea typeface="Aptos" pitchFamily="34" charset="-122"/>
                <a:cs typeface="Aptos" pitchFamily="34" charset="-120"/>
              </a:rPr>
              <a:t> et al. (2021) — Dynamic mobile malware detection through system-call-based representation.</a:t>
            </a:r>
            <a:endParaRPr lang="en-US" sz="1500" dirty="0"/>
          </a:p>
          <a:p>
            <a:r>
              <a:rPr lang="en-US" sz="1500" dirty="0">
                <a:solidFill>
                  <a:srgbClr val="334155"/>
                </a:solidFill>
                <a:latin typeface="Aptos" pitchFamily="34" charset="0"/>
                <a:ea typeface="Aptos" pitchFamily="34" charset="-122"/>
                <a:cs typeface="Aptos" pitchFamily="34" charset="-120"/>
              </a:rPr>
              <a:t>AlOmari et al. (2023) — Comparative analysis of ML algorithms for Android malware detection.</a:t>
            </a:r>
            <a:endParaRPr lang="en-US" sz="1500" dirty="0"/>
          </a:p>
          <a:p>
            <a:r>
              <a:rPr lang="en-US" sz="1500" dirty="0">
                <a:solidFill>
                  <a:srgbClr val="334155"/>
                </a:solidFill>
                <a:latin typeface="Aptos" pitchFamily="34" charset="0"/>
                <a:ea typeface="Aptos" pitchFamily="34" charset="-122"/>
                <a:cs typeface="Aptos" pitchFamily="34" charset="-120"/>
              </a:rPr>
              <a:t>Azeem et al. (2024) — Comparative effectiveness of ML approaches for malware detection.</a:t>
            </a:r>
            <a:endParaRPr lang="en-US" sz="1500" dirty="0"/>
          </a:p>
          <a:p>
            <a:r>
              <a:rPr lang="en-US" sz="1500" dirty="0">
                <a:solidFill>
                  <a:srgbClr val="334155"/>
                </a:solidFill>
                <a:latin typeface="Aptos" pitchFamily="34" charset="0"/>
                <a:ea typeface="Aptos" pitchFamily="34" charset="-122"/>
                <a:cs typeface="Aptos" pitchFamily="34" charset="-120"/>
              </a:rPr>
              <a:t>Kumar (2023) — Cyber threat intelligence using AI and machine learning approaches.</a:t>
            </a:r>
            <a:endParaRPr lang="en-US" sz="1500" dirty="0"/>
          </a:p>
          <a:p>
            <a:endParaRPr lang="en-US" sz="1500" dirty="0"/>
          </a:p>
        </p:txBody>
      </p:sp>
      <p:sp>
        <p:nvSpPr>
          <p:cNvPr id="6" name="Text 4"/>
          <p:cNvSpPr/>
          <p:nvPr/>
        </p:nvSpPr>
        <p:spPr>
          <a:xfrm>
            <a:off x="11064240" y="6446520"/>
            <a:ext cx="640080" cy="201168"/>
          </a:xfrm>
          <a:prstGeom prst="rect">
            <a:avLst/>
          </a:prstGeom>
          <a:noFill/>
          <a:ln/>
        </p:spPr>
        <p:txBody>
          <a:bodyPr wrap="square" lIns="0" tIns="0" rIns="0" bIns="0" rtlCol="0" anchor="ctr"/>
          <a:lstStyle/>
          <a:p>
            <a:pPr marL="0" indent="0" algn="r">
              <a:buNone/>
            </a:pPr>
            <a:r>
              <a:rPr lang="en-US" sz="900" dirty="0">
                <a:solidFill>
                  <a:srgbClr val="334155"/>
                </a:solidFill>
                <a:latin typeface="Aptos" pitchFamily="34" charset="0"/>
                <a:ea typeface="Aptos" pitchFamily="34" charset="-122"/>
                <a:cs typeface="Aptos" pitchFamily="34" charset="-120"/>
              </a:rPr>
              <a:t>22</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2753</Words>
  <Application>Microsoft Office PowerPoint</Application>
  <PresentationFormat>Widescreen</PresentationFormat>
  <Paragraphs>166</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Aptos Mono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Parth Kumbhani</cp:lastModifiedBy>
  <cp:revision>5</cp:revision>
  <dcterms:created xsi:type="dcterms:W3CDTF">2026-06-01T11:49:34Z</dcterms:created>
  <dcterms:modified xsi:type="dcterms:W3CDTF">2026-06-08T10:57:44Z</dcterms:modified>
</cp:coreProperties>
</file>