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615" autoAdjust="0"/>
    <p:restoredTop sz="94660"/>
  </p:normalViewPr>
  <p:slideViewPr>
    <p:cSldViewPr snapToGrid="0">
      <p:cViewPr varScale="1">
        <p:scale>
          <a:sx n="67" d="100"/>
          <a:sy n="67" d="100"/>
        </p:scale>
        <p:origin x="31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anaw/2014/4/contents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ram.org.uk/difference-we-make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10/15/contents" TargetMode="External"/><Relationship Id="rId2" Type="http://schemas.openxmlformats.org/officeDocument/2006/relationships/hyperlink" Target="https://www.coram.org.uk/difference-we-mak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anaw/2014/4/content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71F48-15DF-400D-A72B-68AD62AD5E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6198" y="1913467"/>
            <a:ext cx="6815669" cy="1515533"/>
          </a:xfrm>
        </p:spPr>
        <p:txBody>
          <a:bodyPr/>
          <a:lstStyle/>
          <a:p>
            <a:r>
              <a:rPr lang="en-GB" sz="3600" dirty="0"/>
              <a:t>Module No – ECGE4001Q</a:t>
            </a:r>
            <a:br>
              <a:rPr lang="en-GB" sz="4000" dirty="0"/>
            </a:br>
            <a:r>
              <a:rPr lang="en-GB" sz="3600" dirty="0"/>
              <a:t>Assignment No – 2</a:t>
            </a:r>
            <a:br>
              <a:rPr lang="en-GB" sz="3600" dirty="0"/>
            </a:br>
            <a:r>
              <a:rPr lang="en-GB" sz="3600" dirty="0"/>
              <a:t>Student No - 1908983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1F8D87-CA58-4292-9F37-A11BA2AD40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Josephine Dean</a:t>
            </a:r>
          </a:p>
        </p:txBody>
      </p:sp>
    </p:spTree>
    <p:extLst>
      <p:ext uri="{BB962C8B-B14F-4D97-AF65-F5344CB8AC3E}">
        <p14:creationId xmlns:p14="http://schemas.microsoft.com/office/powerpoint/2010/main" val="3053026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25825F-2C53-4D18-AFCD-AFCC6BB1C060}"/>
              </a:ext>
            </a:extLst>
          </p:cNvPr>
          <p:cNvSpPr txBox="1"/>
          <p:nvPr/>
        </p:nvSpPr>
        <p:spPr>
          <a:xfrm>
            <a:off x="1628775" y="1352550"/>
            <a:ext cx="92297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Explain how to reference within a body of the text and a reference list:</a:t>
            </a:r>
          </a:p>
          <a:p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Books, journal articles, government legislation and websites: use examples for each type of reference</a:t>
            </a:r>
          </a:p>
        </p:txBody>
      </p:sp>
    </p:spTree>
    <p:extLst>
      <p:ext uri="{BB962C8B-B14F-4D97-AF65-F5344CB8AC3E}">
        <p14:creationId xmlns:p14="http://schemas.microsoft.com/office/powerpoint/2010/main" val="374609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D45BB-7D23-4FC1-B828-71615E64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DBCFA-F488-4982-BE7B-2DAF11113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2001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‘The process of acknowledging other people’s work’</a:t>
            </a:r>
          </a:p>
          <a:p>
            <a:r>
              <a:rPr lang="en-GB" sz="3200" dirty="0"/>
              <a:t>‘Allows the reader to locate source material as quickly and easily as possible.’</a:t>
            </a:r>
          </a:p>
          <a:p>
            <a:r>
              <a:rPr lang="en-GB" sz="3200" dirty="0"/>
              <a:t>‘The link between what you write and the evidence on which it is based.’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800" dirty="0"/>
              <a:t>(Pears and Shields, 2019)</a:t>
            </a:r>
          </a:p>
        </p:txBody>
      </p:sp>
    </p:spTree>
    <p:extLst>
      <p:ext uri="{BB962C8B-B14F-4D97-AF65-F5344CB8AC3E}">
        <p14:creationId xmlns:p14="http://schemas.microsoft.com/office/powerpoint/2010/main" val="2786626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AB4A4-0FF1-4069-8FFC-A35AA5055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B7571-83EB-4D50-800F-39C7E607D8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/>
              <a:t>Avoid plagiarism</a:t>
            </a:r>
          </a:p>
          <a:p>
            <a:endParaRPr lang="en-GB" sz="3200" dirty="0"/>
          </a:p>
          <a:p>
            <a:r>
              <a:rPr lang="en-GB" sz="3200" dirty="0"/>
              <a:t>Facilitate the quick and easy finding of source material.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99490C-2034-4BF3-938C-0E0B781324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To support your arguments</a:t>
            </a:r>
          </a:p>
          <a:p>
            <a:r>
              <a:rPr lang="en-GB" sz="3200" dirty="0"/>
              <a:t>Show your ability to read around the subject.</a:t>
            </a:r>
          </a:p>
          <a:p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(Pears and Shields, 2019)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09015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5E1B6-2B2A-4F16-A87C-91EE75B5D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to Reference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C5384E-A15F-40AF-A489-8CE353F64D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Text Citation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1B2DD8-B606-411D-9628-ACF70FDED5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Can be a direct quote or an outline of someone’s ideas.</a:t>
            </a:r>
          </a:p>
          <a:p>
            <a:r>
              <a:rPr lang="en-GB" sz="2800" dirty="0"/>
              <a:t>Concise information</a:t>
            </a:r>
          </a:p>
          <a:p>
            <a:r>
              <a:rPr lang="en-GB" sz="2800" dirty="0"/>
              <a:t>Available in full in Reference List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2E858F-5B28-4A2E-8814-463C7BEA42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86D694-5B9D-4106-AFBB-D3629F7534B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000" dirty="0"/>
              <a:t>Contains all sources used in the work.</a:t>
            </a:r>
          </a:p>
          <a:p>
            <a:r>
              <a:rPr lang="en-GB" sz="3000" dirty="0"/>
              <a:t>Organised alphabetically.</a:t>
            </a:r>
          </a:p>
          <a:p>
            <a:r>
              <a:rPr lang="en-GB" sz="3000" dirty="0"/>
              <a:t>Contains more information.</a:t>
            </a:r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(Pears and Shields, 2019)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10687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84503-122C-44E1-9F1C-B0566F347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76276"/>
            <a:ext cx="9601196" cy="1609724"/>
          </a:xfrm>
        </p:spPr>
        <p:txBody>
          <a:bodyPr>
            <a:normAutofit fontScale="90000"/>
          </a:bodyPr>
          <a:lstStyle/>
          <a:p>
            <a:r>
              <a:rPr lang="en-GB" dirty="0"/>
              <a:t>Books</a:t>
            </a:r>
            <a:br>
              <a:rPr lang="en-GB" dirty="0"/>
            </a:br>
            <a:r>
              <a:rPr lang="en-GB" dirty="0"/>
              <a:t>‘Gender, like other social structures, is multi dimensional’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8BC51-F4B6-447A-BBA4-0FB1473F5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text citation:</a:t>
            </a:r>
          </a:p>
          <a:p>
            <a:pPr marL="0" indent="0">
              <a:buNone/>
            </a:pPr>
            <a:r>
              <a:rPr lang="en-GB" dirty="0"/>
              <a:t>Connell and Pearse (2015, p.12) consider that…..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Connell, R. &amp; Pearse, R. (2015) </a:t>
            </a:r>
            <a:r>
              <a:rPr lang="en-GB" i="1" dirty="0"/>
              <a:t>Gender In World Perspective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Cambridge: Polity Press</a:t>
            </a:r>
          </a:p>
          <a:p>
            <a:pPr marL="0" indent="0" algn="r">
              <a:buNone/>
            </a:pPr>
            <a:r>
              <a:rPr lang="en-GB" sz="1800" dirty="0"/>
              <a:t>(Connell and Pearse, 2015)</a:t>
            </a:r>
          </a:p>
        </p:txBody>
      </p:sp>
    </p:spTree>
    <p:extLst>
      <p:ext uri="{BB962C8B-B14F-4D97-AF65-F5344CB8AC3E}">
        <p14:creationId xmlns:p14="http://schemas.microsoft.com/office/powerpoint/2010/main" val="4071593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A5FAA-E201-4172-BE55-A8E8396BA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Journal Article</a:t>
            </a:r>
            <a:br>
              <a:rPr lang="en-GB" dirty="0"/>
            </a:br>
            <a:r>
              <a:rPr lang="en-GB" sz="3100" dirty="0"/>
              <a:t>‘Charities estimate that 66,000 women in England and Wales are living with the consequences of female genital mutilation.’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65A4E-B8F5-498F-B70B-BE47D5A7C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48236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text citation:</a:t>
            </a:r>
          </a:p>
          <a:p>
            <a:pPr marL="0" indent="0">
              <a:buNone/>
            </a:pPr>
            <a:r>
              <a:rPr lang="en-GB" dirty="0"/>
              <a:t>Naughton (2013, p.22) informs us that…..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Naughton, L. (2013) ‘FGM: A Hidden Crime’, </a:t>
            </a:r>
            <a:r>
              <a:rPr lang="en-GB" i="1" dirty="0"/>
              <a:t>Community </a:t>
            </a:r>
            <a:r>
              <a:rPr lang="en-GB" i="1" dirty="0" err="1"/>
              <a:t>Practioner</a:t>
            </a:r>
            <a:r>
              <a:rPr lang="en-GB" i="1" dirty="0"/>
              <a:t>. </a:t>
            </a:r>
            <a:r>
              <a:rPr lang="en-GB" dirty="0"/>
              <a:t>86 (12), pp.22-3</a:t>
            </a:r>
          </a:p>
          <a:p>
            <a:pPr marL="0" indent="0" algn="r">
              <a:buNone/>
            </a:pPr>
            <a:r>
              <a:rPr lang="en-GB" sz="1800" dirty="0"/>
              <a:t>(Naughton, 2013)</a:t>
            </a:r>
          </a:p>
        </p:txBody>
      </p:sp>
    </p:spTree>
    <p:extLst>
      <p:ext uri="{BB962C8B-B14F-4D97-AF65-F5344CB8AC3E}">
        <p14:creationId xmlns:p14="http://schemas.microsoft.com/office/powerpoint/2010/main" val="16618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B380C-0CBD-4EEE-ACFB-6D68F7F34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76275"/>
            <a:ext cx="9601196" cy="1973791"/>
          </a:xfrm>
        </p:spPr>
        <p:txBody>
          <a:bodyPr>
            <a:normAutofit/>
          </a:bodyPr>
          <a:lstStyle/>
          <a:p>
            <a:r>
              <a:rPr lang="en-GB" sz="2800" dirty="0"/>
              <a:t>Government Legislation (UK)</a:t>
            </a:r>
            <a:br>
              <a:rPr lang="en-GB" sz="2800" dirty="0"/>
            </a:br>
            <a:r>
              <a:rPr lang="en-GB" sz="2800" dirty="0"/>
              <a:t>Equality Act 2010</a:t>
            </a:r>
            <a:br>
              <a:rPr lang="en-GB" sz="2800" dirty="0"/>
            </a:br>
            <a:r>
              <a:rPr lang="en-GB" sz="2800" dirty="0"/>
              <a:t>UK Public General Acts </a:t>
            </a:r>
            <a:r>
              <a:rPr lang="en-GB" sz="900" dirty="0"/>
              <a:t>►</a:t>
            </a:r>
            <a:r>
              <a:rPr lang="en-GB" sz="2800" dirty="0"/>
              <a:t>  2010 c. 15 </a:t>
            </a:r>
            <a:r>
              <a:rPr lang="en-GB" sz="1000" dirty="0"/>
              <a:t>►</a:t>
            </a:r>
            <a:r>
              <a:rPr lang="en-GB" sz="2800" dirty="0"/>
              <a:t>  Table of contents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8D31E-0873-4C02-99EE-54F7030919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text citation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950D2-894E-4B3A-8260-38398F6681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According to UK legislation </a:t>
            </a:r>
            <a:r>
              <a:rPr lang="en-GB" sz="2800" i="1" dirty="0"/>
              <a:t>(Equality Act 2010) </a:t>
            </a:r>
            <a:r>
              <a:rPr lang="en-GB" sz="2800" dirty="0"/>
              <a:t>the right to equality ……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CC6E3F-F36C-479F-BE98-AEDF4FA032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AF818B-5867-4745-9692-F0C087844CC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i="1" dirty="0"/>
              <a:t>Equality Act 2010, c.15.  </a:t>
            </a:r>
            <a:r>
              <a:rPr lang="en-GB" sz="2800" dirty="0"/>
              <a:t>Available at: </a:t>
            </a:r>
            <a:r>
              <a:rPr lang="en-GB" sz="2800" dirty="0">
                <a:hlinkClick r:id="rId2"/>
              </a:rPr>
              <a:t>https://www.legislation.gov.uk/ukpga/2010/15/contents</a:t>
            </a:r>
            <a:r>
              <a:rPr lang="en-GB" sz="2800" dirty="0"/>
              <a:t> (Accessed: 20</a:t>
            </a:r>
            <a:r>
              <a:rPr lang="en-GB" sz="2800" baseline="30000" dirty="0"/>
              <a:t>th</a:t>
            </a:r>
            <a:r>
              <a:rPr lang="en-GB" sz="2800" dirty="0"/>
              <a:t> January 2020)</a:t>
            </a:r>
          </a:p>
          <a:p>
            <a:pPr marL="0" indent="0">
              <a:buNone/>
            </a:pPr>
            <a:endParaRPr lang="en-GB" i="1" dirty="0"/>
          </a:p>
          <a:p>
            <a:pPr marL="0" indent="0" algn="r">
              <a:buNone/>
            </a:pPr>
            <a:r>
              <a:rPr lang="en-GB" sz="1800" dirty="0"/>
              <a:t>(Equality Act 2010)</a:t>
            </a:r>
          </a:p>
        </p:txBody>
      </p:sp>
    </p:spTree>
    <p:extLst>
      <p:ext uri="{BB962C8B-B14F-4D97-AF65-F5344CB8AC3E}">
        <p14:creationId xmlns:p14="http://schemas.microsoft.com/office/powerpoint/2010/main" val="2025675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6BEA6-EE2B-43EB-A173-BD3C7087C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Government Legislation (Wales) </a:t>
            </a:r>
            <a:br>
              <a:rPr lang="en-GB" dirty="0"/>
            </a:br>
            <a:r>
              <a:rPr lang="en-GB" sz="3100" b="1" dirty="0"/>
              <a:t>Social Services and Well-being (Wales) Act 2014</a:t>
            </a:r>
            <a:br>
              <a:rPr lang="en-GB" sz="3100" b="1" dirty="0"/>
            </a:br>
            <a:r>
              <a:rPr lang="en-GB" sz="2200" b="1" dirty="0"/>
              <a:t>Acts of the National Assembly for Wales</a:t>
            </a:r>
            <a:r>
              <a:rPr lang="en-GB" sz="1100" b="1" dirty="0"/>
              <a:t>► </a:t>
            </a:r>
            <a:r>
              <a:rPr lang="en-GB" sz="2200" b="1" dirty="0"/>
              <a:t>  2014 </a:t>
            </a:r>
            <a:r>
              <a:rPr lang="en-GB" sz="2200" b="1" dirty="0" err="1"/>
              <a:t>anaw</a:t>
            </a:r>
            <a:r>
              <a:rPr lang="en-GB" sz="2200" b="1" dirty="0"/>
              <a:t> 4</a:t>
            </a:r>
            <a:r>
              <a:rPr lang="en-GB" sz="1100" b="1" dirty="0"/>
              <a:t>► </a:t>
            </a:r>
            <a:r>
              <a:rPr lang="en-GB" sz="2200" b="1" dirty="0"/>
              <a:t>  Table of contents</a:t>
            </a:r>
            <a:br>
              <a:rPr lang="en-GB" sz="2200" b="1" dirty="0"/>
            </a:br>
            <a:br>
              <a:rPr lang="en-GB" sz="2200" b="1" dirty="0"/>
            </a:br>
            <a:endParaRPr lang="en-GB" sz="2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06A7D-D76F-4DEE-9033-983892FB04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text citation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205D2-BE92-4B3E-855F-977713990A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According to the Welsh Government </a:t>
            </a:r>
            <a:r>
              <a:rPr lang="en-GB" i="1" dirty="0">
                <a:solidFill>
                  <a:schemeClr val="tx1"/>
                </a:solidFill>
              </a:rPr>
              <a:t>(Social Services and Well-being (Wales) Act 2014)</a:t>
            </a:r>
            <a:r>
              <a:rPr lang="en-GB" dirty="0">
                <a:solidFill>
                  <a:schemeClr val="tx1"/>
                </a:solidFill>
              </a:rPr>
              <a:t>  a legal framework…….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10E460-A330-4CD0-8DD6-BFAAFCEBB4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8F44DC-FF26-43C7-A07E-07C8B8169D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0670" y="3233737"/>
            <a:ext cx="4718304" cy="2871788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Social Services and Well-being (Wales) Act 2014</a:t>
            </a:r>
            <a:r>
              <a:rPr lang="en-GB" dirty="0"/>
              <a:t> (SI 2014/anaw4).  Available at: </a:t>
            </a:r>
            <a:r>
              <a:rPr lang="en-GB" dirty="0">
                <a:hlinkClick r:id="rId2"/>
              </a:rPr>
              <a:t>https://www.legislation.gov.uk/anaw/2014/4/contents</a:t>
            </a:r>
            <a:r>
              <a:rPr lang="en-GB" dirty="0"/>
              <a:t> (Accessed: 20th January 2020)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 algn="r">
              <a:buNone/>
            </a:pPr>
            <a:r>
              <a:rPr lang="en-GB" sz="1800" dirty="0"/>
              <a:t>(Social Services and Well-being (Wales) Act 2014)</a:t>
            </a:r>
          </a:p>
          <a:p>
            <a:pPr marL="0" indent="0">
              <a:buNone/>
            </a:pP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1886746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EDD07A-9AC5-4250-AA58-6D9589677BCE}"/>
              </a:ext>
            </a:extLst>
          </p:cNvPr>
          <p:cNvSpPr txBox="1"/>
          <p:nvPr/>
        </p:nvSpPr>
        <p:spPr>
          <a:xfrm>
            <a:off x="3562350" y="1000125"/>
            <a:ext cx="3924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Website</a:t>
            </a:r>
            <a:endParaRPr lang="en-GB" sz="4000" dirty="0"/>
          </a:p>
        </p:txBody>
      </p:sp>
      <p:pic>
        <p:nvPicPr>
          <p:cNvPr id="4" name="Picture 3" descr="A picture containing building, arch, bridge&#10;&#10;Description automatically generated">
            <a:extLst>
              <a:ext uri="{FF2B5EF4-FFF2-40B4-BE49-F238E27FC236}">
                <a16:creationId xmlns:a16="http://schemas.microsoft.com/office/drawing/2014/main" id="{A78E8A54-0B95-40FC-BD8E-5A6D17776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864" y="1794649"/>
            <a:ext cx="4334877" cy="5596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0E2D1A-23A9-443D-8452-D0C0F5180376}"/>
              </a:ext>
            </a:extLst>
          </p:cNvPr>
          <p:cNvSpPr txBox="1"/>
          <p:nvPr/>
        </p:nvSpPr>
        <p:spPr>
          <a:xfrm>
            <a:off x="5854390" y="1646456"/>
            <a:ext cx="52299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‘The Coram story began more than 275 years ago’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5D3E65-4877-41C3-A514-49BEF9A5EB1A}"/>
              </a:ext>
            </a:extLst>
          </p:cNvPr>
          <p:cNvSpPr txBox="1"/>
          <p:nvPr/>
        </p:nvSpPr>
        <p:spPr>
          <a:xfrm>
            <a:off x="1000125" y="3166946"/>
            <a:ext cx="1032509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/>
              <a:t>In text citation:</a:t>
            </a:r>
          </a:p>
          <a:p>
            <a:r>
              <a:rPr lang="en-US" sz="2600" dirty="0"/>
              <a:t>Coram’s (2020) history is long…..</a:t>
            </a:r>
          </a:p>
          <a:p>
            <a:endParaRPr lang="en-US" sz="1400" dirty="0"/>
          </a:p>
          <a:p>
            <a:r>
              <a:rPr lang="en-US" sz="2600" dirty="0"/>
              <a:t>Reference List:</a:t>
            </a:r>
          </a:p>
          <a:p>
            <a:r>
              <a:rPr lang="en-US" sz="2600" dirty="0"/>
              <a:t>Coram (2020) </a:t>
            </a:r>
            <a:r>
              <a:rPr lang="en-US" sz="2600" i="1" dirty="0"/>
              <a:t>The Coram Story</a:t>
            </a:r>
            <a:r>
              <a:rPr lang="en-US" sz="2600" dirty="0"/>
              <a:t>.  Available at: </a:t>
            </a:r>
            <a:r>
              <a:rPr lang="en-US" sz="2600" dirty="0">
                <a:hlinkClick r:id="rId3"/>
              </a:rPr>
              <a:t>https://www.coram.org.uk/difference-we-make</a:t>
            </a:r>
            <a:r>
              <a:rPr lang="en-US" sz="2600" dirty="0"/>
              <a:t> (Accessed 20th January 2020)</a:t>
            </a:r>
          </a:p>
          <a:p>
            <a:endParaRPr lang="en-US" sz="2600" dirty="0"/>
          </a:p>
          <a:p>
            <a:pPr algn="r"/>
            <a:r>
              <a:rPr lang="en-US" dirty="0"/>
              <a:t>(Coram, 2020)</a:t>
            </a:r>
          </a:p>
          <a:p>
            <a:endParaRPr lang="en-US" sz="2600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606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2DAB3-ACC6-4375-98C4-C8FAC4C89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32D58-C014-4D58-AEC8-125FFA28F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5104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Connell, R. &amp; Pearse, R. (2015) </a:t>
            </a:r>
            <a:r>
              <a:rPr lang="en-US" i="1" dirty="0"/>
              <a:t>Gender In World Perspective </a:t>
            </a:r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Cambridge: Polity Press.</a:t>
            </a:r>
          </a:p>
          <a:p>
            <a:pPr marL="0" indent="0">
              <a:buNone/>
            </a:pPr>
            <a:r>
              <a:rPr lang="en-US" dirty="0"/>
              <a:t>Coram (2020) </a:t>
            </a:r>
            <a:r>
              <a:rPr lang="en-US" i="1" dirty="0"/>
              <a:t>The Coram Story. </a:t>
            </a:r>
            <a:r>
              <a:rPr lang="en-US" dirty="0"/>
              <a:t> Available at: </a:t>
            </a:r>
            <a:r>
              <a:rPr lang="en-US" dirty="0">
                <a:hlinkClick r:id="rId2"/>
              </a:rPr>
              <a:t>https://www.coram.org.uk/difference-we-make</a:t>
            </a:r>
            <a:r>
              <a:rPr lang="en-US" dirty="0"/>
              <a:t> (Accessed: 20</a:t>
            </a:r>
            <a:r>
              <a:rPr lang="en-US" baseline="30000" dirty="0"/>
              <a:t>th</a:t>
            </a:r>
            <a:r>
              <a:rPr lang="en-US" dirty="0"/>
              <a:t> January 2020)</a:t>
            </a:r>
          </a:p>
          <a:p>
            <a:pPr marL="0" indent="0">
              <a:buNone/>
            </a:pPr>
            <a:r>
              <a:rPr lang="en-US" i="1" dirty="0"/>
              <a:t>Equality Act 2010, </a:t>
            </a:r>
            <a:r>
              <a:rPr lang="en-US" dirty="0"/>
              <a:t>C.15. Available at: </a:t>
            </a:r>
            <a:r>
              <a:rPr lang="en-US" dirty="0">
                <a:hlinkClick r:id="rId3"/>
              </a:rPr>
              <a:t>http://www.legislation.gov.uk/ukpga/2010/15/contents</a:t>
            </a:r>
            <a:r>
              <a:rPr lang="en-US" dirty="0"/>
              <a:t> (Accessed: 20</a:t>
            </a:r>
            <a:r>
              <a:rPr lang="en-US" baseline="30000" dirty="0"/>
              <a:t>th</a:t>
            </a:r>
            <a:r>
              <a:rPr lang="en-US" dirty="0"/>
              <a:t> January 2020)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2288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B85147-B14E-411C-82A4-82528F190C51}"/>
              </a:ext>
            </a:extLst>
          </p:cNvPr>
          <p:cNvSpPr txBox="1"/>
          <p:nvPr/>
        </p:nvSpPr>
        <p:spPr>
          <a:xfrm>
            <a:off x="914400" y="1019175"/>
            <a:ext cx="97155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Naughton, L. (2013) ‘FGM: A Hidden Crime’, </a:t>
            </a:r>
            <a:r>
              <a:rPr lang="en-US" sz="2400" i="1" dirty="0" err="1"/>
              <a:t>Communituy</a:t>
            </a:r>
            <a:r>
              <a:rPr lang="en-US" sz="2400" i="1" dirty="0"/>
              <a:t> </a:t>
            </a:r>
            <a:r>
              <a:rPr lang="en-US" sz="2400" i="1" dirty="0" err="1"/>
              <a:t>Practioner</a:t>
            </a:r>
            <a:r>
              <a:rPr lang="en-US" sz="2400" i="1" dirty="0"/>
              <a:t>.</a:t>
            </a:r>
            <a:r>
              <a:rPr lang="en-US" sz="2400" dirty="0"/>
              <a:t> 86(12), pp. 22-3</a:t>
            </a:r>
          </a:p>
          <a:p>
            <a:endParaRPr lang="en-US" sz="2400" dirty="0"/>
          </a:p>
          <a:p>
            <a:r>
              <a:rPr lang="en-US" sz="2400" dirty="0"/>
              <a:t>Pears, R. &amp; Shields, G. (2019) </a:t>
            </a:r>
            <a:r>
              <a:rPr lang="en-US" sz="2400" i="1" dirty="0"/>
              <a:t>Cite them Right: the essential referencing guide, </a:t>
            </a:r>
            <a:r>
              <a:rPr lang="en-US" sz="2400" dirty="0"/>
              <a:t>11</a:t>
            </a:r>
            <a:r>
              <a:rPr lang="en-US" sz="2400" baseline="30000" dirty="0"/>
              <a:t>th</a:t>
            </a:r>
            <a:r>
              <a:rPr lang="en-US" sz="2400" dirty="0"/>
              <a:t> </a:t>
            </a:r>
            <a:r>
              <a:rPr lang="en-US" sz="2400" dirty="0" err="1"/>
              <a:t>edn</a:t>
            </a:r>
            <a:r>
              <a:rPr lang="en-US" sz="2400" dirty="0"/>
              <a:t>. London: Red Globe Press</a:t>
            </a:r>
          </a:p>
          <a:p>
            <a:endParaRPr lang="en-US" sz="2400" dirty="0"/>
          </a:p>
          <a:p>
            <a:r>
              <a:rPr lang="en-US" sz="2400" i="1" dirty="0"/>
              <a:t>Social Services and Well-being (Wales) Act 2014 </a:t>
            </a:r>
            <a:r>
              <a:rPr lang="en-US" sz="2400" dirty="0"/>
              <a:t> (SI 2014/</a:t>
            </a:r>
            <a:r>
              <a:rPr lang="en-US" sz="2400" dirty="0" err="1"/>
              <a:t>anaw</a:t>
            </a:r>
            <a:r>
              <a:rPr lang="en-US" sz="2400" dirty="0"/>
              <a:t> 4).  Available at: </a:t>
            </a:r>
            <a:r>
              <a:rPr lang="en-US" sz="2400" dirty="0">
                <a:hlinkClick r:id="rId2"/>
              </a:rPr>
              <a:t>http://www.legislation.gov.uk/anaw/2014/4/contents</a:t>
            </a:r>
            <a:r>
              <a:rPr lang="en-US" sz="2400" dirty="0"/>
              <a:t> (Accessed: 20</a:t>
            </a:r>
            <a:r>
              <a:rPr lang="en-US" sz="2400" baseline="30000" dirty="0"/>
              <a:t>th</a:t>
            </a:r>
            <a:r>
              <a:rPr lang="en-US" sz="2400" dirty="0"/>
              <a:t> January 2020)</a:t>
            </a:r>
            <a:endParaRPr lang="en-US" sz="2400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491999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749</Words>
  <Application>Microsoft Office PowerPoint</Application>
  <PresentationFormat>Widescreen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Garamond</vt:lpstr>
      <vt:lpstr>Organic</vt:lpstr>
      <vt:lpstr>Module No – ECGE4001Q Assignment No – 2 Student No - 1908983</vt:lpstr>
      <vt:lpstr>PowerPoint Presentation</vt:lpstr>
      <vt:lpstr>What Is Referencing?</vt:lpstr>
      <vt:lpstr>Why Reference?</vt:lpstr>
      <vt:lpstr>Ways to Reference</vt:lpstr>
      <vt:lpstr>Books ‘Gender, like other social structures, is multi dimensional’</vt:lpstr>
      <vt:lpstr>Journal Article ‘Charities estimate that 66,000 women in England and Wales are living with the consequences of female genital mutilation.’</vt:lpstr>
      <vt:lpstr>Government Legislation (UK) Equality Act 2010 UK Public General Acts ►  2010 c. 15 ►  Table of contents</vt:lpstr>
      <vt:lpstr> Government Legislation (Wales)  Social Services and Well-being (Wales) Act 2014 Acts of the National Assembly for Wales►   2014 anaw 4►   Table of contents  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No – ECGE4001Q Assignme</dc:title>
  <dc:creator>liz lawrence</dc:creator>
  <cp:lastModifiedBy>liz lawrence</cp:lastModifiedBy>
  <cp:revision>23</cp:revision>
  <dcterms:created xsi:type="dcterms:W3CDTF">2020-01-18T20:40:54Z</dcterms:created>
  <dcterms:modified xsi:type="dcterms:W3CDTF">2020-01-20T14:01:48Z</dcterms:modified>
</cp:coreProperties>
</file>