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93" r:id="rId2"/>
    <p:sldId id="294" r:id="rId3"/>
    <p:sldId id="296" r:id="rId4"/>
    <p:sldId id="298" r:id="rId5"/>
    <p:sldId id="299" r:id="rId6"/>
    <p:sldId id="300" r:id="rId7"/>
    <p:sldId id="301" r:id="rId8"/>
    <p:sldId id="302" r:id="rId9"/>
    <p:sldId id="279" r:id="rId10"/>
    <p:sldId id="280" r:id="rId11"/>
    <p:sldId id="281" r:id="rId12"/>
    <p:sldId id="284" r:id="rId13"/>
    <p:sldId id="285" r:id="rId14"/>
    <p:sldId id="286" r:id="rId15"/>
    <p:sldId id="287" r:id="rId16"/>
    <p:sldId id="288" r:id="rId17"/>
    <p:sldId id="289" r:id="rId18"/>
    <p:sldId id="290" r:id="rId19"/>
    <p:sldId id="256" r:id="rId20"/>
    <p:sldId id="257" r:id="rId21"/>
    <p:sldId id="260" r:id="rId22"/>
    <p:sldId id="261" r:id="rId23"/>
    <p:sldId id="258" r:id="rId24"/>
    <p:sldId id="262" r:id="rId25"/>
    <p:sldId id="263" r:id="rId26"/>
    <p:sldId id="259" r:id="rId27"/>
    <p:sldId id="264" r:id="rId28"/>
    <p:sldId id="267" r:id="rId29"/>
    <p:sldId id="265" r:id="rId30"/>
    <p:sldId id="266" r:id="rId31"/>
    <p:sldId id="303" r:id="rId32"/>
    <p:sldId id="282" r:id="rId33"/>
    <p:sldId id="283" r:id="rId34"/>
    <p:sldId id="26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929E6B-0045-4149-8B33-7B33FB885B0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70EDBAD-44BE-4AC2-9F40-5084B278F4A9}">
      <dgm:prSet/>
      <dgm:spPr/>
      <dgm:t>
        <a:bodyPr/>
        <a:lstStyle/>
        <a:p>
          <a:pPr>
            <a:lnSpc>
              <a:spcPct val="100000"/>
            </a:lnSpc>
          </a:pPr>
          <a:r>
            <a:rPr lang="en-GB"/>
            <a:t>Good PR as they are known as one of the most sustainable UK festivals</a:t>
          </a:r>
          <a:endParaRPr lang="en-US"/>
        </a:p>
      </dgm:t>
    </dgm:pt>
    <dgm:pt modelId="{C2305E68-5E42-44D7-9A70-11816E417D7A}" type="parTrans" cxnId="{856C6A62-BB58-4D63-BAAE-349100623351}">
      <dgm:prSet/>
      <dgm:spPr/>
      <dgm:t>
        <a:bodyPr/>
        <a:lstStyle/>
        <a:p>
          <a:endParaRPr lang="en-US"/>
        </a:p>
      </dgm:t>
    </dgm:pt>
    <dgm:pt modelId="{1387690E-B7A5-4BB0-97B7-FB93D8F19AA3}" type="sibTrans" cxnId="{856C6A62-BB58-4D63-BAAE-349100623351}">
      <dgm:prSet/>
      <dgm:spPr/>
      <dgm:t>
        <a:bodyPr/>
        <a:lstStyle/>
        <a:p>
          <a:endParaRPr lang="en-US"/>
        </a:p>
      </dgm:t>
    </dgm:pt>
    <dgm:pt modelId="{38ED4595-F4D5-4681-8C7C-48077551F816}">
      <dgm:prSet/>
      <dgm:spPr/>
      <dgm:t>
        <a:bodyPr/>
        <a:lstStyle/>
        <a:p>
          <a:pPr>
            <a:lnSpc>
              <a:spcPct val="100000"/>
            </a:lnSpc>
          </a:pPr>
          <a:r>
            <a:rPr lang="en-GB"/>
            <a:t>Job opportunities for the local community</a:t>
          </a:r>
          <a:endParaRPr lang="en-US"/>
        </a:p>
      </dgm:t>
    </dgm:pt>
    <dgm:pt modelId="{0537C630-F7B3-42C1-AF9D-CA6391A8558F}" type="parTrans" cxnId="{3A743193-A4A6-4FCD-A8F9-7E6DCB98BF88}">
      <dgm:prSet/>
      <dgm:spPr/>
      <dgm:t>
        <a:bodyPr/>
        <a:lstStyle/>
        <a:p>
          <a:endParaRPr lang="en-US"/>
        </a:p>
      </dgm:t>
    </dgm:pt>
    <dgm:pt modelId="{4AF104D7-3A90-404A-AFFD-9FC6B21B7DFC}" type="sibTrans" cxnId="{3A743193-A4A6-4FCD-A8F9-7E6DCB98BF88}">
      <dgm:prSet/>
      <dgm:spPr/>
      <dgm:t>
        <a:bodyPr/>
        <a:lstStyle/>
        <a:p>
          <a:endParaRPr lang="en-US"/>
        </a:p>
      </dgm:t>
    </dgm:pt>
    <dgm:pt modelId="{E2382984-DE6C-4F9A-B4A0-53DFDE639A99}">
      <dgm:prSet/>
      <dgm:spPr/>
      <dgm:t>
        <a:bodyPr/>
        <a:lstStyle/>
        <a:p>
          <a:pPr>
            <a:lnSpc>
              <a:spcPct val="100000"/>
            </a:lnSpc>
          </a:pPr>
          <a:r>
            <a:rPr lang="en-GB"/>
            <a:t>Boosting the local economy e.g. local businesses such as shops</a:t>
          </a:r>
          <a:endParaRPr lang="en-US"/>
        </a:p>
      </dgm:t>
    </dgm:pt>
    <dgm:pt modelId="{D403B3E0-5DDC-4A30-9A0B-39DE1FDCCA44}" type="parTrans" cxnId="{1D997CA4-A38B-478D-92D3-9EDB5973A85C}">
      <dgm:prSet/>
      <dgm:spPr/>
      <dgm:t>
        <a:bodyPr/>
        <a:lstStyle/>
        <a:p>
          <a:endParaRPr lang="en-US"/>
        </a:p>
      </dgm:t>
    </dgm:pt>
    <dgm:pt modelId="{827FFF4C-1B4E-4233-8A60-4E6B77357579}" type="sibTrans" cxnId="{1D997CA4-A38B-478D-92D3-9EDB5973A85C}">
      <dgm:prSet/>
      <dgm:spPr/>
      <dgm:t>
        <a:bodyPr/>
        <a:lstStyle/>
        <a:p>
          <a:endParaRPr lang="en-US"/>
        </a:p>
      </dgm:t>
    </dgm:pt>
    <dgm:pt modelId="{D8D0FD6C-9B2B-4041-8444-447F571C647A}">
      <dgm:prSet/>
      <dgm:spPr/>
      <dgm:t>
        <a:bodyPr/>
        <a:lstStyle/>
        <a:p>
          <a:pPr>
            <a:lnSpc>
              <a:spcPct val="100000"/>
            </a:lnSpc>
          </a:pPr>
          <a:r>
            <a:rPr lang="en-GB"/>
            <a:t>Renovations to the local community</a:t>
          </a:r>
          <a:endParaRPr lang="en-US"/>
        </a:p>
      </dgm:t>
    </dgm:pt>
    <dgm:pt modelId="{4F192CB1-1552-4793-8994-DC5D5FCEFE2B}" type="parTrans" cxnId="{8E007167-489A-4829-A43F-64D1E1532C9E}">
      <dgm:prSet/>
      <dgm:spPr/>
      <dgm:t>
        <a:bodyPr/>
        <a:lstStyle/>
        <a:p>
          <a:endParaRPr lang="en-US"/>
        </a:p>
      </dgm:t>
    </dgm:pt>
    <dgm:pt modelId="{EC10A461-D9EB-4424-8516-76CBA3C1F30F}" type="sibTrans" cxnId="{8E007167-489A-4829-A43F-64D1E1532C9E}">
      <dgm:prSet/>
      <dgm:spPr/>
      <dgm:t>
        <a:bodyPr/>
        <a:lstStyle/>
        <a:p>
          <a:endParaRPr lang="en-US"/>
        </a:p>
      </dgm:t>
    </dgm:pt>
    <dgm:pt modelId="{BEA48A33-B6C0-4E60-ADF0-037DCDDC5BD0}" type="pres">
      <dgm:prSet presAssocID="{C9929E6B-0045-4149-8B33-7B33FB885B0A}" presName="root" presStyleCnt="0">
        <dgm:presLayoutVars>
          <dgm:dir/>
          <dgm:resizeHandles val="exact"/>
        </dgm:presLayoutVars>
      </dgm:prSet>
      <dgm:spPr/>
    </dgm:pt>
    <dgm:pt modelId="{F424DC8A-FA53-4A38-871A-0252DBB2C130}" type="pres">
      <dgm:prSet presAssocID="{370EDBAD-44BE-4AC2-9F40-5084B278F4A9}" presName="compNode" presStyleCnt="0"/>
      <dgm:spPr/>
    </dgm:pt>
    <dgm:pt modelId="{16A4E174-BBB5-4232-BE08-94AFADE5BC67}" type="pres">
      <dgm:prSet presAssocID="{370EDBAD-44BE-4AC2-9F40-5084B278F4A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arth Globe Americas"/>
        </a:ext>
      </dgm:extLst>
    </dgm:pt>
    <dgm:pt modelId="{D0A51CF8-DC0F-4F3B-8098-B635964D199B}" type="pres">
      <dgm:prSet presAssocID="{370EDBAD-44BE-4AC2-9F40-5084B278F4A9}" presName="spaceRect" presStyleCnt="0"/>
      <dgm:spPr/>
    </dgm:pt>
    <dgm:pt modelId="{221C9889-478D-4BFD-AA57-2432CEA9A6AC}" type="pres">
      <dgm:prSet presAssocID="{370EDBAD-44BE-4AC2-9F40-5084B278F4A9}" presName="textRect" presStyleLbl="revTx" presStyleIdx="0" presStyleCnt="4">
        <dgm:presLayoutVars>
          <dgm:chMax val="1"/>
          <dgm:chPref val="1"/>
        </dgm:presLayoutVars>
      </dgm:prSet>
      <dgm:spPr/>
    </dgm:pt>
    <dgm:pt modelId="{8453C0DF-D602-443C-979A-52CDA5B1CA3E}" type="pres">
      <dgm:prSet presAssocID="{1387690E-B7A5-4BB0-97B7-FB93D8F19AA3}" presName="sibTrans" presStyleCnt="0"/>
      <dgm:spPr/>
    </dgm:pt>
    <dgm:pt modelId="{69BFDF52-68C1-4777-841D-FD2650850065}" type="pres">
      <dgm:prSet presAssocID="{38ED4595-F4D5-4681-8C7C-48077551F816}" presName="compNode" presStyleCnt="0"/>
      <dgm:spPr/>
    </dgm:pt>
    <dgm:pt modelId="{4B122CEF-6E48-45C3-A86D-000A490AB815}" type="pres">
      <dgm:prSet presAssocID="{38ED4595-F4D5-4681-8C7C-48077551F81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89AAC607-437F-481F-8AE2-6C91315C5089}" type="pres">
      <dgm:prSet presAssocID="{38ED4595-F4D5-4681-8C7C-48077551F816}" presName="spaceRect" presStyleCnt="0"/>
      <dgm:spPr/>
    </dgm:pt>
    <dgm:pt modelId="{60F92213-16F8-413A-A10C-420113691712}" type="pres">
      <dgm:prSet presAssocID="{38ED4595-F4D5-4681-8C7C-48077551F816}" presName="textRect" presStyleLbl="revTx" presStyleIdx="1" presStyleCnt="4">
        <dgm:presLayoutVars>
          <dgm:chMax val="1"/>
          <dgm:chPref val="1"/>
        </dgm:presLayoutVars>
      </dgm:prSet>
      <dgm:spPr/>
    </dgm:pt>
    <dgm:pt modelId="{5F8041C8-142E-4DFB-A5F2-5FB7768E6E50}" type="pres">
      <dgm:prSet presAssocID="{4AF104D7-3A90-404A-AFFD-9FC6B21B7DFC}" presName="sibTrans" presStyleCnt="0"/>
      <dgm:spPr/>
    </dgm:pt>
    <dgm:pt modelId="{05FDD6AE-1116-45D9-87BD-332441AD18DB}" type="pres">
      <dgm:prSet presAssocID="{E2382984-DE6C-4F9A-B4A0-53DFDE639A99}" presName="compNode" presStyleCnt="0"/>
      <dgm:spPr/>
    </dgm:pt>
    <dgm:pt modelId="{EE0E9134-7352-451A-A43C-CF14C734FA87}" type="pres">
      <dgm:prSet presAssocID="{E2382984-DE6C-4F9A-B4A0-53DFDE639A9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re"/>
        </a:ext>
      </dgm:extLst>
    </dgm:pt>
    <dgm:pt modelId="{5EDB768D-4210-407A-B769-7C0E6C43A413}" type="pres">
      <dgm:prSet presAssocID="{E2382984-DE6C-4F9A-B4A0-53DFDE639A99}" presName="spaceRect" presStyleCnt="0"/>
      <dgm:spPr/>
    </dgm:pt>
    <dgm:pt modelId="{149CA97D-4751-4C3C-9297-E84E05F55844}" type="pres">
      <dgm:prSet presAssocID="{E2382984-DE6C-4F9A-B4A0-53DFDE639A99}" presName="textRect" presStyleLbl="revTx" presStyleIdx="2" presStyleCnt="4">
        <dgm:presLayoutVars>
          <dgm:chMax val="1"/>
          <dgm:chPref val="1"/>
        </dgm:presLayoutVars>
      </dgm:prSet>
      <dgm:spPr/>
    </dgm:pt>
    <dgm:pt modelId="{F9FA1855-5259-4EB1-AB46-D07C6938D64D}" type="pres">
      <dgm:prSet presAssocID="{827FFF4C-1B4E-4233-8A60-4E6B77357579}" presName="sibTrans" presStyleCnt="0"/>
      <dgm:spPr/>
    </dgm:pt>
    <dgm:pt modelId="{FF3BCB25-748C-42BF-808B-B3A906E2ECE4}" type="pres">
      <dgm:prSet presAssocID="{D8D0FD6C-9B2B-4041-8444-447F571C647A}" presName="compNode" presStyleCnt="0"/>
      <dgm:spPr/>
    </dgm:pt>
    <dgm:pt modelId="{F6D867EC-D6BA-4EC7-947B-36BF4E2DC018}" type="pres">
      <dgm:prSet presAssocID="{D8D0FD6C-9B2B-4041-8444-447F571C647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lldozer"/>
        </a:ext>
      </dgm:extLst>
    </dgm:pt>
    <dgm:pt modelId="{E28CCA79-C778-442B-8FE4-2E14C5F1E468}" type="pres">
      <dgm:prSet presAssocID="{D8D0FD6C-9B2B-4041-8444-447F571C647A}" presName="spaceRect" presStyleCnt="0"/>
      <dgm:spPr/>
    </dgm:pt>
    <dgm:pt modelId="{20A47B78-0F54-4DCF-9507-1D822E2BC137}" type="pres">
      <dgm:prSet presAssocID="{D8D0FD6C-9B2B-4041-8444-447F571C647A}" presName="textRect" presStyleLbl="revTx" presStyleIdx="3" presStyleCnt="4">
        <dgm:presLayoutVars>
          <dgm:chMax val="1"/>
          <dgm:chPref val="1"/>
        </dgm:presLayoutVars>
      </dgm:prSet>
      <dgm:spPr/>
    </dgm:pt>
  </dgm:ptLst>
  <dgm:cxnLst>
    <dgm:cxn modelId="{44FE0F1A-2091-497F-A338-B27FC93121AE}" type="presOf" srcId="{C9929E6B-0045-4149-8B33-7B33FB885B0A}" destId="{BEA48A33-B6C0-4E60-ADF0-037DCDDC5BD0}" srcOrd="0" destOrd="0" presId="urn:microsoft.com/office/officeart/2018/2/layout/IconLabelList"/>
    <dgm:cxn modelId="{5E860C62-3E13-4E51-BB5D-AAE79D510F59}" type="presOf" srcId="{38ED4595-F4D5-4681-8C7C-48077551F816}" destId="{60F92213-16F8-413A-A10C-420113691712}" srcOrd="0" destOrd="0" presId="urn:microsoft.com/office/officeart/2018/2/layout/IconLabelList"/>
    <dgm:cxn modelId="{856C6A62-BB58-4D63-BAAE-349100623351}" srcId="{C9929E6B-0045-4149-8B33-7B33FB885B0A}" destId="{370EDBAD-44BE-4AC2-9F40-5084B278F4A9}" srcOrd="0" destOrd="0" parTransId="{C2305E68-5E42-44D7-9A70-11816E417D7A}" sibTransId="{1387690E-B7A5-4BB0-97B7-FB93D8F19AA3}"/>
    <dgm:cxn modelId="{8E007167-489A-4829-A43F-64D1E1532C9E}" srcId="{C9929E6B-0045-4149-8B33-7B33FB885B0A}" destId="{D8D0FD6C-9B2B-4041-8444-447F571C647A}" srcOrd="3" destOrd="0" parTransId="{4F192CB1-1552-4793-8994-DC5D5FCEFE2B}" sibTransId="{EC10A461-D9EB-4424-8516-76CBA3C1F30F}"/>
    <dgm:cxn modelId="{A2876A57-5603-4917-B3D7-1C4CA9BEDB44}" type="presOf" srcId="{370EDBAD-44BE-4AC2-9F40-5084B278F4A9}" destId="{221C9889-478D-4BFD-AA57-2432CEA9A6AC}" srcOrd="0" destOrd="0" presId="urn:microsoft.com/office/officeart/2018/2/layout/IconLabelList"/>
    <dgm:cxn modelId="{3A743193-A4A6-4FCD-A8F9-7E6DCB98BF88}" srcId="{C9929E6B-0045-4149-8B33-7B33FB885B0A}" destId="{38ED4595-F4D5-4681-8C7C-48077551F816}" srcOrd="1" destOrd="0" parTransId="{0537C630-F7B3-42C1-AF9D-CA6391A8558F}" sibTransId="{4AF104D7-3A90-404A-AFFD-9FC6B21B7DFC}"/>
    <dgm:cxn modelId="{AE875194-87F0-4650-8F42-05AABE93FD24}" type="presOf" srcId="{D8D0FD6C-9B2B-4041-8444-447F571C647A}" destId="{20A47B78-0F54-4DCF-9507-1D822E2BC137}" srcOrd="0" destOrd="0" presId="urn:microsoft.com/office/officeart/2018/2/layout/IconLabelList"/>
    <dgm:cxn modelId="{1D997CA4-A38B-478D-92D3-9EDB5973A85C}" srcId="{C9929E6B-0045-4149-8B33-7B33FB885B0A}" destId="{E2382984-DE6C-4F9A-B4A0-53DFDE639A99}" srcOrd="2" destOrd="0" parTransId="{D403B3E0-5DDC-4A30-9A0B-39DE1FDCCA44}" sibTransId="{827FFF4C-1B4E-4233-8A60-4E6B77357579}"/>
    <dgm:cxn modelId="{48F896E9-FD00-4EA8-B5F8-931CF055B439}" type="presOf" srcId="{E2382984-DE6C-4F9A-B4A0-53DFDE639A99}" destId="{149CA97D-4751-4C3C-9297-E84E05F55844}" srcOrd="0" destOrd="0" presId="urn:microsoft.com/office/officeart/2018/2/layout/IconLabelList"/>
    <dgm:cxn modelId="{2C1EA644-F16F-4DB8-8255-A3EFFAB0715C}" type="presParOf" srcId="{BEA48A33-B6C0-4E60-ADF0-037DCDDC5BD0}" destId="{F424DC8A-FA53-4A38-871A-0252DBB2C130}" srcOrd="0" destOrd="0" presId="urn:microsoft.com/office/officeart/2018/2/layout/IconLabelList"/>
    <dgm:cxn modelId="{D396DFE2-4627-4FE8-B3ED-A075D88CE257}" type="presParOf" srcId="{F424DC8A-FA53-4A38-871A-0252DBB2C130}" destId="{16A4E174-BBB5-4232-BE08-94AFADE5BC67}" srcOrd="0" destOrd="0" presId="urn:microsoft.com/office/officeart/2018/2/layout/IconLabelList"/>
    <dgm:cxn modelId="{513FA4D6-35D7-464D-AA14-F6CF50123ED8}" type="presParOf" srcId="{F424DC8A-FA53-4A38-871A-0252DBB2C130}" destId="{D0A51CF8-DC0F-4F3B-8098-B635964D199B}" srcOrd="1" destOrd="0" presId="urn:microsoft.com/office/officeart/2018/2/layout/IconLabelList"/>
    <dgm:cxn modelId="{56723DC0-EA85-4981-9CFC-0ADDC6766A7B}" type="presParOf" srcId="{F424DC8A-FA53-4A38-871A-0252DBB2C130}" destId="{221C9889-478D-4BFD-AA57-2432CEA9A6AC}" srcOrd="2" destOrd="0" presId="urn:microsoft.com/office/officeart/2018/2/layout/IconLabelList"/>
    <dgm:cxn modelId="{67239E40-74F8-4B3A-B8DC-4C789634939A}" type="presParOf" srcId="{BEA48A33-B6C0-4E60-ADF0-037DCDDC5BD0}" destId="{8453C0DF-D602-443C-979A-52CDA5B1CA3E}" srcOrd="1" destOrd="0" presId="urn:microsoft.com/office/officeart/2018/2/layout/IconLabelList"/>
    <dgm:cxn modelId="{2D239A89-5959-4BA9-8C7C-D36DAE748FBC}" type="presParOf" srcId="{BEA48A33-B6C0-4E60-ADF0-037DCDDC5BD0}" destId="{69BFDF52-68C1-4777-841D-FD2650850065}" srcOrd="2" destOrd="0" presId="urn:microsoft.com/office/officeart/2018/2/layout/IconLabelList"/>
    <dgm:cxn modelId="{9FA3C237-7E1B-4CB2-8835-E6F330B6AA33}" type="presParOf" srcId="{69BFDF52-68C1-4777-841D-FD2650850065}" destId="{4B122CEF-6E48-45C3-A86D-000A490AB815}" srcOrd="0" destOrd="0" presId="urn:microsoft.com/office/officeart/2018/2/layout/IconLabelList"/>
    <dgm:cxn modelId="{8262C7DE-D477-4EC7-BF22-F867863B6921}" type="presParOf" srcId="{69BFDF52-68C1-4777-841D-FD2650850065}" destId="{89AAC607-437F-481F-8AE2-6C91315C5089}" srcOrd="1" destOrd="0" presId="urn:microsoft.com/office/officeart/2018/2/layout/IconLabelList"/>
    <dgm:cxn modelId="{799B2597-9E96-4CAB-96B4-8D1DADFA028C}" type="presParOf" srcId="{69BFDF52-68C1-4777-841D-FD2650850065}" destId="{60F92213-16F8-413A-A10C-420113691712}" srcOrd="2" destOrd="0" presId="urn:microsoft.com/office/officeart/2018/2/layout/IconLabelList"/>
    <dgm:cxn modelId="{34D837B2-8E21-4E6C-B8C0-9AD69EF5CD50}" type="presParOf" srcId="{BEA48A33-B6C0-4E60-ADF0-037DCDDC5BD0}" destId="{5F8041C8-142E-4DFB-A5F2-5FB7768E6E50}" srcOrd="3" destOrd="0" presId="urn:microsoft.com/office/officeart/2018/2/layout/IconLabelList"/>
    <dgm:cxn modelId="{C985A371-4B6A-4CE5-B8D3-8E14684E1EB4}" type="presParOf" srcId="{BEA48A33-B6C0-4E60-ADF0-037DCDDC5BD0}" destId="{05FDD6AE-1116-45D9-87BD-332441AD18DB}" srcOrd="4" destOrd="0" presId="urn:microsoft.com/office/officeart/2018/2/layout/IconLabelList"/>
    <dgm:cxn modelId="{8D287EB3-8221-44E8-BEF7-52640A10BD7B}" type="presParOf" srcId="{05FDD6AE-1116-45D9-87BD-332441AD18DB}" destId="{EE0E9134-7352-451A-A43C-CF14C734FA87}" srcOrd="0" destOrd="0" presId="urn:microsoft.com/office/officeart/2018/2/layout/IconLabelList"/>
    <dgm:cxn modelId="{150F5F5D-EC9F-478C-AF6C-13C1CF97BBB4}" type="presParOf" srcId="{05FDD6AE-1116-45D9-87BD-332441AD18DB}" destId="{5EDB768D-4210-407A-B769-7C0E6C43A413}" srcOrd="1" destOrd="0" presId="urn:microsoft.com/office/officeart/2018/2/layout/IconLabelList"/>
    <dgm:cxn modelId="{7526264C-B535-4A94-B8C2-27DB01741380}" type="presParOf" srcId="{05FDD6AE-1116-45D9-87BD-332441AD18DB}" destId="{149CA97D-4751-4C3C-9297-E84E05F55844}" srcOrd="2" destOrd="0" presId="urn:microsoft.com/office/officeart/2018/2/layout/IconLabelList"/>
    <dgm:cxn modelId="{77787F86-94B4-43C5-919B-EBF5E1D9F560}" type="presParOf" srcId="{BEA48A33-B6C0-4E60-ADF0-037DCDDC5BD0}" destId="{F9FA1855-5259-4EB1-AB46-D07C6938D64D}" srcOrd="5" destOrd="0" presId="urn:microsoft.com/office/officeart/2018/2/layout/IconLabelList"/>
    <dgm:cxn modelId="{B14D6110-F161-41B0-9B4C-D93155CADE97}" type="presParOf" srcId="{BEA48A33-B6C0-4E60-ADF0-037DCDDC5BD0}" destId="{FF3BCB25-748C-42BF-808B-B3A906E2ECE4}" srcOrd="6" destOrd="0" presId="urn:microsoft.com/office/officeart/2018/2/layout/IconLabelList"/>
    <dgm:cxn modelId="{A85921A9-3471-48A4-AF70-F89B16B0B8F0}" type="presParOf" srcId="{FF3BCB25-748C-42BF-808B-B3A906E2ECE4}" destId="{F6D867EC-D6BA-4EC7-947B-36BF4E2DC018}" srcOrd="0" destOrd="0" presId="urn:microsoft.com/office/officeart/2018/2/layout/IconLabelList"/>
    <dgm:cxn modelId="{DC54E28C-8098-4909-AF77-0CE2D43E2D26}" type="presParOf" srcId="{FF3BCB25-748C-42BF-808B-B3A906E2ECE4}" destId="{E28CCA79-C778-442B-8FE4-2E14C5F1E468}" srcOrd="1" destOrd="0" presId="urn:microsoft.com/office/officeart/2018/2/layout/IconLabelList"/>
    <dgm:cxn modelId="{EA0FF6EB-D545-4244-BBF3-B5D7D2DAB20E}" type="presParOf" srcId="{FF3BCB25-748C-42BF-808B-B3A906E2ECE4}" destId="{20A47B78-0F54-4DCF-9507-1D822E2BC13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4E174-BBB5-4232-BE08-94AFADE5BC67}">
      <dsp:nvSpPr>
        <dsp:cNvPr id="0" name=""/>
        <dsp:cNvSpPr/>
      </dsp:nvSpPr>
      <dsp:spPr>
        <a:xfrm>
          <a:off x="568703" y="212419"/>
          <a:ext cx="650214" cy="650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1C9889-478D-4BFD-AA57-2432CEA9A6AC}">
      <dsp:nvSpPr>
        <dsp:cNvPr id="0" name=""/>
        <dsp:cNvSpPr/>
      </dsp:nvSpPr>
      <dsp:spPr>
        <a:xfrm>
          <a:off x="171349" y="1083710"/>
          <a:ext cx="1444921" cy="57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Good PR as they are known as one of the most sustainable UK festivals</a:t>
          </a:r>
          <a:endParaRPr lang="en-US" sz="1100" kern="1200"/>
        </a:p>
      </dsp:txBody>
      <dsp:txXfrm>
        <a:off x="171349" y="1083710"/>
        <a:ext cx="1444921" cy="577968"/>
      </dsp:txXfrm>
    </dsp:sp>
    <dsp:sp modelId="{4B122CEF-6E48-45C3-A86D-000A490AB815}">
      <dsp:nvSpPr>
        <dsp:cNvPr id="0" name=""/>
        <dsp:cNvSpPr/>
      </dsp:nvSpPr>
      <dsp:spPr>
        <a:xfrm>
          <a:off x="2266486" y="212419"/>
          <a:ext cx="650214" cy="650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F92213-16F8-413A-A10C-420113691712}">
      <dsp:nvSpPr>
        <dsp:cNvPr id="0" name=""/>
        <dsp:cNvSpPr/>
      </dsp:nvSpPr>
      <dsp:spPr>
        <a:xfrm>
          <a:off x="1869133" y="1083710"/>
          <a:ext cx="1444921" cy="57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Job opportunities for the local community</a:t>
          </a:r>
          <a:endParaRPr lang="en-US" sz="1100" kern="1200"/>
        </a:p>
      </dsp:txBody>
      <dsp:txXfrm>
        <a:off x="1869133" y="1083710"/>
        <a:ext cx="1444921" cy="577968"/>
      </dsp:txXfrm>
    </dsp:sp>
    <dsp:sp modelId="{EE0E9134-7352-451A-A43C-CF14C734FA87}">
      <dsp:nvSpPr>
        <dsp:cNvPr id="0" name=""/>
        <dsp:cNvSpPr/>
      </dsp:nvSpPr>
      <dsp:spPr>
        <a:xfrm>
          <a:off x="3964269" y="212419"/>
          <a:ext cx="650214" cy="650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9CA97D-4751-4C3C-9297-E84E05F55844}">
      <dsp:nvSpPr>
        <dsp:cNvPr id="0" name=""/>
        <dsp:cNvSpPr/>
      </dsp:nvSpPr>
      <dsp:spPr>
        <a:xfrm>
          <a:off x="3566916" y="1083710"/>
          <a:ext cx="1444921" cy="57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Boosting the local economy e.g. local businesses such as shops</a:t>
          </a:r>
          <a:endParaRPr lang="en-US" sz="1100" kern="1200"/>
        </a:p>
      </dsp:txBody>
      <dsp:txXfrm>
        <a:off x="3566916" y="1083710"/>
        <a:ext cx="1444921" cy="577968"/>
      </dsp:txXfrm>
    </dsp:sp>
    <dsp:sp modelId="{F6D867EC-D6BA-4EC7-947B-36BF4E2DC018}">
      <dsp:nvSpPr>
        <dsp:cNvPr id="0" name=""/>
        <dsp:cNvSpPr/>
      </dsp:nvSpPr>
      <dsp:spPr>
        <a:xfrm>
          <a:off x="2266486" y="2022909"/>
          <a:ext cx="650214" cy="650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A47B78-0F54-4DCF-9507-1D822E2BC137}">
      <dsp:nvSpPr>
        <dsp:cNvPr id="0" name=""/>
        <dsp:cNvSpPr/>
      </dsp:nvSpPr>
      <dsp:spPr>
        <a:xfrm>
          <a:off x="1869133" y="2894199"/>
          <a:ext cx="1444921" cy="57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Renovations to the local community</a:t>
          </a:r>
          <a:endParaRPr lang="en-US" sz="1100" kern="1200"/>
        </a:p>
      </dsp:txBody>
      <dsp:txXfrm>
        <a:off x="1869133" y="2894199"/>
        <a:ext cx="1444921" cy="57796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5695DB-5862-45A2-A850-52315957E9F1}" type="datetimeFigureOut">
              <a:rPr lang="en-GB" smtClean="0"/>
              <a:t>14/01/2024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884D92-B685-4AEE-BAB6-AEC734A38C2F}" type="slidenum">
              <a:rPr lang="en-GB" smtClean="0"/>
              <a:t>‹#›</a:t>
            </a:fld>
            <a:endParaRPr lang="en-GB"/>
          </a:p>
        </p:txBody>
      </p:sp>
    </p:spTree>
    <p:extLst>
      <p:ext uri="{BB962C8B-B14F-4D97-AF65-F5344CB8AC3E}">
        <p14:creationId xmlns:p14="http://schemas.microsoft.com/office/powerpoint/2010/main" val="1901563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5F6B59-6FA2-4861-9B94-D883483EC650}" type="slidenum">
              <a:rPr lang="en-GB" smtClean="0"/>
              <a:t>2</a:t>
            </a:fld>
            <a:endParaRPr lang="en-GB"/>
          </a:p>
        </p:txBody>
      </p:sp>
    </p:spTree>
    <p:extLst>
      <p:ext uri="{BB962C8B-B14F-4D97-AF65-F5344CB8AC3E}">
        <p14:creationId xmlns:p14="http://schemas.microsoft.com/office/powerpoint/2010/main" val="3257403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5F6B59-6FA2-4861-9B94-D883483EC650}" type="slidenum">
              <a:rPr lang="en-GB" smtClean="0"/>
              <a:t>5</a:t>
            </a:fld>
            <a:endParaRPr lang="en-GB"/>
          </a:p>
        </p:txBody>
      </p:sp>
    </p:spTree>
    <p:extLst>
      <p:ext uri="{BB962C8B-B14F-4D97-AF65-F5344CB8AC3E}">
        <p14:creationId xmlns:p14="http://schemas.microsoft.com/office/powerpoint/2010/main" val="3069365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AB91-8681-227D-90BA-64B0CEC64F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61D2AF-BA96-FDE8-4DC0-848D45C3E8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4616C5-0C8F-8225-47D3-E4C94959D323}"/>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a:extLst>
              <a:ext uri="{FF2B5EF4-FFF2-40B4-BE49-F238E27FC236}">
                <a16:creationId xmlns:a16="http://schemas.microsoft.com/office/drawing/2014/main" id="{23E0D603-E9F2-4FD3-F8F2-2CB759A938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DD491E-6C89-1A93-92BA-D7EC0AF63EBA}"/>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990925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B7443-6374-273C-F89B-B270479C6C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B1E352-8820-AF2D-B654-A0086DBCA6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8FE5F-CA64-0D77-35D8-0E3E6DB9EBA8}"/>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a:extLst>
              <a:ext uri="{FF2B5EF4-FFF2-40B4-BE49-F238E27FC236}">
                <a16:creationId xmlns:a16="http://schemas.microsoft.com/office/drawing/2014/main" id="{2935DE6E-FACC-7259-816A-DEBC45C0CF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6A4039-6478-373A-B31D-C03D425C631A}"/>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2665071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C4645-FC07-86BD-B796-88751ADE3B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25D0FC-5A6B-2D93-A5EA-8FD62D5A4C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08EB94-95C3-DEF5-3DC4-AA0EDECBB149}"/>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a:extLst>
              <a:ext uri="{FF2B5EF4-FFF2-40B4-BE49-F238E27FC236}">
                <a16:creationId xmlns:a16="http://schemas.microsoft.com/office/drawing/2014/main" id="{CF92A01C-2023-575B-EF3B-A68B81A116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769BDF-FB3F-3DDD-8C1F-EAA9F70E01AB}"/>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3505038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798DD-7EF0-B86A-AA0F-A8B1A69647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804F5D-AC65-684E-6D4D-DF94286A14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CEF72A-8EDE-9C74-83D5-F3A9E06884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7F5513-80F7-13CD-3090-7E330394860A}"/>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6" name="Footer Placeholder 5">
            <a:extLst>
              <a:ext uri="{FF2B5EF4-FFF2-40B4-BE49-F238E27FC236}">
                <a16:creationId xmlns:a16="http://schemas.microsoft.com/office/drawing/2014/main" id="{E2DC8F0F-909C-1450-E8D0-895178CC17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731EC5-520B-8E4C-A34C-4E4CD6EF8B0C}"/>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2217066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AA40E-ED7C-B26D-03C6-260B9595BF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88AFD-7F61-6E68-5BFD-F48DD53268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9691B5-57AA-682F-CAE5-AE1F014449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F419A0-04A7-797F-C579-9253452103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D7BDE9-C7DE-A9F9-4120-8E38A9A912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3F460F-7F10-87BC-4F41-7236A2E0EB72}"/>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8" name="Footer Placeholder 7">
            <a:extLst>
              <a:ext uri="{FF2B5EF4-FFF2-40B4-BE49-F238E27FC236}">
                <a16:creationId xmlns:a16="http://schemas.microsoft.com/office/drawing/2014/main" id="{944DD053-E97E-C94A-39A0-C16CBDBB29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95E4E0-55C7-39E9-638D-5CA2DC1E47D1}"/>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2517067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9EB47-88BD-C1D3-2272-EAD3E95B25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D387CC-6631-5B19-A0F2-43555B5DC97B}"/>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4" name="Footer Placeholder 3">
            <a:extLst>
              <a:ext uri="{FF2B5EF4-FFF2-40B4-BE49-F238E27FC236}">
                <a16:creationId xmlns:a16="http://schemas.microsoft.com/office/drawing/2014/main" id="{968997F2-97F0-CB9B-7CB2-A3EA6B897F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9C61F6-5D59-2CAD-12FC-92C549FE0236}"/>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2157995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4A1F96-69FB-F502-4C61-84601E01BC28}"/>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3" name="Footer Placeholder 2">
            <a:extLst>
              <a:ext uri="{FF2B5EF4-FFF2-40B4-BE49-F238E27FC236}">
                <a16:creationId xmlns:a16="http://schemas.microsoft.com/office/drawing/2014/main" id="{89C042A5-9871-38DB-AD0A-7904E3E68C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2CC226-5E08-3E91-345B-D9EFE6A5FFC5}"/>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1900626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DBB70-04C9-7D41-EBBF-27FB2F7C39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E77795-CAC1-16A1-1BA1-0311319872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1BBFD8-DAF8-16A9-B0D8-40D87213F9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F8965C-8599-93A2-E8EA-3387D1307441}"/>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6" name="Footer Placeholder 5">
            <a:extLst>
              <a:ext uri="{FF2B5EF4-FFF2-40B4-BE49-F238E27FC236}">
                <a16:creationId xmlns:a16="http://schemas.microsoft.com/office/drawing/2014/main" id="{08242609-0DA9-F967-D34C-647DFB932D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412EBB-6E25-E21A-C3DC-6150B13F6A1F}"/>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1764066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38634-4BF6-2B8A-717C-16B36E718C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CD58C3-D497-830E-C636-976FE87540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A91F81B-7F7E-FC10-3F3C-4A8DE551A3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E80A30-CEF8-EDD6-F061-7CD21D6E52CD}"/>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6" name="Footer Placeholder 5">
            <a:extLst>
              <a:ext uri="{FF2B5EF4-FFF2-40B4-BE49-F238E27FC236}">
                <a16:creationId xmlns:a16="http://schemas.microsoft.com/office/drawing/2014/main" id="{292B01CD-3453-849F-1A91-154DCD89EB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7D355A-87E2-4B03-E5DC-18A3D1C091B3}"/>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290929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602EC-75FC-4AA8-CE58-7BAF252E56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FFF0D9-FA65-B5AA-A420-0FD625C573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F50792-C041-D52A-2043-E3C5CA68CD17}"/>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a:extLst>
              <a:ext uri="{FF2B5EF4-FFF2-40B4-BE49-F238E27FC236}">
                <a16:creationId xmlns:a16="http://schemas.microsoft.com/office/drawing/2014/main" id="{DAF3A169-8906-A1E8-6504-B9BCD23B37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2B4849-B43C-3AC2-43FD-ED606B5BE692}"/>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1319526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584829-8B03-37FF-5B23-FEAE90A631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87CCF1-6FD2-13DA-B4F9-B1C840D5C2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8ACB0-6EA2-8C4A-F453-7B55062EC9A5}"/>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a:extLst>
              <a:ext uri="{FF2B5EF4-FFF2-40B4-BE49-F238E27FC236}">
                <a16:creationId xmlns:a16="http://schemas.microsoft.com/office/drawing/2014/main" id="{4FAD215F-D55C-66AD-2984-4B34EE5F1D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E1C48-814C-8E01-4872-7B1F984EF730}"/>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143829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9DECAE-D939-F9C3-A5F4-192D180E40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E3527B-2024-4703-23B7-C0CD506C65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C70E0F-7570-FD17-67B4-A6D05A197B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B57311-FE4A-497A-9999-B5EA6417BE8F}" type="datetimeFigureOut">
              <a:rPr lang="en-GB" smtClean="0"/>
              <a:t>14/01/2024</a:t>
            </a:fld>
            <a:endParaRPr lang="en-GB"/>
          </a:p>
        </p:txBody>
      </p:sp>
      <p:sp>
        <p:nvSpPr>
          <p:cNvPr id="5" name="Footer Placeholder 4">
            <a:extLst>
              <a:ext uri="{FF2B5EF4-FFF2-40B4-BE49-F238E27FC236}">
                <a16:creationId xmlns:a16="http://schemas.microsoft.com/office/drawing/2014/main" id="{F4ABE08A-8F03-28F7-3B8D-B644CA536A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C31443-A52A-4522-2FEB-CE982FB552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1ABD60-521B-45B5-98FE-F2ADD12A45F4}" type="slidenum">
              <a:rPr lang="en-GB" smtClean="0"/>
              <a:t>‹#›</a:t>
            </a:fld>
            <a:endParaRPr lang="en-GB"/>
          </a:p>
        </p:txBody>
      </p:sp>
    </p:spTree>
    <p:extLst>
      <p:ext uri="{BB962C8B-B14F-4D97-AF65-F5344CB8AC3E}">
        <p14:creationId xmlns:p14="http://schemas.microsoft.com/office/powerpoint/2010/main" val="25269551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logs.bath.ac.uk/csct/2020/glastonbury-2019/"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MmgS80IBRsM"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www.un.org/en/academic-impact/sustainability" TargetMode="External"/><Relationship Id="rId3" Type="http://schemas.openxmlformats.org/officeDocument/2006/relationships/hyperlink" Target="https://www.ellenmacarthurfoundation.org/topics/circular-economy-introduction/overview" TargetMode="External"/><Relationship Id="rId7" Type="http://schemas.openxmlformats.org/officeDocument/2006/relationships/hyperlink" Target="https://www.undp.org/sites/g/files/zskgke326/files/2023-04/ENG_Guideline_Sustainable%20event.pdf" TargetMode="External"/><Relationship Id="rId2" Type="http://schemas.openxmlformats.org/officeDocument/2006/relationships/hyperlink" Target="https://uniofglos.blog/eventsglos/2018/11/05/should-events-cost-the-earth/" TargetMode="External"/><Relationship Id="rId1" Type="http://schemas.openxmlformats.org/officeDocument/2006/relationships/slideLayout" Target="../slideLayouts/slideLayout2.xml"/><Relationship Id="rId6" Type="http://schemas.openxmlformats.org/officeDocument/2006/relationships/hyperlink" Target="https://www.businessnewsdaily.com/4679-corporate-social-responsibility.html" TargetMode="External"/><Relationship Id="rId5" Type="http://schemas.openxmlformats.org/officeDocument/2006/relationships/hyperlink" Target="https://capitalmonitor.ai/sector/consumer/explainer-household-brands-accused-of-greenwashing/" TargetMode="External"/><Relationship Id="rId4" Type="http://schemas.openxmlformats.org/officeDocument/2006/relationships/hyperlink" Target="https://sheptonmallet.nub.news/news/local-news/glastonbury-festival-achieves-record-charity-donation-in-2023-214819" TargetMode="External"/><Relationship Id="rId9" Type="http://schemas.openxmlformats.org/officeDocument/2006/relationships/hyperlink" Target="https://www.youtube.com/watch?v=cpwKHzddIlQ&amp;t=88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glastonburyfestivals.co.uk/information/sustainability/" TargetMode="External"/><Relationship Id="rId7" Type="http://schemas.openxmlformats.org/officeDocument/2006/relationships/hyperlink" Target="https://www.huffingtonpost.co.uk/entry/glastonbury-is-going-green-how-to-have-your-most-sustainable-festival-yet_uk_5d109761e4b0a39418656f4a" TargetMode="External"/><Relationship Id="rId2" Type="http://schemas.openxmlformats.org/officeDocument/2006/relationships/hyperlink" Target="https://www.bbc.co.uk/news/uk-england-somerset-65950534" TargetMode="External"/><Relationship Id="rId1" Type="http://schemas.openxmlformats.org/officeDocument/2006/relationships/slideLayout" Target="../slideLayouts/slideLayout2.xml"/><Relationship Id="rId6" Type="http://schemas.openxmlformats.org/officeDocument/2006/relationships/hyperlink" Target="https://www.edie.net/how-green-is-glastonbury-top-10-sustainability-facts/" TargetMode="External"/><Relationship Id="rId5" Type="http://schemas.openxmlformats.org/officeDocument/2006/relationships/hyperlink" Target="https://blogs.bath.ac.uk/csct/2020/glastonbury-2019/" TargetMode="External"/><Relationship Id="rId4" Type="http://schemas.openxmlformats.org/officeDocument/2006/relationships/hyperlink" Target="https://www.greenpeace.org.uk/news/what-is-greenwashing/"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treehugger.com/what-are-the-three-pillars-of-sustainability-" TargetMode="External"/><Relationship Id="rId2" Type="http://schemas.openxmlformats.org/officeDocument/2006/relationships/hyperlink" Target="https://glastonbury.nub.news/news/local-news/glastonbury-festival-in-full-swing-locals-share-their-experiences-and-concerns-188705" TargetMode="External"/><Relationship Id="rId1" Type="http://schemas.openxmlformats.org/officeDocument/2006/relationships/slideLayout" Target="../slideLayouts/slideLayout2.xml"/><Relationship Id="rId6" Type="http://schemas.openxmlformats.org/officeDocument/2006/relationships/hyperlink" Target="https://eco-age.com/resources/the-best-sustainable-festivals-in-the-uk/" TargetMode="External"/><Relationship Id="rId5" Type="http://schemas.openxmlformats.org/officeDocument/2006/relationships/hyperlink" Target="https://greenpop.org/glastonbury-festival-sustainability/" TargetMode="External"/><Relationship Id="rId4" Type="http://schemas.openxmlformats.org/officeDocument/2006/relationships/hyperlink" Target="https://www.specialevents.com/blog/qa-corporate-social-responsibility-festival-industry"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coachella.com/sustainability" TargetMode="External"/><Relationship Id="rId13" Type="http://schemas.openxmlformats.org/officeDocument/2006/relationships/hyperlink" Target="https://www.theguardian.com/lifeandstyle/2014/sep/30/simple-sustainable-not-superchef-silo-uk-first-zero-waste-restaurant" TargetMode="External"/><Relationship Id="rId3" Type="http://schemas.openxmlformats.org/officeDocument/2006/relationships/hyperlink" Target="https://en.fujirockfestival.com/0112b/" TargetMode="External"/><Relationship Id="rId7" Type="http://schemas.openxmlformats.org/officeDocument/2006/relationships/hyperlink" Target="https://abcnews.go.com/GMA/Culture/coachella-music-festival/story?id=54404096" TargetMode="External"/><Relationship Id="rId12" Type="http://schemas.openxmlformats.org/officeDocument/2006/relationships/hyperlink" Target="https://www.silolondon.com/pages/zero-waste-philosophy" TargetMode="External"/><Relationship Id="rId2" Type="http://schemas.openxmlformats.org/officeDocument/2006/relationships/hyperlink" Target="https://tokyocheapo.com/events/fuji-rock-festival/#:~:text=Fuji%20Rock%20is%20the%20biggest,people%20attending%20in%20normal%20years" TargetMode="External"/><Relationship Id="rId1" Type="http://schemas.openxmlformats.org/officeDocument/2006/relationships/slideLayout" Target="../slideLayouts/slideLayout2.xml"/><Relationship Id="rId6" Type="http://schemas.openxmlformats.org/officeDocument/2006/relationships/hyperlink" Target="https://www.coachella.com/festival-info" TargetMode="External"/><Relationship Id="rId11" Type="http://schemas.openxmlformats.org/officeDocument/2006/relationships/hyperlink" Target="https://guide.michelin.com/us/en/article/features/silo-london-menu-zero-waste-michelin-green-star-sustainabilty" TargetMode="External"/><Relationship Id="rId5" Type="http://schemas.openxmlformats.org/officeDocument/2006/relationships/hyperlink" Target="http://www.bluereisen.com/events/why-fuji-rock-is-so-clean/" TargetMode="External"/><Relationship Id="rId10" Type="http://schemas.openxmlformats.org/officeDocument/2006/relationships/hyperlink" Target="https://www.silolondon.com/pages/about" TargetMode="External"/><Relationship Id="rId4" Type="http://schemas.openxmlformats.org/officeDocument/2006/relationships/hyperlink" Target="https://zenbird.media/fuji-rock-festival-introduces-sustainability-into-this-years-festival/" TargetMode="External"/><Relationship Id="rId9" Type="http://schemas.openxmlformats.org/officeDocument/2006/relationships/hyperlink" Target="https://www.vogue.com/article/can-a-music-festival-ever-be-sustainable#:~:text=The%20annual%20Coachella%20music%20festival,inside%20the%20venue%20and%20campgrou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 name="Picture 5" descr="hand holding ball">
            <a:extLst>
              <a:ext uri="{FF2B5EF4-FFF2-40B4-BE49-F238E27FC236}">
                <a16:creationId xmlns:a16="http://schemas.microsoft.com/office/drawing/2014/main" id="{6ECFC01E-E336-55DB-55C9-E7A246482026}"/>
              </a:ext>
            </a:extLst>
          </p:cNvPr>
          <p:cNvPicPr>
            <a:picLocks noChangeAspect="1"/>
          </p:cNvPicPr>
          <p:nvPr/>
        </p:nvPicPr>
        <p:blipFill rotWithShape="1">
          <a:blip r:embed="rId2">
            <a:alphaModFix amt="50000"/>
          </a:blip>
          <a:srcRect b="15414"/>
          <a:stretch/>
        </p:blipFill>
        <p:spPr>
          <a:xfrm>
            <a:off x="20" y="1"/>
            <a:ext cx="12191980" cy="6857999"/>
          </a:xfrm>
          <a:prstGeom prst="rect">
            <a:avLst/>
          </a:prstGeom>
        </p:spPr>
      </p:pic>
      <p:sp>
        <p:nvSpPr>
          <p:cNvPr id="2" name="Title 1">
            <a:extLst>
              <a:ext uri="{FF2B5EF4-FFF2-40B4-BE49-F238E27FC236}">
                <a16:creationId xmlns:a16="http://schemas.microsoft.com/office/drawing/2014/main" id="{9695F310-6DA5-5F7E-A799-4011CFCC3A77}"/>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 Global</a:t>
            </a:r>
            <a:br>
              <a:rPr lang="en-GB" dirty="0">
                <a:solidFill>
                  <a:srgbClr val="FFFFFF"/>
                </a:solidFill>
              </a:rPr>
            </a:br>
            <a:r>
              <a:rPr lang="en-GB" dirty="0">
                <a:solidFill>
                  <a:srgbClr val="FFFFFF"/>
                </a:solidFill>
              </a:rPr>
              <a:t> Sustainable Tourism</a:t>
            </a:r>
          </a:p>
        </p:txBody>
      </p:sp>
      <p:sp>
        <p:nvSpPr>
          <p:cNvPr id="3" name="Subtitle 2">
            <a:extLst>
              <a:ext uri="{FF2B5EF4-FFF2-40B4-BE49-F238E27FC236}">
                <a16:creationId xmlns:a16="http://schemas.microsoft.com/office/drawing/2014/main" id="{933EDF41-CBB2-1B1F-8B21-B9327E5CE557}"/>
              </a:ext>
            </a:extLst>
          </p:cNvPr>
          <p:cNvSpPr>
            <a:spLocks noGrp="1"/>
          </p:cNvSpPr>
          <p:nvPr>
            <p:ph type="subTitle" idx="1"/>
          </p:nvPr>
        </p:nvSpPr>
        <p:spPr>
          <a:xfrm>
            <a:off x="1524000" y="5408101"/>
            <a:ext cx="9144000" cy="1098395"/>
          </a:xfrm>
        </p:spPr>
        <p:txBody>
          <a:bodyPr>
            <a:normAutofit/>
          </a:bodyPr>
          <a:lstStyle/>
          <a:p>
            <a:r>
              <a:rPr lang="en-GB" dirty="0">
                <a:solidFill>
                  <a:srgbClr val="FFFFFF"/>
                </a:solidFill>
              </a:rPr>
              <a:t>by Cai Howes (2205975) Clyde Carmelo </a:t>
            </a:r>
            <a:r>
              <a:rPr lang="en-GB" dirty="0" err="1">
                <a:solidFill>
                  <a:srgbClr val="FFFFFF"/>
                </a:solidFill>
              </a:rPr>
              <a:t>Seisun</a:t>
            </a:r>
            <a:r>
              <a:rPr lang="en-GB" dirty="0">
                <a:solidFill>
                  <a:srgbClr val="FFFFFF"/>
                </a:solidFill>
              </a:rPr>
              <a:t> (2220481) Oli Brown (2203280)</a:t>
            </a:r>
          </a:p>
        </p:txBody>
      </p:sp>
    </p:spTree>
    <p:extLst>
      <p:ext uri="{BB962C8B-B14F-4D97-AF65-F5344CB8AC3E}">
        <p14:creationId xmlns:p14="http://schemas.microsoft.com/office/powerpoint/2010/main" val="195037689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09A86DE-5538-382A-EBFD-B702BE3B040A}"/>
              </a:ext>
            </a:extLst>
          </p:cNvPr>
          <p:cNvSpPr/>
          <p:nvPr/>
        </p:nvSpPr>
        <p:spPr>
          <a:xfrm>
            <a:off x="396084" y="3023420"/>
            <a:ext cx="3226592" cy="344620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Mair (2019) and Getz (2017) argue, we should no longer merely be trying to run “sustainable events”; rather, we should focus on how events can contribute to the sustainable economic, social and environmental development of the places which host them </a:t>
            </a:r>
          </a:p>
        </p:txBody>
      </p:sp>
      <p:sp>
        <p:nvSpPr>
          <p:cNvPr id="2" name="Rectangle 1">
            <a:extLst>
              <a:ext uri="{FF2B5EF4-FFF2-40B4-BE49-F238E27FC236}">
                <a16:creationId xmlns:a16="http://schemas.microsoft.com/office/drawing/2014/main" id="{18FA6414-D296-F0AE-148C-D070A43D67B6}"/>
              </a:ext>
            </a:extLst>
          </p:cNvPr>
          <p:cNvSpPr/>
          <p:nvPr/>
        </p:nvSpPr>
        <p:spPr>
          <a:xfrm>
            <a:off x="205409" y="457200"/>
            <a:ext cx="2924371" cy="228582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859536">
              <a:spcAft>
                <a:spcPts val="600"/>
              </a:spcAft>
            </a:pPr>
            <a:r>
              <a:rPr lang="en-GB" sz="1692" kern="1200" dirty="0">
                <a:solidFill>
                  <a:schemeClr val="dk1"/>
                </a:solidFill>
                <a:latin typeface="+mn-lt"/>
                <a:ea typeface="+mn-ea"/>
                <a:cs typeface="+mn-cs"/>
              </a:rPr>
              <a:t>The Event we have chosen is Glastonbury!</a:t>
            </a:r>
            <a:endParaRPr lang="en-GB" dirty="0"/>
          </a:p>
        </p:txBody>
      </p:sp>
      <p:pic>
        <p:nvPicPr>
          <p:cNvPr id="8" name="Picture 7" descr="Fireworks exploding in the sky&#10;&#10;Description automatically generated">
            <a:extLst>
              <a:ext uri="{FF2B5EF4-FFF2-40B4-BE49-F238E27FC236}">
                <a16:creationId xmlns:a16="http://schemas.microsoft.com/office/drawing/2014/main" id="{2275E7C4-4759-C3E5-D9A7-2A95D287EF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5572" y="457200"/>
            <a:ext cx="7871019" cy="6182139"/>
          </a:xfrm>
          <a:prstGeom prst="rect">
            <a:avLst/>
          </a:prstGeom>
        </p:spPr>
      </p:pic>
    </p:spTree>
    <p:extLst>
      <p:ext uri="{BB962C8B-B14F-4D97-AF65-F5344CB8AC3E}">
        <p14:creationId xmlns:p14="http://schemas.microsoft.com/office/powerpoint/2010/main" val="35584825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lastonbury Festival goes green">
            <a:hlinkClick r:id="" action="ppaction://media"/>
            <a:extLst>
              <a:ext uri="{FF2B5EF4-FFF2-40B4-BE49-F238E27FC236}">
                <a16:creationId xmlns:a16="http://schemas.microsoft.com/office/drawing/2014/main" id="{64C5099B-94D9-645E-1C5D-656B60EF37D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26310" y="1457435"/>
            <a:ext cx="7003562" cy="3939503"/>
          </a:xfrm>
          <a:prstGeom prst="rect">
            <a:avLst/>
          </a:prstGeom>
        </p:spPr>
      </p:pic>
    </p:spTree>
    <p:extLst>
      <p:ext uri="{BB962C8B-B14F-4D97-AF65-F5344CB8AC3E}">
        <p14:creationId xmlns:p14="http://schemas.microsoft.com/office/powerpoint/2010/main" val="5614903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8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oster with text and images&#10;&#10;Description automatically generated">
            <a:extLst>
              <a:ext uri="{FF2B5EF4-FFF2-40B4-BE49-F238E27FC236}">
                <a16:creationId xmlns:a16="http://schemas.microsoft.com/office/drawing/2014/main" id="{C3D775D1-DAE2-C681-C381-22AA9F016F40}"/>
              </a:ext>
            </a:extLst>
          </p:cNvPr>
          <p:cNvPicPr>
            <a:picLocks noChangeAspect="1"/>
          </p:cNvPicPr>
          <p:nvPr/>
        </p:nvPicPr>
        <p:blipFill rotWithShape="1">
          <a:blip r:embed="rId2">
            <a:extLst>
              <a:ext uri="{28A0092B-C50C-407E-A947-70E740481C1C}">
                <a14:useLocalDpi xmlns:a14="http://schemas.microsoft.com/office/drawing/2010/main" val="0"/>
              </a:ext>
            </a:extLst>
          </a:blip>
          <a:srcRect l="3745" t="5558" r="-2" b="7566"/>
          <a:stretch/>
        </p:blipFill>
        <p:spPr>
          <a:xfrm>
            <a:off x="20" y="-1"/>
            <a:ext cx="6891482"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 name="Rectangle 3">
            <a:extLst>
              <a:ext uri="{FF2B5EF4-FFF2-40B4-BE49-F238E27FC236}">
                <a16:creationId xmlns:a16="http://schemas.microsoft.com/office/drawing/2014/main" id="{D38D6624-419D-49E1-0BED-94C2BBBC6E3C}"/>
              </a:ext>
            </a:extLst>
          </p:cNvPr>
          <p:cNvSpPr/>
          <p:nvPr/>
        </p:nvSpPr>
        <p:spPr>
          <a:xfrm>
            <a:off x="7305368" y="737419"/>
            <a:ext cx="2593484" cy="3844413"/>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b">
            <a:normAutofit/>
          </a:bodyPr>
          <a:lstStyle/>
          <a:p>
            <a:pPr algn="r">
              <a:lnSpc>
                <a:spcPct val="90000"/>
              </a:lnSpc>
              <a:spcBef>
                <a:spcPct val="0"/>
              </a:spcBef>
              <a:spcAft>
                <a:spcPts val="600"/>
              </a:spcAft>
            </a:pPr>
            <a:r>
              <a:rPr lang="en-US" sz="3000" b="1" dirty="0">
                <a:solidFill>
                  <a:schemeClr val="accent1"/>
                </a:solidFill>
                <a:latin typeface="+mj-lt"/>
                <a:ea typeface="+mj-ea"/>
                <a:cs typeface="+mj-cs"/>
              </a:rPr>
              <a:t>What is Glastonbury?</a:t>
            </a:r>
          </a:p>
          <a:p>
            <a:pPr algn="r">
              <a:lnSpc>
                <a:spcPct val="90000"/>
              </a:lnSpc>
              <a:spcBef>
                <a:spcPct val="0"/>
              </a:spcBef>
              <a:spcAft>
                <a:spcPts val="600"/>
              </a:spcAft>
            </a:pPr>
            <a:r>
              <a:rPr lang="en-US" sz="3000" b="1" dirty="0">
                <a:solidFill>
                  <a:schemeClr val="accent1"/>
                </a:solidFill>
                <a:latin typeface="+mj-lt"/>
                <a:ea typeface="+mj-ea"/>
                <a:cs typeface="+mj-cs"/>
              </a:rPr>
              <a:t> </a:t>
            </a:r>
          </a:p>
          <a:p>
            <a:pPr algn="r">
              <a:lnSpc>
                <a:spcPct val="90000"/>
              </a:lnSpc>
              <a:spcBef>
                <a:spcPct val="0"/>
              </a:spcBef>
              <a:spcAft>
                <a:spcPts val="600"/>
              </a:spcAft>
            </a:pPr>
            <a:r>
              <a:rPr lang="en-US" sz="3000" b="1" dirty="0">
                <a:solidFill>
                  <a:schemeClr val="accent1"/>
                </a:solidFill>
                <a:latin typeface="+mj-lt"/>
                <a:ea typeface="+mj-ea"/>
                <a:cs typeface="+mj-cs"/>
              </a:rPr>
              <a:t>What sustainability practices do they do?</a:t>
            </a:r>
          </a:p>
        </p:txBody>
      </p:sp>
    </p:spTree>
    <p:extLst>
      <p:ext uri="{BB962C8B-B14F-4D97-AF65-F5344CB8AC3E}">
        <p14:creationId xmlns:p14="http://schemas.microsoft.com/office/powerpoint/2010/main" val="42391403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3241ABD-DABC-8ADB-51D9-563F72A8E6BF}"/>
              </a:ext>
            </a:extLst>
          </p:cNvPr>
          <p:cNvSpPr/>
          <p:nvPr/>
        </p:nvSpPr>
        <p:spPr>
          <a:xfrm>
            <a:off x="677334" y="609600"/>
            <a:ext cx="2938468" cy="5431762"/>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a:spcBef>
                <a:spcPct val="0"/>
              </a:spcBef>
              <a:spcAft>
                <a:spcPts val="600"/>
              </a:spcAft>
            </a:pPr>
            <a:r>
              <a:rPr lang="en-US" sz="2000" dirty="0">
                <a:solidFill>
                  <a:schemeClr val="tx1"/>
                </a:solidFill>
                <a:latin typeface="+mj-lt"/>
                <a:ea typeface="+mj-ea"/>
                <a:cs typeface="+mj-cs"/>
              </a:rPr>
              <a:t>What is sustainability? And what is regarded as a sustainable event?  </a:t>
            </a:r>
          </a:p>
        </p:txBody>
      </p:sp>
      <p:sp>
        <p:nvSpPr>
          <p:cNvPr id="2" name="Rectangle 1">
            <a:extLst>
              <a:ext uri="{FF2B5EF4-FFF2-40B4-BE49-F238E27FC236}">
                <a16:creationId xmlns:a16="http://schemas.microsoft.com/office/drawing/2014/main" id="{303C873A-FCAB-E04C-0749-1A4458DADF36}"/>
              </a:ext>
            </a:extLst>
          </p:cNvPr>
          <p:cNvSpPr/>
          <p:nvPr/>
        </p:nvSpPr>
        <p:spPr>
          <a:xfrm>
            <a:off x="3846889" y="609602"/>
            <a:ext cx="5424112" cy="3208334"/>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lnSpcReduction="10000"/>
          </a:bodyPr>
          <a:lstStyle/>
          <a:p>
            <a:pPr>
              <a:spcBef>
                <a:spcPts val="1000"/>
              </a:spcBef>
              <a:buClr>
                <a:schemeClr val="accent1"/>
              </a:buClr>
              <a:buSzPct val="80000"/>
              <a:buFont typeface="Wingdings 3" charset="2"/>
              <a:buChar char=""/>
            </a:pPr>
            <a:endParaRPr lang="en-US" sz="1050" dirty="0">
              <a:solidFill>
                <a:schemeClr val="tx1">
                  <a:lumMod val="75000"/>
                  <a:lumOff val="25000"/>
                </a:schemeClr>
              </a:solidFill>
            </a:endParaRPr>
          </a:p>
          <a:p>
            <a:pPr>
              <a:spcBef>
                <a:spcPts val="1000"/>
              </a:spcBef>
              <a:buClr>
                <a:schemeClr val="accent1"/>
              </a:buClr>
              <a:buSzPct val="80000"/>
              <a:buFont typeface="Wingdings 3" charset="2"/>
              <a:buChar char=""/>
            </a:pPr>
            <a:r>
              <a:rPr lang="en-GB" sz="1800" spc="-25" dirty="0">
                <a:solidFill>
                  <a:srgbClr val="454545"/>
                </a:solidFill>
                <a:effectLst/>
                <a:latin typeface="Roboto" panose="02000000000000000000" pitchFamily="2" charset="0"/>
                <a:ea typeface="Calibri" panose="020F0502020204030204" pitchFamily="34" charset="0"/>
                <a:cs typeface="Times New Roman" panose="02020603050405020304" pitchFamily="18" charset="0"/>
              </a:rPr>
              <a:t>The United Nations says that sustainability is “meeting the needs of the present without compromising the ability of future generations to meet their own needs.”</a:t>
            </a:r>
            <a:endParaRPr lang="en-US" dirty="0">
              <a:solidFill>
                <a:schemeClr val="tx1">
                  <a:lumMod val="75000"/>
                  <a:lumOff val="25000"/>
                </a:schemeClr>
              </a:solidFill>
              <a:effectLst/>
            </a:endParaRPr>
          </a:p>
          <a:p>
            <a:pPr>
              <a:spcBef>
                <a:spcPts val="1000"/>
              </a:spcBef>
              <a:buClr>
                <a:schemeClr val="accent1"/>
              </a:buClr>
              <a:buSzPct val="80000"/>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ffectLst/>
            </a:endParaRPr>
          </a:p>
          <a:p>
            <a:pPr>
              <a:spcBef>
                <a:spcPts val="1000"/>
              </a:spcBef>
              <a:buClr>
                <a:schemeClr val="accent1"/>
              </a:buClr>
              <a:buSzPct val="80000"/>
              <a:buFont typeface="Wingdings 3" charset="2"/>
              <a:buChar char=""/>
            </a:pPr>
            <a:r>
              <a:rPr lang="en-US" dirty="0">
                <a:solidFill>
                  <a:schemeClr val="tx1">
                    <a:lumMod val="75000"/>
                    <a:lumOff val="25000"/>
                  </a:schemeClr>
                </a:solidFill>
                <a:effectLst/>
              </a:rPr>
              <a:t>“Sustainable development is development that meets the needs of the present without compromising the ability of future generations to meet their own needs”</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ffectLst/>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ffectLst/>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pic>
        <p:nvPicPr>
          <p:cNvPr id="5" name="Picture 4" descr="A person standing in a grassy area&#10;&#10;Description automatically generated">
            <a:extLst>
              <a:ext uri="{FF2B5EF4-FFF2-40B4-BE49-F238E27FC236}">
                <a16:creationId xmlns:a16="http://schemas.microsoft.com/office/drawing/2014/main" id="{DEF1FC04-F37D-AB34-C6CA-D540F4B8B1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6889" y="4048918"/>
            <a:ext cx="4190559" cy="1992444"/>
          </a:xfrm>
          <a:prstGeom prst="rect">
            <a:avLst/>
          </a:prstGeom>
        </p:spPr>
      </p:pic>
    </p:spTree>
    <p:extLst>
      <p:ext uri="{BB962C8B-B14F-4D97-AF65-F5344CB8AC3E}">
        <p14:creationId xmlns:p14="http://schemas.microsoft.com/office/powerpoint/2010/main" val="32577177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tree on a dry land&#10;&#10;Description automatically generated">
            <a:extLst>
              <a:ext uri="{FF2B5EF4-FFF2-40B4-BE49-F238E27FC236}">
                <a16:creationId xmlns:a16="http://schemas.microsoft.com/office/drawing/2014/main" id="{EB11BAE9-2FB4-F266-BE4D-BE062482EA8A}"/>
              </a:ext>
            </a:extLst>
          </p:cNvPr>
          <p:cNvPicPr>
            <a:picLocks noChangeAspect="1"/>
          </p:cNvPicPr>
          <p:nvPr/>
        </p:nvPicPr>
        <p:blipFill rotWithShape="1">
          <a:blip r:embed="rId2">
            <a:extLst>
              <a:ext uri="{28A0092B-C50C-407E-A947-70E740481C1C}">
                <a14:useLocalDpi xmlns:a14="http://schemas.microsoft.com/office/drawing/2010/main" val="0"/>
              </a:ext>
            </a:extLst>
          </a:blip>
          <a:srcRect l="13940"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Rectangle 1">
            <a:extLst>
              <a:ext uri="{FF2B5EF4-FFF2-40B4-BE49-F238E27FC236}">
                <a16:creationId xmlns:a16="http://schemas.microsoft.com/office/drawing/2014/main" id="{BB5F46DB-5222-5D40-3706-2DC2E3266D29}"/>
              </a:ext>
            </a:extLst>
          </p:cNvPr>
          <p:cNvSpPr/>
          <p:nvPr/>
        </p:nvSpPr>
        <p:spPr>
          <a:xfrm>
            <a:off x="418732" y="904414"/>
            <a:ext cx="3851122" cy="1583148"/>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effectLst/>
              </a:rPr>
              <a:t>why should events consider contributing to the sustainable economic social and environmental development of the host location?</a:t>
            </a:r>
          </a:p>
        </p:txBody>
      </p:sp>
    </p:spTree>
    <p:extLst>
      <p:ext uri="{BB962C8B-B14F-4D97-AF65-F5344CB8AC3E}">
        <p14:creationId xmlns:p14="http://schemas.microsoft.com/office/powerpoint/2010/main" val="38760737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ircular diagram of a circular diagram of a company&#10;&#10;Description automatically generated with medium confidence">
            <a:extLst>
              <a:ext uri="{FF2B5EF4-FFF2-40B4-BE49-F238E27FC236}">
                <a16:creationId xmlns:a16="http://schemas.microsoft.com/office/drawing/2014/main" id="{C9A76D49-89AF-5709-CF00-1BF23588B42E}"/>
              </a:ext>
            </a:extLst>
          </p:cNvPr>
          <p:cNvPicPr>
            <a:picLocks noChangeAspect="1"/>
          </p:cNvPicPr>
          <p:nvPr/>
        </p:nvPicPr>
        <p:blipFill rotWithShape="1">
          <a:blip r:embed="rId2">
            <a:extLst>
              <a:ext uri="{28A0092B-C50C-407E-A947-70E740481C1C}">
                <a14:useLocalDpi xmlns:a14="http://schemas.microsoft.com/office/drawing/2010/main" val="0"/>
              </a:ext>
            </a:extLst>
          </a:blip>
          <a:srcRect l="16907" r="9846" b="909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Rectangle 1">
            <a:extLst>
              <a:ext uri="{FF2B5EF4-FFF2-40B4-BE49-F238E27FC236}">
                <a16:creationId xmlns:a16="http://schemas.microsoft.com/office/drawing/2014/main" id="{EA7EC25D-DBA5-26CC-A852-B44023784A01}"/>
              </a:ext>
            </a:extLst>
          </p:cNvPr>
          <p:cNvSpPr/>
          <p:nvPr/>
        </p:nvSpPr>
        <p:spPr>
          <a:xfrm>
            <a:off x="668867" y="1678666"/>
            <a:ext cx="4088190" cy="2369093"/>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b">
            <a:normAutofit/>
          </a:bodyPr>
          <a:lstStyle/>
          <a:p>
            <a:pPr algn="r">
              <a:lnSpc>
                <a:spcPct val="90000"/>
              </a:lnSpc>
              <a:spcBef>
                <a:spcPct val="0"/>
              </a:spcBef>
              <a:spcAft>
                <a:spcPts val="600"/>
              </a:spcAft>
            </a:pPr>
            <a:r>
              <a:rPr lang="en-US" sz="4100" dirty="0">
                <a:solidFill>
                  <a:schemeClr val="tx1"/>
                </a:solidFill>
                <a:effectLst/>
                <a:latin typeface="+mj-lt"/>
                <a:ea typeface="+mj-ea"/>
                <a:cs typeface="+mj-cs"/>
              </a:rPr>
              <a:t>How does CSR AND circular economy affect Glastonbury?</a:t>
            </a:r>
            <a:r>
              <a:rPr lang="en-US" sz="4100" dirty="0">
                <a:solidFill>
                  <a:schemeClr val="accent1"/>
                </a:solidFill>
                <a:effectLst/>
                <a:latin typeface="+mj-lt"/>
                <a:ea typeface="+mj-ea"/>
                <a:cs typeface="+mj-cs"/>
              </a:rPr>
              <a:t> </a:t>
            </a:r>
            <a:endParaRPr lang="en-US" sz="4100" dirty="0">
              <a:solidFill>
                <a:schemeClr val="accent1"/>
              </a:solidFill>
              <a:latin typeface="+mj-lt"/>
              <a:ea typeface="+mj-ea"/>
              <a:cs typeface="+mj-cs"/>
            </a:endParaRPr>
          </a:p>
        </p:txBody>
      </p:sp>
    </p:spTree>
    <p:extLst>
      <p:ext uri="{BB962C8B-B14F-4D97-AF65-F5344CB8AC3E}">
        <p14:creationId xmlns:p14="http://schemas.microsoft.com/office/powerpoint/2010/main" val="32378850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5C5B7FF-8ECE-445A-2679-97D893E2A8E7}"/>
              </a:ext>
            </a:extLst>
          </p:cNvPr>
          <p:cNvSpPr/>
          <p:nvPr/>
        </p:nvSpPr>
        <p:spPr>
          <a:xfrm>
            <a:off x="1057557" y="273012"/>
            <a:ext cx="8288032" cy="1096316"/>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b">
            <a:normAutofit/>
          </a:bodyPr>
          <a:lstStyle/>
          <a:p>
            <a:pPr algn="ctr">
              <a:spcBef>
                <a:spcPct val="0"/>
              </a:spcBef>
              <a:spcAft>
                <a:spcPts val="600"/>
              </a:spcAft>
            </a:pPr>
            <a:r>
              <a:rPr lang="en-US" sz="4800" kern="1200" dirty="0">
                <a:solidFill>
                  <a:schemeClr val="tx1"/>
                </a:solidFill>
                <a:latin typeface="+mj-lt"/>
                <a:ea typeface="+mj-ea"/>
                <a:cs typeface="+mj-cs"/>
              </a:rPr>
              <a:t>Greenwashing</a:t>
            </a:r>
          </a:p>
        </p:txBody>
      </p:sp>
      <p:pic>
        <p:nvPicPr>
          <p:cNvPr id="4" name="Picture 3" descr="A person holding a magnifying glass and a building&#10;&#10;Description automatically generated">
            <a:extLst>
              <a:ext uri="{FF2B5EF4-FFF2-40B4-BE49-F238E27FC236}">
                <a16:creationId xmlns:a16="http://schemas.microsoft.com/office/drawing/2014/main" id="{4908B291-81F5-1DF0-9837-F6004586B2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2597" y="2152758"/>
            <a:ext cx="4942996" cy="3299450"/>
          </a:xfrm>
          <a:prstGeom prst="rect">
            <a:avLst/>
          </a:prstGeom>
        </p:spPr>
      </p:pic>
      <p:pic>
        <p:nvPicPr>
          <p:cNvPr id="6" name="Picture 5" descr="A red and white logo&#10;&#10;Description automatically generated">
            <a:extLst>
              <a:ext uri="{FF2B5EF4-FFF2-40B4-BE49-F238E27FC236}">
                <a16:creationId xmlns:a16="http://schemas.microsoft.com/office/drawing/2014/main" id="{46538066-99DE-E251-9E59-0F5EB27549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5490" y="1510386"/>
            <a:ext cx="2126252" cy="1845252"/>
          </a:xfrm>
          <a:prstGeom prst="rect">
            <a:avLst/>
          </a:prstGeom>
        </p:spPr>
      </p:pic>
      <p:pic>
        <p:nvPicPr>
          <p:cNvPr id="8" name="Picture 7" descr="A red square with a yellow letter m logo&#10;&#10;Description automatically generated">
            <a:extLst>
              <a:ext uri="{FF2B5EF4-FFF2-40B4-BE49-F238E27FC236}">
                <a16:creationId xmlns:a16="http://schemas.microsoft.com/office/drawing/2014/main" id="{D86B254E-D51C-5ABB-6A9D-4BFACDA302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38617" y="3458381"/>
            <a:ext cx="2143125" cy="2143125"/>
          </a:xfrm>
          <a:prstGeom prst="rect">
            <a:avLst/>
          </a:prstGeom>
        </p:spPr>
      </p:pic>
      <p:pic>
        <p:nvPicPr>
          <p:cNvPr id="30" name="Picture 29" descr="A blue and black logo&#10;&#10;Description automatically generated">
            <a:extLst>
              <a:ext uri="{FF2B5EF4-FFF2-40B4-BE49-F238E27FC236}">
                <a16:creationId xmlns:a16="http://schemas.microsoft.com/office/drawing/2014/main" id="{A305B0FE-22F1-7588-C51B-33D645B4171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8276727" y="2458227"/>
            <a:ext cx="2354826" cy="2354826"/>
          </a:xfrm>
          <a:prstGeom prst="rect">
            <a:avLst/>
          </a:prstGeom>
        </p:spPr>
      </p:pic>
    </p:spTree>
    <p:extLst>
      <p:ext uri="{BB962C8B-B14F-4D97-AF65-F5344CB8AC3E}">
        <p14:creationId xmlns:p14="http://schemas.microsoft.com/office/powerpoint/2010/main" val="29463865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7" name="Group 16">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8" name="Freeform: Shape 17">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6" name="Title 5">
            <a:extLst>
              <a:ext uri="{FF2B5EF4-FFF2-40B4-BE49-F238E27FC236}">
                <a16:creationId xmlns:a16="http://schemas.microsoft.com/office/drawing/2014/main" id="{873C0475-AF67-5B1F-3838-145DB20A8FE1}"/>
              </a:ext>
            </a:extLst>
          </p:cNvPr>
          <p:cNvSpPr>
            <a:spLocks noGrp="1"/>
          </p:cNvSpPr>
          <p:nvPr>
            <p:ph type="ctrTitle"/>
          </p:nvPr>
        </p:nvSpPr>
        <p:spPr>
          <a:xfrm>
            <a:off x="3045368" y="2043663"/>
            <a:ext cx="6105194" cy="2031055"/>
          </a:xfrm>
        </p:spPr>
        <p:txBody>
          <a:bodyPr>
            <a:normAutofit/>
          </a:bodyPr>
          <a:lstStyle/>
          <a:p>
            <a:r>
              <a:rPr lang="en-GB" sz="5200" dirty="0">
                <a:solidFill>
                  <a:schemeClr val="tx2"/>
                </a:solidFill>
              </a:rPr>
              <a:t>Glastonbury Festival CSR Review </a:t>
            </a:r>
          </a:p>
        </p:txBody>
      </p:sp>
      <p:sp>
        <p:nvSpPr>
          <p:cNvPr id="8" name="Subtitle 7">
            <a:extLst>
              <a:ext uri="{FF2B5EF4-FFF2-40B4-BE49-F238E27FC236}">
                <a16:creationId xmlns:a16="http://schemas.microsoft.com/office/drawing/2014/main" id="{CF68490B-AAE1-29EE-8F70-6E145B82EFEE}"/>
              </a:ext>
            </a:extLst>
          </p:cNvPr>
          <p:cNvSpPr>
            <a:spLocks noGrp="1"/>
          </p:cNvSpPr>
          <p:nvPr>
            <p:ph type="subTitle" idx="1"/>
          </p:nvPr>
        </p:nvSpPr>
        <p:spPr>
          <a:xfrm>
            <a:off x="3045368" y="4160126"/>
            <a:ext cx="6105194" cy="682079"/>
          </a:xfrm>
        </p:spPr>
        <p:txBody>
          <a:bodyPr>
            <a:normAutofit/>
          </a:bodyPr>
          <a:lstStyle/>
          <a:p>
            <a:endParaRPr lang="en-GB">
              <a:solidFill>
                <a:schemeClr val="tx2"/>
              </a:solidFill>
            </a:endParaRPr>
          </a:p>
        </p:txBody>
      </p:sp>
    </p:spTree>
    <p:extLst>
      <p:ext uri="{BB962C8B-B14F-4D97-AF65-F5344CB8AC3E}">
        <p14:creationId xmlns:p14="http://schemas.microsoft.com/office/powerpoint/2010/main" val="27631153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458E5-6CFB-054D-6AE3-38013A6D12DA}"/>
              </a:ext>
            </a:extLst>
          </p:cNvPr>
          <p:cNvSpPr>
            <a:spLocks noGrp="1"/>
          </p:cNvSpPr>
          <p:nvPr>
            <p:ph type="title"/>
          </p:nvPr>
        </p:nvSpPr>
        <p:spPr/>
        <p:txBody>
          <a:bodyPr/>
          <a:lstStyle/>
          <a:p>
            <a:r>
              <a:rPr lang="en-GB" dirty="0"/>
              <a:t>Impacts a CSR plan can have</a:t>
            </a:r>
          </a:p>
        </p:txBody>
      </p:sp>
      <p:sp>
        <p:nvSpPr>
          <p:cNvPr id="4" name="Text Placeholder 3">
            <a:extLst>
              <a:ext uri="{FF2B5EF4-FFF2-40B4-BE49-F238E27FC236}">
                <a16:creationId xmlns:a16="http://schemas.microsoft.com/office/drawing/2014/main" id="{A9BA3980-ABD0-9CFE-6166-4F7DB646956F}"/>
              </a:ext>
            </a:extLst>
          </p:cNvPr>
          <p:cNvSpPr>
            <a:spLocks noGrp="1"/>
          </p:cNvSpPr>
          <p:nvPr>
            <p:ph type="body" idx="1"/>
          </p:nvPr>
        </p:nvSpPr>
        <p:spPr>
          <a:xfrm>
            <a:off x="727080" y="1385296"/>
            <a:ext cx="4937760" cy="950976"/>
          </a:xfrm>
        </p:spPr>
        <p:txBody>
          <a:bodyPr/>
          <a:lstStyle/>
          <a:p>
            <a:r>
              <a:rPr lang="en-GB" sz="1800" dirty="0"/>
              <a:t>Positives of CSR</a:t>
            </a:r>
            <a:r>
              <a:rPr lang="en-GB" dirty="0"/>
              <a:t> </a:t>
            </a:r>
          </a:p>
        </p:txBody>
      </p:sp>
      <p:sp>
        <p:nvSpPr>
          <p:cNvPr id="3" name="Content Placeholder 2">
            <a:extLst>
              <a:ext uri="{FF2B5EF4-FFF2-40B4-BE49-F238E27FC236}">
                <a16:creationId xmlns:a16="http://schemas.microsoft.com/office/drawing/2014/main" id="{FCB27B39-16F0-047D-971A-67D21B98697F}"/>
              </a:ext>
            </a:extLst>
          </p:cNvPr>
          <p:cNvSpPr>
            <a:spLocks noGrp="1"/>
          </p:cNvSpPr>
          <p:nvPr>
            <p:ph sz="half" idx="2"/>
          </p:nvPr>
        </p:nvSpPr>
        <p:spPr>
          <a:xfrm>
            <a:off x="763477" y="2336272"/>
            <a:ext cx="4937760" cy="3063240"/>
          </a:xfrm>
        </p:spPr>
        <p:txBody>
          <a:bodyPr>
            <a:normAutofit/>
          </a:bodyPr>
          <a:lstStyle/>
          <a:p>
            <a:pPr marL="0" indent="0">
              <a:buNone/>
            </a:pPr>
            <a:r>
              <a:rPr lang="en-GB" sz="1400" dirty="0"/>
              <a:t>CSR policies can have many positive impacts on an organisation which can be very positive. For example, 83% of businesses say that their CSR activities had a positive effect on their bottom line. (</a:t>
            </a:r>
            <a:r>
              <a:rPr lang="en-GB" sz="1400" b="0" i="1" dirty="0">
                <a:solidFill>
                  <a:srgbClr val="000000"/>
                </a:solidFill>
                <a:effectLst/>
                <a:latin typeface="Calibri" panose="020F0502020204030204" pitchFamily="34" charset="0"/>
              </a:rPr>
              <a:t>Q&amp;A on Corporate Social Responsibility in the Festival Industry</a:t>
            </a:r>
            <a:r>
              <a:rPr lang="en-GB" sz="1400" b="0" i="0" dirty="0">
                <a:solidFill>
                  <a:srgbClr val="000000"/>
                </a:solidFill>
                <a:effectLst/>
                <a:latin typeface="Calibri" panose="020F0502020204030204" pitchFamily="34" charset="0"/>
              </a:rPr>
              <a:t> (2016) </a:t>
            </a:r>
            <a:r>
              <a:rPr lang="en-GB" sz="1400" b="0" i="1" dirty="0">
                <a:solidFill>
                  <a:srgbClr val="000000"/>
                </a:solidFill>
                <a:effectLst/>
                <a:latin typeface="Calibri" panose="020F0502020204030204" pitchFamily="34" charset="0"/>
              </a:rPr>
              <a:t>Special Events</a:t>
            </a:r>
            <a:r>
              <a:rPr lang="en-GB" sz="1400" b="0" i="0" dirty="0">
                <a:solidFill>
                  <a:srgbClr val="000000"/>
                </a:solidFill>
                <a:effectLst/>
                <a:latin typeface="Calibri" panose="020F0502020204030204" pitchFamily="34" charset="0"/>
              </a:rPr>
              <a:t>.) This </a:t>
            </a:r>
            <a:r>
              <a:rPr lang="en-GB" sz="1400" dirty="0">
                <a:solidFill>
                  <a:srgbClr val="000000"/>
                </a:solidFill>
                <a:latin typeface="Calibri" panose="020F0502020204030204" pitchFamily="34" charset="0"/>
              </a:rPr>
              <a:t>also shows businesses can still make a profit whilst having a CSR plan and being ethical. </a:t>
            </a:r>
          </a:p>
          <a:p>
            <a:pPr marL="0" indent="0" algn="l">
              <a:buNone/>
            </a:pPr>
            <a:endParaRPr lang="en-GB" sz="1400" b="0" i="0" dirty="0">
              <a:solidFill>
                <a:srgbClr val="000000"/>
              </a:solidFill>
              <a:effectLst/>
              <a:latin typeface="Calibri" panose="020F0502020204030204" pitchFamily="34" charset="0"/>
            </a:endParaRPr>
          </a:p>
          <a:p>
            <a:pPr marL="0" indent="0" algn="l">
              <a:buNone/>
            </a:pPr>
            <a:endParaRPr lang="en-GB" sz="1400" dirty="0">
              <a:solidFill>
                <a:srgbClr val="000000"/>
              </a:solidFill>
              <a:latin typeface="Calibri" panose="020F0502020204030204" pitchFamily="34" charset="0"/>
            </a:endParaRPr>
          </a:p>
          <a:p>
            <a:pPr marL="0" indent="0" algn="l">
              <a:buNone/>
            </a:pPr>
            <a:endParaRPr lang="en-GB" sz="1050" b="0" i="0" dirty="0">
              <a:solidFill>
                <a:srgbClr val="000000"/>
              </a:solidFill>
              <a:effectLst/>
              <a:latin typeface="Calibri" panose="020F0502020204030204" pitchFamily="34" charset="0"/>
            </a:endParaRPr>
          </a:p>
          <a:p>
            <a:pPr algn="l"/>
            <a:endParaRPr lang="en-GB" sz="1050" b="0" i="0" dirty="0">
              <a:solidFill>
                <a:srgbClr val="000000"/>
              </a:solidFill>
              <a:effectLst/>
              <a:latin typeface="Calibri" panose="020F0502020204030204" pitchFamily="34" charset="0"/>
            </a:endParaRPr>
          </a:p>
          <a:p>
            <a:endParaRPr lang="en-GB" sz="1400" dirty="0"/>
          </a:p>
        </p:txBody>
      </p:sp>
      <p:sp>
        <p:nvSpPr>
          <p:cNvPr id="5" name="Text Placeholder 4">
            <a:extLst>
              <a:ext uri="{FF2B5EF4-FFF2-40B4-BE49-F238E27FC236}">
                <a16:creationId xmlns:a16="http://schemas.microsoft.com/office/drawing/2014/main" id="{093DDE68-F091-4F40-EE0A-94A153BA0559}"/>
              </a:ext>
            </a:extLst>
          </p:cNvPr>
          <p:cNvSpPr>
            <a:spLocks noGrp="1"/>
          </p:cNvSpPr>
          <p:nvPr>
            <p:ph type="body" sz="quarter" idx="3"/>
          </p:nvPr>
        </p:nvSpPr>
        <p:spPr/>
        <p:txBody>
          <a:bodyPr/>
          <a:lstStyle/>
          <a:p>
            <a:r>
              <a:rPr lang="en-GB" dirty="0"/>
              <a:t>In relation to Glastonbury's CSR</a:t>
            </a:r>
          </a:p>
        </p:txBody>
      </p:sp>
      <p:graphicFrame>
        <p:nvGraphicFramePr>
          <p:cNvPr id="11" name="Content Placeholder 5">
            <a:extLst>
              <a:ext uri="{FF2B5EF4-FFF2-40B4-BE49-F238E27FC236}">
                <a16:creationId xmlns:a16="http://schemas.microsoft.com/office/drawing/2014/main" id="{92C0FE00-39F8-5FA7-D36F-33C6DF19FE63}"/>
              </a:ext>
            </a:extLst>
          </p:cNvPr>
          <p:cNvGraphicFramePr>
            <a:graphicFrameLocks noGrp="1"/>
          </p:cNvGraphicFramePr>
          <p:nvPr>
            <p:ph sz="quarter" idx="4"/>
          </p:nvPr>
        </p:nvGraphicFramePr>
        <p:xfrm>
          <a:off x="6172200" y="2505075"/>
          <a:ext cx="5183188"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552878AB-A5BC-8EA9-5434-C6A82551BD1C}"/>
              </a:ext>
            </a:extLst>
          </p:cNvPr>
          <p:cNvSpPr txBox="1"/>
          <p:nvPr/>
        </p:nvSpPr>
        <p:spPr>
          <a:xfrm>
            <a:off x="745723" y="4002065"/>
            <a:ext cx="2450237" cy="369332"/>
          </a:xfrm>
          <a:prstGeom prst="rect">
            <a:avLst/>
          </a:prstGeom>
          <a:noFill/>
        </p:spPr>
        <p:txBody>
          <a:bodyPr wrap="square" rtlCol="0">
            <a:spAutoFit/>
          </a:bodyPr>
          <a:lstStyle/>
          <a:p>
            <a:r>
              <a:rPr lang="en-GB" b="1" dirty="0"/>
              <a:t>Negatives</a:t>
            </a:r>
            <a:r>
              <a:rPr lang="en-GB" dirty="0"/>
              <a:t> </a:t>
            </a:r>
          </a:p>
        </p:txBody>
      </p:sp>
      <p:sp>
        <p:nvSpPr>
          <p:cNvPr id="9" name="TextBox 8">
            <a:extLst>
              <a:ext uri="{FF2B5EF4-FFF2-40B4-BE49-F238E27FC236}">
                <a16:creationId xmlns:a16="http://schemas.microsoft.com/office/drawing/2014/main" id="{467C57DF-2F60-B0D7-AC63-645C5B091BAB}"/>
              </a:ext>
            </a:extLst>
          </p:cNvPr>
          <p:cNvSpPr txBox="1"/>
          <p:nvPr/>
        </p:nvSpPr>
        <p:spPr>
          <a:xfrm>
            <a:off x="763477" y="4491571"/>
            <a:ext cx="4619979" cy="1600438"/>
          </a:xfrm>
          <a:prstGeom prst="rect">
            <a:avLst/>
          </a:prstGeom>
          <a:noFill/>
        </p:spPr>
        <p:txBody>
          <a:bodyPr wrap="square" rtlCol="0">
            <a:spAutoFit/>
          </a:bodyPr>
          <a:lstStyle/>
          <a:p>
            <a:r>
              <a:rPr lang="en-GB" sz="1400" dirty="0"/>
              <a:t>However, with CSR now being essential for business images this can promote ‘greenwashing’ though this is not the fault of companies who follow and do what they say certain companies who are not as sustainable have been known to lie about how sustainable they really are which is known as ‘greenwashing’ an example of a big company that have been known to do this is coca cola. </a:t>
            </a:r>
            <a:endParaRPr lang="en-GB" dirty="0"/>
          </a:p>
        </p:txBody>
      </p:sp>
    </p:spTree>
    <p:extLst>
      <p:ext uri="{BB962C8B-B14F-4D97-AF65-F5344CB8AC3E}">
        <p14:creationId xmlns:p14="http://schemas.microsoft.com/office/powerpoint/2010/main" val="18017864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7C4297-4972-84D3-1C13-21BD50EDB9D0}"/>
              </a:ext>
            </a:extLst>
          </p:cNvPr>
          <p:cNvSpPr>
            <a:spLocks noGrp="1"/>
          </p:cNvSpPr>
          <p:nvPr>
            <p:ph type="title"/>
          </p:nvPr>
        </p:nvSpPr>
        <p:spPr>
          <a:xfrm>
            <a:off x="836679" y="723898"/>
            <a:ext cx="6002110" cy="1495425"/>
          </a:xfrm>
        </p:spPr>
        <p:txBody>
          <a:bodyPr vert="horz" lIns="91440" tIns="45720" rIns="91440" bIns="45720" rtlCol="0" anchor="ctr">
            <a:normAutofit/>
          </a:bodyPr>
          <a:lstStyle/>
          <a:p>
            <a:r>
              <a:rPr lang="en-US" sz="4000"/>
              <a:t>Glastonbury Festivals CSR Policy</a:t>
            </a:r>
          </a:p>
        </p:txBody>
      </p:sp>
      <p:sp>
        <p:nvSpPr>
          <p:cNvPr id="5" name="TextBox 4">
            <a:extLst>
              <a:ext uri="{FF2B5EF4-FFF2-40B4-BE49-F238E27FC236}">
                <a16:creationId xmlns:a16="http://schemas.microsoft.com/office/drawing/2014/main" id="{9C83C9EB-489C-F5B3-C7B3-24D101724656}"/>
              </a:ext>
            </a:extLst>
          </p:cNvPr>
          <p:cNvSpPr txBox="1"/>
          <p:nvPr/>
        </p:nvSpPr>
        <p:spPr>
          <a:xfrm>
            <a:off x="836680" y="2405067"/>
            <a:ext cx="6002110" cy="372903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t>Corporate social responsibility (CSR) includes the legal, economic, and ethical expectations that society has at the current time (Carol 1979). Glastonbury Festival has a very good CSR policy and is renowned for being one of the front runners in trying to be a more sustainable festival. Their CSR policy is extremely detailed, and they are trying to limit how much damage their festivals have on the environment.</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Glastonbury also do their bit for the long term of sustainability by making huge donations to charities such as Greenpeace and WaterAid.</a:t>
            </a:r>
          </a:p>
          <a:p>
            <a:pPr indent="-228600">
              <a:lnSpc>
                <a:spcPct val="90000"/>
              </a:lnSpc>
              <a:spcAft>
                <a:spcPts val="600"/>
              </a:spcAft>
              <a:buFont typeface="Arial" panose="020B0604020202020204" pitchFamily="34" charset="0"/>
              <a:buChar char="•"/>
            </a:pPr>
            <a:endParaRPr lang="en-US" sz="1700" dirty="0"/>
          </a:p>
        </p:txBody>
      </p:sp>
      <p:pic>
        <p:nvPicPr>
          <p:cNvPr id="3074" name="Picture 2">
            <a:extLst>
              <a:ext uri="{FF2B5EF4-FFF2-40B4-BE49-F238E27FC236}">
                <a16:creationId xmlns:a16="http://schemas.microsoft.com/office/drawing/2014/main" id="{444E422D-DFC3-D005-95FE-5D3D334695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469"/>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8DAACCA-4A39-4B47-8838-01C31B9352B4}"/>
              </a:ext>
            </a:extLst>
          </p:cNvPr>
          <p:cNvPicPr>
            <a:picLocks noChangeAspect="1"/>
          </p:cNvPicPr>
          <p:nvPr/>
        </p:nvPicPr>
        <p:blipFill>
          <a:blip r:embed="rId3"/>
          <a:stretch>
            <a:fillRect/>
          </a:stretch>
        </p:blipFill>
        <p:spPr>
          <a:xfrm>
            <a:off x="1032694" y="5153082"/>
            <a:ext cx="5610080" cy="172969"/>
          </a:xfrm>
          <a:prstGeom prst="rect">
            <a:avLst/>
          </a:prstGeom>
        </p:spPr>
      </p:pic>
    </p:spTree>
    <p:extLst>
      <p:ext uri="{BB962C8B-B14F-4D97-AF65-F5344CB8AC3E}">
        <p14:creationId xmlns:p14="http://schemas.microsoft.com/office/powerpoint/2010/main" val="415248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D9C5B50-5FB8-A8D0-F28D-3E8AD67F73E2}"/>
              </a:ext>
            </a:extLst>
          </p:cNvPr>
          <p:cNvSpPr>
            <a:spLocks noGrp="1"/>
          </p:cNvSpPr>
          <p:nvPr>
            <p:ph type="title"/>
          </p:nvPr>
        </p:nvSpPr>
        <p:spPr>
          <a:xfrm>
            <a:off x="1179226" y="320231"/>
            <a:ext cx="9833548" cy="1325563"/>
          </a:xfrm>
        </p:spPr>
        <p:txBody>
          <a:bodyPr>
            <a:normAutofit/>
          </a:bodyPr>
          <a:lstStyle/>
          <a:p>
            <a:pPr algn="ctr"/>
            <a:r>
              <a:rPr lang="en-GB" sz="4000">
                <a:solidFill>
                  <a:schemeClr val="tx2"/>
                </a:solidFill>
              </a:rPr>
              <a:t>Advantages of how Glastonbury festival is run</a:t>
            </a:r>
          </a:p>
        </p:txBody>
      </p:sp>
      <p:grpSp>
        <p:nvGrpSpPr>
          <p:cNvPr id="25" name="Group 24">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26" name="Freeform: Shape 25">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CF421ED-6453-CCA9-4FD9-37442DBC63CD}"/>
              </a:ext>
            </a:extLst>
          </p:cNvPr>
          <p:cNvSpPr>
            <a:spLocks/>
          </p:cNvSpPr>
          <p:nvPr/>
        </p:nvSpPr>
        <p:spPr>
          <a:xfrm>
            <a:off x="2265201" y="2899956"/>
            <a:ext cx="7567367" cy="3131364"/>
          </a:xfrm>
          <a:prstGeom prst="rect">
            <a:avLst/>
          </a:prstGeom>
        </p:spPr>
        <p:txBody>
          <a:bodyPr>
            <a:normAutofit/>
          </a:bodyPr>
          <a:lstStyle/>
          <a:p>
            <a:pPr defTabSz="649224">
              <a:spcAft>
                <a:spcPts val="600"/>
              </a:spcAft>
            </a:pPr>
            <a:r>
              <a:rPr lang="en-GB" sz="994" kern="1200">
                <a:solidFill>
                  <a:schemeClr val="tx1"/>
                </a:solidFill>
                <a:latin typeface="+mn-lt"/>
                <a:ea typeface="+mn-ea"/>
                <a:cs typeface="+mn-cs"/>
              </a:rPr>
              <a:t>Mair (2019) and Getz (2017) argue that businesses shouldn’t just be trying to run sustainable events but also make sure that they contribute to other things such as their local communities, the economy, and the social development of the area. Here are a few different things that Glastonbury do to contribute to the community and benefit the economy and their community.</a:t>
            </a:r>
            <a:endParaRPr lang="en-GB" sz="1400"/>
          </a:p>
        </p:txBody>
      </p:sp>
      <p:sp>
        <p:nvSpPr>
          <p:cNvPr id="4" name="Rectangle: Rounded Corners 3">
            <a:extLst>
              <a:ext uri="{FF2B5EF4-FFF2-40B4-BE49-F238E27FC236}">
                <a16:creationId xmlns:a16="http://schemas.microsoft.com/office/drawing/2014/main" id="{D528C7B0-34E6-ACBD-D571-56F6B1DCFD7C}"/>
              </a:ext>
            </a:extLst>
          </p:cNvPr>
          <p:cNvSpPr/>
          <p:nvPr/>
        </p:nvSpPr>
        <p:spPr>
          <a:xfrm>
            <a:off x="2192264" y="3975536"/>
            <a:ext cx="2459634" cy="7027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2FB3CB8A-F3C4-02BD-08EF-B75A40D49962}"/>
              </a:ext>
            </a:extLst>
          </p:cNvPr>
          <p:cNvSpPr/>
          <p:nvPr/>
        </p:nvSpPr>
        <p:spPr>
          <a:xfrm>
            <a:off x="2192263" y="4946878"/>
            <a:ext cx="2459634" cy="7027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532AE3A7-038C-17B1-C41B-D223A50BA5D3}"/>
              </a:ext>
            </a:extLst>
          </p:cNvPr>
          <p:cNvSpPr/>
          <p:nvPr/>
        </p:nvSpPr>
        <p:spPr>
          <a:xfrm>
            <a:off x="4819067" y="3988579"/>
            <a:ext cx="2459634" cy="7027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6C343EF-06D1-F58C-6F7C-A3B50DF7A22F}"/>
              </a:ext>
            </a:extLst>
          </p:cNvPr>
          <p:cNvPicPr>
            <a:picLocks noChangeAspect="1"/>
          </p:cNvPicPr>
          <p:nvPr/>
        </p:nvPicPr>
        <p:blipFill>
          <a:blip r:embed="rId2"/>
          <a:stretch>
            <a:fillRect/>
          </a:stretch>
        </p:blipFill>
        <p:spPr>
          <a:xfrm>
            <a:off x="4860518" y="4935326"/>
            <a:ext cx="2465640" cy="710736"/>
          </a:xfrm>
          <a:prstGeom prst="rect">
            <a:avLst/>
          </a:prstGeom>
        </p:spPr>
      </p:pic>
      <p:pic>
        <p:nvPicPr>
          <p:cNvPr id="8" name="Picture 7">
            <a:extLst>
              <a:ext uri="{FF2B5EF4-FFF2-40B4-BE49-F238E27FC236}">
                <a16:creationId xmlns:a16="http://schemas.microsoft.com/office/drawing/2014/main" id="{076A5A09-873F-8691-98DB-AB20AB07C5DD}"/>
              </a:ext>
            </a:extLst>
          </p:cNvPr>
          <p:cNvPicPr>
            <a:picLocks noChangeAspect="1"/>
          </p:cNvPicPr>
          <p:nvPr/>
        </p:nvPicPr>
        <p:blipFill>
          <a:blip r:embed="rId2"/>
          <a:stretch>
            <a:fillRect/>
          </a:stretch>
        </p:blipFill>
        <p:spPr>
          <a:xfrm>
            <a:off x="7534097" y="4942885"/>
            <a:ext cx="2465640" cy="710736"/>
          </a:xfrm>
          <a:prstGeom prst="rect">
            <a:avLst/>
          </a:prstGeom>
        </p:spPr>
      </p:pic>
      <p:pic>
        <p:nvPicPr>
          <p:cNvPr id="9" name="Picture 8">
            <a:extLst>
              <a:ext uri="{FF2B5EF4-FFF2-40B4-BE49-F238E27FC236}">
                <a16:creationId xmlns:a16="http://schemas.microsoft.com/office/drawing/2014/main" id="{1BEE1B24-0CB5-40D5-F2F2-3BAF87273A66}"/>
              </a:ext>
            </a:extLst>
          </p:cNvPr>
          <p:cNvPicPr>
            <a:picLocks noChangeAspect="1"/>
          </p:cNvPicPr>
          <p:nvPr/>
        </p:nvPicPr>
        <p:blipFill>
          <a:blip r:embed="rId2"/>
          <a:stretch>
            <a:fillRect/>
          </a:stretch>
        </p:blipFill>
        <p:spPr>
          <a:xfrm>
            <a:off x="7534097" y="3984586"/>
            <a:ext cx="2465640" cy="710736"/>
          </a:xfrm>
          <a:prstGeom prst="rect">
            <a:avLst/>
          </a:prstGeom>
        </p:spPr>
      </p:pic>
      <p:sp>
        <p:nvSpPr>
          <p:cNvPr id="10" name="TextBox 9">
            <a:extLst>
              <a:ext uri="{FF2B5EF4-FFF2-40B4-BE49-F238E27FC236}">
                <a16:creationId xmlns:a16="http://schemas.microsoft.com/office/drawing/2014/main" id="{BF2FD343-AB30-DC80-CC79-EE0A55422F8B}"/>
              </a:ext>
            </a:extLst>
          </p:cNvPr>
          <p:cNvSpPr txBox="1"/>
          <p:nvPr/>
        </p:nvSpPr>
        <p:spPr>
          <a:xfrm>
            <a:off x="2351979" y="4138649"/>
            <a:ext cx="2140201" cy="398314"/>
          </a:xfrm>
          <a:prstGeom prst="rect">
            <a:avLst/>
          </a:prstGeom>
          <a:noFill/>
        </p:spPr>
        <p:txBody>
          <a:bodyPr wrap="square" rtlCol="0">
            <a:spAutoFit/>
          </a:bodyPr>
          <a:lstStyle/>
          <a:p>
            <a:pPr algn="ctr" defTabSz="649224">
              <a:spcAft>
                <a:spcPts val="600"/>
              </a:spcAft>
            </a:pPr>
            <a:r>
              <a:rPr lang="en-GB" sz="994" kern="1200">
                <a:solidFill>
                  <a:schemeClr val="tx1"/>
                </a:solidFill>
                <a:latin typeface="+mn-lt"/>
                <a:ea typeface="+mn-ea"/>
                <a:cs typeface="+mn-cs"/>
              </a:rPr>
              <a:t>Electric and Hybrid vehicles to transport staff</a:t>
            </a:r>
            <a:endParaRPr lang="en-GB" sz="1400"/>
          </a:p>
        </p:txBody>
      </p:sp>
      <p:sp>
        <p:nvSpPr>
          <p:cNvPr id="11" name="TextBox 10">
            <a:extLst>
              <a:ext uri="{FF2B5EF4-FFF2-40B4-BE49-F238E27FC236}">
                <a16:creationId xmlns:a16="http://schemas.microsoft.com/office/drawing/2014/main" id="{B52FED6D-B15C-40E4-B32B-BD6B87C5F869}"/>
              </a:ext>
            </a:extLst>
          </p:cNvPr>
          <p:cNvSpPr txBox="1"/>
          <p:nvPr/>
        </p:nvSpPr>
        <p:spPr>
          <a:xfrm>
            <a:off x="5073549" y="4199139"/>
            <a:ext cx="1948541" cy="245324"/>
          </a:xfrm>
          <a:prstGeom prst="rect">
            <a:avLst/>
          </a:prstGeom>
          <a:noFill/>
        </p:spPr>
        <p:txBody>
          <a:bodyPr wrap="square" rtlCol="0">
            <a:spAutoFit/>
          </a:bodyPr>
          <a:lstStyle/>
          <a:p>
            <a:pPr algn="ctr" defTabSz="649224">
              <a:spcAft>
                <a:spcPts val="600"/>
              </a:spcAft>
            </a:pPr>
            <a:r>
              <a:rPr lang="en-GB" sz="994" kern="1200">
                <a:solidFill>
                  <a:schemeClr val="tx1"/>
                </a:solidFill>
                <a:latin typeface="+mn-lt"/>
                <a:ea typeface="+mn-ea"/>
                <a:cs typeface="+mn-cs"/>
              </a:rPr>
              <a:t>Fossil Fuel free festival</a:t>
            </a:r>
            <a:endParaRPr lang="en-GB" sz="1400"/>
          </a:p>
        </p:txBody>
      </p:sp>
      <p:sp>
        <p:nvSpPr>
          <p:cNvPr id="12" name="TextBox 11">
            <a:extLst>
              <a:ext uri="{FF2B5EF4-FFF2-40B4-BE49-F238E27FC236}">
                <a16:creationId xmlns:a16="http://schemas.microsoft.com/office/drawing/2014/main" id="{6862A0E8-FCD6-7D8E-40BB-EB3A672312EA}"/>
              </a:ext>
            </a:extLst>
          </p:cNvPr>
          <p:cNvSpPr txBox="1"/>
          <p:nvPr/>
        </p:nvSpPr>
        <p:spPr>
          <a:xfrm>
            <a:off x="7729486" y="4075235"/>
            <a:ext cx="2189860" cy="398314"/>
          </a:xfrm>
          <a:prstGeom prst="rect">
            <a:avLst/>
          </a:prstGeom>
          <a:noFill/>
        </p:spPr>
        <p:txBody>
          <a:bodyPr wrap="square" rtlCol="0">
            <a:spAutoFit/>
          </a:bodyPr>
          <a:lstStyle/>
          <a:p>
            <a:pPr defTabSz="649224">
              <a:spcAft>
                <a:spcPts val="600"/>
              </a:spcAft>
            </a:pPr>
            <a:r>
              <a:rPr lang="en-GB" sz="994" kern="1200">
                <a:solidFill>
                  <a:schemeClr val="tx1"/>
                </a:solidFill>
                <a:latin typeface="+mn-lt"/>
                <a:ea typeface="+mn-ea"/>
                <a:cs typeface="+mn-cs"/>
              </a:rPr>
              <a:t>Charity donations to sustainable companies e.g. WaterAid, Greenpeace</a:t>
            </a:r>
            <a:endParaRPr lang="en-GB" sz="1400"/>
          </a:p>
        </p:txBody>
      </p:sp>
      <p:sp>
        <p:nvSpPr>
          <p:cNvPr id="13" name="TextBox 12">
            <a:extLst>
              <a:ext uri="{FF2B5EF4-FFF2-40B4-BE49-F238E27FC236}">
                <a16:creationId xmlns:a16="http://schemas.microsoft.com/office/drawing/2014/main" id="{C5F07E83-430E-6C66-8AE1-0054F2D95D3E}"/>
              </a:ext>
            </a:extLst>
          </p:cNvPr>
          <p:cNvSpPr txBox="1"/>
          <p:nvPr/>
        </p:nvSpPr>
        <p:spPr>
          <a:xfrm>
            <a:off x="2447204" y="5138271"/>
            <a:ext cx="2044977" cy="245324"/>
          </a:xfrm>
          <a:prstGeom prst="rect">
            <a:avLst/>
          </a:prstGeom>
          <a:noFill/>
        </p:spPr>
        <p:txBody>
          <a:bodyPr wrap="square" rtlCol="0">
            <a:spAutoFit/>
          </a:bodyPr>
          <a:lstStyle/>
          <a:p>
            <a:pPr algn="ctr" defTabSz="649224">
              <a:spcAft>
                <a:spcPts val="600"/>
              </a:spcAft>
            </a:pPr>
            <a:r>
              <a:rPr lang="en-GB" sz="994" kern="1200">
                <a:solidFill>
                  <a:schemeClr val="tx1"/>
                </a:solidFill>
                <a:latin typeface="+mn-lt"/>
                <a:ea typeface="+mn-ea"/>
                <a:cs typeface="+mn-cs"/>
              </a:rPr>
              <a:t>On site recycling plant</a:t>
            </a:r>
            <a:endParaRPr lang="en-GB" sz="1400"/>
          </a:p>
        </p:txBody>
      </p:sp>
      <p:sp>
        <p:nvSpPr>
          <p:cNvPr id="14" name="TextBox 13">
            <a:extLst>
              <a:ext uri="{FF2B5EF4-FFF2-40B4-BE49-F238E27FC236}">
                <a16:creationId xmlns:a16="http://schemas.microsoft.com/office/drawing/2014/main" id="{E662AD05-9C48-FEC0-A3A2-7661F1BC3473}"/>
              </a:ext>
            </a:extLst>
          </p:cNvPr>
          <p:cNvSpPr txBox="1"/>
          <p:nvPr/>
        </p:nvSpPr>
        <p:spPr>
          <a:xfrm>
            <a:off x="5143824" y="5138124"/>
            <a:ext cx="1943673" cy="245324"/>
          </a:xfrm>
          <a:prstGeom prst="rect">
            <a:avLst/>
          </a:prstGeom>
          <a:noFill/>
        </p:spPr>
        <p:txBody>
          <a:bodyPr wrap="square" rtlCol="0">
            <a:spAutoFit/>
          </a:bodyPr>
          <a:lstStyle/>
          <a:p>
            <a:pPr algn="ctr" defTabSz="649224">
              <a:spcAft>
                <a:spcPts val="600"/>
              </a:spcAft>
            </a:pPr>
            <a:r>
              <a:rPr lang="en-GB" sz="994" kern="1200">
                <a:solidFill>
                  <a:schemeClr val="tx1"/>
                </a:solidFill>
                <a:latin typeface="+mn-lt"/>
                <a:ea typeface="+mn-ea"/>
                <a:cs typeface="+mn-cs"/>
              </a:rPr>
              <a:t>Sustainable travel initiatives </a:t>
            </a:r>
            <a:endParaRPr lang="en-GB" sz="1400"/>
          </a:p>
        </p:txBody>
      </p:sp>
      <p:sp>
        <p:nvSpPr>
          <p:cNvPr id="15" name="TextBox 14">
            <a:extLst>
              <a:ext uri="{FF2B5EF4-FFF2-40B4-BE49-F238E27FC236}">
                <a16:creationId xmlns:a16="http://schemas.microsoft.com/office/drawing/2014/main" id="{CD9921DC-551F-6689-1E5D-205D70653E90}"/>
              </a:ext>
            </a:extLst>
          </p:cNvPr>
          <p:cNvSpPr txBox="1"/>
          <p:nvPr/>
        </p:nvSpPr>
        <p:spPr>
          <a:xfrm>
            <a:off x="7767357" y="5138124"/>
            <a:ext cx="1999118" cy="245324"/>
          </a:xfrm>
          <a:prstGeom prst="rect">
            <a:avLst/>
          </a:prstGeom>
          <a:noFill/>
        </p:spPr>
        <p:txBody>
          <a:bodyPr wrap="square" rtlCol="0">
            <a:spAutoFit/>
          </a:bodyPr>
          <a:lstStyle/>
          <a:p>
            <a:pPr defTabSz="649224">
              <a:spcAft>
                <a:spcPts val="600"/>
              </a:spcAft>
            </a:pPr>
            <a:r>
              <a:rPr lang="en-GB" sz="994" kern="1200">
                <a:solidFill>
                  <a:schemeClr val="tx1"/>
                </a:solidFill>
                <a:latin typeface="+mn-lt"/>
                <a:ea typeface="+mn-ea"/>
                <a:cs typeface="+mn-cs"/>
              </a:rPr>
              <a:t>Love the farm, leave no trace</a:t>
            </a:r>
            <a:endParaRPr lang="en-GB" sz="1400"/>
          </a:p>
        </p:txBody>
      </p:sp>
    </p:spTree>
    <p:extLst>
      <p:ext uri="{BB962C8B-B14F-4D97-AF65-F5344CB8AC3E}">
        <p14:creationId xmlns:p14="http://schemas.microsoft.com/office/powerpoint/2010/main" val="4693347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55" name="Group 1054">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034" name="Freeform: Shape 103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Rectangle 1055">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B782225-BE34-ED1B-505A-6CE61DDD8FAF}"/>
              </a:ext>
            </a:extLst>
          </p:cNvPr>
          <p:cNvSpPr txBox="1"/>
          <p:nvPr/>
        </p:nvSpPr>
        <p:spPr>
          <a:xfrm>
            <a:off x="954385" y="837389"/>
            <a:ext cx="3773661" cy="1747339"/>
          </a:xfrm>
          <a:prstGeom prst="rect">
            <a:avLst/>
          </a:prstGeom>
        </p:spPr>
        <p:txBody>
          <a:bodyPr vert="horz" lIns="91440" tIns="45720" rIns="91440" bIns="45720" rtlCol="0" anchor="ctr">
            <a:normAutofit/>
          </a:bodyPr>
          <a:lstStyle/>
          <a:p>
            <a:pPr defTabSz="886968">
              <a:lnSpc>
                <a:spcPct val="90000"/>
              </a:lnSpc>
              <a:spcBef>
                <a:spcPct val="0"/>
              </a:spcBef>
              <a:spcAft>
                <a:spcPts val="582"/>
              </a:spcAft>
            </a:pPr>
            <a:r>
              <a:rPr lang="en-US" sz="3007" kern="1200">
                <a:solidFill>
                  <a:schemeClr val="tx1"/>
                </a:solidFill>
                <a:latin typeface="+mj-lt"/>
                <a:ea typeface="+mj-ea"/>
                <a:cs typeface="+mj-cs"/>
              </a:rPr>
              <a:t>What are some good things do Glastonbury Festival do?</a:t>
            </a:r>
            <a:endParaRPr lang="en-US" sz="3100">
              <a:latin typeface="+mj-lt"/>
              <a:ea typeface="+mj-ea"/>
              <a:cs typeface="+mj-cs"/>
            </a:endParaRPr>
          </a:p>
        </p:txBody>
      </p:sp>
      <p:sp>
        <p:nvSpPr>
          <p:cNvPr id="3" name="Content Placeholder 2">
            <a:extLst>
              <a:ext uri="{FF2B5EF4-FFF2-40B4-BE49-F238E27FC236}">
                <a16:creationId xmlns:a16="http://schemas.microsoft.com/office/drawing/2014/main" id="{70F5F88B-6EC4-ACB6-8C9D-6A48607AE82C}"/>
              </a:ext>
            </a:extLst>
          </p:cNvPr>
          <p:cNvSpPr>
            <a:spLocks/>
          </p:cNvSpPr>
          <p:nvPr/>
        </p:nvSpPr>
        <p:spPr>
          <a:xfrm>
            <a:off x="954385" y="2758817"/>
            <a:ext cx="3773663" cy="3448610"/>
          </a:xfrm>
          <a:prstGeom prst="rect">
            <a:avLst/>
          </a:prstGeom>
        </p:spPr>
        <p:txBody>
          <a:bodyPr vert="horz" lIns="91440" tIns="45720" rIns="91440" bIns="45720" rtlCol="0">
            <a:normAutofit/>
          </a:bodyPr>
          <a:lstStyle/>
          <a:p>
            <a:pPr defTabSz="886968">
              <a:lnSpc>
                <a:spcPct val="90000"/>
              </a:lnSpc>
              <a:spcAft>
                <a:spcPts val="600"/>
              </a:spcAft>
            </a:pPr>
            <a:r>
              <a:rPr lang="en-US" sz="1843" kern="1200">
                <a:solidFill>
                  <a:schemeClr val="tx1"/>
                </a:solidFill>
                <a:latin typeface="+mn-lt"/>
                <a:ea typeface="+mn-ea"/>
                <a:cs typeface="+mn-cs"/>
              </a:rPr>
              <a:t>Glastonbury Festival is known to do many positive things as a business, with its corporate social responsibility (CSR) being rooted in its practices. For example, Glastonbury does a lot of good for the community by doing things like offering free tickets to locals. This forges better relations with the community which is very important for a business. </a:t>
            </a:r>
          </a:p>
          <a:p>
            <a:pPr defTabSz="886968">
              <a:lnSpc>
                <a:spcPct val="90000"/>
              </a:lnSpc>
              <a:spcAft>
                <a:spcPts val="600"/>
              </a:spcAft>
            </a:pPr>
            <a:endParaRPr lang="en-US" sz="1843" kern="1200">
              <a:solidFill>
                <a:schemeClr val="tx1"/>
              </a:solidFill>
              <a:latin typeface="+mn-lt"/>
              <a:ea typeface="+mn-ea"/>
              <a:cs typeface="+mn-cs"/>
            </a:endParaRPr>
          </a:p>
          <a:p>
            <a:pPr defTabSz="886968">
              <a:lnSpc>
                <a:spcPct val="90000"/>
              </a:lnSpc>
              <a:spcAft>
                <a:spcPts val="600"/>
              </a:spcAft>
            </a:pPr>
            <a:endParaRPr lang="en-US" sz="1843" kern="1200">
              <a:solidFill>
                <a:schemeClr val="tx1"/>
              </a:solidFill>
              <a:latin typeface="+mn-lt"/>
              <a:ea typeface="+mn-ea"/>
              <a:cs typeface="+mn-cs"/>
            </a:endParaRPr>
          </a:p>
          <a:p>
            <a:pPr>
              <a:lnSpc>
                <a:spcPct val="90000"/>
              </a:lnSpc>
              <a:spcAft>
                <a:spcPts val="600"/>
              </a:spcAft>
            </a:pPr>
            <a:endParaRPr lang="en-US" sz="1900"/>
          </a:p>
        </p:txBody>
      </p:sp>
      <p:pic>
        <p:nvPicPr>
          <p:cNvPr id="1026" name="Picture 2" descr="Glastonbury 2019 — Rocking the world of sustainability | Centre for ...">
            <a:extLst>
              <a:ext uri="{FF2B5EF4-FFF2-40B4-BE49-F238E27FC236}">
                <a16:creationId xmlns:a16="http://schemas.microsoft.com/office/drawing/2014/main" id="{7EF07A38-5F69-B7A0-A5AD-B9891B147F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87428" y="643467"/>
            <a:ext cx="3322573" cy="249193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A1D055-9F06-BC4B-6856-50469AE1ED91}"/>
              </a:ext>
            </a:extLst>
          </p:cNvPr>
          <p:cNvSpPr txBox="1"/>
          <p:nvPr/>
        </p:nvSpPr>
        <p:spPr>
          <a:xfrm>
            <a:off x="6990208" y="3162709"/>
            <a:ext cx="4075097" cy="806450"/>
          </a:xfrm>
          <a:prstGeom prst="rect">
            <a:avLst/>
          </a:prstGeom>
          <a:noFill/>
        </p:spPr>
        <p:txBody>
          <a:bodyPr wrap="square" rtlCol="0">
            <a:spAutoFit/>
          </a:bodyPr>
          <a:lstStyle/>
          <a:p>
            <a:pPr defTabSz="886968">
              <a:spcAft>
                <a:spcPts val="600"/>
              </a:spcAft>
            </a:pPr>
            <a:r>
              <a:rPr lang="en-GB" sz="1164" i="1" kern="1200">
                <a:solidFill>
                  <a:srgbClr val="000000"/>
                </a:solidFill>
                <a:latin typeface="Calibri" panose="020F0502020204030204" pitchFamily="34" charset="0"/>
                <a:ea typeface="+mn-ea"/>
                <a:cs typeface="+mn-cs"/>
              </a:rPr>
              <a:t>Glastonbury 2019 — Rocking the world of sustainability | Centre for Sustainable and Circular Technologies </a:t>
            </a:r>
            <a:r>
              <a:rPr lang="en-GB" sz="1164" kern="1200">
                <a:solidFill>
                  <a:srgbClr val="000000"/>
                </a:solidFill>
                <a:latin typeface="Calibri" panose="020F0502020204030204" pitchFamily="34" charset="0"/>
                <a:ea typeface="+mn-ea"/>
                <a:cs typeface="+mn-cs"/>
              </a:rPr>
              <a:t>(no date) </a:t>
            </a:r>
            <a:r>
              <a:rPr lang="en-GB" sz="1164" i="1" kern="1200">
                <a:solidFill>
                  <a:srgbClr val="000000"/>
                </a:solidFill>
                <a:latin typeface="Calibri" panose="020F0502020204030204" pitchFamily="34" charset="0"/>
                <a:ea typeface="+mn-ea"/>
                <a:cs typeface="+mn-cs"/>
              </a:rPr>
              <a:t>blogs.bath.ac.uk</a:t>
            </a:r>
            <a:r>
              <a:rPr lang="en-GB" sz="1164" kern="1200">
                <a:solidFill>
                  <a:srgbClr val="000000"/>
                </a:solidFill>
                <a:latin typeface="Calibri" panose="020F0502020204030204" pitchFamily="34" charset="0"/>
                <a:ea typeface="+mn-ea"/>
                <a:cs typeface="+mn-cs"/>
              </a:rPr>
              <a:t>. Available at: </a:t>
            </a:r>
            <a:r>
              <a:rPr lang="en-GB" sz="1164" u="sng" kern="1200">
                <a:solidFill>
                  <a:srgbClr val="000000"/>
                </a:solidFill>
                <a:latin typeface="Calibri" panose="020F0502020204030204" pitchFamily="34" charset="0"/>
                <a:ea typeface="+mn-ea"/>
                <a:cs typeface="+mn-cs"/>
                <a:hlinkClick r:id="rId3"/>
              </a:rPr>
              <a:t>https://blogs.bath.ac.uk/csct/2020/glastonbury-2019/</a:t>
            </a:r>
            <a:r>
              <a:rPr lang="en-GB" sz="1164" kern="1200">
                <a:solidFill>
                  <a:srgbClr val="000000"/>
                </a:solidFill>
                <a:latin typeface="Calibri" panose="020F0502020204030204" pitchFamily="34" charset="0"/>
                <a:ea typeface="+mn-ea"/>
                <a:cs typeface="+mn-cs"/>
              </a:rPr>
              <a:t>. </a:t>
            </a:r>
            <a:endParaRPr lang="en-GB" sz="1200"/>
          </a:p>
        </p:txBody>
      </p:sp>
      <p:sp>
        <p:nvSpPr>
          <p:cNvPr id="8" name="TextBox 7">
            <a:extLst>
              <a:ext uri="{FF2B5EF4-FFF2-40B4-BE49-F238E27FC236}">
                <a16:creationId xmlns:a16="http://schemas.microsoft.com/office/drawing/2014/main" id="{CBEEB0C5-7DDA-0355-31B3-635AC41F8EEF}"/>
              </a:ext>
            </a:extLst>
          </p:cNvPr>
          <p:cNvSpPr txBox="1"/>
          <p:nvPr/>
        </p:nvSpPr>
        <p:spPr>
          <a:xfrm>
            <a:off x="6826516" y="4512028"/>
            <a:ext cx="4411099" cy="1435649"/>
          </a:xfrm>
          <a:prstGeom prst="rect">
            <a:avLst/>
          </a:prstGeom>
          <a:noFill/>
        </p:spPr>
        <p:txBody>
          <a:bodyPr wrap="square" rtlCol="0">
            <a:spAutoFit/>
          </a:bodyPr>
          <a:lstStyle/>
          <a:p>
            <a:pPr algn="ctr" defTabSz="886968">
              <a:spcAft>
                <a:spcPts val="600"/>
              </a:spcAft>
            </a:pPr>
            <a:r>
              <a:rPr lang="en-GB" sz="1746" kern="1200">
                <a:solidFill>
                  <a:schemeClr val="tx1"/>
                </a:solidFill>
                <a:latin typeface="+mn-lt"/>
                <a:ea typeface="+mn-ea"/>
                <a:cs typeface="+mn-cs"/>
              </a:rPr>
              <a:t>This is a photo of a sustainability stand at Glastonbury Festival which shows their CSR policy in action as they are spreading awareness by educating people on sustainability and how people can do their bit.</a:t>
            </a:r>
            <a:endParaRPr lang="en-GB"/>
          </a:p>
        </p:txBody>
      </p:sp>
    </p:spTree>
    <p:extLst>
      <p:ext uri="{BB962C8B-B14F-4D97-AF65-F5344CB8AC3E}">
        <p14:creationId xmlns:p14="http://schemas.microsoft.com/office/powerpoint/2010/main" val="15848360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5" name="TextBox 4">
            <a:extLst>
              <a:ext uri="{FF2B5EF4-FFF2-40B4-BE49-F238E27FC236}">
                <a16:creationId xmlns:a16="http://schemas.microsoft.com/office/drawing/2014/main" id="{22691F21-C11A-E5B2-5762-0ECEEFA6D914}"/>
              </a:ext>
            </a:extLst>
          </p:cNvPr>
          <p:cNvSpPr txBox="1"/>
          <p:nvPr/>
        </p:nvSpPr>
        <p:spPr>
          <a:xfrm>
            <a:off x="804672" y="1541007"/>
            <a:ext cx="3401568" cy="377598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chemeClr val="tx2"/>
                </a:solidFill>
                <a:latin typeface="+mj-lt"/>
                <a:ea typeface="+mj-ea"/>
                <a:cs typeface="+mj-cs"/>
              </a:rPr>
              <a:t>YouTube Video Link -</a:t>
            </a:r>
          </a:p>
        </p:txBody>
      </p:sp>
      <p:grpSp>
        <p:nvGrpSpPr>
          <p:cNvPr id="16" name="Group 15">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17" name="Freeform: Shape 16">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23" name="Freeform: Shape 22">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9C82E658-0A08-809E-CED5-196ABE0643C9}"/>
              </a:ext>
            </a:extLst>
          </p:cNvPr>
          <p:cNvSpPr>
            <a:spLocks/>
          </p:cNvSpPr>
          <p:nvPr/>
        </p:nvSpPr>
        <p:spPr>
          <a:xfrm>
            <a:off x="5878322" y="2445335"/>
            <a:ext cx="2767048" cy="2323677"/>
          </a:xfrm>
          <a:prstGeom prst="rect">
            <a:avLst/>
          </a:prstGeom>
        </p:spPr>
        <p:txBody>
          <a:bodyPr>
            <a:normAutofit/>
          </a:bodyPr>
          <a:lstStyle/>
          <a:p>
            <a:pPr defTabSz="484632">
              <a:spcAft>
                <a:spcPts val="600"/>
              </a:spcAft>
            </a:pPr>
            <a:endParaRPr lang="en-GB" sz="954" kern="1200">
              <a:solidFill>
                <a:schemeClr val="tx1"/>
              </a:solidFill>
              <a:latin typeface="+mn-lt"/>
              <a:ea typeface="+mn-ea"/>
              <a:cs typeface="+mn-cs"/>
            </a:endParaRPr>
          </a:p>
          <a:p>
            <a:pPr>
              <a:spcAft>
                <a:spcPts val="600"/>
              </a:spcAft>
            </a:pPr>
            <a:endParaRPr lang="en-GB"/>
          </a:p>
        </p:txBody>
      </p:sp>
      <p:sp>
        <p:nvSpPr>
          <p:cNvPr id="4" name="Content Placeholder 3">
            <a:extLst>
              <a:ext uri="{FF2B5EF4-FFF2-40B4-BE49-F238E27FC236}">
                <a16:creationId xmlns:a16="http://schemas.microsoft.com/office/drawing/2014/main" id="{C5B6703D-965A-8783-CD9A-43AE66FF1A29}"/>
              </a:ext>
            </a:extLst>
          </p:cNvPr>
          <p:cNvSpPr>
            <a:spLocks/>
          </p:cNvSpPr>
          <p:nvPr/>
        </p:nvSpPr>
        <p:spPr>
          <a:xfrm>
            <a:off x="5641614" y="1964654"/>
            <a:ext cx="5747085" cy="2929816"/>
          </a:xfrm>
          <a:prstGeom prst="rect">
            <a:avLst/>
          </a:prstGeom>
        </p:spPr>
        <p:txBody>
          <a:bodyPr>
            <a:normAutofit/>
          </a:bodyPr>
          <a:lstStyle/>
          <a:p>
            <a:pPr algn="ctr" defTabSz="484632">
              <a:spcAft>
                <a:spcPts val="600"/>
              </a:spcAft>
            </a:pPr>
            <a:endParaRPr lang="en-GB" sz="954" kern="1200" dirty="0">
              <a:solidFill>
                <a:schemeClr val="tx1"/>
              </a:solidFill>
              <a:latin typeface="+mn-lt"/>
              <a:ea typeface="+mn-ea"/>
              <a:cs typeface="+mn-cs"/>
              <a:hlinkClick r:id="rId2"/>
            </a:endParaRPr>
          </a:p>
          <a:p>
            <a:pPr algn="ctr" defTabSz="484632">
              <a:spcAft>
                <a:spcPts val="600"/>
              </a:spcAft>
            </a:pPr>
            <a:endParaRPr lang="en-GB" sz="954" kern="1200" dirty="0">
              <a:solidFill>
                <a:schemeClr val="tx1"/>
              </a:solidFill>
              <a:latin typeface="+mn-lt"/>
              <a:ea typeface="+mn-ea"/>
              <a:cs typeface="+mn-cs"/>
              <a:hlinkClick r:id="rId2"/>
            </a:endParaRPr>
          </a:p>
          <a:p>
            <a:pPr algn="ctr" defTabSz="484632">
              <a:spcAft>
                <a:spcPts val="600"/>
              </a:spcAft>
            </a:pPr>
            <a:endParaRPr lang="en-GB" sz="954" kern="1200" dirty="0">
              <a:solidFill>
                <a:schemeClr val="tx1"/>
              </a:solidFill>
              <a:latin typeface="+mn-lt"/>
              <a:ea typeface="+mn-ea"/>
              <a:cs typeface="+mn-cs"/>
              <a:hlinkClick r:id="rId2"/>
            </a:endParaRPr>
          </a:p>
          <a:p>
            <a:pPr algn="ctr" defTabSz="484632">
              <a:spcAft>
                <a:spcPts val="600"/>
              </a:spcAft>
            </a:pPr>
            <a:r>
              <a:rPr lang="en-GB" sz="1600" kern="1200" dirty="0">
                <a:solidFill>
                  <a:schemeClr val="tx1"/>
                </a:solidFill>
                <a:latin typeface="+mn-lt"/>
                <a:ea typeface="+mn-ea"/>
                <a:cs typeface="+mn-cs"/>
                <a:hlinkClick r:id="rId2"/>
              </a:rPr>
              <a:t>Glastonbury Festival 2016 - Reduce Festival Waste! – YouTube</a:t>
            </a:r>
            <a:endParaRPr lang="en-GB" sz="1600" kern="1200" dirty="0">
              <a:solidFill>
                <a:schemeClr val="tx1"/>
              </a:solidFill>
              <a:latin typeface="+mn-lt"/>
              <a:ea typeface="+mn-ea"/>
              <a:cs typeface="+mn-cs"/>
            </a:endParaRPr>
          </a:p>
          <a:p>
            <a:pPr defTabSz="484632">
              <a:spcAft>
                <a:spcPts val="600"/>
              </a:spcAft>
            </a:pPr>
            <a:endParaRPr lang="en-GB" sz="954" kern="1200" dirty="0">
              <a:solidFill>
                <a:schemeClr val="tx1"/>
              </a:solidFill>
              <a:latin typeface="+mn-lt"/>
              <a:ea typeface="+mn-ea"/>
              <a:cs typeface="+mn-cs"/>
            </a:endParaRPr>
          </a:p>
          <a:p>
            <a:pPr defTabSz="484632">
              <a:spcAft>
                <a:spcPts val="600"/>
              </a:spcAft>
            </a:pPr>
            <a:endParaRPr lang="en-GB" sz="954" kern="1200" dirty="0">
              <a:solidFill>
                <a:schemeClr val="tx1"/>
              </a:solidFill>
              <a:latin typeface="+mn-lt"/>
              <a:ea typeface="+mn-ea"/>
              <a:cs typeface="+mn-cs"/>
            </a:endParaRPr>
          </a:p>
          <a:p>
            <a:pPr marL="0" indent="0">
              <a:spcAft>
                <a:spcPts val="600"/>
              </a:spcAft>
              <a:buNone/>
            </a:pPr>
            <a:endParaRPr lang="en-GB" dirty="0"/>
          </a:p>
        </p:txBody>
      </p:sp>
      <p:sp>
        <p:nvSpPr>
          <p:cNvPr id="7" name="TextBox 6">
            <a:extLst>
              <a:ext uri="{FF2B5EF4-FFF2-40B4-BE49-F238E27FC236}">
                <a16:creationId xmlns:a16="http://schemas.microsoft.com/office/drawing/2014/main" id="{9C3BF63C-209C-73C7-EA62-30ED353739FE}"/>
              </a:ext>
            </a:extLst>
          </p:cNvPr>
          <p:cNvSpPr txBox="1"/>
          <p:nvPr/>
        </p:nvSpPr>
        <p:spPr>
          <a:xfrm>
            <a:off x="6994923" y="3189420"/>
            <a:ext cx="3513883" cy="1054776"/>
          </a:xfrm>
          <a:prstGeom prst="rect">
            <a:avLst/>
          </a:prstGeom>
          <a:noFill/>
        </p:spPr>
        <p:txBody>
          <a:bodyPr wrap="square" rtlCol="0">
            <a:spAutoFit/>
          </a:bodyPr>
          <a:lstStyle/>
          <a:p>
            <a:pPr defTabSz="484632">
              <a:lnSpc>
                <a:spcPts val="954"/>
              </a:lnSpc>
              <a:spcAft>
                <a:spcPts val="600"/>
              </a:spcAft>
            </a:pPr>
            <a:r>
              <a:rPr lang="en-GB" sz="954" kern="1200">
                <a:solidFill>
                  <a:srgbClr val="000000"/>
                </a:solidFill>
                <a:latin typeface="Calibri" panose="020F0502020204030204" pitchFamily="34" charset="0"/>
                <a:ea typeface="+mn-ea"/>
                <a:cs typeface="+mn-cs"/>
              </a:rPr>
              <a:t>www.youtube.com. (n.d.). </a:t>
            </a:r>
            <a:r>
              <a:rPr lang="en-GB" sz="954" i="1" kern="1200">
                <a:solidFill>
                  <a:srgbClr val="000000"/>
                </a:solidFill>
                <a:latin typeface="Calibri" panose="020F0502020204030204" pitchFamily="34" charset="0"/>
                <a:ea typeface="+mn-ea"/>
                <a:cs typeface="+mn-cs"/>
              </a:rPr>
              <a:t>Glastonbury Festival 2016 - Reduce Festival Waste!</a:t>
            </a:r>
            <a:r>
              <a:rPr lang="en-GB" sz="954" kern="1200">
                <a:solidFill>
                  <a:srgbClr val="000000"/>
                </a:solidFill>
                <a:latin typeface="Calibri" panose="020F0502020204030204" pitchFamily="34" charset="0"/>
                <a:ea typeface="+mn-ea"/>
                <a:cs typeface="+mn-cs"/>
              </a:rPr>
              <a:t> [online] Available at: https://www.youtube.com/watch?v=MmgS80IBRsM </a:t>
            </a:r>
            <a:endParaRPr lang="en-GB" sz="954" kern="1200">
              <a:solidFill>
                <a:schemeClr val="tx1"/>
              </a:solidFill>
              <a:latin typeface="Times New Roman" panose="02020603050405020304" pitchFamily="18" charset="0"/>
              <a:ea typeface="+mn-ea"/>
              <a:cs typeface="+mn-cs"/>
            </a:endParaRPr>
          </a:p>
          <a:p>
            <a:pPr defTabSz="484632">
              <a:spcAft>
                <a:spcPts val="600"/>
              </a:spcAft>
            </a:pPr>
            <a:r>
              <a:rPr lang="en-GB" sz="954" kern="1200">
                <a:solidFill>
                  <a:srgbClr val="000000"/>
                </a:solidFill>
                <a:latin typeface="Calibri" panose="020F0502020204030204" pitchFamily="34" charset="0"/>
                <a:ea typeface="+mn-ea"/>
                <a:cs typeface="+mn-cs"/>
              </a:rPr>
              <a:t>‌</a:t>
            </a:r>
            <a:endParaRPr lang="en-GB" sz="954" kern="1200">
              <a:solidFill>
                <a:schemeClr val="tx1"/>
              </a:solidFill>
              <a:latin typeface="Times New Roman" panose="02020603050405020304" pitchFamily="18" charset="0"/>
              <a:ea typeface="+mn-ea"/>
              <a:cs typeface="+mn-cs"/>
            </a:endParaRPr>
          </a:p>
          <a:p>
            <a:pPr>
              <a:spcAft>
                <a:spcPts val="600"/>
              </a:spcAft>
            </a:pPr>
            <a:endParaRPr lang="en-GB"/>
          </a:p>
        </p:txBody>
      </p:sp>
    </p:spTree>
    <p:extLst>
      <p:ext uri="{BB962C8B-B14F-4D97-AF65-F5344CB8AC3E}">
        <p14:creationId xmlns:p14="http://schemas.microsoft.com/office/powerpoint/2010/main" val="4579624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1" name="TextBox 10">
            <a:extLst>
              <a:ext uri="{FF2B5EF4-FFF2-40B4-BE49-F238E27FC236}">
                <a16:creationId xmlns:a16="http://schemas.microsoft.com/office/drawing/2014/main" id="{65A73013-6A08-1898-128D-94698A9B135F}"/>
              </a:ext>
            </a:extLst>
          </p:cNvPr>
          <p:cNvSpPr txBox="1"/>
          <p:nvPr/>
        </p:nvSpPr>
        <p:spPr>
          <a:xfrm>
            <a:off x="804672" y="1541007"/>
            <a:ext cx="3401568" cy="377598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chemeClr val="tx2"/>
                </a:solidFill>
                <a:latin typeface="+mj-lt"/>
                <a:ea typeface="+mj-ea"/>
                <a:cs typeface="+mj-cs"/>
              </a:rPr>
              <a:t>Glastonbury bans the sale of single-use plastic</a:t>
            </a:r>
          </a:p>
        </p:txBody>
      </p:sp>
      <p:grpSp>
        <p:nvGrpSpPr>
          <p:cNvPr id="2061" name="Group 2060">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2062" name="Freeform: Shape 2061">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3" name="Freeform: Shape 2072">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Freeform: Shape 2063">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Freeform: Shape 2064">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67" name="Group 2066">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2068" name="Freeform: Shape 2067">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Freeform: Shape 2073">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5" name="Freeform: Shape 2074">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076" name="Freeform: Shape 2075">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Rectangle: Rounded Corners 22">
            <a:extLst>
              <a:ext uri="{FF2B5EF4-FFF2-40B4-BE49-F238E27FC236}">
                <a16:creationId xmlns:a16="http://schemas.microsoft.com/office/drawing/2014/main" id="{756835F1-5657-82C1-AB93-217287222573}"/>
              </a:ext>
            </a:extLst>
          </p:cNvPr>
          <p:cNvSpPr/>
          <p:nvPr/>
        </p:nvSpPr>
        <p:spPr>
          <a:xfrm>
            <a:off x="6427433" y="1552117"/>
            <a:ext cx="4579505" cy="2052217"/>
          </a:xfrm>
          <a:prstGeom prst="round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GB" sz="2800"/>
          </a:p>
        </p:txBody>
      </p:sp>
      <p:pic>
        <p:nvPicPr>
          <p:cNvPr id="2052" name="Picture 4" descr="Glastonbury Festival plans to ban plastic bottles | Energy Live News ...">
            <a:extLst>
              <a:ext uri="{FF2B5EF4-FFF2-40B4-BE49-F238E27FC236}">
                <a16:creationId xmlns:a16="http://schemas.microsoft.com/office/drawing/2014/main" id="{D6C9203D-5D67-88AB-F159-1F6B8E9AAE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3763" y="3288216"/>
            <a:ext cx="1864768" cy="1048932"/>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92EDEE7F-3D37-C485-B857-E4AE257AA06F}"/>
              </a:ext>
            </a:extLst>
          </p:cNvPr>
          <p:cNvSpPr txBox="1"/>
          <p:nvPr/>
        </p:nvSpPr>
        <p:spPr>
          <a:xfrm>
            <a:off x="5956969" y="4337148"/>
            <a:ext cx="1758355" cy="1308050"/>
          </a:xfrm>
          <a:prstGeom prst="rect">
            <a:avLst/>
          </a:prstGeom>
          <a:noFill/>
        </p:spPr>
        <p:txBody>
          <a:bodyPr wrap="square" rtlCol="0">
            <a:spAutoFit/>
          </a:bodyPr>
          <a:lstStyle/>
          <a:p>
            <a:pPr defTabSz="502920">
              <a:spcAft>
                <a:spcPts val="600"/>
              </a:spcAft>
            </a:pPr>
            <a:r>
              <a:rPr lang="en-GB" sz="1000" kern="1200">
                <a:solidFill>
                  <a:srgbClr val="000000"/>
                </a:solidFill>
                <a:latin typeface="Calibri" panose="020F0502020204030204" pitchFamily="34" charset="0"/>
                <a:ea typeface="+mn-ea"/>
                <a:cs typeface="+mn-cs"/>
              </a:rPr>
              <a:t>www.youtube.com. (n.d.) </a:t>
            </a:r>
            <a:r>
              <a:rPr lang="en-GB" sz="1000" i="1" kern="1200">
                <a:solidFill>
                  <a:srgbClr val="000000"/>
                </a:solidFill>
                <a:latin typeface="Calibri" panose="020F0502020204030204" pitchFamily="34" charset="0"/>
                <a:ea typeface="+mn-ea"/>
                <a:cs typeface="+mn-cs"/>
              </a:rPr>
              <a:t>Glastonbury Festival 2016 - Reduce Festival Waste!</a:t>
            </a:r>
            <a:r>
              <a:rPr lang="en-GB" sz="1000" kern="1200">
                <a:solidFill>
                  <a:srgbClr val="000000"/>
                </a:solidFill>
                <a:latin typeface="Calibri" panose="020F0502020204030204" pitchFamily="34" charset="0"/>
                <a:ea typeface="+mn-ea"/>
                <a:cs typeface="+mn-cs"/>
              </a:rPr>
              <a:t> </a:t>
            </a:r>
          </a:p>
          <a:p>
            <a:pPr defTabSz="502920">
              <a:spcAft>
                <a:spcPts val="600"/>
              </a:spcAft>
            </a:pPr>
            <a:r>
              <a:rPr lang="en-GB" sz="1100" kern="1200">
                <a:solidFill>
                  <a:srgbClr val="000000"/>
                </a:solidFill>
                <a:latin typeface="Calibri" panose="020F0502020204030204" pitchFamily="34" charset="0"/>
                <a:ea typeface="+mn-ea"/>
                <a:cs typeface="+mn-cs"/>
              </a:rPr>
              <a:t>‌</a:t>
            </a:r>
          </a:p>
          <a:p>
            <a:pPr>
              <a:spcAft>
                <a:spcPts val="600"/>
              </a:spcAft>
            </a:pPr>
            <a:endParaRPr lang="en-GB" sz="2800"/>
          </a:p>
        </p:txBody>
      </p:sp>
      <p:sp>
        <p:nvSpPr>
          <p:cNvPr id="15" name="Rectangle: Rounded Corners 14">
            <a:extLst>
              <a:ext uri="{FF2B5EF4-FFF2-40B4-BE49-F238E27FC236}">
                <a16:creationId xmlns:a16="http://schemas.microsoft.com/office/drawing/2014/main" id="{3BD9A4C4-FBDC-BD41-DFA3-22E8EC0C88EE}"/>
              </a:ext>
            </a:extLst>
          </p:cNvPr>
          <p:cNvSpPr/>
          <p:nvPr/>
        </p:nvSpPr>
        <p:spPr>
          <a:xfrm>
            <a:off x="5641614" y="1959562"/>
            <a:ext cx="2535849" cy="7429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6" name="TextBox 15">
            <a:extLst>
              <a:ext uri="{FF2B5EF4-FFF2-40B4-BE49-F238E27FC236}">
                <a16:creationId xmlns:a16="http://schemas.microsoft.com/office/drawing/2014/main" id="{AB279122-1D07-6335-7931-CC0B072A380D}"/>
              </a:ext>
            </a:extLst>
          </p:cNvPr>
          <p:cNvSpPr txBox="1"/>
          <p:nvPr/>
        </p:nvSpPr>
        <p:spPr>
          <a:xfrm>
            <a:off x="5676026" y="1994590"/>
            <a:ext cx="2320309" cy="707886"/>
          </a:xfrm>
          <a:prstGeom prst="rect">
            <a:avLst/>
          </a:prstGeom>
          <a:noFill/>
        </p:spPr>
        <p:txBody>
          <a:bodyPr wrap="square" rtlCol="0">
            <a:spAutoFit/>
          </a:bodyPr>
          <a:lstStyle/>
          <a:p>
            <a:pPr algn="ctr" defTabSz="502920">
              <a:spcAft>
                <a:spcPts val="600"/>
              </a:spcAft>
            </a:pPr>
            <a:r>
              <a:rPr lang="en-GB" sz="1000" kern="1200" dirty="0">
                <a:solidFill>
                  <a:schemeClr val="tx1"/>
                </a:solidFill>
                <a:latin typeface="+mn-lt"/>
                <a:ea typeface="+mn-ea"/>
                <a:cs typeface="+mn-cs"/>
              </a:rPr>
              <a:t>The previous video from 2016 shows the impact that festivals can have to the environment and why something needed to be done</a:t>
            </a:r>
            <a:endParaRPr lang="en-GB" sz="2000" dirty="0"/>
          </a:p>
        </p:txBody>
      </p:sp>
      <p:sp>
        <p:nvSpPr>
          <p:cNvPr id="17" name="Arrow: Right 16">
            <a:extLst>
              <a:ext uri="{FF2B5EF4-FFF2-40B4-BE49-F238E27FC236}">
                <a16:creationId xmlns:a16="http://schemas.microsoft.com/office/drawing/2014/main" id="{76ADBC6E-D2D8-6F8F-3584-9D4F7C6F58FA}"/>
              </a:ext>
            </a:extLst>
          </p:cNvPr>
          <p:cNvSpPr/>
          <p:nvPr/>
        </p:nvSpPr>
        <p:spPr>
          <a:xfrm rot="5400000">
            <a:off x="6557736" y="2942525"/>
            <a:ext cx="542606" cy="13256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dirty="0"/>
          </a:p>
        </p:txBody>
      </p:sp>
      <p:sp>
        <p:nvSpPr>
          <p:cNvPr id="20" name="Rectangle: Rounded Corners 19">
            <a:extLst>
              <a:ext uri="{FF2B5EF4-FFF2-40B4-BE49-F238E27FC236}">
                <a16:creationId xmlns:a16="http://schemas.microsoft.com/office/drawing/2014/main" id="{0DBFF18B-CDBC-C6BA-2B4B-AC549ECA004F}"/>
              </a:ext>
            </a:extLst>
          </p:cNvPr>
          <p:cNvSpPr/>
          <p:nvPr/>
        </p:nvSpPr>
        <p:spPr>
          <a:xfrm>
            <a:off x="8325700" y="3431862"/>
            <a:ext cx="2757322" cy="9052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21" name="TextBox 20">
            <a:extLst>
              <a:ext uri="{FF2B5EF4-FFF2-40B4-BE49-F238E27FC236}">
                <a16:creationId xmlns:a16="http://schemas.microsoft.com/office/drawing/2014/main" id="{8AC612CE-1504-71AD-28E1-332260CB7444}"/>
              </a:ext>
            </a:extLst>
          </p:cNvPr>
          <p:cNvSpPr txBox="1"/>
          <p:nvPr/>
        </p:nvSpPr>
        <p:spPr>
          <a:xfrm>
            <a:off x="8486412" y="3539893"/>
            <a:ext cx="2382388" cy="738664"/>
          </a:xfrm>
          <a:prstGeom prst="rect">
            <a:avLst/>
          </a:prstGeom>
          <a:noFill/>
        </p:spPr>
        <p:txBody>
          <a:bodyPr wrap="square" rtlCol="0">
            <a:spAutoFit/>
          </a:bodyPr>
          <a:lstStyle/>
          <a:p>
            <a:pPr algn="ctr" defTabSz="502920">
              <a:spcAft>
                <a:spcPts val="600"/>
              </a:spcAft>
            </a:pPr>
            <a:r>
              <a:rPr lang="en-GB" sz="1050" kern="1200">
                <a:solidFill>
                  <a:schemeClr val="tx1"/>
                </a:solidFill>
                <a:latin typeface="+mn-lt"/>
                <a:ea typeface="+mn-ea"/>
                <a:cs typeface="+mn-cs"/>
              </a:rPr>
              <a:t>In 2019 Glastonbury made a change and decided to ban all single use plastic, since then, they have also decided to ban disposable vapes as well</a:t>
            </a:r>
            <a:endParaRPr lang="en-GB" sz="2400"/>
          </a:p>
        </p:txBody>
      </p:sp>
      <p:sp>
        <p:nvSpPr>
          <p:cNvPr id="22" name="TextBox 21">
            <a:extLst>
              <a:ext uri="{FF2B5EF4-FFF2-40B4-BE49-F238E27FC236}">
                <a16:creationId xmlns:a16="http://schemas.microsoft.com/office/drawing/2014/main" id="{2A0A5B0D-FF4F-9D71-E8D2-415FB2A82C0E}"/>
              </a:ext>
            </a:extLst>
          </p:cNvPr>
          <p:cNvSpPr txBox="1"/>
          <p:nvPr/>
        </p:nvSpPr>
        <p:spPr>
          <a:xfrm>
            <a:off x="8852850" y="1994590"/>
            <a:ext cx="2535849" cy="1107996"/>
          </a:xfrm>
          <a:prstGeom prst="rect">
            <a:avLst/>
          </a:prstGeom>
          <a:noFill/>
        </p:spPr>
        <p:txBody>
          <a:bodyPr wrap="square" rtlCol="0">
            <a:spAutoFit/>
          </a:bodyPr>
          <a:lstStyle/>
          <a:p>
            <a:pPr defTabSz="502920">
              <a:spcAft>
                <a:spcPts val="600"/>
              </a:spcAft>
            </a:pPr>
            <a:r>
              <a:rPr lang="en-GB" sz="1100" kern="1200">
                <a:solidFill>
                  <a:schemeClr val="tx1"/>
                </a:solidFill>
                <a:latin typeface="+mn-lt"/>
                <a:ea typeface="+mn-ea"/>
                <a:cs typeface="+mn-cs"/>
              </a:rPr>
              <a:t>These changes clearly show that Glastonbury is always trying to become more sustainable and they’re always looking to improve. These changes have been extremely positive for the festival and the amount of waste that is created.</a:t>
            </a:r>
            <a:endParaRPr lang="en-GB" sz="2800"/>
          </a:p>
        </p:txBody>
      </p:sp>
    </p:spTree>
    <p:extLst>
      <p:ext uri="{BB962C8B-B14F-4D97-AF65-F5344CB8AC3E}">
        <p14:creationId xmlns:p14="http://schemas.microsoft.com/office/powerpoint/2010/main" val="6272557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018E173-80E4-3CE8-E122-ACD391F260C4}"/>
              </a:ext>
            </a:extLst>
          </p:cNvPr>
          <p:cNvSpPr>
            <a:spLocks noGrp="1"/>
          </p:cNvSpPr>
          <p:nvPr>
            <p:ph type="title"/>
          </p:nvPr>
        </p:nvSpPr>
        <p:spPr>
          <a:xfrm>
            <a:off x="804672" y="1541007"/>
            <a:ext cx="3401568" cy="3775985"/>
          </a:xfrm>
        </p:spPr>
        <p:txBody>
          <a:bodyPr vert="horz" lIns="91440" tIns="45720" rIns="91440" bIns="45720" rtlCol="0" anchor="ctr">
            <a:normAutofit/>
          </a:bodyPr>
          <a:lstStyle/>
          <a:p>
            <a:r>
              <a:rPr lang="en-US" sz="4000" kern="1200">
                <a:solidFill>
                  <a:schemeClr val="tx2"/>
                </a:solidFill>
                <a:latin typeface="+mj-lt"/>
                <a:ea typeface="+mj-ea"/>
                <a:cs typeface="+mj-cs"/>
              </a:rPr>
              <a:t>Impact of Glastonbury's sustainability</a:t>
            </a:r>
          </a:p>
        </p:txBody>
      </p:sp>
      <p:grpSp>
        <p:nvGrpSpPr>
          <p:cNvPr id="4107" name="Group 4106">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4108" name="Freeform: Shape 4107">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Freeform: Shape 4108">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0" name="Freeform: Shape 4109">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Freeform: Shape 4117">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113" name="Group 4112">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4114" name="Freeform: Shape 4113">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5" name="Freeform: Shape 4114">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Freeform: Shape 4115">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117" name="Freeform: Shape 4116">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DE900DCB-E7CC-5509-6DA1-ADCB715E8024}"/>
              </a:ext>
            </a:extLst>
          </p:cNvPr>
          <p:cNvSpPr txBox="1"/>
          <p:nvPr/>
        </p:nvSpPr>
        <p:spPr>
          <a:xfrm>
            <a:off x="5909357" y="1362487"/>
            <a:ext cx="2497698" cy="1023357"/>
          </a:xfrm>
          <a:prstGeom prst="rect">
            <a:avLst/>
          </a:prstGeom>
          <a:noFill/>
        </p:spPr>
        <p:txBody>
          <a:bodyPr wrap="square" rtlCol="0">
            <a:spAutoFit/>
          </a:bodyPr>
          <a:lstStyle/>
          <a:p>
            <a:pPr defTabSz="457200">
              <a:spcAft>
                <a:spcPts val="600"/>
              </a:spcAft>
            </a:pPr>
            <a:r>
              <a:rPr lang="en-GB" sz="1050" kern="1200" dirty="0">
                <a:solidFill>
                  <a:schemeClr val="tx1"/>
                </a:solidFill>
                <a:latin typeface="+mn-lt"/>
                <a:ea typeface="+mn-ea"/>
                <a:cs typeface="+mn-cs"/>
              </a:rPr>
              <a:t>Glastonbury</a:t>
            </a:r>
            <a:r>
              <a:rPr lang="en-GB" sz="1000" kern="1200" dirty="0">
                <a:solidFill>
                  <a:schemeClr val="tx1"/>
                </a:solidFill>
                <a:latin typeface="+mn-lt"/>
                <a:ea typeface="+mn-ea"/>
                <a:cs typeface="+mn-cs"/>
              </a:rPr>
              <a:t> Festival has a net positive impact on the planet as it now saves more greenhouse gasses than it produces. This is huge and it shows their effort has been rewarded and it can hopefully encourage other businesses to do the same</a:t>
            </a:r>
            <a:endParaRPr lang="en-GB" sz="2000" dirty="0"/>
          </a:p>
        </p:txBody>
      </p:sp>
      <p:pic>
        <p:nvPicPr>
          <p:cNvPr id="4098" name="Picture 2" descr="Glastonbury Is Going Green – Here's How To Have Your Most Sustainable ...">
            <a:extLst>
              <a:ext uri="{FF2B5EF4-FFF2-40B4-BE49-F238E27FC236}">
                <a16:creationId xmlns:a16="http://schemas.microsoft.com/office/drawing/2014/main" id="{28126668-C769-CF73-BBE8-9F44C88B73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8394" y="2357570"/>
            <a:ext cx="2497698" cy="169147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44B4D19-C655-CAA9-6B34-C2F3D1484D10}"/>
              </a:ext>
            </a:extLst>
          </p:cNvPr>
          <p:cNvSpPr txBox="1"/>
          <p:nvPr/>
        </p:nvSpPr>
        <p:spPr>
          <a:xfrm>
            <a:off x="5700582" y="4172711"/>
            <a:ext cx="2853322" cy="1031051"/>
          </a:xfrm>
          <a:prstGeom prst="rect">
            <a:avLst/>
          </a:prstGeom>
          <a:noFill/>
        </p:spPr>
        <p:txBody>
          <a:bodyPr wrap="square" rtlCol="0">
            <a:spAutoFit/>
          </a:bodyPr>
          <a:lstStyle/>
          <a:p>
            <a:pPr defTabSz="457200">
              <a:spcAft>
                <a:spcPts val="600"/>
              </a:spcAft>
            </a:pPr>
            <a:r>
              <a:rPr lang="en-GB" sz="600" kern="1200" dirty="0">
                <a:solidFill>
                  <a:srgbClr val="000000"/>
                </a:solidFill>
                <a:latin typeface="Calibri" panose="020F0502020204030204" pitchFamily="34" charset="0"/>
                <a:ea typeface="+mn-ea"/>
                <a:cs typeface="+mn-cs"/>
              </a:rPr>
              <a:t>HuffPost UK. (2019). </a:t>
            </a:r>
            <a:r>
              <a:rPr lang="en-GB" sz="600" i="1" kern="1200" dirty="0">
                <a:solidFill>
                  <a:srgbClr val="000000"/>
                </a:solidFill>
                <a:latin typeface="Calibri" panose="020F0502020204030204" pitchFamily="34" charset="0"/>
                <a:ea typeface="+mn-ea"/>
                <a:cs typeface="+mn-cs"/>
              </a:rPr>
              <a:t>How To Survive A Festival Without Wet Wipes – And 4 More Green Glastonbury Tips</a:t>
            </a:r>
            <a:r>
              <a:rPr lang="en-GB" sz="600" kern="1200" dirty="0">
                <a:solidFill>
                  <a:srgbClr val="000000"/>
                </a:solidFill>
                <a:latin typeface="Calibri" panose="020F0502020204030204" pitchFamily="34" charset="0"/>
                <a:ea typeface="+mn-ea"/>
                <a:cs typeface="+mn-cs"/>
              </a:rPr>
              <a:t>. [online] Available at: https://www.huffingtonpost.co.uk/entry/glastonbury-is-going-green-how-to-have-your-most-sustainable-festival-yet_uk_5d109761e4b0a39418656f4a.</a:t>
            </a:r>
          </a:p>
          <a:p>
            <a:pPr defTabSz="457200">
              <a:spcAft>
                <a:spcPts val="600"/>
              </a:spcAft>
            </a:pPr>
            <a:r>
              <a:rPr lang="en-GB" sz="900" kern="1200" dirty="0">
                <a:solidFill>
                  <a:srgbClr val="000000"/>
                </a:solidFill>
                <a:latin typeface="Calibri" panose="020F0502020204030204" pitchFamily="34" charset="0"/>
                <a:ea typeface="+mn-ea"/>
                <a:cs typeface="+mn-cs"/>
              </a:rPr>
              <a:t>‌</a:t>
            </a:r>
          </a:p>
          <a:p>
            <a:pPr>
              <a:spcAft>
                <a:spcPts val="600"/>
              </a:spcAft>
            </a:pPr>
            <a:endParaRPr lang="en-GB" dirty="0"/>
          </a:p>
        </p:txBody>
      </p:sp>
      <p:sp>
        <p:nvSpPr>
          <p:cNvPr id="7" name="Rectangle: Rounded Corners 6">
            <a:extLst>
              <a:ext uri="{FF2B5EF4-FFF2-40B4-BE49-F238E27FC236}">
                <a16:creationId xmlns:a16="http://schemas.microsoft.com/office/drawing/2014/main" id="{CB379AB0-F261-35E0-1ACD-E669A7F736A9}"/>
              </a:ext>
            </a:extLst>
          </p:cNvPr>
          <p:cNvSpPr/>
          <p:nvPr/>
        </p:nvSpPr>
        <p:spPr>
          <a:xfrm>
            <a:off x="8844919" y="2081654"/>
            <a:ext cx="2636350" cy="91684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C2F0F70-C71D-9707-0DE6-0D0DC907D770}"/>
              </a:ext>
            </a:extLst>
          </p:cNvPr>
          <p:cNvSpPr txBox="1"/>
          <p:nvPr/>
        </p:nvSpPr>
        <p:spPr>
          <a:xfrm>
            <a:off x="8972865" y="2218286"/>
            <a:ext cx="2409361" cy="553998"/>
          </a:xfrm>
          <a:prstGeom prst="rect">
            <a:avLst/>
          </a:prstGeom>
          <a:noFill/>
        </p:spPr>
        <p:txBody>
          <a:bodyPr wrap="square" rtlCol="0">
            <a:spAutoFit/>
          </a:bodyPr>
          <a:lstStyle/>
          <a:p>
            <a:pPr algn="ctr" defTabSz="457200">
              <a:spcAft>
                <a:spcPts val="600"/>
              </a:spcAft>
            </a:pPr>
            <a:r>
              <a:rPr lang="en-GB" sz="1000" kern="1200" dirty="0">
                <a:solidFill>
                  <a:schemeClr val="tx1"/>
                </a:solidFill>
                <a:latin typeface="+mn-lt"/>
                <a:ea typeface="+mn-ea"/>
                <a:cs typeface="+mn-cs"/>
              </a:rPr>
              <a:t>Glastonbury also encourage their guests to be more sustainable and give them tips of how they can also help the environment!</a:t>
            </a:r>
            <a:endParaRPr lang="en-GB" sz="2000" dirty="0"/>
          </a:p>
        </p:txBody>
      </p:sp>
      <p:sp>
        <p:nvSpPr>
          <p:cNvPr id="9" name="Arrow: Right 8">
            <a:extLst>
              <a:ext uri="{FF2B5EF4-FFF2-40B4-BE49-F238E27FC236}">
                <a16:creationId xmlns:a16="http://schemas.microsoft.com/office/drawing/2014/main" id="{F04EF661-A493-3754-D016-71921088ECCB}"/>
              </a:ext>
            </a:extLst>
          </p:cNvPr>
          <p:cNvSpPr/>
          <p:nvPr/>
        </p:nvSpPr>
        <p:spPr>
          <a:xfrm rot="12041913">
            <a:off x="8190813" y="3833203"/>
            <a:ext cx="1126385" cy="143790"/>
          </a:xfrm>
          <a:prstGeom prst="rightArrow">
            <a:avLst>
              <a:gd name="adj1" fmla="val 82571"/>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84E9E46D-AB7E-EC5F-0B79-0C3435CCEE83}"/>
              </a:ext>
            </a:extLst>
          </p:cNvPr>
          <p:cNvSpPr/>
          <p:nvPr/>
        </p:nvSpPr>
        <p:spPr>
          <a:xfrm>
            <a:off x="9222856" y="3937702"/>
            <a:ext cx="2636351" cy="15226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F9AF27A-6002-A7CF-5DA0-1777EF6DC769}"/>
              </a:ext>
            </a:extLst>
          </p:cNvPr>
          <p:cNvSpPr txBox="1"/>
          <p:nvPr/>
        </p:nvSpPr>
        <p:spPr>
          <a:xfrm>
            <a:off x="9329200" y="4037704"/>
            <a:ext cx="2282636" cy="1323439"/>
          </a:xfrm>
          <a:prstGeom prst="rect">
            <a:avLst/>
          </a:prstGeom>
          <a:noFill/>
        </p:spPr>
        <p:txBody>
          <a:bodyPr wrap="square" rtlCol="0">
            <a:spAutoFit/>
          </a:bodyPr>
          <a:lstStyle/>
          <a:p>
            <a:pPr defTabSz="457200">
              <a:spcAft>
                <a:spcPts val="600"/>
              </a:spcAft>
            </a:pPr>
            <a:r>
              <a:rPr lang="en-GB" sz="1000" kern="1200" dirty="0">
                <a:solidFill>
                  <a:schemeClr val="tx1"/>
                </a:solidFill>
                <a:latin typeface="+mn-lt"/>
                <a:ea typeface="+mn-ea"/>
                <a:cs typeface="+mn-cs"/>
              </a:rPr>
              <a:t>Glastonbury also helps the theory of the circular economy as they have a constant cycle of limiting waste and renewable energy sources. By doing this they have created a sustainable festival which is limiting the negative impacts that it would otherwise have on the planet.   </a:t>
            </a:r>
            <a:endParaRPr lang="en-GB" sz="2000" dirty="0"/>
          </a:p>
        </p:txBody>
      </p:sp>
    </p:spTree>
    <p:extLst>
      <p:ext uri="{BB962C8B-B14F-4D97-AF65-F5344CB8AC3E}">
        <p14:creationId xmlns:p14="http://schemas.microsoft.com/office/powerpoint/2010/main" val="11874995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408C2-3230-B42F-A4D8-2418141D8ADE}"/>
              </a:ext>
            </a:extLst>
          </p:cNvPr>
          <p:cNvSpPr>
            <a:spLocks noGrp="1"/>
          </p:cNvSpPr>
          <p:nvPr>
            <p:ph type="title"/>
          </p:nvPr>
        </p:nvSpPr>
        <p:spPr>
          <a:xfrm>
            <a:off x="838201" y="365125"/>
            <a:ext cx="3816095" cy="1807305"/>
          </a:xfrm>
        </p:spPr>
        <p:txBody>
          <a:bodyPr vert="horz" lIns="91440" tIns="45720" rIns="91440" bIns="45720" rtlCol="0" anchor="ctr">
            <a:normAutofit/>
          </a:bodyPr>
          <a:lstStyle/>
          <a:p>
            <a:r>
              <a:rPr lang="en-US" sz="3100" i="1" dirty="0"/>
              <a:t>How does Glastonbury’s CSR policy fare with another business?</a:t>
            </a:r>
          </a:p>
        </p:txBody>
      </p:sp>
      <p:sp>
        <p:nvSpPr>
          <p:cNvPr id="3" name="Content Placeholder 2">
            <a:extLst>
              <a:ext uri="{FF2B5EF4-FFF2-40B4-BE49-F238E27FC236}">
                <a16:creationId xmlns:a16="http://schemas.microsoft.com/office/drawing/2014/main" id="{2A3B66E5-645F-4121-8233-1FC9E92099B7}"/>
              </a:ext>
            </a:extLst>
          </p:cNvPr>
          <p:cNvSpPr>
            <a:spLocks noGrp="1"/>
          </p:cNvSpPr>
          <p:nvPr>
            <p:ph sz="half" idx="1"/>
          </p:nvPr>
        </p:nvSpPr>
        <p:spPr>
          <a:xfrm>
            <a:off x="838201" y="2333297"/>
            <a:ext cx="3816096" cy="3843666"/>
          </a:xfrm>
        </p:spPr>
        <p:txBody>
          <a:bodyPr vert="horz" lIns="91440" tIns="45720" rIns="91440" bIns="45720" rtlCol="0">
            <a:normAutofit/>
          </a:bodyPr>
          <a:lstStyle/>
          <a:p>
            <a:pPr marL="0"/>
            <a:r>
              <a:rPr lang="en-US" sz="2000" dirty="0"/>
              <a:t>Wireless festival</a:t>
            </a:r>
          </a:p>
          <a:p>
            <a:pPr marL="0"/>
            <a:r>
              <a:rPr lang="en-US" sz="2000" dirty="0"/>
              <a:t>- Banned single-use plastic in 2023</a:t>
            </a:r>
          </a:p>
          <a:p>
            <a:pPr marL="0"/>
            <a:r>
              <a:rPr lang="en-US" sz="2000" dirty="0"/>
              <a:t>- Climate Live promoted at the event</a:t>
            </a:r>
          </a:p>
          <a:p>
            <a:pPr marL="0"/>
            <a:r>
              <a:rPr lang="en-US" sz="2000" dirty="0"/>
              <a:t>- Gives a platform for climate change at the event</a:t>
            </a:r>
          </a:p>
          <a:p>
            <a:pPr marL="0"/>
            <a:r>
              <a:rPr lang="en-US" sz="2000" dirty="0"/>
              <a:t>- Aiming to use 100% renewable energy by 2030</a:t>
            </a:r>
          </a:p>
          <a:p>
            <a:pPr marL="0"/>
            <a:r>
              <a:rPr lang="en-US" sz="2000" dirty="0"/>
              <a:t>Educate staff on sustainability initiatives</a:t>
            </a:r>
          </a:p>
          <a:p>
            <a:pPr marL="3200400" lvl="7"/>
            <a:endParaRPr lang="en-US" sz="1000" dirty="0"/>
          </a:p>
          <a:p>
            <a:pPr marL="0"/>
            <a:endParaRPr lang="en-US" sz="2000" dirty="0"/>
          </a:p>
          <a:p>
            <a:pPr marL="0"/>
            <a:endParaRPr lang="en-US" sz="2000" dirty="0"/>
          </a:p>
          <a:p>
            <a:endParaRPr lang="en-US" sz="2000" dirty="0"/>
          </a:p>
          <a:p>
            <a:pPr marL="0"/>
            <a:endParaRPr lang="en-US" sz="2000" dirty="0"/>
          </a:p>
        </p:txBody>
      </p:sp>
      <p:pic>
        <p:nvPicPr>
          <p:cNvPr id="5122" name="Picture 2" descr="Photos: Here's what Wireless Festival looked like">
            <a:extLst>
              <a:ext uri="{FF2B5EF4-FFF2-40B4-BE49-F238E27FC236}">
                <a16:creationId xmlns:a16="http://schemas.microsoft.com/office/drawing/2014/main" id="{E91A077A-27E3-E900-5B2A-799550ECE0A2}"/>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7095" r="21616"/>
          <a:stretch/>
        </p:blipFill>
        <p:spPr bwMode="auto">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4BB3C52-9A21-AB27-C632-BEDBB83466A0}"/>
              </a:ext>
            </a:extLst>
          </p:cNvPr>
          <p:cNvSpPr txBox="1"/>
          <p:nvPr/>
        </p:nvSpPr>
        <p:spPr>
          <a:xfrm>
            <a:off x="3265042" y="6488668"/>
            <a:ext cx="5197876" cy="369332"/>
          </a:xfrm>
          <a:prstGeom prst="rect">
            <a:avLst/>
          </a:prstGeom>
          <a:noFill/>
        </p:spPr>
        <p:txBody>
          <a:bodyPr wrap="square" rtlCol="0">
            <a:spAutoFit/>
          </a:bodyPr>
          <a:lstStyle/>
          <a:p>
            <a:pPr algn="l"/>
            <a:r>
              <a:rPr lang="en-GB" b="0" i="0" dirty="0">
                <a:solidFill>
                  <a:srgbClr val="000000"/>
                </a:solidFill>
                <a:effectLst/>
                <a:latin typeface="Calibri" panose="020F0502020204030204" pitchFamily="34" charset="0"/>
              </a:rPr>
              <a:t>Ticketmaster.co.uk. (2024). </a:t>
            </a:r>
            <a:endParaRPr lang="en-GB" dirty="0"/>
          </a:p>
        </p:txBody>
      </p:sp>
    </p:spTree>
    <p:extLst>
      <p:ext uri="{BB962C8B-B14F-4D97-AF65-F5344CB8AC3E}">
        <p14:creationId xmlns:p14="http://schemas.microsoft.com/office/powerpoint/2010/main" val="25845632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553D1-5C9B-93CD-02D3-2785DF2A593C}"/>
              </a:ext>
            </a:extLst>
          </p:cNvPr>
          <p:cNvSpPr>
            <a:spLocks noGrp="1"/>
          </p:cNvSpPr>
          <p:nvPr>
            <p:ph type="title"/>
          </p:nvPr>
        </p:nvSpPr>
        <p:spPr>
          <a:xfrm>
            <a:off x="19023" y="-1247476"/>
            <a:ext cx="6760508" cy="2348307"/>
          </a:xfrm>
        </p:spPr>
        <p:txBody>
          <a:bodyPr vert="horz" lIns="91440" tIns="45720" rIns="91440" bIns="45720" rtlCol="0" anchor="b">
            <a:normAutofit/>
          </a:bodyPr>
          <a:lstStyle/>
          <a:p>
            <a:r>
              <a:rPr lang="en-US" sz="2800" i="1" dirty="0"/>
              <a:t>Overall, how sustainable is Glastonbury Festival in comparison?</a:t>
            </a:r>
          </a:p>
        </p:txBody>
      </p:sp>
      <p:pic>
        <p:nvPicPr>
          <p:cNvPr id="6146" name="Picture 2" descr="Glastonbury festival 2019 map: Plus dates and what to…">
            <a:extLst>
              <a:ext uri="{FF2B5EF4-FFF2-40B4-BE49-F238E27FC236}">
                <a16:creationId xmlns:a16="http://schemas.microsoft.com/office/drawing/2014/main" id="{350AAB95-8C18-F4F6-055B-B2E5832B56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043" r="18920" b="-1"/>
          <a:stretch/>
        </p:blipFill>
        <p:spPr bwMode="auto">
          <a:xfrm>
            <a:off x="622616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D7C1E902-621F-89AB-1FD6-416DF4BAEEC2}"/>
              </a:ext>
            </a:extLst>
          </p:cNvPr>
          <p:cNvSpPr/>
          <p:nvPr/>
        </p:nvSpPr>
        <p:spPr>
          <a:xfrm>
            <a:off x="369884" y="1342292"/>
            <a:ext cx="4811716" cy="15884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41DC724-69E5-40F9-E9BB-6D735EF346D0}"/>
              </a:ext>
            </a:extLst>
          </p:cNvPr>
          <p:cNvSpPr txBox="1"/>
          <p:nvPr/>
        </p:nvSpPr>
        <p:spPr>
          <a:xfrm>
            <a:off x="621323" y="1535723"/>
            <a:ext cx="4243754" cy="1200329"/>
          </a:xfrm>
          <a:prstGeom prst="rect">
            <a:avLst/>
          </a:prstGeom>
          <a:noFill/>
        </p:spPr>
        <p:txBody>
          <a:bodyPr wrap="square" rtlCol="0">
            <a:spAutoFit/>
          </a:bodyPr>
          <a:lstStyle/>
          <a:p>
            <a:pPr algn="ctr"/>
            <a:r>
              <a:rPr lang="en-GB" dirty="0"/>
              <a:t>Other companies such as wireless seem to be influenced and encouraged to strive to improve their own CSR policies</a:t>
            </a:r>
          </a:p>
        </p:txBody>
      </p:sp>
      <p:sp>
        <p:nvSpPr>
          <p:cNvPr id="8" name="TextBox 7">
            <a:extLst>
              <a:ext uri="{FF2B5EF4-FFF2-40B4-BE49-F238E27FC236}">
                <a16:creationId xmlns:a16="http://schemas.microsoft.com/office/drawing/2014/main" id="{810707F1-8CC3-32AF-213B-D467000A7AC4}"/>
              </a:ext>
            </a:extLst>
          </p:cNvPr>
          <p:cNvSpPr txBox="1"/>
          <p:nvPr/>
        </p:nvSpPr>
        <p:spPr>
          <a:xfrm>
            <a:off x="369884" y="3429000"/>
            <a:ext cx="4987562" cy="646331"/>
          </a:xfrm>
          <a:prstGeom prst="rect">
            <a:avLst/>
          </a:prstGeom>
          <a:noFill/>
        </p:spPr>
        <p:txBody>
          <a:bodyPr wrap="square" rtlCol="0">
            <a:spAutoFit/>
          </a:bodyPr>
          <a:lstStyle/>
          <a:p>
            <a:r>
              <a:rPr lang="en-GB" dirty="0"/>
              <a:t>What is something Glastonbury could take from wireless to improve their CSR?</a:t>
            </a:r>
          </a:p>
        </p:txBody>
      </p:sp>
      <p:sp>
        <p:nvSpPr>
          <p:cNvPr id="9" name="TextBox 8">
            <a:extLst>
              <a:ext uri="{FF2B5EF4-FFF2-40B4-BE49-F238E27FC236}">
                <a16:creationId xmlns:a16="http://schemas.microsoft.com/office/drawing/2014/main" id="{99AFF6D2-9961-A569-18A0-F5CD21E48161}"/>
              </a:ext>
            </a:extLst>
          </p:cNvPr>
          <p:cNvSpPr txBox="1"/>
          <p:nvPr/>
        </p:nvSpPr>
        <p:spPr>
          <a:xfrm>
            <a:off x="369884" y="4349262"/>
            <a:ext cx="5315808" cy="2031325"/>
          </a:xfrm>
          <a:prstGeom prst="rect">
            <a:avLst/>
          </a:prstGeom>
          <a:noFill/>
        </p:spPr>
        <p:txBody>
          <a:bodyPr wrap="square" rtlCol="0">
            <a:spAutoFit/>
          </a:bodyPr>
          <a:lstStyle/>
          <a:p>
            <a:r>
              <a:rPr lang="en-GB" dirty="0"/>
              <a:t>- Using their platform to allow climate change campaign groups such as Youth Climate Justice Activists</a:t>
            </a:r>
          </a:p>
          <a:p>
            <a:endParaRPr lang="en-GB" dirty="0"/>
          </a:p>
          <a:p>
            <a:r>
              <a:rPr lang="en-GB" dirty="0"/>
              <a:t>- Educate staff on why the initiatives they use for sustainability are in place </a:t>
            </a:r>
          </a:p>
          <a:p>
            <a:r>
              <a:rPr lang="en-GB" dirty="0"/>
              <a:t> </a:t>
            </a:r>
          </a:p>
        </p:txBody>
      </p:sp>
      <p:sp>
        <p:nvSpPr>
          <p:cNvPr id="10" name="TextBox 9">
            <a:extLst>
              <a:ext uri="{FF2B5EF4-FFF2-40B4-BE49-F238E27FC236}">
                <a16:creationId xmlns:a16="http://schemas.microsoft.com/office/drawing/2014/main" id="{5FC8E695-8286-1A99-187E-2A06AF3D0FBF}"/>
              </a:ext>
            </a:extLst>
          </p:cNvPr>
          <p:cNvSpPr txBox="1"/>
          <p:nvPr/>
        </p:nvSpPr>
        <p:spPr>
          <a:xfrm>
            <a:off x="3482360" y="6491901"/>
            <a:ext cx="4478215" cy="369332"/>
          </a:xfrm>
          <a:prstGeom prst="rect">
            <a:avLst/>
          </a:prstGeom>
          <a:noFill/>
        </p:spPr>
        <p:txBody>
          <a:bodyPr wrap="square" rtlCol="0">
            <a:spAutoFit/>
          </a:bodyPr>
          <a:lstStyle/>
          <a:p>
            <a:r>
              <a:rPr lang="en-GB" sz="1800" b="0" i="0" dirty="0" err="1">
                <a:solidFill>
                  <a:srgbClr val="000000"/>
                </a:solidFill>
                <a:effectLst/>
                <a:latin typeface="Calibri" panose="020F0502020204030204" pitchFamily="34" charset="0"/>
              </a:rPr>
              <a:t>inkl</a:t>
            </a:r>
            <a:r>
              <a:rPr lang="en-GB" sz="1800" b="0" i="0" dirty="0">
                <a:solidFill>
                  <a:srgbClr val="000000"/>
                </a:solidFill>
                <a:effectLst/>
                <a:latin typeface="Calibri" panose="020F0502020204030204" pitchFamily="34" charset="0"/>
              </a:rPr>
              <a:t>. (2019). </a:t>
            </a:r>
            <a:r>
              <a:rPr lang="en-GB" sz="1800" b="0" i="1" dirty="0">
                <a:solidFill>
                  <a:srgbClr val="000000"/>
                </a:solidFill>
                <a:effectLst/>
                <a:latin typeface="Calibri" panose="020F0502020204030204" pitchFamily="34" charset="0"/>
              </a:rPr>
              <a:t>Glastonbury festival 2019</a:t>
            </a:r>
            <a:endParaRPr lang="en-GB" dirty="0"/>
          </a:p>
        </p:txBody>
      </p:sp>
    </p:spTree>
    <p:extLst>
      <p:ext uri="{BB962C8B-B14F-4D97-AF65-F5344CB8AC3E}">
        <p14:creationId xmlns:p14="http://schemas.microsoft.com/office/powerpoint/2010/main" val="33999735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BBC0DA65-AC7C-C19D-7166-4FAE2E666EC4}"/>
              </a:ext>
            </a:extLst>
          </p:cNvPr>
          <p:cNvSpPr>
            <a:spLocks noGrp="1"/>
          </p:cNvSpPr>
          <p:nvPr>
            <p:ph type="ctrTitle"/>
          </p:nvPr>
        </p:nvSpPr>
        <p:spPr>
          <a:xfrm>
            <a:off x="3045368" y="2043663"/>
            <a:ext cx="6105194" cy="2031055"/>
          </a:xfrm>
        </p:spPr>
        <p:txBody>
          <a:bodyPr>
            <a:normAutofit/>
          </a:bodyPr>
          <a:lstStyle/>
          <a:p>
            <a:r>
              <a:rPr lang="en-GB" sz="5200">
                <a:solidFill>
                  <a:schemeClr val="tx2"/>
                </a:solidFill>
              </a:rPr>
              <a:t>Comparisons</a:t>
            </a:r>
          </a:p>
        </p:txBody>
      </p:sp>
      <p:sp>
        <p:nvSpPr>
          <p:cNvPr id="3" name="Subtitle 2">
            <a:extLst>
              <a:ext uri="{FF2B5EF4-FFF2-40B4-BE49-F238E27FC236}">
                <a16:creationId xmlns:a16="http://schemas.microsoft.com/office/drawing/2014/main" id="{7ED9A980-9DE6-C341-CF0E-C41BE6604B09}"/>
              </a:ext>
            </a:extLst>
          </p:cNvPr>
          <p:cNvSpPr>
            <a:spLocks noGrp="1"/>
          </p:cNvSpPr>
          <p:nvPr>
            <p:ph type="subTitle" idx="1"/>
          </p:nvPr>
        </p:nvSpPr>
        <p:spPr>
          <a:xfrm>
            <a:off x="3045368" y="4160126"/>
            <a:ext cx="6105194" cy="682079"/>
          </a:xfrm>
        </p:spPr>
        <p:txBody>
          <a:bodyPr>
            <a:normAutofit/>
          </a:bodyPr>
          <a:lstStyle/>
          <a:p>
            <a:endParaRPr lang="en-GB">
              <a:solidFill>
                <a:schemeClr val="tx2"/>
              </a:solidFill>
            </a:endParaRPr>
          </a:p>
        </p:txBody>
      </p:sp>
    </p:spTree>
    <p:extLst>
      <p:ext uri="{BB962C8B-B14F-4D97-AF65-F5344CB8AC3E}">
        <p14:creationId xmlns:p14="http://schemas.microsoft.com/office/powerpoint/2010/main" val="40751800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9A203-47AB-3CB6-D7E5-FFDD99E15992}"/>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Fuji Rock – Music Comparison</a:t>
            </a:r>
          </a:p>
        </p:txBody>
      </p:sp>
      <p:pic>
        <p:nvPicPr>
          <p:cNvPr id="7" name="Graphic 6" descr="Music">
            <a:extLst>
              <a:ext uri="{FF2B5EF4-FFF2-40B4-BE49-F238E27FC236}">
                <a16:creationId xmlns:a16="http://schemas.microsoft.com/office/drawing/2014/main" id="{103FB19F-615E-336C-14B4-51D20B746C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Music">
            <a:extLst>
              <a:ext uri="{FF2B5EF4-FFF2-40B4-BE49-F238E27FC236}">
                <a16:creationId xmlns:a16="http://schemas.microsoft.com/office/drawing/2014/main" id="{EEFF72E2-7D9F-4A78-8B52-3A0F87439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24492997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6EA452F4-AC4F-6A55-FEE5-2F478FC55A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59" r="24542"/>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6" name="Rectangle 10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8CD804-561C-ACCD-895E-A2632D12CBA6}"/>
              </a:ext>
            </a:extLst>
          </p:cNvPr>
          <p:cNvSpPr>
            <a:spLocks noGrp="1"/>
          </p:cNvSpPr>
          <p:nvPr>
            <p:ph type="title"/>
          </p:nvPr>
        </p:nvSpPr>
        <p:spPr>
          <a:xfrm>
            <a:off x="7531610" y="365125"/>
            <a:ext cx="3822189" cy="1899912"/>
          </a:xfrm>
        </p:spPr>
        <p:txBody>
          <a:bodyPr>
            <a:normAutofit/>
          </a:bodyPr>
          <a:lstStyle/>
          <a:p>
            <a:r>
              <a:rPr lang="en-GB" sz="4000"/>
              <a:t>What is Fuji Rock?</a:t>
            </a:r>
          </a:p>
        </p:txBody>
      </p:sp>
      <p:sp>
        <p:nvSpPr>
          <p:cNvPr id="3" name="Content Placeholder 2">
            <a:extLst>
              <a:ext uri="{FF2B5EF4-FFF2-40B4-BE49-F238E27FC236}">
                <a16:creationId xmlns:a16="http://schemas.microsoft.com/office/drawing/2014/main" id="{B21B14F2-8AAB-3D35-12A8-1A3E3F692B13}"/>
              </a:ext>
            </a:extLst>
          </p:cNvPr>
          <p:cNvSpPr>
            <a:spLocks noGrp="1"/>
          </p:cNvSpPr>
          <p:nvPr>
            <p:ph idx="1"/>
          </p:nvPr>
        </p:nvSpPr>
        <p:spPr>
          <a:xfrm>
            <a:off x="7531610" y="2434201"/>
            <a:ext cx="3822189" cy="3742762"/>
          </a:xfrm>
        </p:spPr>
        <p:txBody>
          <a:bodyPr>
            <a:normAutofit/>
          </a:bodyPr>
          <a:lstStyle/>
          <a:p>
            <a:r>
              <a:rPr lang="en-GB" sz="2000" dirty="0"/>
              <a:t>Biggest Music Festival in Japan with 100,000+ guests attending</a:t>
            </a:r>
          </a:p>
          <a:p>
            <a:r>
              <a:rPr lang="en-GB" sz="2000" dirty="0"/>
              <a:t>Has been running since 1997 with a steadily increasing international crowd</a:t>
            </a:r>
          </a:p>
          <a:p>
            <a:r>
              <a:rPr lang="en-GB" sz="2000" dirty="0"/>
              <a:t>Held in a ski resort</a:t>
            </a:r>
          </a:p>
          <a:p>
            <a:r>
              <a:rPr lang="en-GB" sz="2000" dirty="0"/>
              <a:t>Big names such as Lizzo, Foo Fighters, Lewis Capaldi, etc. </a:t>
            </a:r>
          </a:p>
        </p:txBody>
      </p:sp>
      <p:sp>
        <p:nvSpPr>
          <p:cNvPr id="4" name="TextBox 3">
            <a:extLst>
              <a:ext uri="{FF2B5EF4-FFF2-40B4-BE49-F238E27FC236}">
                <a16:creationId xmlns:a16="http://schemas.microsoft.com/office/drawing/2014/main" id="{95FA2076-9648-D54F-63DF-5D64F23F5D90}"/>
              </a:ext>
            </a:extLst>
          </p:cNvPr>
          <p:cNvSpPr txBox="1"/>
          <p:nvPr/>
        </p:nvSpPr>
        <p:spPr>
          <a:xfrm>
            <a:off x="8814816" y="6176963"/>
            <a:ext cx="3374135" cy="646331"/>
          </a:xfrm>
          <a:prstGeom prst="rect">
            <a:avLst/>
          </a:prstGeom>
          <a:noFill/>
        </p:spPr>
        <p:txBody>
          <a:bodyPr wrap="square" rtlCol="0">
            <a:spAutoFit/>
          </a:bodyPr>
          <a:lstStyle/>
          <a:p>
            <a:r>
              <a:rPr lang="en-GB" dirty="0"/>
              <a:t>Photo: Fuji Rock (2024)</a:t>
            </a:r>
          </a:p>
          <a:p>
            <a:r>
              <a:rPr lang="en-GB" dirty="0"/>
              <a:t>Information: Tokyo Cheapo (2023)</a:t>
            </a:r>
          </a:p>
        </p:txBody>
      </p:sp>
    </p:spTree>
    <p:extLst>
      <p:ext uri="{BB962C8B-B14F-4D97-AF65-F5344CB8AC3E}">
        <p14:creationId xmlns:p14="http://schemas.microsoft.com/office/powerpoint/2010/main" val="982833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65FA4-DAA8-7449-83BF-0346A5ADDE11}"/>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How sustainable is Fuji Rock?</a:t>
            </a:r>
          </a:p>
        </p:txBody>
      </p:sp>
      <p:sp>
        <p:nvSpPr>
          <p:cNvPr id="2064" name="Content Placeholder 2">
            <a:extLst>
              <a:ext uri="{FF2B5EF4-FFF2-40B4-BE49-F238E27FC236}">
                <a16:creationId xmlns:a16="http://schemas.microsoft.com/office/drawing/2014/main" id="{A4E5E344-CAAF-88A4-05C1-61CBB98EE04A}"/>
              </a:ext>
            </a:extLst>
          </p:cNvPr>
          <p:cNvSpPr>
            <a:spLocks noGrp="1"/>
          </p:cNvSpPr>
          <p:nvPr>
            <p:ph idx="1"/>
          </p:nvPr>
        </p:nvSpPr>
        <p:spPr>
          <a:xfrm>
            <a:off x="804672" y="2421683"/>
            <a:ext cx="4765949" cy="3353476"/>
          </a:xfrm>
        </p:spPr>
        <p:txBody>
          <a:bodyPr anchor="t">
            <a:normAutofit/>
          </a:bodyPr>
          <a:lstStyle/>
          <a:p>
            <a:r>
              <a:rPr lang="en-GB" sz="1800" dirty="0">
                <a:solidFill>
                  <a:schemeClr val="tx2"/>
                </a:solidFill>
              </a:rPr>
              <a:t>Japanese Culture is normally big on cleanliness</a:t>
            </a:r>
          </a:p>
          <a:p>
            <a:r>
              <a:rPr lang="en-GB" sz="1800" dirty="0">
                <a:solidFill>
                  <a:schemeClr val="tx2"/>
                </a:solidFill>
              </a:rPr>
              <a:t>Utensils and stationery sourced from local cypress trees </a:t>
            </a:r>
          </a:p>
          <a:p>
            <a:r>
              <a:rPr lang="en-GB" sz="1800" dirty="0">
                <a:solidFill>
                  <a:schemeClr val="tx2"/>
                </a:solidFill>
              </a:rPr>
              <a:t>Powering areas and stages using renewable energy</a:t>
            </a:r>
          </a:p>
          <a:p>
            <a:r>
              <a:rPr lang="en-GB" sz="1800" dirty="0">
                <a:solidFill>
                  <a:schemeClr val="tx2"/>
                </a:solidFill>
              </a:rPr>
              <a:t>Hands-on demonstrations</a:t>
            </a:r>
          </a:p>
          <a:p>
            <a:r>
              <a:rPr lang="en-GB" sz="1800" dirty="0">
                <a:solidFill>
                  <a:schemeClr val="tx2"/>
                </a:solidFill>
              </a:rPr>
              <a:t>Also serves as a classroom for families</a:t>
            </a:r>
          </a:p>
        </p:txBody>
      </p:sp>
      <p:grpSp>
        <p:nvGrpSpPr>
          <p:cNvPr id="2065" name="Group 206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066" name="Freeform: Shape 206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Freeform: Shape 2060">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Freeform: Shape 2061">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Freeform: Shape 2062">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a:extLst>
              <a:ext uri="{FF2B5EF4-FFF2-40B4-BE49-F238E27FC236}">
                <a16:creationId xmlns:a16="http://schemas.microsoft.com/office/drawing/2014/main" id="{7AEF40A6-1A68-1614-A6B5-80F71F5ADD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08392" y="2725769"/>
            <a:ext cx="4142232" cy="233000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C4E8D8A-1B4F-71DE-8271-9F50F4B414B5}"/>
              </a:ext>
            </a:extLst>
          </p:cNvPr>
          <p:cNvSpPr txBox="1"/>
          <p:nvPr/>
        </p:nvSpPr>
        <p:spPr>
          <a:xfrm>
            <a:off x="5815192" y="6176963"/>
            <a:ext cx="6373760" cy="646331"/>
          </a:xfrm>
          <a:prstGeom prst="rect">
            <a:avLst/>
          </a:prstGeom>
          <a:noFill/>
        </p:spPr>
        <p:txBody>
          <a:bodyPr wrap="square" rtlCol="0">
            <a:spAutoFit/>
          </a:bodyPr>
          <a:lstStyle/>
          <a:p>
            <a:pPr algn="r"/>
            <a:r>
              <a:rPr lang="en-GB" dirty="0"/>
              <a:t>Photo: </a:t>
            </a:r>
            <a:r>
              <a:rPr lang="en-GB" dirty="0" err="1"/>
              <a:t>Zenbird</a:t>
            </a:r>
            <a:r>
              <a:rPr lang="en-GB" dirty="0"/>
              <a:t> Editorial Team (2023)</a:t>
            </a:r>
          </a:p>
          <a:p>
            <a:pPr algn="r"/>
            <a:r>
              <a:rPr lang="en-GB" dirty="0"/>
              <a:t>Information: </a:t>
            </a:r>
            <a:r>
              <a:rPr lang="en-GB" dirty="0" err="1"/>
              <a:t>Zenbird</a:t>
            </a:r>
            <a:r>
              <a:rPr lang="en-GB" dirty="0"/>
              <a:t> Editorial Team (2023) &amp; </a:t>
            </a:r>
            <a:r>
              <a:rPr lang="en-GB" dirty="0" err="1"/>
              <a:t>Bluereisen</a:t>
            </a:r>
            <a:r>
              <a:rPr lang="en-GB" dirty="0"/>
              <a:t> (2016) </a:t>
            </a:r>
          </a:p>
        </p:txBody>
      </p:sp>
    </p:spTree>
    <p:extLst>
      <p:ext uri="{BB962C8B-B14F-4D97-AF65-F5344CB8AC3E}">
        <p14:creationId xmlns:p14="http://schemas.microsoft.com/office/powerpoint/2010/main" val="25141439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EF690A-184D-B27C-DF63-F24A828D3BC6}"/>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Coachella – Music Comparison</a:t>
            </a:r>
          </a:p>
        </p:txBody>
      </p:sp>
      <p:pic>
        <p:nvPicPr>
          <p:cNvPr id="7" name="Graphic 6" descr="Treble clef">
            <a:extLst>
              <a:ext uri="{FF2B5EF4-FFF2-40B4-BE49-F238E27FC236}">
                <a16:creationId xmlns:a16="http://schemas.microsoft.com/office/drawing/2014/main" id="{394EC4E9-7063-4F7F-6893-F61E1497F17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Treble clef">
            <a:extLst>
              <a:ext uri="{FF2B5EF4-FFF2-40B4-BE49-F238E27FC236}">
                <a16:creationId xmlns:a16="http://schemas.microsoft.com/office/drawing/2014/main" id="{A8244A26-163D-496F-A2D6-36ADCB015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30445432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HOTO: Porter Robinson &amp; Madeon perform on the Coachella Stage during the 2017 Coachella Valley Music &amp; Arts Festival at the Empire Polo Club on April 23, 2017 in Indio, Calif.">
            <a:extLst>
              <a:ext uri="{FF2B5EF4-FFF2-40B4-BE49-F238E27FC236}">
                <a16:creationId xmlns:a16="http://schemas.microsoft.com/office/drawing/2014/main" id="{F686C3F2-336B-B9AC-A1AA-540DF6C8AD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30" t="9091" r="22368"/>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892CEE-D274-5434-EDA2-2D44F854CE4D}"/>
              </a:ext>
            </a:extLst>
          </p:cNvPr>
          <p:cNvSpPr>
            <a:spLocks noGrp="1"/>
          </p:cNvSpPr>
          <p:nvPr>
            <p:ph type="title"/>
          </p:nvPr>
        </p:nvSpPr>
        <p:spPr>
          <a:xfrm>
            <a:off x="371094" y="1161288"/>
            <a:ext cx="3438144" cy="1124712"/>
          </a:xfrm>
        </p:spPr>
        <p:txBody>
          <a:bodyPr anchor="b">
            <a:normAutofit/>
          </a:bodyPr>
          <a:lstStyle/>
          <a:p>
            <a:r>
              <a:rPr lang="en-GB" sz="2800"/>
              <a:t>What is Coachella?</a:t>
            </a:r>
          </a:p>
        </p:txBody>
      </p:sp>
      <p:sp>
        <p:nvSpPr>
          <p:cNvPr id="3083" name="Rectangle 308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85" name="Rectangle 308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82EF33C-0BFB-7D19-73A5-B7E28A8F416F}"/>
              </a:ext>
            </a:extLst>
          </p:cNvPr>
          <p:cNvSpPr>
            <a:spLocks noGrp="1"/>
          </p:cNvSpPr>
          <p:nvPr>
            <p:ph idx="1"/>
          </p:nvPr>
        </p:nvSpPr>
        <p:spPr>
          <a:xfrm>
            <a:off x="371094" y="2718054"/>
            <a:ext cx="3438906" cy="3207258"/>
          </a:xfrm>
        </p:spPr>
        <p:txBody>
          <a:bodyPr anchor="t">
            <a:normAutofit/>
          </a:bodyPr>
          <a:lstStyle/>
          <a:p>
            <a:r>
              <a:rPr lang="en-GB" sz="1700" dirty="0"/>
              <a:t>Biggest music festival in USA with over 250,000+ guests attending</a:t>
            </a:r>
          </a:p>
          <a:p>
            <a:r>
              <a:rPr lang="en-GB" sz="1700" dirty="0"/>
              <a:t>Has been running since 1999 with people from all over the world attending</a:t>
            </a:r>
          </a:p>
          <a:p>
            <a:r>
              <a:rPr lang="en-GB" sz="1700" dirty="0"/>
              <a:t>Held in a private valley called “Coachella Valley” in California</a:t>
            </a:r>
          </a:p>
          <a:p>
            <a:r>
              <a:rPr lang="en-GB" sz="1700" dirty="0"/>
              <a:t>Takes place over two weekends</a:t>
            </a:r>
          </a:p>
          <a:p>
            <a:r>
              <a:rPr lang="en-GB" sz="1700" dirty="0"/>
              <a:t>Big names such as Beyonce, The </a:t>
            </a:r>
            <a:r>
              <a:rPr lang="en-GB" sz="1700" dirty="0" err="1"/>
              <a:t>Weeknd</a:t>
            </a:r>
            <a:r>
              <a:rPr lang="en-GB" sz="1700" dirty="0"/>
              <a:t> and Eminem</a:t>
            </a:r>
          </a:p>
          <a:p>
            <a:endParaRPr lang="en-GB" sz="1700" dirty="0"/>
          </a:p>
        </p:txBody>
      </p:sp>
      <p:sp>
        <p:nvSpPr>
          <p:cNvPr id="4" name="TextBox 3">
            <a:extLst>
              <a:ext uri="{FF2B5EF4-FFF2-40B4-BE49-F238E27FC236}">
                <a16:creationId xmlns:a16="http://schemas.microsoft.com/office/drawing/2014/main" id="{EA912856-7491-9376-B148-964415869374}"/>
              </a:ext>
            </a:extLst>
          </p:cNvPr>
          <p:cNvSpPr txBox="1"/>
          <p:nvPr/>
        </p:nvSpPr>
        <p:spPr>
          <a:xfrm>
            <a:off x="-1" y="6290409"/>
            <a:ext cx="5971593" cy="646331"/>
          </a:xfrm>
          <a:prstGeom prst="rect">
            <a:avLst/>
          </a:prstGeom>
          <a:noFill/>
        </p:spPr>
        <p:txBody>
          <a:bodyPr wrap="square" rtlCol="0">
            <a:spAutoFit/>
          </a:bodyPr>
          <a:lstStyle/>
          <a:p>
            <a:r>
              <a:rPr lang="en-GB" dirty="0"/>
              <a:t>Photo: Jonson J and Messer L (2018)</a:t>
            </a:r>
          </a:p>
          <a:p>
            <a:r>
              <a:rPr lang="en-GB" dirty="0"/>
              <a:t>Information: Jonson J and Messer L (2018) &amp; Coachella (2023)</a:t>
            </a:r>
          </a:p>
        </p:txBody>
      </p:sp>
    </p:spTree>
    <p:extLst>
      <p:ext uri="{BB962C8B-B14F-4D97-AF65-F5344CB8AC3E}">
        <p14:creationId xmlns:p14="http://schemas.microsoft.com/office/powerpoint/2010/main" val="22003361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5" name="Rectangle 4104">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1FDCA-7F70-6B69-DA48-2C86306A7DA3}"/>
              </a:ext>
            </a:extLst>
          </p:cNvPr>
          <p:cNvSpPr>
            <a:spLocks noGrp="1"/>
          </p:cNvSpPr>
          <p:nvPr>
            <p:ph type="title"/>
          </p:nvPr>
        </p:nvSpPr>
        <p:spPr>
          <a:xfrm>
            <a:off x="6106390" y="759126"/>
            <a:ext cx="4596245" cy="1711119"/>
          </a:xfrm>
        </p:spPr>
        <p:txBody>
          <a:bodyPr anchor="ctr">
            <a:normAutofit/>
          </a:bodyPr>
          <a:lstStyle/>
          <a:p>
            <a:r>
              <a:rPr lang="en-GB" sz="4000"/>
              <a:t>How sustainable is Coachella?</a:t>
            </a:r>
          </a:p>
        </p:txBody>
      </p:sp>
      <p:sp>
        <p:nvSpPr>
          <p:cNvPr id="4109" name="Rectangle 4108">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a:extLst>
              <a:ext uri="{FF2B5EF4-FFF2-40B4-BE49-F238E27FC236}">
                <a16:creationId xmlns:a16="http://schemas.microsoft.com/office/drawing/2014/main" id="{67611158-1B70-19CD-E130-95DAB3786D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31597" y="759126"/>
            <a:ext cx="3547007" cy="537425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870B7ED-7B74-564E-5401-2826F0AF65F4}"/>
              </a:ext>
            </a:extLst>
          </p:cNvPr>
          <p:cNvSpPr>
            <a:spLocks noGrp="1"/>
          </p:cNvSpPr>
          <p:nvPr>
            <p:ph idx="1"/>
          </p:nvPr>
        </p:nvSpPr>
        <p:spPr>
          <a:xfrm>
            <a:off x="6106390" y="2470244"/>
            <a:ext cx="4596245" cy="3769836"/>
          </a:xfrm>
        </p:spPr>
        <p:txBody>
          <a:bodyPr anchor="ctr">
            <a:normAutofit/>
          </a:bodyPr>
          <a:lstStyle/>
          <a:p>
            <a:r>
              <a:rPr lang="en-GB" sz="2000" dirty="0"/>
              <a:t>“For Our Planet” Pledge</a:t>
            </a:r>
          </a:p>
          <a:p>
            <a:r>
              <a:rPr lang="en-GB" sz="2000" dirty="0"/>
              <a:t>Minimize single-use plastic</a:t>
            </a:r>
          </a:p>
          <a:p>
            <a:r>
              <a:rPr lang="en-GB" sz="2000" dirty="0"/>
              <a:t>Deploy “Waste gang team” to increase Recycling</a:t>
            </a:r>
          </a:p>
          <a:p>
            <a:r>
              <a:rPr lang="en-GB" sz="2000" dirty="0"/>
              <a:t>Donate goods to local partners</a:t>
            </a:r>
          </a:p>
          <a:p>
            <a:r>
              <a:rPr lang="en-GB" sz="2000" dirty="0"/>
              <a:t>Resource Operations Team</a:t>
            </a:r>
          </a:p>
        </p:txBody>
      </p:sp>
      <p:sp>
        <p:nvSpPr>
          <p:cNvPr id="4" name="TextBox 3">
            <a:extLst>
              <a:ext uri="{FF2B5EF4-FFF2-40B4-BE49-F238E27FC236}">
                <a16:creationId xmlns:a16="http://schemas.microsoft.com/office/drawing/2014/main" id="{7B45A294-96AF-7032-E754-0EDA6EEE7C38}"/>
              </a:ext>
            </a:extLst>
          </p:cNvPr>
          <p:cNvSpPr txBox="1"/>
          <p:nvPr/>
        </p:nvSpPr>
        <p:spPr>
          <a:xfrm>
            <a:off x="5818239" y="6240080"/>
            <a:ext cx="6373760" cy="646331"/>
          </a:xfrm>
          <a:prstGeom prst="rect">
            <a:avLst/>
          </a:prstGeom>
          <a:noFill/>
        </p:spPr>
        <p:txBody>
          <a:bodyPr wrap="square" rtlCol="0">
            <a:spAutoFit/>
          </a:bodyPr>
          <a:lstStyle/>
          <a:p>
            <a:pPr algn="r"/>
            <a:r>
              <a:rPr lang="en-GB" dirty="0"/>
              <a:t>Photo: Coachella (2023)</a:t>
            </a:r>
          </a:p>
          <a:p>
            <a:pPr algn="r"/>
            <a:r>
              <a:rPr lang="en-GB" dirty="0"/>
              <a:t>Information: Coachella (2023) &amp; Thomas L (2023) </a:t>
            </a:r>
          </a:p>
        </p:txBody>
      </p:sp>
    </p:spTree>
    <p:extLst>
      <p:ext uri="{BB962C8B-B14F-4D97-AF65-F5344CB8AC3E}">
        <p14:creationId xmlns:p14="http://schemas.microsoft.com/office/powerpoint/2010/main" val="184527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A974DA-499D-C083-19F6-E35E6AA88008}"/>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dirty="0">
                <a:solidFill>
                  <a:schemeClr val="tx1"/>
                </a:solidFill>
                <a:latin typeface="+mj-lt"/>
                <a:ea typeface="+mj-ea"/>
                <a:cs typeface="+mj-cs"/>
              </a:rPr>
              <a:t>Silo – Sustainability comparison</a:t>
            </a:r>
          </a:p>
        </p:txBody>
      </p:sp>
      <p:pic>
        <p:nvPicPr>
          <p:cNvPr id="7" name="Graphic 6" descr="Silo">
            <a:extLst>
              <a:ext uri="{FF2B5EF4-FFF2-40B4-BE49-F238E27FC236}">
                <a16:creationId xmlns:a16="http://schemas.microsoft.com/office/drawing/2014/main" id="{6AD4930C-5A59-7DC7-654E-7D3917C69B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Silo">
            <a:extLst>
              <a:ext uri="{FF2B5EF4-FFF2-40B4-BE49-F238E27FC236}">
                <a16:creationId xmlns:a16="http://schemas.microsoft.com/office/drawing/2014/main" id="{F83E42AE-C734-4EC4-B00E-74E05419AB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32889642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7" name="Rectangle 5136">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Silo — Restaurant Review | Condé Nast Traveler">
            <a:extLst>
              <a:ext uri="{FF2B5EF4-FFF2-40B4-BE49-F238E27FC236}">
                <a16:creationId xmlns:a16="http://schemas.microsoft.com/office/drawing/2014/main" id="{65DFC6A5-6C5A-57C4-A40C-ACEB629D51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32" t="9091" r="28132"/>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38" name="Rectangle 5137">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47E22D-9040-9B76-DAE2-AD5862230676}"/>
              </a:ext>
            </a:extLst>
          </p:cNvPr>
          <p:cNvSpPr>
            <a:spLocks noGrp="1"/>
          </p:cNvSpPr>
          <p:nvPr>
            <p:ph type="title"/>
          </p:nvPr>
        </p:nvSpPr>
        <p:spPr>
          <a:xfrm>
            <a:off x="371094" y="1161288"/>
            <a:ext cx="3438144" cy="1124712"/>
          </a:xfrm>
        </p:spPr>
        <p:txBody>
          <a:bodyPr anchor="b">
            <a:normAutofit/>
          </a:bodyPr>
          <a:lstStyle/>
          <a:p>
            <a:r>
              <a:rPr lang="en-GB" sz="2800"/>
              <a:t>What is Silo?</a:t>
            </a:r>
          </a:p>
        </p:txBody>
      </p:sp>
      <p:sp>
        <p:nvSpPr>
          <p:cNvPr id="5139" name="Rectangle 513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140" name="Rectangle 513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98BFD1-5122-F0C4-8E06-4D4B448A5AF9}"/>
              </a:ext>
            </a:extLst>
          </p:cNvPr>
          <p:cNvSpPr>
            <a:spLocks noGrp="1"/>
          </p:cNvSpPr>
          <p:nvPr>
            <p:ph idx="1"/>
          </p:nvPr>
        </p:nvSpPr>
        <p:spPr>
          <a:xfrm>
            <a:off x="371094" y="2718054"/>
            <a:ext cx="3438906" cy="3207258"/>
          </a:xfrm>
        </p:spPr>
        <p:txBody>
          <a:bodyPr anchor="t">
            <a:normAutofit/>
          </a:bodyPr>
          <a:lstStyle/>
          <a:p>
            <a:r>
              <a:rPr lang="en-GB" sz="1700" dirty="0"/>
              <a:t>Worlds first zero waste restaurant</a:t>
            </a:r>
          </a:p>
          <a:p>
            <a:r>
              <a:rPr lang="en-GB" sz="1700" dirty="0"/>
              <a:t>Eliminated waste bin</a:t>
            </a:r>
          </a:p>
          <a:p>
            <a:r>
              <a:rPr lang="en-GB" sz="1700" dirty="0"/>
              <a:t>Natural ingredients from local farms</a:t>
            </a:r>
          </a:p>
          <a:p>
            <a:r>
              <a:rPr lang="en-GB" sz="1700" dirty="0"/>
              <a:t>Reuse EVERYTHING</a:t>
            </a:r>
          </a:p>
        </p:txBody>
      </p:sp>
      <p:sp>
        <p:nvSpPr>
          <p:cNvPr id="4" name="TextBox 3">
            <a:extLst>
              <a:ext uri="{FF2B5EF4-FFF2-40B4-BE49-F238E27FC236}">
                <a16:creationId xmlns:a16="http://schemas.microsoft.com/office/drawing/2014/main" id="{6EC7C929-7573-2967-BFE0-10DD78121F09}"/>
              </a:ext>
            </a:extLst>
          </p:cNvPr>
          <p:cNvSpPr txBox="1"/>
          <p:nvPr/>
        </p:nvSpPr>
        <p:spPr>
          <a:xfrm>
            <a:off x="0" y="6211659"/>
            <a:ext cx="6373760" cy="646331"/>
          </a:xfrm>
          <a:prstGeom prst="rect">
            <a:avLst/>
          </a:prstGeom>
          <a:noFill/>
        </p:spPr>
        <p:txBody>
          <a:bodyPr wrap="square" rtlCol="0">
            <a:spAutoFit/>
          </a:bodyPr>
          <a:lstStyle/>
          <a:p>
            <a:r>
              <a:rPr lang="en-GB" dirty="0"/>
              <a:t>Photo: Silo (2019)</a:t>
            </a:r>
          </a:p>
          <a:p>
            <a:r>
              <a:rPr lang="en-GB" dirty="0"/>
              <a:t>Information: Silo (2019) &amp; Chau K (2023) </a:t>
            </a:r>
          </a:p>
        </p:txBody>
      </p:sp>
    </p:spTree>
    <p:extLst>
      <p:ext uri="{BB962C8B-B14F-4D97-AF65-F5344CB8AC3E}">
        <p14:creationId xmlns:p14="http://schemas.microsoft.com/office/powerpoint/2010/main" val="34079428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5" name="Rectangle 61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ll food waste is recycled at Silo restaurant in Brighton">
            <a:extLst>
              <a:ext uri="{FF2B5EF4-FFF2-40B4-BE49-F238E27FC236}">
                <a16:creationId xmlns:a16="http://schemas.microsoft.com/office/drawing/2014/main" id="{08AF386C-11E7-5158-74EC-7AD4C052BC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0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6156" name="Rectangle 615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586BAE-E799-C225-E0DF-3549B8B22FED}"/>
              </a:ext>
            </a:extLst>
          </p:cNvPr>
          <p:cNvSpPr>
            <a:spLocks noGrp="1"/>
          </p:cNvSpPr>
          <p:nvPr>
            <p:ph type="title"/>
          </p:nvPr>
        </p:nvSpPr>
        <p:spPr>
          <a:xfrm>
            <a:off x="7531610" y="365125"/>
            <a:ext cx="3822189" cy="1899912"/>
          </a:xfrm>
        </p:spPr>
        <p:txBody>
          <a:bodyPr>
            <a:normAutofit/>
          </a:bodyPr>
          <a:lstStyle/>
          <a:p>
            <a:r>
              <a:rPr lang="en-GB" sz="4000"/>
              <a:t>How sustainable is Silo?</a:t>
            </a:r>
          </a:p>
        </p:txBody>
      </p:sp>
      <p:sp>
        <p:nvSpPr>
          <p:cNvPr id="3" name="Content Placeholder 2">
            <a:extLst>
              <a:ext uri="{FF2B5EF4-FFF2-40B4-BE49-F238E27FC236}">
                <a16:creationId xmlns:a16="http://schemas.microsoft.com/office/drawing/2014/main" id="{CD5ABECC-1A62-D0C4-D7FF-C3B4315AA858}"/>
              </a:ext>
            </a:extLst>
          </p:cNvPr>
          <p:cNvSpPr>
            <a:spLocks noGrp="1"/>
          </p:cNvSpPr>
          <p:nvPr>
            <p:ph idx="1"/>
          </p:nvPr>
        </p:nvSpPr>
        <p:spPr>
          <a:xfrm>
            <a:off x="7531610" y="2434201"/>
            <a:ext cx="3822189" cy="3742762"/>
          </a:xfrm>
        </p:spPr>
        <p:txBody>
          <a:bodyPr>
            <a:normAutofit/>
          </a:bodyPr>
          <a:lstStyle/>
          <a:p>
            <a:r>
              <a:rPr lang="en-GB" sz="2000" dirty="0"/>
              <a:t>Zero waste philosophy</a:t>
            </a:r>
          </a:p>
          <a:p>
            <a:r>
              <a:rPr lang="en-GB" sz="2000" dirty="0"/>
              <a:t>Personally owned machines</a:t>
            </a:r>
          </a:p>
          <a:p>
            <a:r>
              <a:rPr lang="en-GB" sz="2000" dirty="0"/>
              <a:t>Limited main options</a:t>
            </a:r>
          </a:p>
          <a:p>
            <a:r>
              <a:rPr lang="en-GB" sz="2000" dirty="0"/>
              <a:t>Not 100% zero waste but condenses 0.1% of output</a:t>
            </a:r>
          </a:p>
        </p:txBody>
      </p:sp>
      <p:sp>
        <p:nvSpPr>
          <p:cNvPr id="4" name="TextBox 3">
            <a:extLst>
              <a:ext uri="{FF2B5EF4-FFF2-40B4-BE49-F238E27FC236}">
                <a16:creationId xmlns:a16="http://schemas.microsoft.com/office/drawing/2014/main" id="{DDCA59C8-6272-4DDC-E0BC-D2055C260192}"/>
              </a:ext>
            </a:extLst>
          </p:cNvPr>
          <p:cNvSpPr txBox="1"/>
          <p:nvPr/>
        </p:nvSpPr>
        <p:spPr>
          <a:xfrm>
            <a:off x="5818239" y="6240080"/>
            <a:ext cx="6373760" cy="646331"/>
          </a:xfrm>
          <a:prstGeom prst="rect">
            <a:avLst/>
          </a:prstGeom>
          <a:noFill/>
        </p:spPr>
        <p:txBody>
          <a:bodyPr wrap="square" rtlCol="0">
            <a:spAutoFit/>
          </a:bodyPr>
          <a:lstStyle/>
          <a:p>
            <a:pPr algn="r"/>
            <a:r>
              <a:rPr lang="en-GB" dirty="0"/>
              <a:t>Photo: Cherry J  (2014)</a:t>
            </a:r>
          </a:p>
          <a:p>
            <a:pPr algn="r"/>
            <a:r>
              <a:rPr lang="en-GB" dirty="0"/>
              <a:t>Information: </a:t>
            </a:r>
            <a:r>
              <a:rPr lang="en-GB" dirty="0" err="1"/>
              <a:t>Wasley</a:t>
            </a:r>
            <a:r>
              <a:rPr lang="en-GB" dirty="0"/>
              <a:t> A (2014) &amp; Silo (2019) </a:t>
            </a:r>
          </a:p>
        </p:txBody>
      </p:sp>
    </p:spTree>
    <p:extLst>
      <p:ext uri="{BB962C8B-B14F-4D97-AF65-F5344CB8AC3E}">
        <p14:creationId xmlns:p14="http://schemas.microsoft.com/office/powerpoint/2010/main" val="25496345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29E69-9B96-8C22-DA3B-57384EACA308}"/>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Conclusion</a:t>
            </a:r>
          </a:p>
        </p:txBody>
      </p:sp>
      <p:pic>
        <p:nvPicPr>
          <p:cNvPr id="7" name="Graphic 6" descr="Checkmark">
            <a:extLst>
              <a:ext uri="{FF2B5EF4-FFF2-40B4-BE49-F238E27FC236}">
                <a16:creationId xmlns:a16="http://schemas.microsoft.com/office/drawing/2014/main" id="{D59E36A8-2053-E7D2-7541-641B31765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Checkmark">
            <a:extLst>
              <a:ext uri="{FF2B5EF4-FFF2-40B4-BE49-F238E27FC236}">
                <a16:creationId xmlns:a16="http://schemas.microsoft.com/office/drawing/2014/main" id="{7D7C252C-8BB0-4D85-9EF4-B38F8A7F18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38049605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AA64B-85C9-0DD0-021F-A4069F10FF97}"/>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References</a:t>
            </a:r>
          </a:p>
        </p:txBody>
      </p:sp>
      <p:pic>
        <p:nvPicPr>
          <p:cNvPr id="7" name="Graphic 6" descr="Right Double Quote">
            <a:extLst>
              <a:ext uri="{FF2B5EF4-FFF2-40B4-BE49-F238E27FC236}">
                <a16:creationId xmlns:a16="http://schemas.microsoft.com/office/drawing/2014/main" id="{8EF81B91-A86E-1168-8067-D364E9A673D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Right Double Quote">
            <a:extLst>
              <a:ext uri="{FF2B5EF4-FFF2-40B4-BE49-F238E27FC236}">
                <a16:creationId xmlns:a16="http://schemas.microsoft.com/office/drawing/2014/main" id="{A05E36C2-A7FF-4177-8A02-39B70750BD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0841158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39E82-147B-A6B9-26D7-77784B5FE3D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1094467-669A-BA41-9184-6DD956916ECD}"/>
              </a:ext>
            </a:extLst>
          </p:cNvPr>
          <p:cNvSpPr>
            <a:spLocks noGrp="1"/>
          </p:cNvSpPr>
          <p:nvPr>
            <p:ph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Contemporary Issues in Events, International Hospitality and Tourism Management. (2018).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Should Events Cost The Earth?</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2"/>
              </a:rPr>
              <a:t>https://uniofglos.blog/eventsglos/2018/11/05/should-events-cost-the-earth/</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13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Ellen MacArthur Foundation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Circular economy introduction</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ellenmacarthurfoundation.org.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3"/>
              </a:rPr>
              <a:t>https://www.ellenmacarthurfoundation.org/topics/circular-economy-introduction/overview</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Glastonbury picture . (n.d.). Available at: https://www.google.com/search?sca_esv=598432625&amp;rlz=1C1GCEA_enGB1033GB1033&amp;sxsrf=ACQVn0-x0bG7AGmRpBThafMYViFI1ICW7Q:1705264640329&amp;q=glastonbury&amp;tbm=isch&amp;source=lnms&amp;sa=X&amp;ved=2ahUKEwjh04np3d2DAxXGZkEAHXp-AbIQ0pQJegQIDBAB&amp;biw=1536&amp;bih=695&amp;dpr=1.25#imgrc=sae9rEPUghPMzM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mn-cs"/>
              </a:rPr>
              <a:t>Linham</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L.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Glastonbury Festival achieves record charity donation in 2023</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Shepton Mallet Nub News.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4"/>
              </a:rPr>
              <a:t>https://sheptonmallet.nub.news/news/local-news/glastonbury-festival-achieves-record-charity-donation-in-2023-214819</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14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Pellegrino, S.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Explainer: Household brands accused of greenwashing</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Capital Monitor.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5"/>
              </a:rPr>
              <a:t>https://capitalmonitor.ai/sector/consumer/explainer-household-brands-accused-of-greenwashing/</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14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mn-cs"/>
              </a:rPr>
              <a:t>Reckmann</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N.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What is Corporate Social Responsibility?</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Business News Daily.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6"/>
              </a:rPr>
              <a:t>https://www.businessnewsdaily.com/4679-corporate-social-responsibility.html</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10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Ro, Z. and St, W. (2024).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S U STA I NAB L E </a:t>
            </a:r>
            <a:r>
              <a:rPr kumimoji="0" lang="en-GB" sz="1050" b="0" i="1"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mn-cs"/>
              </a:rPr>
              <a:t>E</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V E N T S How to plan and organize sustainable events in Serbia</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7"/>
              </a:rPr>
              <a:t>https://www.undp.org/sites/g/files/zskgke326/files/2023-04/ENG_Guideline_Sustainable%20event.pdf</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United Nations (1987). Sustainability.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United Nations</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8"/>
              </a:rPr>
              <a:t>https://www.un.org/en/academic-impact/sustainability</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12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www.youtube.com.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Glastonbury Festival goes green</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9"/>
              </a:rPr>
              <a:t>https://www.youtube.com/watch?v=cpwKHzddIlQ&amp;t=88s</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14 Jan. 2024].</a:t>
            </a:r>
          </a:p>
        </p:txBody>
      </p:sp>
    </p:spTree>
    <p:extLst>
      <p:ext uri="{BB962C8B-B14F-4D97-AF65-F5344CB8AC3E}">
        <p14:creationId xmlns:p14="http://schemas.microsoft.com/office/powerpoint/2010/main" val="2371320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85032-802B-8305-F4A9-01F07E8AE4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63D8ED-1570-D395-FBD2-FAC958B1A7CA}"/>
              </a:ext>
            </a:extLst>
          </p:cNvPr>
          <p:cNvSpPr>
            <a:spLocks noGrp="1"/>
          </p:cNvSpPr>
          <p:nvPr>
            <p:ph idx="1"/>
          </p:nvPr>
        </p:nvSpPr>
        <p:spPr/>
        <p:txBody>
          <a:bodyPr>
            <a:normAutofit fontScale="77500" lnSpcReduction="20000"/>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BBC News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(2023) ‘The green energy powering Glastonbury 2023 - including Arcadia’, 19 June.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2"/>
              </a:rPr>
              <a:t>https://www.bbc.co.uk/news/uk-england-somerset-65950534</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13</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Digital, P.G.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Festival - 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Festival - 21st-25th June 2023</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3"/>
              </a:rPr>
              <a:t>https://www.glastonburyfestivals.co.uk/information/sustainability/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12</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Das, L. (2022).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Greenwashing: How to spot fake green claims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[online] Greenpeace UK. Available at: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hlinkClick r:id="rId4"/>
              </a:rPr>
              <a:t>https://www.greenpeace.org.uk/news/what-is-greenwashing/</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(Accessed January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2024)</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2019 — Rocking the world of sustainability | Centre for Sustainable and Circular Technologies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blogs.bath.ac.uk</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Available at: </a:t>
            </a:r>
            <a:r>
              <a:rPr kumimoji="0" lang="en-GB" sz="1600" b="0" i="0" u="sng"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hlinkClick r:id="rId5"/>
              </a:rPr>
              <a:t>https://blogs.bath.ac.uk/csct/2020/glastonbury-2019/</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How green is Glastonbury? Top 10 sustainability facts... - </a:t>
            </a:r>
            <a:r>
              <a:rPr kumimoji="0" lang="en-GB" sz="1600" b="0" i="1" u="none" strike="noStrike" kern="1200" cap="none" spc="0" normalizeH="0" baseline="0" noProof="0" dirty="0" err="1">
                <a:ln>
                  <a:noFill/>
                </a:ln>
                <a:solidFill>
                  <a:srgbClr val="000000"/>
                </a:solidFill>
                <a:effectLst/>
                <a:uLnTx/>
                <a:uFillTx/>
                <a:latin typeface="Calibri" panose="020F0502020204030204" pitchFamily="34" charset="0"/>
                <a:ea typeface="Times New Roman" panose="02020603050405020304" pitchFamily="18" charset="0"/>
                <a:cs typeface="+mn-cs"/>
              </a:rPr>
              <a:t>edie</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https://www.edie.net/</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6"/>
              </a:rPr>
              <a:t>https://www.edie.net/how-green-is-glastonbury-top-10-sustainability-facts/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12</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HuffPost UK. (2019).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How To Survive A Festival Without Wet Wipes – And 4 More Green Glastonbury Tips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[online] Available at: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hlinkClick r:id="rId7"/>
              </a:rPr>
              <a:t>https://www.huffingtonpost.co.uk/entry/glastonbury-is-going-green-how-to-have-your-most-sustainable-festival-yet_uk_5d109761e4b0a39418656f4a</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(Accessed 14th January 2024)</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srgbClr val="000000"/>
                </a:solidFill>
                <a:effectLst/>
                <a:uLnTx/>
                <a:uFillTx/>
                <a:latin typeface="Calibri" panose="020F0502020204030204" pitchFamily="34" charset="0"/>
                <a:ea typeface="+mn-ea"/>
                <a:cs typeface="+mn-cs"/>
              </a:rPr>
              <a:t>inkl</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(2019).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Glastonbury festival 2019 map: Plus dates and what to expect from this year’s headliners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[online] Available at: https://www.inkl.com/news/glastonbury-2019-weather-line-up-festival-tickets-map-dates-and-what-to-expect-from-this-year-s-headliners (Accessed 14th January 2024)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a:t>
            </a:r>
          </a:p>
        </p:txBody>
      </p:sp>
    </p:spTree>
    <p:extLst>
      <p:ext uri="{BB962C8B-B14F-4D97-AF65-F5344CB8AC3E}">
        <p14:creationId xmlns:p14="http://schemas.microsoft.com/office/powerpoint/2010/main" val="27286057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BD03C-41AD-2E73-4525-16701E3B629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AE70C7B-5507-D52E-F3C6-5CBFCE795755}"/>
              </a:ext>
            </a:extLst>
          </p:cNvPr>
          <p:cNvSpPr>
            <a:spLocks noGrp="1"/>
          </p:cNvSpPr>
          <p:nvPr>
            <p:ph idx="1"/>
          </p:nvPr>
        </p:nvSpPr>
        <p:spPr/>
        <p:txBody>
          <a:bodyP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srgbClr val="000000"/>
                </a:solidFill>
                <a:effectLst/>
                <a:uLnTx/>
                <a:uFillTx/>
                <a:latin typeface="Calibri" panose="020F0502020204030204" pitchFamily="34" charset="0"/>
                <a:ea typeface="+mn-ea"/>
                <a:cs typeface="+mn-cs"/>
              </a:rPr>
              <a:t>Linham</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L. (2023).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Local impact of the Glastonbury Festival: Somerset embraces the global stage</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[online] Glastonbury Nub News. Available at: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hlinkClick r:id="rId2"/>
              </a:rPr>
              <a:t>https://glastonbury.nub.news/news/local-news/glastonbury-festival-in-full-swing-locals-share-their-experiences-and-concerns-188705</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(Accessed January 14th 2024)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 </a:t>
            </a: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LinkedIn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et al.</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What Are the Three Pillars of 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r>
              <a:rPr kumimoji="0" lang="en-GB" sz="1600" b="0" i="1" u="none" strike="noStrike" kern="1200" cap="none" spc="0" normalizeH="0" baseline="0" noProof="0" dirty="0" err="1">
                <a:ln>
                  <a:noFill/>
                </a:ln>
                <a:solidFill>
                  <a:srgbClr val="000000"/>
                </a:solidFill>
                <a:effectLst/>
                <a:uLnTx/>
                <a:uFillTx/>
                <a:latin typeface="Calibri" panose="020F0502020204030204" pitchFamily="34" charset="0"/>
                <a:ea typeface="+mn-ea"/>
                <a:cs typeface="+mn-cs"/>
              </a:rPr>
              <a:t>Treehugger</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Available at: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hlinkClick r:id="rId3"/>
              </a:rPr>
              <a:t>https://www.treehugger.com/what-are-the-three-pillars-of-sustainability-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(Accessed 14th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Special Events. (2016).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Q&amp;A on Corporate Social Responsibility in the Festival Industry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[online]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4"/>
              </a:rPr>
              <a:t>https://www.specialevents.com/blog/qa-corporate-social-responsibility-festival-industry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13</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p>
          <a:p>
            <a:pPr marL="0" marR="0" lvl="0" indent="0" algn="l" defTabSz="914400" rtl="0" eaLnBrk="1" fontAlgn="auto" latinLnBrk="0" hangingPunct="1">
              <a:lnSpc>
                <a:spcPts val="18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Ticketmaster.co.uk. (2024). Available at: https://discover.ticketmaster.co.uk/wp-content/uploads/2018/07/Wireless-2.jpg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January 2024)</a:t>
            </a: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Wessels, C. (2016)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Festival’s Support Sustainable Projects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r>
              <a:rPr kumimoji="0" lang="en-GB" sz="1600" b="0" i="1" u="none" strike="noStrike" kern="1200" cap="none" spc="0" normalizeH="0" baseline="0" noProof="0" dirty="0" err="1">
                <a:ln>
                  <a:noFill/>
                </a:ln>
                <a:solidFill>
                  <a:srgbClr val="000000"/>
                </a:solidFill>
                <a:effectLst/>
                <a:uLnTx/>
                <a:uFillTx/>
                <a:latin typeface="Calibri" panose="020F0502020204030204" pitchFamily="34" charset="0"/>
                <a:ea typeface="Times New Roman" panose="02020603050405020304" pitchFamily="18" charset="0"/>
                <a:cs typeface="+mn-cs"/>
              </a:rPr>
              <a:t>Greenpop</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5"/>
              </a:rPr>
              <a:t>https://greenpop.org/glastonbury-festival-sustainability/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13</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Wootton, L. (2019).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The 10 Best Sustainable Festivals in the UK</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[online] Eco-Age. Available at: </a:t>
            </a:r>
            <a:r>
              <a:rPr kumimoji="0" lang="en-GB" sz="1600" b="0" i="0" u="sng"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hlinkClick r:id="rId6"/>
              </a:rPr>
              <a:t>https://eco-age.com/resources/the-best-sustainable-festivals-in-the-uk/</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wireless festival 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Bing</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Available at: https://www.bing.com/search?q=wireless+festival+sustainability&amp;cvid=041a563f1c9a45cabd0ea3b5bb2e317c&amp;gs_lcrp=EgZjaHJvbWUyBggAEEUYOTIGCAEQRRhAMgcIAhBFGPxV0gEINTgxMmowajmoAgCwAgA&amp;FORM=ANAB01&amp;PC=HCTS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January 2024).</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www.youtube.com. (n.d.).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Festival 2016 - Reduce Festival Waste!</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[online] Available at: https://www.youtube.com/watch?v=MmgS80IBRsM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endParaRPr kumimoji="0" lang="en-GB" sz="1800" b="0" i="0" u="none" strike="noStrike" kern="1200" cap="none" spc="0" normalizeH="0" baseline="0" noProof="0" dirty="0">
              <a:ln>
                <a:noFill/>
              </a:ln>
              <a:solidFill>
                <a:srgbClr val="000000"/>
              </a:solidFill>
              <a:effectLst/>
              <a:uLnTx/>
              <a:uFillTx/>
              <a:latin typeface="Century Gothic"/>
              <a:ea typeface="+mn-ea"/>
              <a:cs typeface="+mn-cs"/>
            </a:endParaRPr>
          </a:p>
          <a:p>
            <a:endParaRPr lang="en-GB" dirty="0"/>
          </a:p>
        </p:txBody>
      </p:sp>
    </p:spTree>
    <p:extLst>
      <p:ext uri="{BB962C8B-B14F-4D97-AF65-F5344CB8AC3E}">
        <p14:creationId xmlns:p14="http://schemas.microsoft.com/office/powerpoint/2010/main" val="22646259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632DB-0364-9C07-E5BD-B7AC623EE1B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63EC15F-02A6-501D-0BF7-CA52B9EA9803}"/>
              </a:ext>
            </a:extLst>
          </p:cNvPr>
          <p:cNvSpPr>
            <a:spLocks noGrp="1"/>
          </p:cNvSpPr>
          <p:nvPr>
            <p:ph idx="1"/>
          </p:nvPr>
        </p:nvSpPr>
        <p:spPr/>
        <p:txBody>
          <a:bodyPr>
            <a:normAutofit fontScale="55000" lnSpcReduction="20000"/>
          </a:bodyPr>
          <a:lstStyle/>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2"/>
              </a:rPr>
              <a:t>https://tokyocheapo.com/events/fuji-rock-festival/#:~:text=Fuji%20Rock%20is%20the%20biggest,people%20attending%20in%20normal%20years</a:t>
            </a:r>
            <a:r>
              <a:rPr lang="en-GB" sz="2800" kern="100" dirty="0">
                <a:effectLst/>
                <a:latin typeface="Calibri" panose="020F0502020204030204" pitchFamily="34" charset="0"/>
                <a:ea typeface="Yu Mincho" panose="02020400000000000000" pitchFamily="18" charset="-128"/>
                <a:cs typeface="Times New Roman" panose="02020603050405020304" pitchFamily="18" charset="0"/>
              </a:rPr>
              <a:t>. </a:t>
            </a: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3"/>
              </a:rPr>
              <a:t>https://en.fujirockfestival.com/0112b/</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4"/>
              </a:rPr>
              <a:t>https://zenbird.media/fuji-rock-festival-introduces-sustainability-into-this-years-festival/</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5"/>
              </a:rPr>
              <a:t>http://www.bluereisen.com/events/why-fuji-rock-is-so-clean/</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6"/>
              </a:rPr>
              <a:t>https://www.coachella.com/festival-info</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7"/>
              </a:rPr>
              <a:t>https://abcnews.go.com/GMA/Culture/coachella-music-festival/story?id=54404096</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8"/>
              </a:rPr>
              <a:t>https://www.coachella.com/sustainability</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9"/>
              </a:rPr>
              <a:t>https://www.vogue.com/article/can-a-music-festival-ever-be-sustainable#:~:text=The%20annual%20Coachella%20music%20festival,inside%20the%20venue%20and%20campgrounds</a:t>
            </a:r>
            <a:r>
              <a:rPr lang="en-GB" sz="2800" kern="100" dirty="0">
                <a:effectLst/>
                <a:latin typeface="Calibri" panose="020F0502020204030204" pitchFamily="34" charset="0"/>
                <a:ea typeface="Yu Mincho" panose="02020400000000000000" pitchFamily="18" charset="-128"/>
                <a:cs typeface="Times New Roman" panose="02020603050405020304" pitchFamily="18" charset="0"/>
              </a:rPr>
              <a:t>.</a:t>
            </a: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10"/>
              </a:rPr>
              <a:t>https://www.silolondon.com/pages/about</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11"/>
              </a:rPr>
              <a:t>https://guide.michelin.com/us/en/article/features/silo-london-menu-zero-waste-michelin-green-star-sustainabilty</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12"/>
              </a:rPr>
              <a:t>https://www.silolondon.com/pages/zero-waste-philosophy</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13"/>
              </a:rPr>
              <a:t>https://www.theguardian.com/lifeandstyle/2014/sep/30/simple-sustainable-not-superchef-silo-uk-first-zero-waste-restaurant</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p:txBody>
      </p:sp>
    </p:spTree>
    <p:extLst>
      <p:ext uri="{BB962C8B-B14F-4D97-AF65-F5344CB8AC3E}">
        <p14:creationId xmlns:p14="http://schemas.microsoft.com/office/powerpoint/2010/main" val="29587450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748</TotalTime>
  <Words>2860</Words>
  <Application>Microsoft Office PowerPoint</Application>
  <PresentationFormat>Widescreen</PresentationFormat>
  <Paragraphs>191</Paragraphs>
  <Slides>34</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Calibri Light</vt:lpstr>
      <vt:lpstr>Century Gothic</vt:lpstr>
      <vt:lpstr>Roboto</vt:lpstr>
      <vt:lpstr>Times New Roman</vt:lpstr>
      <vt:lpstr>Wingdings 3</vt:lpstr>
      <vt:lpstr>Office Theme</vt:lpstr>
      <vt:lpstr> Global  Sustainable Tourism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Glastonbury Festival CSR Review </vt:lpstr>
      <vt:lpstr>Impacts a CSR plan can have</vt:lpstr>
      <vt:lpstr>Glastonbury Festivals CSR Policy</vt:lpstr>
      <vt:lpstr>Advantages of how Glastonbury festival is run</vt:lpstr>
      <vt:lpstr>PowerPoint Presentation</vt:lpstr>
      <vt:lpstr>PowerPoint Presentation</vt:lpstr>
      <vt:lpstr>PowerPoint Presentation</vt:lpstr>
      <vt:lpstr>Impact of Glastonbury's sustainability</vt:lpstr>
      <vt:lpstr>How does Glastonbury’s CSR policy fare with another business?</vt:lpstr>
      <vt:lpstr>Overall, how sustainable is Glastonbury Festival in comparison?</vt:lpstr>
      <vt:lpstr>Comparisons</vt:lpstr>
      <vt:lpstr>Fuji Rock – Music Comparison</vt:lpstr>
      <vt:lpstr>What is Fuji Rock?</vt:lpstr>
      <vt:lpstr>How sustainable is Fuji Rock?</vt:lpstr>
      <vt:lpstr>Coachella – Music Comparison</vt:lpstr>
      <vt:lpstr>What is Coachella?</vt:lpstr>
      <vt:lpstr>How sustainable is Coachella?</vt:lpstr>
      <vt:lpstr>Silo – Sustainability comparison</vt:lpstr>
      <vt:lpstr>What is Silo?</vt:lpstr>
      <vt:lpstr>How sustainable is Silo?</vt:lpstr>
      <vt:lpstr>Conclusion</vt:lpstr>
      <vt:lpstr>References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Comparisons</dc:title>
  <dc:creator>Clyde Seisun</dc:creator>
  <cp:lastModifiedBy>Clyde Seisun (2220481)</cp:lastModifiedBy>
  <cp:revision>8</cp:revision>
  <dcterms:created xsi:type="dcterms:W3CDTF">2024-01-13T15:21:36Z</dcterms:created>
  <dcterms:modified xsi:type="dcterms:W3CDTF">2024-01-14T22:05:32Z</dcterms:modified>
</cp:coreProperties>
</file>