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56" r:id="rId5"/>
    <p:sldId id="258" r:id="rId6"/>
    <p:sldId id="414" r:id="rId7"/>
    <p:sldId id="415" r:id="rId8"/>
    <p:sldId id="386" r:id="rId9"/>
    <p:sldId id="448" r:id="rId10"/>
    <p:sldId id="449" r:id="rId11"/>
    <p:sldId id="450" r:id="rId12"/>
    <p:sldId id="428" r:id="rId13"/>
    <p:sldId id="451" r:id="rId14"/>
    <p:sldId id="445" r:id="rId15"/>
    <p:sldId id="446" r:id="rId16"/>
    <p:sldId id="418" r:id="rId17"/>
    <p:sldId id="452" r:id="rId18"/>
    <p:sldId id="439" r:id="rId19"/>
    <p:sldId id="453" r:id="rId20"/>
    <p:sldId id="454" r:id="rId21"/>
    <p:sldId id="455" r:id="rId22"/>
    <p:sldId id="407" r:id="rId23"/>
    <p:sldId id="456" r:id="rId24"/>
    <p:sldId id="387" r:id="rId25"/>
    <p:sldId id="389" r:id="rId26"/>
    <p:sldId id="390" r:id="rId27"/>
    <p:sldId id="391" r:id="rId28"/>
    <p:sldId id="392" r:id="rId29"/>
    <p:sldId id="394" r:id="rId30"/>
    <p:sldId id="395" r:id="rId31"/>
    <p:sldId id="396" r:id="rId32"/>
    <p:sldId id="397" r:id="rId33"/>
    <p:sldId id="398" r:id="rId34"/>
    <p:sldId id="399" r:id="rId35"/>
    <p:sldId id="400" r:id="rId36"/>
    <p:sldId id="412" r:id="rId37"/>
    <p:sldId id="27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EF3807-4CE4-4D55-9B74-8965363CD8EE}" v="21" dt="2024-10-26T15:17:42.1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4660"/>
  </p:normalViewPr>
  <p:slideViewPr>
    <p:cSldViewPr>
      <p:cViewPr varScale="1">
        <p:scale>
          <a:sx n="59" d="100"/>
          <a:sy n="59" d="100"/>
        </p:scale>
        <p:origin x="1412"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22/11/2024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00" dirty="0">
                <a:effectLst/>
                <a:latin typeface="Arial" panose="020B0604020202020204" pitchFamily="34" charset="0"/>
                <a:ea typeface="Aptos" panose="020B0004020202020204" pitchFamily="34" charset="0"/>
                <a:cs typeface="Times New Roman" panose="02020603050405020304" pitchFamily="18" charset="0"/>
              </a:rPr>
              <a:t>Week 8 E-Commerce Solutions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2</a:t>
            </a:fld>
            <a:endParaRPr lang="en-GB"/>
          </a:p>
        </p:txBody>
      </p:sp>
    </p:spTree>
    <p:extLst>
      <p:ext uri="{BB962C8B-B14F-4D97-AF65-F5344CB8AC3E}">
        <p14:creationId xmlns:p14="http://schemas.microsoft.com/office/powerpoint/2010/main" val="1206025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gn="l">
              <a:buFont typeface="+mj-lt"/>
              <a:buAutoNum type="arabicPeriod"/>
            </a:pPr>
            <a:r>
              <a:rPr lang="en-GB" b="0" i="0" dirty="0">
                <a:solidFill>
                  <a:srgbClr val="0D0D0D"/>
                </a:solidFill>
                <a:effectLst/>
                <a:latin typeface="Söhne"/>
              </a:rPr>
              <a:t>Services are delivered over the public internet and are available to anyone who wants to purchase them.</a:t>
            </a:r>
          </a:p>
          <a:p>
            <a:pPr marL="742950" lvl="1" indent="-285750" algn="l">
              <a:buFont typeface="+mj-lt"/>
              <a:buAutoNum type="arabicPeriod"/>
            </a:pPr>
            <a:r>
              <a:rPr lang="en-GB" b="0" i="0" dirty="0">
                <a:solidFill>
                  <a:srgbClr val="0D0D0D"/>
                </a:solidFill>
                <a:effectLst/>
                <a:latin typeface="Söhne"/>
              </a:rPr>
              <a:t>Examples: AWS, Microsoft Azure, Google Cloud Platform (GCP).</a:t>
            </a: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6</a:t>
            </a:fld>
            <a:endParaRPr lang="en-GB"/>
          </a:p>
        </p:txBody>
      </p:sp>
    </p:spTree>
    <p:extLst>
      <p:ext uri="{BB962C8B-B14F-4D97-AF65-F5344CB8AC3E}">
        <p14:creationId xmlns:p14="http://schemas.microsoft.com/office/powerpoint/2010/main" val="2220303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gn="l">
              <a:buFont typeface="+mj-lt"/>
              <a:buAutoNum type="arabicPeriod"/>
            </a:pPr>
            <a:r>
              <a:rPr lang="en-GB" b="0" i="0" dirty="0">
                <a:solidFill>
                  <a:srgbClr val="0D0D0D"/>
                </a:solidFill>
                <a:effectLst/>
                <a:latin typeface="Söhne"/>
              </a:rPr>
              <a:t>Infrastructure and services are maintained on a private network and are dedicated to a single organization. Offers more control and customization but requires more resources to maintain.</a:t>
            </a:r>
          </a:p>
          <a:p>
            <a:pPr marL="742950" lvl="1" indent="-285750" algn="l">
              <a:buFont typeface="+mj-lt"/>
              <a:buAutoNum type="arabicPeriod"/>
            </a:pPr>
            <a:r>
              <a:rPr lang="en-GB" b="0" i="0" dirty="0">
                <a:solidFill>
                  <a:srgbClr val="0D0D0D"/>
                </a:solidFill>
                <a:effectLst/>
                <a:latin typeface="Söhne"/>
              </a:rPr>
              <a:t>Examples: VMware, OpenStack.</a:t>
            </a: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7</a:t>
            </a:fld>
            <a:endParaRPr lang="en-GB"/>
          </a:p>
        </p:txBody>
      </p:sp>
    </p:spTree>
    <p:extLst>
      <p:ext uri="{BB962C8B-B14F-4D97-AF65-F5344CB8AC3E}">
        <p14:creationId xmlns:p14="http://schemas.microsoft.com/office/powerpoint/2010/main" val="178617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gn="l">
              <a:buFont typeface="+mj-lt"/>
              <a:buAutoNum type="arabicPeriod"/>
            </a:pPr>
            <a:r>
              <a:rPr lang="en-GB" b="0" i="0" dirty="0">
                <a:solidFill>
                  <a:srgbClr val="0D0D0D"/>
                </a:solidFill>
                <a:effectLst/>
                <a:latin typeface="Söhne"/>
              </a:rPr>
              <a:t>Combines public and private clouds, allowing data and applications to be shared between them. This model offers more flexibility and optimization of resources.</a:t>
            </a:r>
          </a:p>
          <a:p>
            <a:pPr marL="742950" lvl="1" indent="-285750" algn="l">
              <a:buFont typeface="+mj-lt"/>
              <a:buAutoNum type="arabicPeriod"/>
            </a:pPr>
            <a:r>
              <a:rPr lang="en-GB" b="0" i="0" dirty="0">
                <a:solidFill>
                  <a:srgbClr val="0D0D0D"/>
                </a:solidFill>
                <a:effectLst/>
                <a:latin typeface="Söhne"/>
              </a:rPr>
              <a:t>Examples: Using a combination of AWS and private data </a:t>
            </a:r>
            <a:r>
              <a:rPr lang="en-GB" b="0" i="0" dirty="0" err="1">
                <a:solidFill>
                  <a:srgbClr val="0D0D0D"/>
                </a:solidFill>
                <a:effectLst/>
                <a:latin typeface="Söhne"/>
              </a:rPr>
              <a:t>centers</a:t>
            </a:r>
            <a:r>
              <a:rPr lang="en-GB" b="0" i="0" dirty="0">
                <a:solidFill>
                  <a:srgbClr val="0D0D0D"/>
                </a:solidFill>
                <a:effectLst/>
                <a:latin typeface="Söhne"/>
              </a:rPr>
              <a:t>.</a:t>
            </a: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8</a:t>
            </a:fld>
            <a:endParaRPr lang="en-GB"/>
          </a:p>
        </p:txBody>
      </p:sp>
    </p:spTree>
    <p:extLst>
      <p:ext uri="{BB962C8B-B14F-4D97-AF65-F5344CB8AC3E}">
        <p14:creationId xmlns:p14="http://schemas.microsoft.com/office/powerpoint/2010/main" val="3851013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22/11/2024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a:t>
            </a:r>
            <a:r>
              <a:rPr lang="en-GB" sz="2800" b="1" i="1">
                <a:solidFill>
                  <a:srgbClr val="FFFF00"/>
                </a:solidFill>
                <a:effectLst>
                  <a:outerShdw blurRad="38100" dist="38100" dir="2700000" algn="tl">
                    <a:srgbClr val="000000">
                      <a:alpha val="43137"/>
                    </a:srgbClr>
                  </a:outerShdw>
                </a:effectLst>
              </a:rPr>
              <a:t>: Mobolanle Bello</a:t>
            </a:r>
            <a:endParaRPr lang="en-GB" sz="2800" b="1" i="1" dirty="0">
              <a:solidFill>
                <a:srgbClr val="FFFF00"/>
              </a:solidFill>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08 : </a:t>
            </a:r>
            <a:r>
              <a:rPr lang="en-GB" sz="2800" b="1" i="1" dirty="0">
                <a:solidFill>
                  <a:srgbClr val="FFFF00"/>
                </a:solidFill>
                <a:effectLst>
                  <a:outerShdw blurRad="38100" dist="38100" dir="2700000" algn="tl">
                    <a:srgbClr val="000000">
                      <a:alpha val="43137"/>
                    </a:srgbClr>
                  </a:outerShdw>
                </a:effectLst>
              </a:rPr>
              <a:t>Cloud Computing Concepts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Week 5: Cloud Computing Concepts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Understanding Cloud Computing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Benefits and Challenges of Cloud Computing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fr-FR" sz="1800" kern="100" dirty="0">
                <a:effectLst/>
                <a:latin typeface="Arial" panose="020B0604020202020204" pitchFamily="34" charset="0"/>
                <a:ea typeface="Aptos" panose="020B0004020202020204" pitchFamily="34" charset="0"/>
                <a:cs typeface="Times New Roman" panose="02020603050405020304" pitchFamily="18" charset="0"/>
              </a:rPr>
              <a:t>Cloud Service </a:t>
            </a:r>
            <a:r>
              <a:rPr lang="fr-FR" sz="1800" kern="100" dirty="0" err="1">
                <a:effectLst/>
                <a:latin typeface="Arial" panose="020B0604020202020204" pitchFamily="34" charset="0"/>
                <a:ea typeface="Aptos" panose="020B0004020202020204" pitchFamily="34" charset="0"/>
                <a:cs typeface="Times New Roman" panose="02020603050405020304" pitchFamily="18" charset="0"/>
              </a:rPr>
              <a:t>Models</a:t>
            </a:r>
            <a:r>
              <a:rPr lang="fr-FR" sz="1800" kern="100" dirty="0">
                <a:effectLst/>
                <a:latin typeface="Arial" panose="020B0604020202020204" pitchFamily="34" charset="0"/>
                <a:ea typeface="Aptos" panose="020B0004020202020204" pitchFamily="34" charset="0"/>
                <a:cs typeface="Times New Roman" panose="02020603050405020304" pitchFamily="18" charset="0"/>
              </a:rPr>
              <a:t>: IaaS, PaaS, SaaS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WHAT IS CLOUD COMPUTING?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930765"/>
            <a:ext cx="8229600" cy="4680520"/>
          </a:xfrm>
        </p:spPr>
        <p:txBody>
          <a:bodyPr>
            <a:normAutofit fontScale="92500" lnSpcReduction="20000"/>
          </a:bodyPr>
          <a:lstStyle/>
          <a:p>
            <a:pPr algn="l">
              <a:buFont typeface="Wingdings" panose="05000000000000000000" pitchFamily="2" charset="2"/>
              <a:buChar char="q"/>
            </a:pPr>
            <a:r>
              <a:rPr lang="en-GB" dirty="0"/>
              <a:t>Cloud computing is the on-demand delivery of computing services over the internet to offer faster innovation, flexible resources, and economies of scale. </a:t>
            </a:r>
          </a:p>
          <a:p>
            <a:pPr algn="l">
              <a:buFont typeface="Wingdings" panose="05000000000000000000" pitchFamily="2" charset="2"/>
              <a:buChar char="q"/>
            </a:pPr>
            <a:r>
              <a:rPr lang="en-GB" dirty="0"/>
              <a:t>These services can include things like servers, storage, databases, networking, software, analytics, and intelligence.</a:t>
            </a:r>
            <a:endParaRPr lang="en-GB" b="0" i="0" dirty="0">
              <a:solidFill>
                <a:srgbClr val="0D0D0D"/>
              </a:solidFill>
              <a:effectLst/>
              <a:latin typeface="Söhne"/>
            </a:endParaRPr>
          </a:p>
          <a:p>
            <a:pPr algn="l">
              <a:buFont typeface="Wingdings" panose="05000000000000000000" pitchFamily="2" charset="2"/>
              <a:buChar char="q"/>
            </a:pPr>
            <a:r>
              <a:rPr lang="en-GB" b="0" i="0" dirty="0">
                <a:solidFill>
                  <a:srgbClr val="0D0D0D"/>
                </a:solidFill>
                <a:effectLst/>
                <a:latin typeface="Söhne"/>
              </a:rPr>
              <a:t>Rather than owning and maintaining physical data centres and servers, individuals and organisations can access computing resources on-demand from a cloud services provider.</a:t>
            </a:r>
            <a:endParaRPr lang="en-GB" dirty="0"/>
          </a:p>
        </p:txBody>
      </p:sp>
    </p:spTree>
    <p:extLst>
      <p:ext uri="{BB962C8B-B14F-4D97-AF65-F5344CB8AC3E}">
        <p14:creationId xmlns:p14="http://schemas.microsoft.com/office/powerpoint/2010/main" val="193392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792596" y="-300849"/>
            <a:ext cx="10729192" cy="1143000"/>
          </a:xfrm>
        </p:spPr>
        <p:txBody>
          <a:bodyPr>
            <a:normAutofit/>
          </a:bodyPr>
          <a:lstStyle/>
          <a:p>
            <a:r>
              <a:rPr lang="en-GB" sz="3600" dirty="0"/>
              <a:t>CHARACTERISTICS OF CLOUD COMPUTING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620688"/>
            <a:ext cx="8686800" cy="5256584"/>
          </a:xfrm>
        </p:spPr>
        <p:txBody>
          <a:bodyPr>
            <a:normAutofit fontScale="55000" lnSpcReduction="20000"/>
          </a:bodyPr>
          <a:lstStyle/>
          <a:p>
            <a:pPr algn="l">
              <a:buFont typeface="Wingdings" panose="05000000000000000000" pitchFamily="2" charset="2"/>
              <a:buChar char="Ø"/>
            </a:pPr>
            <a:r>
              <a:rPr lang="en-GB" b="1" i="0" dirty="0">
                <a:solidFill>
                  <a:srgbClr val="0D0D0D"/>
                </a:solidFill>
                <a:effectLst/>
                <a:latin typeface="Söhne"/>
              </a:rPr>
              <a:t>On-Demand Self-Service</a:t>
            </a:r>
            <a:r>
              <a:rPr lang="en-GB" b="0" i="0" dirty="0">
                <a:solidFill>
                  <a:srgbClr val="0D0D0D"/>
                </a:solidFill>
                <a:effectLst/>
                <a:latin typeface="Söhne"/>
              </a:rPr>
              <a:t>: Users can provision resources such as server time and network storage as needed without requiring human interaction with each service provider.</a:t>
            </a:r>
          </a:p>
          <a:p>
            <a:pPr algn="l">
              <a:buFont typeface="Wingdings" panose="05000000000000000000" pitchFamily="2" charset="2"/>
              <a:buChar char="Ø"/>
            </a:pPr>
            <a:r>
              <a:rPr lang="en-GB" b="1" i="0" dirty="0">
                <a:solidFill>
                  <a:srgbClr val="0D0D0D"/>
                </a:solidFill>
                <a:effectLst/>
                <a:latin typeface="Söhne"/>
              </a:rPr>
              <a:t>Broad Network Access</a:t>
            </a:r>
            <a:r>
              <a:rPr lang="en-GB" b="0" i="0" dirty="0">
                <a:solidFill>
                  <a:srgbClr val="0D0D0D"/>
                </a:solidFill>
                <a:effectLst/>
                <a:latin typeface="Söhne"/>
              </a:rPr>
              <a:t>: Cloud services are available over the network and can be accessed through standard mechanisms, allowing users to use different devices like smartphones, tablets, laptops, etc.</a:t>
            </a:r>
          </a:p>
          <a:p>
            <a:pPr algn="l">
              <a:buFont typeface="Wingdings" panose="05000000000000000000" pitchFamily="2" charset="2"/>
              <a:buChar char="Ø"/>
            </a:pPr>
            <a:r>
              <a:rPr lang="en-GB" b="1" i="0" dirty="0">
                <a:solidFill>
                  <a:srgbClr val="0D0D0D"/>
                </a:solidFill>
                <a:effectLst/>
                <a:latin typeface="Söhne"/>
              </a:rPr>
              <a:t>Resource Pooling</a:t>
            </a:r>
            <a:r>
              <a:rPr lang="en-GB" b="0" i="0" dirty="0">
                <a:solidFill>
                  <a:srgbClr val="0D0D0D"/>
                </a:solidFill>
                <a:effectLst/>
                <a:latin typeface="Söhne"/>
              </a:rPr>
              <a:t>: Cloud providers pool their resources to serve multiple users, enabling them to dynamically allocate and reallocate resources based on demand. This leads to more efficient use of resources.</a:t>
            </a:r>
          </a:p>
          <a:p>
            <a:pPr algn="l">
              <a:buFont typeface="Wingdings" panose="05000000000000000000" pitchFamily="2" charset="2"/>
              <a:buChar char="Ø"/>
            </a:pPr>
            <a:r>
              <a:rPr lang="en-GB" b="1" i="0" dirty="0">
                <a:solidFill>
                  <a:srgbClr val="0D0D0D"/>
                </a:solidFill>
                <a:effectLst/>
                <a:latin typeface="Söhne"/>
              </a:rPr>
              <a:t>Rapid Elasticity</a:t>
            </a:r>
            <a:r>
              <a:rPr lang="en-GB" b="0" i="0" dirty="0">
                <a:solidFill>
                  <a:srgbClr val="0D0D0D"/>
                </a:solidFill>
                <a:effectLst/>
                <a:latin typeface="Söhne"/>
              </a:rPr>
              <a:t>: Resources can be rapidly and elastically provisioned and released. This allows users to scale resources up or down as needed, often automatically, to handle fluctuations in demand.</a:t>
            </a:r>
          </a:p>
          <a:p>
            <a:pPr algn="l">
              <a:buFont typeface="Wingdings" panose="05000000000000000000" pitchFamily="2" charset="2"/>
              <a:buChar char="Ø"/>
            </a:pPr>
            <a:r>
              <a:rPr lang="en-GB" b="1" i="0" dirty="0">
                <a:solidFill>
                  <a:srgbClr val="0D0D0D"/>
                </a:solidFill>
                <a:effectLst/>
                <a:latin typeface="Söhne"/>
              </a:rPr>
              <a:t>Measured Service</a:t>
            </a:r>
            <a:r>
              <a:rPr lang="en-GB" b="0" i="0" dirty="0">
                <a:solidFill>
                  <a:srgbClr val="0D0D0D"/>
                </a:solidFill>
                <a:effectLst/>
                <a:latin typeface="Söhne"/>
              </a:rPr>
              <a:t>: Cloud systems automatically control and optimize resource usage by leveraging a metering capability. This enables resource usage to be monitored, controlled, and reported, providing transparency for both the provider and consumer.</a:t>
            </a:r>
          </a:p>
          <a:p>
            <a:pPr>
              <a:buFont typeface="Wingdings" panose="05000000000000000000" pitchFamily="2" charset="2"/>
              <a:buChar char="Ø"/>
            </a:pPr>
            <a:r>
              <a:rPr lang="en-GB" b="1" dirty="0"/>
              <a:t>Rapid elasticity: </a:t>
            </a:r>
            <a:r>
              <a:rPr lang="en-GB" dirty="0"/>
              <a:t>Cloud resources can scale up or down quickly to meet changing demand, without over-provisioning</a:t>
            </a:r>
          </a:p>
          <a:p>
            <a:pPr>
              <a:buFont typeface="Wingdings" panose="05000000000000000000" pitchFamily="2" charset="2"/>
              <a:buChar char="Ø"/>
            </a:pPr>
            <a:r>
              <a:rPr lang="en-GB" b="1" dirty="0"/>
              <a:t>Cost savings: </a:t>
            </a:r>
            <a:r>
              <a:rPr lang="en-GB" dirty="0"/>
              <a:t>Cloud computing allows organizations to trade fixed IT infrastructure costs for variable, pay-as-you-go pricing, taking advantage of the cloud provider's economies of scale</a:t>
            </a:r>
          </a:p>
          <a:p>
            <a:pPr algn="l">
              <a:buFont typeface="+mj-lt"/>
              <a:buAutoNum type="arabicPeriod"/>
            </a:pPr>
            <a:endParaRPr lang="en-GB" b="0" i="0" dirty="0">
              <a:solidFill>
                <a:srgbClr val="0D0D0D"/>
              </a:solidFill>
              <a:effectLst/>
              <a:latin typeface="Söhne"/>
            </a:endParaRPr>
          </a:p>
        </p:txBody>
      </p:sp>
    </p:spTree>
    <p:extLst>
      <p:ext uri="{BB962C8B-B14F-4D97-AF65-F5344CB8AC3E}">
        <p14:creationId xmlns:p14="http://schemas.microsoft.com/office/powerpoint/2010/main" val="4275724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1289" y="-315416"/>
            <a:ext cx="8229600" cy="1143000"/>
          </a:xfrm>
        </p:spPr>
        <p:txBody>
          <a:bodyPr>
            <a:normAutofit/>
          </a:bodyPr>
          <a:lstStyle/>
          <a:p>
            <a:r>
              <a:rPr lang="en-GB" dirty="0"/>
              <a:t>CLOUD MODELS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92696"/>
            <a:ext cx="8568952" cy="5328592"/>
          </a:xfrm>
        </p:spPr>
        <p:txBody>
          <a:bodyPr>
            <a:normAutofit/>
          </a:bodyPr>
          <a:lstStyle/>
          <a:p>
            <a:pPr marL="0" indent="0">
              <a:buNone/>
            </a:pPr>
            <a:r>
              <a:rPr lang="en-GB" dirty="0"/>
              <a:t>Cloud computing models refer to how cloud services are delivered and who manages the underlying infrastructure. </a:t>
            </a:r>
          </a:p>
          <a:p>
            <a:pPr marL="0" indent="0">
              <a:buNone/>
            </a:pPr>
            <a:r>
              <a:rPr lang="en-GB" dirty="0"/>
              <a:t>Here's a breakdown of the three most common deployment models:</a:t>
            </a:r>
          </a:p>
          <a:p>
            <a:pPr>
              <a:buFont typeface="Wingdings" panose="05000000000000000000" pitchFamily="2" charset="2"/>
              <a:buChar char="Ø"/>
            </a:pPr>
            <a:r>
              <a:rPr lang="en-GB" dirty="0"/>
              <a:t>Public</a:t>
            </a:r>
          </a:p>
          <a:p>
            <a:pPr>
              <a:buFont typeface="Wingdings" panose="05000000000000000000" pitchFamily="2" charset="2"/>
              <a:buChar char="Ø"/>
            </a:pPr>
            <a:r>
              <a:rPr lang="en-GB" dirty="0"/>
              <a:t>Private</a:t>
            </a:r>
          </a:p>
          <a:p>
            <a:pPr>
              <a:buFont typeface="Wingdings" panose="05000000000000000000" pitchFamily="2" charset="2"/>
              <a:buChar char="Ø"/>
            </a:pPr>
            <a:r>
              <a:rPr lang="en-GB" dirty="0"/>
              <a:t>Hybrid</a:t>
            </a:r>
          </a:p>
        </p:txBody>
      </p:sp>
    </p:spTree>
    <p:extLst>
      <p:ext uri="{BB962C8B-B14F-4D97-AF65-F5344CB8AC3E}">
        <p14:creationId xmlns:p14="http://schemas.microsoft.com/office/powerpoint/2010/main" val="180914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1289" y="-315416"/>
            <a:ext cx="8229600" cy="1143000"/>
          </a:xfrm>
        </p:spPr>
        <p:txBody>
          <a:bodyPr>
            <a:normAutofit/>
          </a:bodyPr>
          <a:lstStyle/>
          <a:p>
            <a:r>
              <a:rPr lang="en-GB" b="1" dirty="0"/>
              <a:t>Public Cloud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99605" y="548680"/>
            <a:ext cx="8712968" cy="5328592"/>
          </a:xfrm>
        </p:spPr>
        <p:txBody>
          <a:bodyPr>
            <a:normAutofit fontScale="85000" lnSpcReduction="10000"/>
          </a:bodyPr>
          <a:lstStyle/>
          <a:p>
            <a:pPr>
              <a:buFont typeface="Wingdings" panose="05000000000000000000" pitchFamily="2" charset="2"/>
              <a:buChar char="Ø"/>
            </a:pPr>
            <a:r>
              <a:rPr lang="en-GB" dirty="0"/>
              <a:t>Public cloud is a publicly accessible cloud environment owned by third-party providers. </a:t>
            </a:r>
          </a:p>
          <a:p>
            <a:pPr>
              <a:buFont typeface="Wingdings" panose="05000000000000000000" pitchFamily="2" charset="2"/>
              <a:buChar char="Ø"/>
            </a:pPr>
            <a:r>
              <a:rPr lang="en-GB" dirty="0"/>
              <a:t>It allows users to access, manage, and maintain IT resources in various aspects, including applications and infrastructure. </a:t>
            </a:r>
          </a:p>
          <a:p>
            <a:pPr>
              <a:buFont typeface="Wingdings" panose="05000000000000000000" pitchFamily="2" charset="2"/>
              <a:buChar char="Ø"/>
            </a:pPr>
            <a:r>
              <a:rPr lang="en-GB" dirty="0"/>
              <a:t>Users can only pay for the resources they use, achieving their goals economically. </a:t>
            </a:r>
          </a:p>
          <a:p>
            <a:pPr>
              <a:buFont typeface="Wingdings" panose="05000000000000000000" pitchFamily="2" charset="2"/>
              <a:buChar char="Ø"/>
            </a:pPr>
            <a:r>
              <a:rPr lang="en-GB" dirty="0"/>
              <a:t>However, they cannot control the physical infrastructure, requiring providers to ensure security and reliability. </a:t>
            </a:r>
          </a:p>
          <a:p>
            <a:pPr>
              <a:buFont typeface="Wingdings" panose="05000000000000000000" pitchFamily="2" charset="2"/>
              <a:buChar char="Ø"/>
            </a:pPr>
            <a:r>
              <a:rPr lang="en-GB" dirty="0"/>
              <a:t>Examples include foreign Google App Engine, Amazon EC2, IBM Developer, domestic Tencent Cloud, Alibaba Cloud, Huawei Cloud, and </a:t>
            </a:r>
            <a:r>
              <a:rPr lang="en-GB" dirty="0" err="1"/>
              <a:t>Ucloud</a:t>
            </a:r>
            <a:r>
              <a:rPr lang="en-GB" dirty="0"/>
              <a:t>.</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2394776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1289" y="-315416"/>
            <a:ext cx="8229600" cy="1143000"/>
          </a:xfrm>
        </p:spPr>
        <p:txBody>
          <a:bodyPr>
            <a:normAutofit/>
          </a:bodyPr>
          <a:lstStyle/>
          <a:p>
            <a:r>
              <a:rPr lang="en-GB" b="1" dirty="0"/>
              <a:t>Private Cloud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6728" y="620688"/>
            <a:ext cx="8758721" cy="5328592"/>
          </a:xfrm>
        </p:spPr>
        <p:txBody>
          <a:bodyPr>
            <a:normAutofit fontScale="85000" lnSpcReduction="20000"/>
          </a:bodyPr>
          <a:lstStyle/>
          <a:p>
            <a:pPr>
              <a:buFont typeface="Wingdings" panose="05000000000000000000" pitchFamily="2" charset="2"/>
              <a:buChar char="Ø"/>
            </a:pPr>
            <a:r>
              <a:rPr lang="en-GB" dirty="0"/>
              <a:t>Enterprises and other social organizations are not open to the public. </a:t>
            </a:r>
          </a:p>
          <a:p>
            <a:pPr>
              <a:buFont typeface="Wingdings" panose="05000000000000000000" pitchFamily="2" charset="2"/>
              <a:buChar char="Ø"/>
            </a:pPr>
            <a:r>
              <a:rPr lang="en-GB" dirty="0"/>
              <a:t>Data centres that provide cloud services (IT resources) for enterprises or organizations are called private clouds. </a:t>
            </a:r>
          </a:p>
          <a:p>
            <a:pPr>
              <a:buFont typeface="Wingdings" panose="05000000000000000000" pitchFamily="2" charset="2"/>
              <a:buChar char="Ø"/>
            </a:pPr>
            <a:r>
              <a:rPr lang="en-GB" dirty="0"/>
              <a:t>Compared with public clouds, users of private clouds own the entire cloud centre facility, can control where program run and can decide which users are allowed to use cloud services.</a:t>
            </a:r>
          </a:p>
          <a:p>
            <a:pPr>
              <a:buFont typeface="Wingdings" panose="05000000000000000000" pitchFamily="2" charset="2"/>
              <a:buChar char="Ø"/>
            </a:pPr>
            <a:r>
              <a:rPr lang="en-GB" dirty="0"/>
              <a:t>Private clouds offer less restrictions like bandwidth, security, and regulatory compliance, and provide more security and privacy guarantees. </a:t>
            </a:r>
          </a:p>
          <a:p>
            <a:pPr>
              <a:buFont typeface="Wingdings" panose="05000000000000000000" pitchFamily="2" charset="2"/>
              <a:buChar char="Ø"/>
            </a:pPr>
            <a:r>
              <a:rPr lang="en-GB" dirty="0"/>
              <a:t>They can also support applications and middleware operating environments.</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418671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1289" y="-315416"/>
            <a:ext cx="8229600" cy="1143000"/>
          </a:xfrm>
        </p:spPr>
        <p:txBody>
          <a:bodyPr>
            <a:normAutofit/>
          </a:bodyPr>
          <a:lstStyle/>
          <a:p>
            <a:r>
              <a:rPr lang="en-GB" b="1" dirty="0"/>
              <a:t>Hybrid Cloud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71613" y="620688"/>
            <a:ext cx="8568952" cy="5328592"/>
          </a:xfrm>
        </p:spPr>
        <p:txBody>
          <a:bodyPr>
            <a:normAutofit fontScale="92500" lnSpcReduction="20000"/>
          </a:bodyPr>
          <a:lstStyle/>
          <a:p>
            <a:pPr>
              <a:buFont typeface="Wingdings" panose="05000000000000000000" pitchFamily="2" charset="2"/>
              <a:buChar char="Ø"/>
            </a:pPr>
            <a:r>
              <a:rPr lang="en-GB" dirty="0"/>
              <a:t>Hybrid cloud combines public and private cloud services, allowing users to share resources in controlled ways. </a:t>
            </a:r>
          </a:p>
          <a:p>
            <a:pPr>
              <a:buFont typeface="Wingdings" panose="05000000000000000000" pitchFamily="2" charset="2"/>
              <a:buChar char="Ø"/>
            </a:pPr>
            <a:r>
              <a:rPr lang="en-GB" dirty="0"/>
              <a:t>Enterprises can use public clouds for non-critical applications and internal private clouds for more critical applications. </a:t>
            </a:r>
          </a:p>
          <a:p>
            <a:pPr>
              <a:buFont typeface="Wingdings" panose="05000000000000000000" pitchFamily="2" charset="2"/>
              <a:buChar char="Ø"/>
            </a:pPr>
            <a:r>
              <a:rPr lang="en-GB" dirty="0"/>
              <a:t>This hybrid cloud is used for two main reasons: compromising considerations and transitioning from private to public cloud. </a:t>
            </a:r>
          </a:p>
          <a:p>
            <a:pPr>
              <a:buFont typeface="Wingdings" panose="05000000000000000000" pitchFamily="2" charset="2"/>
              <a:buChar char="Ø"/>
            </a:pPr>
            <a:r>
              <a:rPr lang="en-GB" dirty="0"/>
              <a:t>Public cloud is the mainstream of cloud computing due to higher resource utilization efficiency, while private and public cloud will coexist in common development.</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779492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CLOUD COMPUTING SERVICES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827584"/>
            <a:ext cx="8229600" cy="3917032"/>
          </a:xfrm>
        </p:spPr>
        <p:txBody>
          <a:bodyPr>
            <a:normAutofit/>
          </a:bodyPr>
          <a:lstStyle/>
          <a:p>
            <a:pPr marL="0" indent="0" algn="l">
              <a:buNone/>
            </a:pPr>
            <a:r>
              <a:rPr lang="en-GB" b="0" i="0" dirty="0">
                <a:solidFill>
                  <a:srgbClr val="0D0D0D"/>
                </a:solidFill>
                <a:effectLst/>
                <a:latin typeface="Söhne"/>
              </a:rPr>
              <a:t>Cloud computing services are typically categorized into three main service models:</a:t>
            </a:r>
          </a:p>
          <a:p>
            <a:pPr algn="l">
              <a:buFont typeface="Wingdings" panose="05000000000000000000" pitchFamily="2" charset="2"/>
              <a:buChar char="Ø"/>
            </a:pPr>
            <a:r>
              <a:rPr lang="en-GB" i="0" dirty="0">
                <a:solidFill>
                  <a:srgbClr val="0D0D0D"/>
                </a:solidFill>
                <a:effectLst/>
                <a:latin typeface="Söhne"/>
              </a:rPr>
              <a:t>Infrastructure as a Service (IaaS)</a:t>
            </a:r>
          </a:p>
          <a:p>
            <a:pPr algn="l">
              <a:buFont typeface="Wingdings" panose="05000000000000000000" pitchFamily="2" charset="2"/>
              <a:buChar char="Ø"/>
            </a:pPr>
            <a:r>
              <a:rPr lang="en-GB" i="0" dirty="0">
                <a:solidFill>
                  <a:srgbClr val="0D0D0D"/>
                </a:solidFill>
                <a:effectLst/>
                <a:latin typeface="Söhne"/>
              </a:rPr>
              <a:t>Platform as a Service (PaaS)</a:t>
            </a:r>
          </a:p>
          <a:p>
            <a:pPr algn="l">
              <a:buFont typeface="Wingdings" panose="05000000000000000000" pitchFamily="2" charset="2"/>
              <a:buChar char="Ø"/>
            </a:pPr>
            <a:r>
              <a:rPr lang="en-GB" i="0" dirty="0">
                <a:solidFill>
                  <a:srgbClr val="0D0D0D"/>
                </a:solidFill>
                <a:effectLst/>
                <a:latin typeface="Söhne"/>
              </a:rPr>
              <a:t>Software as a Service (SaaS)</a:t>
            </a:r>
          </a:p>
        </p:txBody>
      </p:sp>
    </p:spTree>
    <p:extLst>
      <p:ext uri="{BB962C8B-B14F-4D97-AF65-F5344CB8AC3E}">
        <p14:creationId xmlns:p14="http://schemas.microsoft.com/office/powerpoint/2010/main" val="3265085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Infrastructure as a Service (IaaS)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15516" y="688132"/>
            <a:ext cx="8712968" cy="5481736"/>
          </a:xfrm>
        </p:spPr>
        <p:txBody>
          <a:bodyPr>
            <a:normAutofit fontScale="62500" lnSpcReduction="20000"/>
          </a:bodyPr>
          <a:lstStyle/>
          <a:p>
            <a:pPr algn="l">
              <a:buFont typeface="Wingdings" panose="05000000000000000000" pitchFamily="2" charset="2"/>
              <a:buChar char="Ø"/>
            </a:pPr>
            <a:r>
              <a:rPr lang="en-GB" dirty="0"/>
              <a:t>Infrastructure as a Service (IaaS) is the foundation of cloud computing, offering on-demand access to IT infrastructure to users in the form of services like water and electricity.</a:t>
            </a:r>
          </a:p>
          <a:p>
            <a:pPr>
              <a:buFont typeface="Wingdings" panose="05000000000000000000" pitchFamily="2" charset="2"/>
              <a:buChar char="Ø"/>
            </a:pPr>
            <a:r>
              <a:rPr lang="en-GB" dirty="0"/>
              <a:t>It is a cost-effective and flexible solution for managing IT infrastructure.</a:t>
            </a:r>
          </a:p>
          <a:p>
            <a:pPr>
              <a:buFont typeface="Wingdings" panose="05000000000000000000" pitchFamily="2" charset="2"/>
              <a:buChar char="Ø"/>
            </a:pPr>
            <a:r>
              <a:rPr lang="en-GB" dirty="0"/>
              <a:t>It provides highly scalable  IT capabilities based on hardware resources such as servers, storage, networking and visualisation in the form of services. </a:t>
            </a:r>
          </a:p>
          <a:p>
            <a:pPr>
              <a:buFont typeface="Wingdings" panose="05000000000000000000" pitchFamily="2" charset="2"/>
              <a:buChar char="Ø"/>
            </a:pPr>
            <a:r>
              <a:rPr lang="en-GB" b="0" i="0" dirty="0">
                <a:solidFill>
                  <a:srgbClr val="0D0D0D"/>
                </a:solidFill>
                <a:effectLst/>
                <a:latin typeface="Söhne"/>
              </a:rPr>
              <a:t>Offers virtualized computing resources over the internet. Users can rent virtual machines, storage, and networking resources.</a:t>
            </a:r>
          </a:p>
          <a:p>
            <a:pPr>
              <a:buFont typeface="Wingdings" panose="05000000000000000000" pitchFamily="2" charset="2"/>
              <a:buChar char="Ø"/>
            </a:pPr>
            <a:r>
              <a:rPr lang="en-GB" dirty="0"/>
              <a:t>It is usually charged according to the cost of the resources consumed. </a:t>
            </a:r>
          </a:p>
          <a:p>
            <a:pPr>
              <a:buFont typeface="Wingdings" panose="05000000000000000000" pitchFamily="2" charset="2"/>
              <a:buChar char="Ø"/>
            </a:pPr>
            <a:r>
              <a:rPr lang="en-GB" b="0" i="0" dirty="0">
                <a:solidFill>
                  <a:srgbClr val="0D0D0D"/>
                </a:solidFill>
                <a:effectLst/>
                <a:latin typeface="Söhne"/>
              </a:rPr>
              <a:t>Examples: Amazon Web Services (AWS) EC2, Microsoft Azure Virtual Machines.</a:t>
            </a:r>
          </a:p>
          <a:p>
            <a:pPr>
              <a:buFont typeface="Wingdings" panose="05000000000000000000" pitchFamily="2" charset="2"/>
              <a:buChar char="Ø"/>
            </a:pPr>
            <a:r>
              <a:rPr lang="en-GB" dirty="0"/>
              <a:t>Benefits include cost-effectiveness, scalability, flexibility, and disaster recovery. IaaS is used by businesses, developers, IT professionals, and organizations with fluctuating workloads. </a:t>
            </a:r>
          </a:p>
          <a:p>
            <a:pPr>
              <a:buFont typeface="Wingdings" panose="05000000000000000000" pitchFamily="2" charset="2"/>
              <a:buChar char="Ø"/>
            </a:pPr>
            <a:r>
              <a:rPr lang="en-GB" dirty="0"/>
              <a:t>However, security is crucial, and providers must offer open standards and portability options. IT expertise is required to effectively manage IaaS environments. </a:t>
            </a:r>
          </a:p>
          <a:p>
            <a:pPr marL="0" indent="0" algn="l">
              <a:buNone/>
            </a:pPr>
            <a:r>
              <a:rPr lang="en-GB" dirty="0"/>
              <a:t>. </a:t>
            </a:r>
          </a:p>
          <a:p>
            <a:pPr marL="0" indent="0" algn="l">
              <a:buNone/>
            </a:pPr>
            <a:endParaRPr lang="en-GB" dirty="0"/>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889246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Platform as a Service (PaaS)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15516" y="548680"/>
            <a:ext cx="8712968" cy="5256584"/>
          </a:xfrm>
        </p:spPr>
        <p:txBody>
          <a:bodyPr>
            <a:normAutofit fontScale="70000" lnSpcReduction="20000"/>
          </a:bodyPr>
          <a:lstStyle/>
          <a:p>
            <a:pPr algn="l">
              <a:buFont typeface="Wingdings" panose="05000000000000000000" pitchFamily="2" charset="2"/>
              <a:buChar char="Ø"/>
            </a:pPr>
            <a:r>
              <a:rPr lang="en-GB" dirty="0"/>
              <a:t>Platform as a Service (PaaS)  is essentially a pre-built development environment in the cloud. It provides everything developers need to build, deploy, run, and manage applications without managing the underlying infrastructure.</a:t>
            </a:r>
          </a:p>
          <a:p>
            <a:pPr algn="l">
              <a:buFont typeface="Wingdings" panose="05000000000000000000" pitchFamily="2" charset="2"/>
              <a:buChar char="Ø"/>
            </a:pPr>
            <a:r>
              <a:rPr lang="en-GB" dirty="0"/>
              <a:t>It provides end-users with an Internet-based application development environment, including application programming interfaces and operating platforms and supports various software/hardware resources and tools required for the entire life cycle of applications from creation to operation. </a:t>
            </a:r>
          </a:p>
          <a:p>
            <a:pPr algn="l">
              <a:buFont typeface="Wingdings" panose="05000000000000000000" pitchFamily="2" charset="2"/>
              <a:buChar char="Ø"/>
            </a:pPr>
            <a:r>
              <a:rPr lang="en-GB" dirty="0"/>
              <a:t>PaaS offers development tools, databases, middleware, operating systems, and scalability, making it a pre-fabricated house kit. </a:t>
            </a:r>
          </a:p>
          <a:p>
            <a:pPr algn="l">
              <a:buFont typeface="Wingdings" panose="05000000000000000000" pitchFamily="2" charset="2"/>
              <a:buChar char="Ø"/>
            </a:pPr>
            <a:r>
              <a:rPr lang="en-GB" dirty="0"/>
              <a:t>Benefits include faster development, reduced costs, increased agility, and improved collaboration. PaaS is used by businesses, developers, and organizations building cloud-native applications. </a:t>
            </a:r>
          </a:p>
          <a:p>
            <a:pPr algn="l">
              <a:buFont typeface="Wingdings" panose="05000000000000000000" pitchFamily="2" charset="2"/>
              <a:buChar char="Ø"/>
            </a:pPr>
            <a:r>
              <a:rPr lang="en-GB" dirty="0"/>
              <a:t>However, it is important to consider vendor lock-in, limited customization, and pricing models, as they may vary depending on the features used and application scale.</a:t>
            </a:r>
          </a:p>
          <a:p>
            <a:pPr>
              <a:buFont typeface="Wingdings" panose="05000000000000000000" pitchFamily="2" charset="2"/>
              <a:buChar char="Ø"/>
            </a:pPr>
            <a:r>
              <a:rPr lang="en-GB" b="0" i="0" dirty="0">
                <a:solidFill>
                  <a:srgbClr val="0D0D0D"/>
                </a:solidFill>
                <a:effectLst/>
                <a:latin typeface="Söhne"/>
              </a:rPr>
              <a:t>Examples: Google App Engine, Heroku, Microsoft Azure App Service.</a:t>
            </a:r>
          </a:p>
          <a:p>
            <a:pPr marL="0" indent="0" algn="l">
              <a:buNone/>
            </a:pPr>
            <a:endParaRPr lang="en-GB" dirty="0"/>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1697880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dirty="0"/>
              <a:t>Software as a Service (</a:t>
            </a:r>
            <a:r>
              <a:rPr lang="en-GB" dirty="0" err="1"/>
              <a:t>Saas</a:t>
            </a:r>
            <a:r>
              <a:rPr lang="en-GB" dirty="0"/>
              <a: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640960" cy="5193704"/>
          </a:xfrm>
        </p:spPr>
        <p:txBody>
          <a:bodyPr>
            <a:normAutofit fontScale="70000" lnSpcReduction="20000"/>
          </a:bodyPr>
          <a:lstStyle/>
          <a:p>
            <a:pPr algn="l">
              <a:buFont typeface="Wingdings" panose="05000000000000000000" pitchFamily="2" charset="2"/>
              <a:buChar char="Ø"/>
            </a:pPr>
            <a:r>
              <a:rPr lang="en-GB" dirty="0"/>
              <a:t>Software as a Service (SaaS) is the most user-friendly cloud computing model. </a:t>
            </a:r>
          </a:p>
          <a:p>
            <a:pPr algn="l">
              <a:buFont typeface="Wingdings" panose="05000000000000000000" pitchFamily="2" charset="2"/>
              <a:buChar char="Ø"/>
            </a:pPr>
            <a:r>
              <a:rPr lang="en-GB" dirty="0"/>
              <a:t>It eliminates the need to download and install software or manage any underlying infrastructure</a:t>
            </a:r>
          </a:p>
          <a:p>
            <a:pPr algn="l">
              <a:buFont typeface="Wingdings" panose="05000000000000000000" pitchFamily="2" charset="2"/>
              <a:buChar char="Ø"/>
            </a:pPr>
            <a:r>
              <a:rPr lang="en-GB" dirty="0"/>
              <a:t>The user uses the software on the Internet through a standard Web browser. </a:t>
            </a:r>
          </a:p>
          <a:p>
            <a:pPr algn="l">
              <a:buFont typeface="Wingdings" panose="05000000000000000000" pitchFamily="2" charset="2"/>
              <a:buChar char="Ø"/>
            </a:pPr>
            <a:r>
              <a:rPr lang="en-GB" dirty="0"/>
              <a:t>SaaS applications are like furnished apartments, ready to use immediately without maintenance or upkeep. </a:t>
            </a:r>
          </a:p>
          <a:p>
            <a:pPr algn="l">
              <a:buFont typeface="Wingdings" panose="05000000000000000000" pitchFamily="2" charset="2"/>
              <a:buChar char="Ø"/>
            </a:pPr>
            <a:r>
              <a:rPr lang="en-GB" dirty="0"/>
              <a:t>They offer a wide range of applications, automatic updates, scalability, and accessibility from anywhere with an internet connection. Benefits include low upfront costs, ease of use, automatic updates, scalability, and mobility. </a:t>
            </a:r>
          </a:p>
          <a:p>
            <a:pPr algn="l">
              <a:buFont typeface="Wingdings" panose="05000000000000000000" pitchFamily="2" charset="2"/>
              <a:buChar char="Ø"/>
            </a:pPr>
            <a:r>
              <a:rPr lang="en-GB" dirty="0"/>
              <a:t>SaaS applications are used by businesses of all sizes and individuals for productivity, communication, and entertainment. </a:t>
            </a:r>
          </a:p>
          <a:p>
            <a:pPr algn="l">
              <a:buFont typeface="Wingdings" panose="05000000000000000000" pitchFamily="2" charset="2"/>
              <a:buChar char="Ø"/>
            </a:pPr>
            <a:r>
              <a:rPr lang="en-GB" dirty="0"/>
              <a:t>However, there are challenges such as vendor lock-in, internet dependency, and data security.</a:t>
            </a:r>
          </a:p>
          <a:p>
            <a:pPr algn="l">
              <a:buFont typeface="Wingdings" panose="05000000000000000000" pitchFamily="2" charset="2"/>
              <a:buChar char="Ø"/>
            </a:pPr>
            <a:r>
              <a:rPr lang="en-GB" b="0" i="0" dirty="0">
                <a:solidFill>
                  <a:srgbClr val="0D0D0D"/>
                </a:solidFill>
                <a:effectLst/>
                <a:latin typeface="Söhne"/>
              </a:rPr>
              <a:t>Examples: Google Workspace, Microsoft Office 365, Salesforce.</a:t>
            </a: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3190066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99213" y="-315416"/>
            <a:ext cx="8229600" cy="1143000"/>
          </a:xfrm>
        </p:spPr>
        <p:txBody>
          <a:bodyPr>
            <a:normAutofit fontScale="90000"/>
          </a:bodyPr>
          <a:lstStyle/>
          <a:p>
            <a:r>
              <a:rPr lang="en-GB" dirty="0"/>
              <a:t>BENEFITS OF CLOUD COMPUTING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13696" y="692696"/>
            <a:ext cx="8640960" cy="3917032"/>
          </a:xfrm>
        </p:spPr>
        <p:txBody>
          <a:bodyPr>
            <a:normAutofit/>
          </a:bodyPr>
          <a:lstStyle/>
          <a:p>
            <a:pPr algn="l">
              <a:buFont typeface="Wingdings" panose="05000000000000000000" pitchFamily="2" charset="2"/>
              <a:buChar char="Ø"/>
            </a:pPr>
            <a:r>
              <a:rPr lang="en-GB" b="0" i="0" dirty="0">
                <a:solidFill>
                  <a:srgbClr val="0D0D0D"/>
                </a:solidFill>
                <a:effectLst/>
                <a:latin typeface="Söhne"/>
              </a:rPr>
              <a:t>The implementation and innovation of any technology is to meet the application needs of a certain group of people.</a:t>
            </a:r>
          </a:p>
          <a:p>
            <a:pPr algn="l">
              <a:buFont typeface="Wingdings" panose="05000000000000000000" pitchFamily="2" charset="2"/>
              <a:buChar char="Ø"/>
            </a:pPr>
            <a:r>
              <a:rPr lang="en-GB" b="0" i="0" dirty="0">
                <a:solidFill>
                  <a:srgbClr val="0D0D0D"/>
                </a:solidFill>
                <a:effectLst/>
                <a:latin typeface="Söhne"/>
              </a:rPr>
              <a:t>Cloud computing is not an exception. </a:t>
            </a:r>
          </a:p>
          <a:p>
            <a:pPr algn="l">
              <a:buFont typeface="Wingdings" panose="05000000000000000000" pitchFamily="2" charset="2"/>
              <a:buChar char="Ø"/>
            </a:pPr>
            <a:r>
              <a:rPr lang="en-GB" b="0" i="0" dirty="0">
                <a:solidFill>
                  <a:srgbClr val="0D0D0D"/>
                </a:solidFill>
                <a:effectLst/>
                <a:latin typeface="Söhne"/>
              </a:rPr>
              <a:t>It gradually penetrates into all areas of people’s life and production, bringing convenience and</a:t>
            </a:r>
          </a:p>
          <a:p>
            <a:pPr algn="l">
              <a:buFont typeface="Wingdings" panose="05000000000000000000" pitchFamily="2" charset="2"/>
              <a:buChar char="Ø"/>
            </a:pPr>
            <a:r>
              <a:rPr lang="en-GB" b="0" i="0" dirty="0">
                <a:solidFill>
                  <a:srgbClr val="0D0D0D"/>
                </a:solidFill>
                <a:effectLst/>
                <a:latin typeface="Söhne"/>
              </a:rPr>
              <a:t>benefits to people. </a:t>
            </a:r>
          </a:p>
        </p:txBody>
      </p:sp>
    </p:spTree>
    <p:extLst>
      <p:ext uri="{BB962C8B-B14F-4D97-AF65-F5344CB8AC3E}">
        <p14:creationId xmlns:p14="http://schemas.microsoft.com/office/powerpoint/2010/main" val="1344238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38542" y="-243408"/>
            <a:ext cx="8229600" cy="1143000"/>
          </a:xfrm>
        </p:spPr>
        <p:txBody>
          <a:bodyPr>
            <a:normAutofit/>
          </a:bodyPr>
          <a:lstStyle/>
          <a:p>
            <a:r>
              <a:rPr lang="en-GB" dirty="0"/>
              <a:t>Benefits Of Cloud Computing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32862" y="764704"/>
            <a:ext cx="8640960" cy="4752528"/>
          </a:xfrm>
        </p:spPr>
        <p:txBody>
          <a:bodyPr>
            <a:noAutofit/>
          </a:bodyPr>
          <a:lstStyle/>
          <a:p>
            <a:pPr marL="0" indent="0" algn="l">
              <a:buNone/>
            </a:pPr>
            <a:r>
              <a:rPr lang="en-GB" sz="2000" b="0" i="0" dirty="0">
                <a:solidFill>
                  <a:srgbClr val="0D0D0D"/>
                </a:solidFill>
                <a:effectLst/>
                <a:latin typeface="Söhne"/>
              </a:rPr>
              <a:t>The benefits of cloud computing are as follows:</a:t>
            </a:r>
          </a:p>
          <a:p>
            <a:pPr marL="0" indent="0" algn="l">
              <a:buNone/>
            </a:pPr>
            <a:r>
              <a:rPr lang="en-GB" sz="2000" b="1" i="0" dirty="0">
                <a:solidFill>
                  <a:srgbClr val="0D0D0D"/>
                </a:solidFill>
                <a:effectLst/>
                <a:latin typeface="Söhne"/>
              </a:rPr>
              <a:t>1. Cut costs</a:t>
            </a:r>
          </a:p>
          <a:p>
            <a:pPr marL="0" indent="0" algn="l">
              <a:buNone/>
            </a:pPr>
            <a:r>
              <a:rPr lang="en-GB" sz="2000" b="0" i="0" dirty="0">
                <a:solidFill>
                  <a:srgbClr val="0D0D0D"/>
                </a:solidFill>
                <a:effectLst/>
                <a:latin typeface="Söhne"/>
              </a:rPr>
              <a:t>Through cloud computing, companies can minimise or completely cut initial</a:t>
            </a:r>
          </a:p>
          <a:p>
            <a:pPr marL="0" indent="0" algn="l">
              <a:buNone/>
            </a:pPr>
            <a:r>
              <a:rPr lang="en-GB" sz="2000" b="0" i="0" dirty="0">
                <a:solidFill>
                  <a:srgbClr val="0D0D0D"/>
                </a:solidFill>
                <a:effectLst/>
                <a:latin typeface="Söhne"/>
              </a:rPr>
              <a:t>investment because they do not need to build data centres or build software/</a:t>
            </a:r>
          </a:p>
          <a:p>
            <a:pPr marL="0" indent="0" algn="l">
              <a:buNone/>
            </a:pPr>
            <a:r>
              <a:rPr lang="en-GB" sz="2000" b="0" i="0" dirty="0">
                <a:solidFill>
                  <a:srgbClr val="0D0D0D"/>
                </a:solidFill>
                <a:effectLst/>
                <a:latin typeface="Söhne"/>
              </a:rPr>
              <a:t>hardware platforms on their own, nor do they need to hire professionals for</a:t>
            </a:r>
          </a:p>
          <a:p>
            <a:pPr marL="0" indent="0" algn="l">
              <a:buNone/>
            </a:pPr>
            <a:r>
              <a:rPr lang="en-GB" sz="2000" b="0" i="0" dirty="0">
                <a:solidFill>
                  <a:srgbClr val="0D0D0D"/>
                </a:solidFill>
                <a:effectLst/>
                <a:latin typeface="Söhne"/>
              </a:rPr>
              <a:t>development, operation, and maintenance. It is usually much cheaper to use</a:t>
            </a:r>
          </a:p>
          <a:p>
            <a:pPr marL="0" indent="0" algn="l">
              <a:buNone/>
            </a:pPr>
            <a:r>
              <a:rPr lang="en-GB" sz="2000" b="0" i="0" dirty="0">
                <a:solidFill>
                  <a:srgbClr val="0D0D0D"/>
                </a:solidFill>
                <a:effectLst/>
                <a:latin typeface="Söhne"/>
              </a:rPr>
              <a:t>cloud computing services than to purchase software/hardware to build the</a:t>
            </a:r>
          </a:p>
          <a:p>
            <a:pPr marL="0" indent="0" algn="l">
              <a:buNone/>
            </a:pPr>
            <a:r>
              <a:rPr lang="en-GB" sz="2000" b="0" i="0" dirty="0">
                <a:solidFill>
                  <a:srgbClr val="0D0D0D"/>
                </a:solidFill>
                <a:effectLst/>
                <a:latin typeface="Söhne"/>
              </a:rPr>
              <a:t>required system.</a:t>
            </a:r>
          </a:p>
          <a:p>
            <a:pPr marL="0" indent="0" algn="l">
              <a:buNone/>
            </a:pPr>
            <a:r>
              <a:rPr lang="en-GB" sz="2000" b="1" i="0" dirty="0">
                <a:solidFill>
                  <a:srgbClr val="0D0D0D"/>
                </a:solidFill>
                <a:effectLst/>
                <a:latin typeface="Söhne"/>
              </a:rPr>
              <a:t>2. Data can be accessed instantly anytime, anywhere</a:t>
            </a:r>
          </a:p>
          <a:p>
            <a:pPr marL="0" indent="0" algn="l">
              <a:buNone/>
            </a:pPr>
            <a:r>
              <a:rPr lang="en-GB" sz="2000" b="0" i="0" dirty="0">
                <a:solidFill>
                  <a:srgbClr val="0D0D0D"/>
                </a:solidFill>
                <a:effectLst/>
                <a:latin typeface="Söhne"/>
              </a:rPr>
              <a:t>“Cloud” brings greater flexibility and mobility. Using the cloud, companies</a:t>
            </a:r>
          </a:p>
          <a:p>
            <a:pPr marL="0" indent="0" algn="l">
              <a:buNone/>
            </a:pPr>
            <a:r>
              <a:rPr lang="en-GB" sz="2000" b="0" i="0" dirty="0">
                <a:solidFill>
                  <a:srgbClr val="0D0D0D"/>
                </a:solidFill>
                <a:effectLst/>
                <a:latin typeface="Söhne"/>
              </a:rPr>
              <a:t>can instantly access their accounts through any device anytime, anywhere; data </a:t>
            </a:r>
            <a:r>
              <a:rPr lang="en-GB" sz="2000" dirty="0"/>
              <a:t>can be stored, downloaded, restored, or processed easily, saving a lot of time and effort.</a:t>
            </a:r>
            <a:endParaRPr lang="en-GB" sz="2000" b="0" i="0" dirty="0">
              <a:solidFill>
                <a:srgbClr val="0D0D0D"/>
              </a:solidFill>
              <a:effectLst/>
              <a:latin typeface="Söhne"/>
            </a:endParaRPr>
          </a:p>
        </p:txBody>
      </p:sp>
    </p:spTree>
    <p:extLst>
      <p:ext uri="{BB962C8B-B14F-4D97-AF65-F5344CB8AC3E}">
        <p14:creationId xmlns:p14="http://schemas.microsoft.com/office/powerpoint/2010/main" val="1908871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Benefits Of Cloud Computing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764704"/>
            <a:ext cx="8640960" cy="4824536"/>
          </a:xfrm>
        </p:spPr>
        <p:txBody>
          <a:bodyPr>
            <a:normAutofit fontScale="70000" lnSpcReduction="20000"/>
          </a:bodyPr>
          <a:lstStyle/>
          <a:p>
            <a:pPr marL="0" indent="0" algn="l">
              <a:buNone/>
            </a:pPr>
            <a:r>
              <a:rPr lang="en-GB" b="1" i="0" dirty="0">
                <a:solidFill>
                  <a:srgbClr val="0D0D0D"/>
                </a:solidFill>
                <a:effectLst/>
                <a:latin typeface="Söhne"/>
              </a:rPr>
              <a:t>3. Improve adaptability and flexibly expand it needs</a:t>
            </a:r>
          </a:p>
          <a:p>
            <a:pPr marL="0" indent="0" algn="l">
              <a:buNone/>
            </a:pPr>
            <a:r>
              <a:rPr lang="en-GB" b="0" i="0" dirty="0">
                <a:solidFill>
                  <a:srgbClr val="0D0D0D"/>
                </a:solidFill>
                <a:effectLst/>
                <a:latin typeface="Söhne"/>
              </a:rPr>
              <a:t>In most cases, the capacity of the IT system does not match the needs of the enterprise. If an enterprise configures IT equipment according to the peak demand, it will be idle at ordinary times, resulting in a waste of investment. If an enterprise configures IT equipment according to average demand, it will not be enough during peak demand. However, with cloud services, companies can have more flexible choices and can increase, decrease, or release the resources they apply for at any time.</a:t>
            </a:r>
          </a:p>
          <a:p>
            <a:pPr marL="0" indent="0" algn="l">
              <a:buNone/>
            </a:pPr>
            <a:r>
              <a:rPr lang="en-GB" b="1" i="0" dirty="0">
                <a:solidFill>
                  <a:srgbClr val="0D0D0D"/>
                </a:solidFill>
                <a:effectLst/>
                <a:latin typeface="Söhne"/>
              </a:rPr>
              <a:t>4. Unified platform</a:t>
            </a:r>
          </a:p>
          <a:p>
            <a:pPr marL="0" indent="0" algn="l">
              <a:buNone/>
            </a:pPr>
            <a:r>
              <a:rPr lang="en-GB" b="0" i="0" dirty="0">
                <a:solidFill>
                  <a:srgbClr val="0D0D0D"/>
                </a:solidFill>
                <a:effectLst/>
                <a:latin typeface="Söhne"/>
              </a:rPr>
              <a:t>Companies may be running different types of platforms and devices at the same time. In the cloud service platform, the application and the hardware platform are not directly related, thereby eliminating the need for multiple versions of the same application.</a:t>
            </a:r>
          </a:p>
          <a:p>
            <a:pPr marL="0" indent="0">
              <a:buNone/>
            </a:pPr>
            <a:r>
              <a:rPr lang="en-GB" b="1" i="0" dirty="0">
                <a:solidFill>
                  <a:srgbClr val="0D0D0D"/>
                </a:solidFill>
                <a:effectLst/>
                <a:latin typeface="Söhne"/>
              </a:rPr>
              <a:t>5. Security</a:t>
            </a:r>
            <a:r>
              <a:rPr lang="en-GB" b="0" i="0" dirty="0">
                <a:solidFill>
                  <a:srgbClr val="0D0D0D"/>
                </a:solidFill>
                <a:effectLst/>
                <a:latin typeface="Söhne"/>
              </a:rPr>
              <a:t>: </a:t>
            </a:r>
          </a:p>
          <a:p>
            <a:pPr marL="0" indent="0">
              <a:buNone/>
            </a:pPr>
            <a:r>
              <a:rPr lang="en-GB" b="0" i="0" dirty="0">
                <a:solidFill>
                  <a:srgbClr val="0D0D0D"/>
                </a:solidFill>
                <a:effectLst/>
                <a:latin typeface="Söhne"/>
              </a:rPr>
              <a:t>Cloud providers invest heavily in security measures, often providing better security than many organizations can achieve on their own.</a:t>
            </a:r>
          </a:p>
          <a:p>
            <a:pPr marL="0" indent="0" algn="l">
              <a:buNone/>
            </a:pPr>
            <a:endParaRPr lang="en-GB" b="0" i="0" dirty="0">
              <a:solidFill>
                <a:srgbClr val="0D0D0D"/>
              </a:solidFill>
              <a:effectLst/>
              <a:latin typeface="Söhne"/>
            </a:endParaRPr>
          </a:p>
        </p:txBody>
      </p:sp>
    </p:spTree>
    <p:extLst>
      <p:ext uri="{BB962C8B-B14F-4D97-AF65-F5344CB8AC3E}">
        <p14:creationId xmlns:p14="http://schemas.microsoft.com/office/powerpoint/2010/main" val="914408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44524" y="-243408"/>
            <a:ext cx="9433048" cy="1143000"/>
          </a:xfrm>
        </p:spPr>
        <p:txBody>
          <a:bodyPr>
            <a:normAutofit fontScale="90000"/>
          </a:bodyPr>
          <a:lstStyle/>
          <a:p>
            <a:r>
              <a:rPr lang="en-GB" dirty="0"/>
              <a:t>CHALLENGES OF CLOUD COMPUTING</a:t>
            </a:r>
          </a:p>
        </p:txBody>
      </p:sp>
      <p:sp>
        <p:nvSpPr>
          <p:cNvPr id="6" name="Content Placeholder 5">
            <a:extLst>
              <a:ext uri="{FF2B5EF4-FFF2-40B4-BE49-F238E27FC236}">
                <a16:creationId xmlns:a16="http://schemas.microsoft.com/office/drawing/2014/main" id="{DB803FA3-88FF-3BC9-404A-6A59B333CF9D}"/>
              </a:ext>
            </a:extLst>
          </p:cNvPr>
          <p:cNvSpPr>
            <a:spLocks noGrp="1"/>
          </p:cNvSpPr>
          <p:nvPr>
            <p:ph idx="1"/>
          </p:nvPr>
        </p:nvSpPr>
        <p:spPr>
          <a:xfrm>
            <a:off x="179512" y="692696"/>
            <a:ext cx="8712968" cy="4968552"/>
          </a:xfrm>
        </p:spPr>
        <p:txBody>
          <a:bodyPr>
            <a:normAutofit fontScale="85000" lnSpcReduction="20000"/>
          </a:bodyPr>
          <a:lstStyle/>
          <a:p>
            <a:pPr marL="0" indent="0">
              <a:buNone/>
            </a:pPr>
            <a:r>
              <a:rPr lang="en-GB" b="1" dirty="0"/>
              <a:t>1) Vendor Lock-in:</a:t>
            </a:r>
            <a:r>
              <a:rPr lang="en-GB" dirty="0"/>
              <a:t> Switching cloud providers can be a complex and expensive process, especially if you're deeply invested in a particular platform. This can limit your flexibility and bargaining power in the long run.</a:t>
            </a:r>
          </a:p>
          <a:p>
            <a:pPr marL="0" indent="0">
              <a:buNone/>
            </a:pPr>
            <a:r>
              <a:rPr lang="en-GB" b="1" dirty="0"/>
              <a:t>2) Reliability and Downtime:</a:t>
            </a:r>
            <a:r>
              <a:rPr lang="en-GB" dirty="0"/>
              <a:t> Your dependence on the internet and the cloud provider's infrastructure creates a vulnerability to outages and disruptions. Even brief periods of downtime with the cloud provider or internet services can significantly impact your business operations.</a:t>
            </a:r>
          </a:p>
          <a:p>
            <a:pPr marL="0" indent="0">
              <a:buNone/>
            </a:pPr>
            <a:r>
              <a:rPr lang="en-GB" b="1" dirty="0"/>
              <a:t>3) Lack of Expertise</a:t>
            </a:r>
            <a:r>
              <a:rPr lang="en-GB" dirty="0"/>
              <a:t>:  Successfully migrating to the cloud and managing it effectively requires specific skillsets.  A lack of in-house expertise can make it challenging to leverage the cloud's full potential.</a:t>
            </a:r>
          </a:p>
        </p:txBody>
      </p:sp>
    </p:spTree>
    <p:extLst>
      <p:ext uri="{BB962C8B-B14F-4D97-AF65-F5344CB8AC3E}">
        <p14:creationId xmlns:p14="http://schemas.microsoft.com/office/powerpoint/2010/main" val="1246079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2536" y="-243408"/>
            <a:ext cx="9515400" cy="1143000"/>
          </a:xfrm>
        </p:spPr>
        <p:txBody>
          <a:bodyPr>
            <a:normAutofit fontScale="90000"/>
          </a:bodyPr>
          <a:lstStyle/>
          <a:p>
            <a:r>
              <a:rPr lang="en-GB" dirty="0"/>
              <a:t>CHALLENGES OF CLOUD COMPUTING</a:t>
            </a:r>
          </a:p>
        </p:txBody>
      </p:sp>
      <p:sp>
        <p:nvSpPr>
          <p:cNvPr id="6" name="Content Placeholder 5">
            <a:extLst>
              <a:ext uri="{FF2B5EF4-FFF2-40B4-BE49-F238E27FC236}">
                <a16:creationId xmlns:a16="http://schemas.microsoft.com/office/drawing/2014/main" id="{DB803FA3-88FF-3BC9-404A-6A59B333CF9D}"/>
              </a:ext>
            </a:extLst>
          </p:cNvPr>
          <p:cNvSpPr>
            <a:spLocks noGrp="1"/>
          </p:cNvSpPr>
          <p:nvPr>
            <p:ph idx="1"/>
          </p:nvPr>
        </p:nvSpPr>
        <p:spPr>
          <a:xfrm>
            <a:off x="179512" y="620688"/>
            <a:ext cx="8712968" cy="4896544"/>
          </a:xfrm>
        </p:spPr>
        <p:txBody>
          <a:bodyPr>
            <a:normAutofit fontScale="92500"/>
          </a:bodyPr>
          <a:lstStyle/>
          <a:p>
            <a:pPr marL="0" indent="0">
              <a:buNone/>
            </a:pPr>
            <a:r>
              <a:rPr lang="en-GB" b="1" dirty="0"/>
              <a:t>4) Data Loss and Recovery</a:t>
            </a:r>
            <a:r>
              <a:rPr lang="en-GB" dirty="0"/>
              <a:t>:  Data loss can happen due to accidental deletion, hardware failures, or even malware attacks.  Having a robust data backup and recovery plan in place is crucial in the cloud.</a:t>
            </a:r>
          </a:p>
          <a:p>
            <a:pPr marL="0" indent="0">
              <a:buNone/>
            </a:pPr>
            <a:r>
              <a:rPr lang="en-GB" b="1" dirty="0"/>
              <a:t>5) Complexity of Multi-Cloud Environments</a:t>
            </a:r>
            <a:r>
              <a:rPr lang="en-GB" dirty="0"/>
              <a:t>:  Many organizations adopt a multi-cloud strategy, using services from multiple providers. Managing and securing data across these different cloud environments can be quite complex.</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24921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509EF-5484-9E27-E4B3-C7C8792468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48D2A1-8C46-11AB-9943-67CA57F20E2A}"/>
              </a:ext>
            </a:extLst>
          </p:cNvPr>
          <p:cNvSpPr>
            <a:spLocks noGrp="1"/>
          </p:cNvSpPr>
          <p:nvPr>
            <p:ph type="title"/>
          </p:nvPr>
        </p:nvSpPr>
        <p:spPr/>
        <p:txBody>
          <a:bodyPr>
            <a:normAutofit fontScale="90000"/>
          </a:bodyPr>
          <a:lstStyle/>
          <a:p>
            <a:r>
              <a:rPr lang="en-GB" dirty="0"/>
              <a:t>UNDERSTANDING CLOUD COMPUTING</a:t>
            </a:r>
          </a:p>
        </p:txBody>
      </p:sp>
      <p:sp>
        <p:nvSpPr>
          <p:cNvPr id="3" name="Content Placeholder 2">
            <a:extLst>
              <a:ext uri="{FF2B5EF4-FFF2-40B4-BE49-F238E27FC236}">
                <a16:creationId xmlns:a16="http://schemas.microsoft.com/office/drawing/2014/main" id="{C258CD9B-A150-7B7A-D3D7-78D3805122F8}"/>
              </a:ext>
            </a:extLst>
          </p:cNvPr>
          <p:cNvSpPr>
            <a:spLocks noGrp="1"/>
          </p:cNvSpPr>
          <p:nvPr>
            <p:ph idx="1"/>
          </p:nvPr>
        </p:nvSpPr>
        <p:spPr/>
        <p:txBody>
          <a:bodyPr>
            <a:normAutofit/>
          </a:bodyPr>
          <a:lstStyle/>
          <a:p>
            <a:pPr marL="0" indent="0" algn="l">
              <a:buNone/>
            </a:pPr>
            <a:r>
              <a:rPr lang="en-GB" b="1" i="0" dirty="0">
                <a:effectLst/>
                <a:latin typeface="Söhne"/>
              </a:rPr>
              <a:t>Activity</a:t>
            </a:r>
            <a:r>
              <a:rPr lang="en-GB" b="0" i="0" dirty="0">
                <a:effectLst/>
                <a:latin typeface="Söhne"/>
              </a:rPr>
              <a:t>: Case studies of businesses benefiting from cloud services.</a:t>
            </a:r>
          </a:p>
          <a:p>
            <a:pPr marL="0" indent="0">
              <a:buNone/>
            </a:pPr>
            <a:endParaRPr lang="en-GB" dirty="0"/>
          </a:p>
        </p:txBody>
      </p:sp>
    </p:spTree>
    <p:extLst>
      <p:ext uri="{BB962C8B-B14F-4D97-AF65-F5344CB8AC3E}">
        <p14:creationId xmlns:p14="http://schemas.microsoft.com/office/powerpoint/2010/main" val="663296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p:txBody>
          <a:bodyPr>
            <a:normAutofit fontScale="90000"/>
          </a:bodyPr>
          <a:lstStyle/>
          <a:p>
            <a:r>
              <a:rPr lang="en-GB"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1700808"/>
            <a:ext cx="8712968" cy="3917032"/>
          </a:xfrm>
        </p:spPr>
        <p:txBody>
          <a:bodyPr>
            <a:normAutofit fontScale="92500" lnSpcReduction="20000"/>
          </a:bodyPr>
          <a:lstStyle/>
          <a:p>
            <a:pPr marL="0" indent="0" algn="l">
              <a:buNone/>
            </a:pPr>
            <a:r>
              <a:rPr lang="en-GB" b="0" i="0" dirty="0">
                <a:solidFill>
                  <a:srgbClr val="0D0D0D"/>
                </a:solidFill>
                <a:effectLst/>
                <a:latin typeface="Söhne"/>
              </a:rPr>
              <a:t>Cloud computing has a significant impact on online branding and marketing in several ways:</a:t>
            </a:r>
          </a:p>
          <a:p>
            <a:pPr algn="l">
              <a:buFont typeface="Wingdings" panose="05000000000000000000" pitchFamily="2" charset="2"/>
              <a:buChar char="Ø"/>
            </a:pPr>
            <a:r>
              <a:rPr lang="en-GB" i="0" dirty="0">
                <a:solidFill>
                  <a:srgbClr val="0D0D0D"/>
                </a:solidFill>
                <a:effectLst/>
                <a:latin typeface="Söhne"/>
              </a:rPr>
              <a:t>Scalability and Flexibility</a:t>
            </a:r>
          </a:p>
          <a:p>
            <a:pPr algn="l">
              <a:buFont typeface="Wingdings" panose="05000000000000000000" pitchFamily="2" charset="2"/>
              <a:buChar char="Ø"/>
            </a:pPr>
            <a:r>
              <a:rPr lang="en-GB" i="0" dirty="0">
                <a:solidFill>
                  <a:srgbClr val="0D0D0D"/>
                </a:solidFill>
                <a:effectLst/>
                <a:latin typeface="Söhne"/>
              </a:rPr>
              <a:t>Cost Efficiency</a:t>
            </a:r>
          </a:p>
          <a:p>
            <a:pPr algn="l">
              <a:buFont typeface="Wingdings" panose="05000000000000000000" pitchFamily="2" charset="2"/>
              <a:buChar char="Ø"/>
            </a:pPr>
            <a:r>
              <a:rPr lang="en-GB" i="0" dirty="0">
                <a:solidFill>
                  <a:srgbClr val="0D0D0D"/>
                </a:solidFill>
                <a:effectLst/>
                <a:latin typeface="Söhne"/>
              </a:rPr>
              <a:t>Global Reach</a:t>
            </a:r>
          </a:p>
          <a:p>
            <a:pPr algn="l">
              <a:buFont typeface="Wingdings" panose="05000000000000000000" pitchFamily="2" charset="2"/>
              <a:buChar char="Ø"/>
            </a:pPr>
            <a:r>
              <a:rPr lang="en-GB" i="0" dirty="0">
                <a:solidFill>
                  <a:srgbClr val="0D0D0D"/>
                </a:solidFill>
                <a:effectLst/>
                <a:latin typeface="Söhne"/>
              </a:rPr>
              <a:t>Data Analytics and Insights</a:t>
            </a:r>
          </a:p>
          <a:p>
            <a:pPr algn="l">
              <a:buFont typeface="Wingdings" panose="05000000000000000000" pitchFamily="2" charset="2"/>
              <a:buChar char="Ø"/>
            </a:pPr>
            <a:r>
              <a:rPr lang="en-GB" i="0" dirty="0">
                <a:solidFill>
                  <a:srgbClr val="0D0D0D"/>
                </a:solidFill>
                <a:effectLst/>
                <a:latin typeface="Söhne"/>
              </a:rPr>
              <a:t>Collaboration and Efficiency</a:t>
            </a:r>
          </a:p>
          <a:p>
            <a:pPr algn="l">
              <a:buFont typeface="Wingdings" panose="05000000000000000000" pitchFamily="2" charset="2"/>
              <a:buChar char="Ø"/>
            </a:pPr>
            <a:r>
              <a:rPr lang="en-GB" i="0" dirty="0">
                <a:solidFill>
                  <a:srgbClr val="0D0D0D"/>
                </a:solidFill>
                <a:effectLst/>
                <a:latin typeface="Söhne"/>
              </a:rPr>
              <a:t>Security and Reliability</a:t>
            </a:r>
            <a:endParaRPr lang="en-GB" dirty="0"/>
          </a:p>
        </p:txBody>
      </p:sp>
    </p:spTree>
    <p:extLst>
      <p:ext uri="{BB962C8B-B14F-4D97-AF65-F5344CB8AC3E}">
        <p14:creationId xmlns:p14="http://schemas.microsoft.com/office/powerpoint/2010/main" val="1199818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B876F-BD50-0AA6-6A64-D7CD5609DA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9D35F3-A506-3875-0EDE-B1242CCE299B}"/>
              </a:ext>
            </a:extLst>
          </p:cNvPr>
          <p:cNvSpPr>
            <a:spLocks noGrp="1"/>
          </p:cNvSpPr>
          <p:nvPr>
            <p:ph type="title"/>
          </p:nvPr>
        </p:nvSpPr>
        <p:spPr>
          <a:xfrm>
            <a:off x="395536" y="-10779"/>
            <a:ext cx="8229600" cy="1143000"/>
          </a:xfrm>
        </p:spPr>
        <p:txBody>
          <a:bodyPr>
            <a:normAutofit fontScale="90000"/>
          </a:bodyPr>
          <a:lstStyle/>
          <a:p>
            <a:r>
              <a:rPr lang="en-GB" dirty="0"/>
              <a:t>How Does Cloud Computing Relate To Online Branding And Marketing</a:t>
            </a:r>
          </a:p>
        </p:txBody>
      </p:sp>
      <p:sp>
        <p:nvSpPr>
          <p:cNvPr id="3" name="Content Placeholder 2">
            <a:extLst>
              <a:ext uri="{FF2B5EF4-FFF2-40B4-BE49-F238E27FC236}">
                <a16:creationId xmlns:a16="http://schemas.microsoft.com/office/drawing/2014/main" id="{BBDC185D-1EFD-44E2-CEFC-3A7522811382}"/>
              </a:ext>
            </a:extLst>
          </p:cNvPr>
          <p:cNvSpPr>
            <a:spLocks noGrp="1"/>
          </p:cNvSpPr>
          <p:nvPr>
            <p:ph idx="1"/>
          </p:nvPr>
        </p:nvSpPr>
        <p:spPr>
          <a:xfrm>
            <a:off x="215516" y="1340768"/>
            <a:ext cx="8712968" cy="4392488"/>
          </a:xfrm>
        </p:spPr>
        <p:txBody>
          <a:bodyPr>
            <a:normAutofit fontScale="92500" lnSpcReduction="20000"/>
          </a:bodyPr>
          <a:lstStyle/>
          <a:p>
            <a:pPr marL="0" indent="0" algn="l">
              <a:buNone/>
            </a:pPr>
            <a:r>
              <a:rPr lang="en-GB" b="1" i="0" dirty="0">
                <a:solidFill>
                  <a:srgbClr val="0D0D0D"/>
                </a:solidFill>
                <a:effectLst/>
                <a:latin typeface="Söhne"/>
              </a:rPr>
              <a:t>1) Scalability and Flexibility</a:t>
            </a:r>
            <a:r>
              <a:rPr lang="en-GB" b="0" i="0" dirty="0">
                <a:solidFill>
                  <a:srgbClr val="0D0D0D"/>
                </a:solidFill>
                <a:effectLst/>
                <a:latin typeface="Söhne"/>
              </a:rPr>
              <a:t>: </a:t>
            </a:r>
          </a:p>
          <a:p>
            <a:pPr algn="l">
              <a:buFont typeface="Wingdings" panose="05000000000000000000" pitchFamily="2" charset="2"/>
              <a:buChar char="Ø"/>
            </a:pPr>
            <a:r>
              <a:rPr lang="en-GB" b="0" i="0" dirty="0">
                <a:solidFill>
                  <a:srgbClr val="0D0D0D"/>
                </a:solidFill>
                <a:effectLst/>
                <a:latin typeface="Söhne"/>
              </a:rPr>
              <a:t>Cloud computing allows businesses to scale their online presence rapidly and efficiently. </a:t>
            </a:r>
          </a:p>
          <a:p>
            <a:pPr algn="l">
              <a:buFont typeface="Wingdings" panose="05000000000000000000" pitchFamily="2" charset="2"/>
              <a:buChar char="Ø"/>
            </a:pPr>
            <a:r>
              <a:rPr lang="en-GB" b="0" i="0" dirty="0">
                <a:solidFill>
                  <a:srgbClr val="0D0D0D"/>
                </a:solidFill>
                <a:effectLst/>
                <a:latin typeface="Söhne"/>
              </a:rPr>
              <a:t>When a brand launches a new marketing campaign or experiences a surge in website traffic, cloud-based infrastructure can easily handle the increased load. </a:t>
            </a:r>
          </a:p>
          <a:p>
            <a:pPr algn="l">
              <a:buFont typeface="Wingdings" panose="05000000000000000000" pitchFamily="2" charset="2"/>
              <a:buChar char="Ø"/>
            </a:pPr>
            <a:r>
              <a:rPr lang="en-GB" b="0" i="0" dirty="0">
                <a:solidFill>
                  <a:srgbClr val="0D0D0D"/>
                </a:solidFill>
                <a:effectLst/>
                <a:latin typeface="Söhne"/>
              </a:rPr>
              <a:t>This scalability ensures that the brand's online platforms remain responsive and available, which is crucial for maintaining a positive user experience and reinforcing the brand image.</a:t>
            </a:r>
          </a:p>
          <a:p>
            <a:pPr marL="0" indent="0">
              <a:buNone/>
            </a:pPr>
            <a:endParaRPr lang="en-GB" dirty="0"/>
          </a:p>
        </p:txBody>
      </p:sp>
    </p:spTree>
    <p:extLst>
      <p:ext uri="{BB962C8B-B14F-4D97-AF65-F5344CB8AC3E}">
        <p14:creationId xmlns:p14="http://schemas.microsoft.com/office/powerpoint/2010/main" val="3183494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1169"/>
            <a:ext cx="8229600" cy="1143000"/>
          </a:xfrm>
        </p:spPr>
        <p:txBody>
          <a:bodyPr>
            <a:normAutofit fontScale="90000"/>
          </a:bodyPr>
          <a:lstStyle/>
          <a:p>
            <a:r>
              <a:rPr lang="en-GB"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95608" y="1121830"/>
            <a:ext cx="8668879" cy="4395401"/>
          </a:xfrm>
        </p:spPr>
        <p:txBody>
          <a:bodyPr>
            <a:normAutofit fontScale="85000" lnSpcReduction="20000"/>
          </a:bodyPr>
          <a:lstStyle/>
          <a:p>
            <a:pPr marL="0" indent="0" algn="l">
              <a:buNone/>
            </a:pPr>
            <a:r>
              <a:rPr lang="en-GB" b="1" i="0" dirty="0">
                <a:solidFill>
                  <a:srgbClr val="0D0D0D"/>
                </a:solidFill>
                <a:effectLst/>
                <a:latin typeface="Söhne"/>
              </a:rPr>
              <a:t>2) Cost Efficiency</a:t>
            </a:r>
            <a:r>
              <a:rPr lang="en-GB" b="0" i="0" dirty="0">
                <a:solidFill>
                  <a:srgbClr val="0D0D0D"/>
                </a:solidFill>
                <a:effectLst/>
                <a:latin typeface="Söhne"/>
              </a:rPr>
              <a:t>: </a:t>
            </a:r>
          </a:p>
          <a:p>
            <a:pPr algn="l">
              <a:buFont typeface="Wingdings" panose="05000000000000000000" pitchFamily="2" charset="2"/>
              <a:buChar char="Ø"/>
            </a:pPr>
            <a:r>
              <a:rPr lang="en-GB" b="0" i="0" dirty="0">
                <a:solidFill>
                  <a:srgbClr val="0D0D0D"/>
                </a:solidFill>
                <a:effectLst/>
                <a:latin typeface="Söhne"/>
              </a:rPr>
              <a:t>Cloud computing can be more cost-effective than traditional on-premises solutions. </a:t>
            </a:r>
          </a:p>
          <a:p>
            <a:pPr algn="l">
              <a:buFont typeface="Wingdings" panose="05000000000000000000" pitchFamily="2" charset="2"/>
              <a:buChar char="Ø"/>
            </a:pPr>
            <a:r>
              <a:rPr lang="en-GB" b="0" i="0" dirty="0">
                <a:solidFill>
                  <a:srgbClr val="0D0D0D"/>
                </a:solidFill>
                <a:effectLst/>
                <a:latin typeface="Söhne"/>
              </a:rPr>
              <a:t>This is particularly beneficial for smaller brands or startups with limited budgets. </a:t>
            </a:r>
          </a:p>
          <a:p>
            <a:pPr algn="l">
              <a:buFont typeface="Wingdings" panose="05000000000000000000" pitchFamily="2" charset="2"/>
              <a:buChar char="Ø"/>
            </a:pPr>
            <a:r>
              <a:rPr lang="en-GB" b="0" i="0" dirty="0">
                <a:solidFill>
                  <a:srgbClr val="0D0D0D"/>
                </a:solidFill>
                <a:effectLst/>
                <a:latin typeface="Söhne"/>
              </a:rPr>
              <a:t>By using cloud services, brands can avoid the significant upfront costs associated with purchasing and maintaining physical servers. </a:t>
            </a:r>
          </a:p>
          <a:p>
            <a:pPr algn="l">
              <a:buFont typeface="Wingdings" panose="05000000000000000000" pitchFamily="2" charset="2"/>
              <a:buChar char="Ø"/>
            </a:pPr>
            <a:r>
              <a:rPr lang="en-GB" b="0" i="0" dirty="0">
                <a:solidFill>
                  <a:srgbClr val="0D0D0D"/>
                </a:solidFill>
                <a:effectLst/>
                <a:latin typeface="Söhne"/>
              </a:rPr>
              <a:t>This cost efficiency allows businesses to allocate more resources to branding and marketing efforts, such as creating compelling content or running targeted ad campaigns.</a:t>
            </a:r>
            <a:endParaRPr lang="en-GB" dirty="0"/>
          </a:p>
        </p:txBody>
      </p:sp>
    </p:spTree>
    <p:extLst>
      <p:ext uri="{BB962C8B-B14F-4D97-AF65-F5344CB8AC3E}">
        <p14:creationId xmlns:p14="http://schemas.microsoft.com/office/powerpoint/2010/main" val="6580893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38432" y="0"/>
            <a:ext cx="8229600" cy="1143000"/>
          </a:xfrm>
        </p:spPr>
        <p:txBody>
          <a:bodyPr>
            <a:normAutofit fontScale="90000"/>
          </a:bodyPr>
          <a:lstStyle/>
          <a:p>
            <a:r>
              <a:rPr lang="en-GB"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340768"/>
            <a:ext cx="8640960" cy="4392488"/>
          </a:xfrm>
        </p:spPr>
        <p:txBody>
          <a:bodyPr>
            <a:normAutofit fontScale="85000" lnSpcReduction="20000"/>
          </a:bodyPr>
          <a:lstStyle/>
          <a:p>
            <a:pPr marL="0" indent="0" algn="l">
              <a:buNone/>
            </a:pPr>
            <a:r>
              <a:rPr lang="en-GB" b="1" i="0" dirty="0">
                <a:solidFill>
                  <a:srgbClr val="0D0D0D"/>
                </a:solidFill>
                <a:effectLst/>
                <a:latin typeface="Söhne"/>
              </a:rPr>
              <a:t>3) Global Reach</a:t>
            </a:r>
            <a:r>
              <a:rPr lang="en-GB" b="0" i="0" dirty="0">
                <a:solidFill>
                  <a:srgbClr val="0D0D0D"/>
                </a:solidFill>
                <a:effectLst/>
                <a:latin typeface="Söhne"/>
              </a:rPr>
              <a:t>: </a:t>
            </a:r>
          </a:p>
          <a:p>
            <a:pPr algn="l">
              <a:buFont typeface="Wingdings" panose="05000000000000000000" pitchFamily="2" charset="2"/>
              <a:buChar char="Ø"/>
            </a:pPr>
            <a:r>
              <a:rPr lang="en-GB" b="0" i="0" dirty="0">
                <a:solidFill>
                  <a:srgbClr val="0D0D0D"/>
                </a:solidFill>
                <a:effectLst/>
                <a:latin typeface="Söhne"/>
              </a:rPr>
              <a:t>Cloud computing enables brands to reach a global audience without the need for physical infrastructure in multiple locations. </a:t>
            </a:r>
          </a:p>
          <a:p>
            <a:pPr algn="l">
              <a:buFont typeface="Wingdings" panose="05000000000000000000" pitchFamily="2" charset="2"/>
              <a:buChar char="Ø"/>
            </a:pPr>
            <a:r>
              <a:rPr lang="en-GB" b="0" i="0" dirty="0">
                <a:solidFill>
                  <a:srgbClr val="0D0D0D"/>
                </a:solidFill>
                <a:effectLst/>
                <a:latin typeface="Söhne"/>
              </a:rPr>
              <a:t>By hosting their websites and applications on cloud servers distributed around the world, brands can deliver a consistent and reliable experience to users regardless of their geographical location. </a:t>
            </a:r>
          </a:p>
          <a:p>
            <a:pPr algn="l">
              <a:buFont typeface="Wingdings" panose="05000000000000000000" pitchFamily="2" charset="2"/>
              <a:buChar char="Ø"/>
            </a:pPr>
            <a:r>
              <a:rPr lang="en-GB" b="0" i="0" dirty="0">
                <a:solidFill>
                  <a:srgbClr val="0D0D0D"/>
                </a:solidFill>
                <a:effectLst/>
                <a:latin typeface="Söhne"/>
              </a:rPr>
              <a:t>This global reach is crucial for online branding and marketing efforts aimed at expanding into new markets or engaging with diverse audiences.</a:t>
            </a:r>
            <a:endParaRPr lang="en-GB" dirty="0"/>
          </a:p>
        </p:txBody>
      </p:sp>
    </p:spTree>
    <p:extLst>
      <p:ext uri="{BB962C8B-B14F-4D97-AF65-F5344CB8AC3E}">
        <p14:creationId xmlns:p14="http://schemas.microsoft.com/office/powerpoint/2010/main" val="2103993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2901"/>
            <a:ext cx="8229600" cy="1143000"/>
          </a:xfrm>
        </p:spPr>
        <p:txBody>
          <a:bodyPr>
            <a:normAutofit fontScale="90000"/>
          </a:bodyPr>
          <a:lstStyle/>
          <a:p>
            <a:r>
              <a:rPr lang="en-GB"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1268760"/>
            <a:ext cx="8640960" cy="4536504"/>
          </a:xfrm>
        </p:spPr>
        <p:txBody>
          <a:bodyPr>
            <a:normAutofit fontScale="92500" lnSpcReduction="20000"/>
          </a:bodyPr>
          <a:lstStyle/>
          <a:p>
            <a:pPr marL="0" indent="0" algn="l">
              <a:buNone/>
            </a:pPr>
            <a:r>
              <a:rPr lang="en-GB" b="1" i="0" dirty="0">
                <a:solidFill>
                  <a:srgbClr val="0D0D0D"/>
                </a:solidFill>
                <a:effectLst/>
                <a:latin typeface="Söhne"/>
              </a:rPr>
              <a:t>4) Data Analytics and Insights</a:t>
            </a:r>
            <a:r>
              <a:rPr lang="en-GB" b="0" i="0" dirty="0">
                <a:solidFill>
                  <a:srgbClr val="0D0D0D"/>
                </a:solidFill>
                <a:effectLst/>
                <a:latin typeface="Söhne"/>
              </a:rPr>
              <a:t>: </a:t>
            </a:r>
          </a:p>
          <a:p>
            <a:pPr algn="l">
              <a:buFont typeface="Wingdings" panose="05000000000000000000" pitchFamily="2" charset="2"/>
              <a:buChar char="Ø"/>
            </a:pPr>
            <a:r>
              <a:rPr lang="en-GB" b="0" i="0" dirty="0">
                <a:solidFill>
                  <a:srgbClr val="0D0D0D"/>
                </a:solidFill>
                <a:effectLst/>
                <a:latin typeface="Söhne"/>
              </a:rPr>
              <a:t>Cloud-based platforms provide powerful tools for collecting, storing, and analysing data related to online branding and marketing. </a:t>
            </a:r>
          </a:p>
          <a:p>
            <a:pPr algn="l">
              <a:buFont typeface="Wingdings" panose="05000000000000000000" pitchFamily="2" charset="2"/>
              <a:buChar char="Ø"/>
            </a:pPr>
            <a:r>
              <a:rPr lang="en-GB" b="0" i="0" dirty="0">
                <a:solidFill>
                  <a:srgbClr val="0D0D0D"/>
                </a:solidFill>
                <a:effectLst/>
                <a:latin typeface="Söhne"/>
              </a:rPr>
              <a:t>Brands can gather valuable insights into customer behaviour, preferences, and interactions with their online channels. </a:t>
            </a:r>
          </a:p>
          <a:p>
            <a:pPr algn="l">
              <a:buFont typeface="Wingdings" panose="05000000000000000000" pitchFamily="2" charset="2"/>
              <a:buChar char="Ø"/>
            </a:pPr>
            <a:r>
              <a:rPr lang="en-GB" b="0" i="0" dirty="0">
                <a:solidFill>
                  <a:srgbClr val="0D0D0D"/>
                </a:solidFill>
                <a:effectLst/>
                <a:latin typeface="Söhne"/>
              </a:rPr>
              <a:t>By leveraging this data, businesses can refine their branding strategies, personalize marketing campaigns, and improve the overall effectiveness of their online presence.</a:t>
            </a:r>
            <a:endParaRPr lang="en-GB" dirty="0"/>
          </a:p>
        </p:txBody>
      </p:sp>
    </p:spTree>
    <p:extLst>
      <p:ext uri="{BB962C8B-B14F-4D97-AF65-F5344CB8AC3E}">
        <p14:creationId xmlns:p14="http://schemas.microsoft.com/office/powerpoint/2010/main" val="35489358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2734"/>
            <a:ext cx="8229600" cy="1143000"/>
          </a:xfrm>
        </p:spPr>
        <p:txBody>
          <a:bodyPr>
            <a:normAutofit fontScale="90000"/>
          </a:bodyPr>
          <a:lstStyle/>
          <a:p>
            <a:r>
              <a:rPr lang="en-GB"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340768"/>
            <a:ext cx="8712968" cy="4464496"/>
          </a:xfrm>
        </p:spPr>
        <p:txBody>
          <a:bodyPr>
            <a:normAutofit fontScale="85000" lnSpcReduction="10000"/>
          </a:bodyPr>
          <a:lstStyle/>
          <a:p>
            <a:pPr marL="0" indent="0" algn="l">
              <a:buNone/>
            </a:pPr>
            <a:r>
              <a:rPr lang="en-GB" b="1" i="0" dirty="0">
                <a:solidFill>
                  <a:srgbClr val="0D0D0D"/>
                </a:solidFill>
                <a:effectLst/>
                <a:latin typeface="Söhne"/>
              </a:rPr>
              <a:t>5) Collaboration and Efficiency</a:t>
            </a:r>
            <a:r>
              <a:rPr lang="en-GB" b="0" i="0" dirty="0">
                <a:solidFill>
                  <a:srgbClr val="0D0D0D"/>
                </a:solidFill>
                <a:effectLst/>
                <a:latin typeface="Söhne"/>
              </a:rPr>
              <a:t>: </a:t>
            </a:r>
          </a:p>
          <a:p>
            <a:pPr algn="l">
              <a:buFont typeface="Wingdings" panose="05000000000000000000" pitchFamily="2" charset="2"/>
              <a:buChar char="Ø"/>
            </a:pPr>
            <a:r>
              <a:rPr lang="en-GB" b="0" i="0" dirty="0">
                <a:solidFill>
                  <a:srgbClr val="0D0D0D"/>
                </a:solidFill>
                <a:effectLst/>
                <a:latin typeface="Söhne"/>
              </a:rPr>
              <a:t>Cloud computing fosters collaboration among marketing teams, agencies, and other stakeholders involved in branding efforts. </a:t>
            </a:r>
          </a:p>
          <a:p>
            <a:pPr algn="l">
              <a:buFont typeface="Wingdings" panose="05000000000000000000" pitchFamily="2" charset="2"/>
              <a:buChar char="Ø"/>
            </a:pPr>
            <a:r>
              <a:rPr lang="en-GB" b="0" i="0" dirty="0">
                <a:solidFill>
                  <a:srgbClr val="0D0D0D"/>
                </a:solidFill>
                <a:effectLst/>
                <a:latin typeface="Söhne"/>
              </a:rPr>
              <a:t>Shared access to cloud-based tools and resources streamlines workflows, improves communication, and enhances overall efficiency. </a:t>
            </a:r>
          </a:p>
          <a:p>
            <a:pPr algn="l">
              <a:buFont typeface="Wingdings" panose="05000000000000000000" pitchFamily="2" charset="2"/>
              <a:buChar char="Ø"/>
            </a:pPr>
            <a:r>
              <a:rPr lang="en-GB" b="0" i="0" dirty="0">
                <a:solidFill>
                  <a:srgbClr val="0D0D0D"/>
                </a:solidFill>
                <a:effectLst/>
                <a:latin typeface="Söhne"/>
              </a:rPr>
              <a:t>Whether it's coordinating social media campaigns, updating website content in real-time, or managing online advertising, cloud-based collaboration platforms facilitate seamless teamwork for stronger branding outcomes.</a:t>
            </a:r>
            <a:endParaRPr lang="en-GB" dirty="0"/>
          </a:p>
        </p:txBody>
      </p:sp>
    </p:spTree>
    <p:extLst>
      <p:ext uri="{BB962C8B-B14F-4D97-AF65-F5344CB8AC3E}">
        <p14:creationId xmlns:p14="http://schemas.microsoft.com/office/powerpoint/2010/main" val="21850260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p:txBody>
          <a:bodyPr>
            <a:normAutofit fontScale="90000"/>
          </a:bodyPr>
          <a:lstStyle/>
          <a:p>
            <a:r>
              <a:rPr lang="en-GB"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57200" y="1600200"/>
            <a:ext cx="8229600" cy="4061047"/>
          </a:xfrm>
        </p:spPr>
        <p:txBody>
          <a:bodyPr>
            <a:normAutofit fontScale="85000" lnSpcReduction="20000"/>
          </a:bodyPr>
          <a:lstStyle/>
          <a:p>
            <a:pPr marL="0" indent="0" algn="l">
              <a:buNone/>
            </a:pPr>
            <a:r>
              <a:rPr lang="en-GB" b="1" i="0" dirty="0">
                <a:solidFill>
                  <a:srgbClr val="0D0D0D"/>
                </a:solidFill>
                <a:effectLst/>
                <a:latin typeface="Söhne"/>
              </a:rPr>
              <a:t>6) Security and Reliability</a:t>
            </a:r>
            <a:r>
              <a:rPr lang="en-GB" b="0" i="0" dirty="0">
                <a:solidFill>
                  <a:srgbClr val="0D0D0D"/>
                </a:solidFill>
                <a:effectLst/>
                <a:latin typeface="Söhne"/>
              </a:rPr>
              <a:t>: </a:t>
            </a:r>
          </a:p>
          <a:p>
            <a:pPr algn="l">
              <a:buFont typeface="Wingdings" panose="05000000000000000000" pitchFamily="2" charset="2"/>
              <a:buChar char="Ø"/>
            </a:pPr>
            <a:r>
              <a:rPr lang="en-GB" b="0" i="0" dirty="0">
                <a:solidFill>
                  <a:srgbClr val="0D0D0D"/>
                </a:solidFill>
                <a:effectLst/>
                <a:latin typeface="Söhne"/>
              </a:rPr>
              <a:t>Cloud computing services often come with robust security features and regular updates, enhancing the overall reliability and security of online branding and marketing assets. </a:t>
            </a:r>
          </a:p>
          <a:p>
            <a:pPr algn="l">
              <a:buFont typeface="Wingdings" panose="05000000000000000000" pitchFamily="2" charset="2"/>
              <a:buChar char="Ø"/>
            </a:pPr>
            <a:r>
              <a:rPr lang="en-GB" b="0" i="0" dirty="0">
                <a:solidFill>
                  <a:srgbClr val="0D0D0D"/>
                </a:solidFill>
                <a:effectLst/>
                <a:latin typeface="Söhne"/>
              </a:rPr>
              <a:t>Brands can trust that their websites, customer data, and marketing materials are protected against cyber threats and downtime. </a:t>
            </a:r>
          </a:p>
          <a:p>
            <a:pPr algn="l">
              <a:buFont typeface="Wingdings" panose="05000000000000000000" pitchFamily="2" charset="2"/>
              <a:buChar char="Ø"/>
            </a:pPr>
            <a:r>
              <a:rPr lang="en-GB" b="0" i="0" dirty="0">
                <a:solidFill>
                  <a:srgbClr val="0D0D0D"/>
                </a:solidFill>
                <a:effectLst/>
                <a:latin typeface="Söhne"/>
              </a:rPr>
              <a:t>This peace of mind allows businesses to focus on building a positive online reputation without the constant worry of security vulnerabilities.</a:t>
            </a:r>
            <a:endParaRPr lang="en-GB" dirty="0"/>
          </a:p>
        </p:txBody>
      </p:sp>
    </p:spTree>
    <p:extLst>
      <p:ext uri="{BB962C8B-B14F-4D97-AF65-F5344CB8AC3E}">
        <p14:creationId xmlns:p14="http://schemas.microsoft.com/office/powerpoint/2010/main" val="1428607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243408"/>
            <a:ext cx="8229600" cy="1143000"/>
          </a:xfrm>
        </p:spPr>
        <p:txBody>
          <a:bodyPr/>
          <a:lstStyle/>
          <a:p>
            <a:r>
              <a:rPr lang="en-GB"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764704"/>
            <a:ext cx="8856984" cy="4824536"/>
          </a:xfrm>
        </p:spPr>
        <p:txBody>
          <a:bodyPr>
            <a:normAutofit fontScale="92500" lnSpcReduction="10000"/>
          </a:bodyPr>
          <a:lstStyle/>
          <a:p>
            <a:pPr marL="0" indent="0" algn="l">
              <a:buNone/>
            </a:pPr>
            <a:r>
              <a:rPr lang="en-GB" b="1" i="0" dirty="0">
                <a:solidFill>
                  <a:srgbClr val="0D0D0D"/>
                </a:solidFill>
                <a:effectLst/>
                <a:latin typeface="Söhne"/>
              </a:rPr>
              <a:t>Scalability and Flexibility</a:t>
            </a:r>
            <a:r>
              <a:rPr lang="en-GB" b="0" i="0" dirty="0">
                <a:solidFill>
                  <a:srgbClr val="0D0D0D"/>
                </a:solidFill>
                <a:effectLst/>
                <a:latin typeface="Söhne"/>
              </a:rPr>
              <a:t>:</a:t>
            </a:r>
          </a:p>
          <a:p>
            <a:pPr marL="0" indent="0" algn="l">
              <a:buNone/>
            </a:pPr>
            <a:r>
              <a:rPr lang="en-GB" b="1" i="0" dirty="0">
                <a:solidFill>
                  <a:srgbClr val="0D0D0D"/>
                </a:solidFill>
                <a:effectLst/>
                <a:latin typeface="Söhne"/>
              </a:rPr>
              <a:t>Example</a:t>
            </a:r>
            <a:r>
              <a:rPr lang="en-GB" b="0" i="0" dirty="0">
                <a:solidFill>
                  <a:srgbClr val="0D0D0D"/>
                </a:solidFill>
                <a:effectLst/>
                <a:latin typeface="Söhne"/>
              </a:rPr>
              <a:t>: A clothing retailer launches a new line of products and promotes it through social media and email marketing. Due to the buzz generated, there's a sudden surge in website traffic. Thanks to cloud computing, the retailer's website automatically scales up its server capacity to handle the increased load. This ensures that customers can browse and make purchases without experiencing slow loading times or site crashes, enhancing their overall experience with the brand.</a:t>
            </a:r>
          </a:p>
        </p:txBody>
      </p:sp>
    </p:spTree>
    <p:extLst>
      <p:ext uri="{BB962C8B-B14F-4D97-AF65-F5344CB8AC3E}">
        <p14:creationId xmlns:p14="http://schemas.microsoft.com/office/powerpoint/2010/main" val="2402573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243408"/>
            <a:ext cx="8229600" cy="1143000"/>
          </a:xfrm>
        </p:spPr>
        <p:txBody>
          <a:bodyPr/>
          <a:lstStyle/>
          <a:p>
            <a:r>
              <a:rPr lang="en-GB"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764704"/>
            <a:ext cx="8784976" cy="4824536"/>
          </a:xfrm>
        </p:spPr>
        <p:txBody>
          <a:bodyPr>
            <a:normAutofit fontScale="92500" lnSpcReduction="10000"/>
          </a:bodyPr>
          <a:lstStyle/>
          <a:p>
            <a:pPr marL="0" indent="0" algn="l">
              <a:buNone/>
            </a:pPr>
            <a:r>
              <a:rPr lang="en-GB" b="1" i="0" dirty="0">
                <a:solidFill>
                  <a:srgbClr val="0D0D0D"/>
                </a:solidFill>
                <a:effectLst/>
                <a:latin typeface="Söhne"/>
              </a:rPr>
              <a:t>Cost Efficiency</a:t>
            </a:r>
            <a:r>
              <a:rPr lang="en-GB" b="0" i="0" dirty="0">
                <a:solidFill>
                  <a:srgbClr val="0D0D0D"/>
                </a:solidFill>
                <a:effectLst/>
                <a:latin typeface="Söhne"/>
              </a:rPr>
              <a:t>:</a:t>
            </a:r>
          </a:p>
          <a:p>
            <a:pPr marL="0" indent="0" algn="l">
              <a:buNone/>
            </a:pPr>
            <a:r>
              <a:rPr lang="en-GB" b="1" i="0" dirty="0">
                <a:solidFill>
                  <a:srgbClr val="0D0D0D"/>
                </a:solidFill>
                <a:effectLst/>
                <a:latin typeface="Söhne"/>
              </a:rPr>
              <a:t>Example</a:t>
            </a:r>
            <a:r>
              <a:rPr lang="en-GB" b="0" i="0" dirty="0">
                <a:solidFill>
                  <a:srgbClr val="0D0D0D"/>
                </a:solidFill>
                <a:effectLst/>
                <a:latin typeface="Söhne"/>
              </a:rPr>
              <a:t>: A startup company specializing in organic skincare products decides to create an online store to reach a wider audience. Instead of investing in costly on-premises servers, they opt for cloud-based e-commerce platforms like Shopify or WooCommerce. This choice saves them money on infrastructure and maintenance costs, allowing them to allocate more resources to developing their product line and running targeted online marketing campaigns to build their brand.</a:t>
            </a:r>
          </a:p>
        </p:txBody>
      </p:sp>
    </p:spTree>
    <p:extLst>
      <p:ext uri="{BB962C8B-B14F-4D97-AF65-F5344CB8AC3E}">
        <p14:creationId xmlns:p14="http://schemas.microsoft.com/office/powerpoint/2010/main" val="2788513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lstStyle/>
          <a:p>
            <a:r>
              <a:rPr lang="en-GB"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764704"/>
            <a:ext cx="8640960" cy="4752528"/>
          </a:xfrm>
        </p:spPr>
        <p:txBody>
          <a:bodyPr>
            <a:normAutofit lnSpcReduction="10000"/>
          </a:bodyPr>
          <a:lstStyle/>
          <a:p>
            <a:pPr marL="0" indent="0" algn="l">
              <a:buNone/>
            </a:pPr>
            <a:r>
              <a:rPr lang="en-GB" b="1" i="0" dirty="0">
                <a:solidFill>
                  <a:srgbClr val="0D0D0D"/>
                </a:solidFill>
                <a:effectLst/>
                <a:latin typeface="Söhne"/>
              </a:rPr>
              <a:t>Global Reach</a:t>
            </a:r>
            <a:r>
              <a:rPr lang="en-GB" b="0" i="0" dirty="0">
                <a:solidFill>
                  <a:srgbClr val="0D0D0D"/>
                </a:solidFill>
                <a:effectLst/>
                <a:latin typeface="Söhne"/>
              </a:rPr>
              <a:t>:</a:t>
            </a:r>
          </a:p>
          <a:p>
            <a:pPr marL="0" indent="0" algn="l">
              <a:buNone/>
            </a:pPr>
            <a:r>
              <a:rPr lang="en-GB" b="1" i="0" dirty="0">
                <a:solidFill>
                  <a:srgbClr val="0D0D0D"/>
                </a:solidFill>
                <a:effectLst/>
                <a:latin typeface="Söhne"/>
              </a:rPr>
              <a:t>Example</a:t>
            </a:r>
            <a:r>
              <a:rPr lang="en-GB" b="0" i="0" dirty="0">
                <a:solidFill>
                  <a:srgbClr val="0D0D0D"/>
                </a:solidFill>
                <a:effectLst/>
                <a:latin typeface="Söhne"/>
              </a:rPr>
              <a:t>: An online education platform offers courses in various languages to a global audience. By utilizing cloud servers in different regions, they ensure that students from different countries can access their content with minimal latency. This enhances the brand's reputation as a reliable and accessible resource for learning, attracting more international students and expanding their global presence.</a:t>
            </a:r>
          </a:p>
        </p:txBody>
      </p:sp>
    </p:spTree>
    <p:extLst>
      <p:ext uri="{BB962C8B-B14F-4D97-AF65-F5344CB8AC3E}">
        <p14:creationId xmlns:p14="http://schemas.microsoft.com/office/powerpoint/2010/main" val="28792607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315416"/>
            <a:ext cx="8229600" cy="1143000"/>
          </a:xfrm>
        </p:spPr>
        <p:txBody>
          <a:bodyPr/>
          <a:lstStyle/>
          <a:p>
            <a:r>
              <a:rPr lang="en-GB"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92696"/>
            <a:ext cx="8640960" cy="5328592"/>
          </a:xfrm>
        </p:spPr>
        <p:txBody>
          <a:bodyPr>
            <a:normAutofit lnSpcReduction="10000"/>
          </a:bodyPr>
          <a:lstStyle/>
          <a:p>
            <a:pPr marL="0" indent="0" algn="l">
              <a:buNone/>
            </a:pPr>
            <a:r>
              <a:rPr lang="en-GB" b="1" i="0" dirty="0">
                <a:solidFill>
                  <a:srgbClr val="0D0D0D"/>
                </a:solidFill>
                <a:effectLst/>
                <a:latin typeface="Söhne"/>
              </a:rPr>
              <a:t>Data Analytics and Insights</a:t>
            </a:r>
            <a:r>
              <a:rPr lang="en-GB" b="0" i="0" dirty="0">
                <a:solidFill>
                  <a:srgbClr val="0D0D0D"/>
                </a:solidFill>
                <a:effectLst/>
                <a:latin typeface="Söhne"/>
              </a:rPr>
              <a:t>:</a:t>
            </a:r>
          </a:p>
          <a:p>
            <a:pPr marL="0" indent="0" algn="l">
              <a:buNone/>
            </a:pPr>
            <a:r>
              <a:rPr lang="en-GB" b="1" i="0" dirty="0">
                <a:solidFill>
                  <a:srgbClr val="0D0D0D"/>
                </a:solidFill>
                <a:effectLst/>
                <a:latin typeface="Söhne"/>
              </a:rPr>
              <a:t>Example</a:t>
            </a:r>
            <a:r>
              <a:rPr lang="en-GB" b="0" i="0" dirty="0">
                <a:solidFill>
                  <a:srgbClr val="0D0D0D"/>
                </a:solidFill>
                <a:effectLst/>
                <a:latin typeface="Söhne"/>
              </a:rPr>
              <a:t>: A software company uses cloud-based analytics tools like Google Analytics or Adobe Analytics to track user </a:t>
            </a:r>
            <a:r>
              <a:rPr lang="en-GB" b="0" i="0" dirty="0" err="1">
                <a:solidFill>
                  <a:srgbClr val="0D0D0D"/>
                </a:solidFill>
                <a:effectLst/>
                <a:latin typeface="Söhne"/>
              </a:rPr>
              <a:t>behavior</a:t>
            </a:r>
            <a:r>
              <a:rPr lang="en-GB" b="0" i="0" dirty="0">
                <a:solidFill>
                  <a:srgbClr val="0D0D0D"/>
                </a:solidFill>
                <a:effectLst/>
                <a:latin typeface="Söhne"/>
              </a:rPr>
              <a:t> on their website and mobile app. By </a:t>
            </a:r>
            <a:r>
              <a:rPr lang="en-GB" b="0" i="0" dirty="0" err="1">
                <a:solidFill>
                  <a:srgbClr val="0D0D0D"/>
                </a:solidFill>
                <a:effectLst/>
                <a:latin typeface="Söhne"/>
              </a:rPr>
              <a:t>analyzing</a:t>
            </a:r>
            <a:r>
              <a:rPr lang="en-GB" b="0" i="0" dirty="0">
                <a:solidFill>
                  <a:srgbClr val="0D0D0D"/>
                </a:solidFill>
                <a:effectLst/>
                <a:latin typeface="Söhne"/>
              </a:rPr>
              <a:t> this data, they discover that a significant portion of their users drop off during the checkout process. Armed with this insight, the company adjusts its branding strategy to focus on improving the checkout experience, leading to increased conversions and customer satisfaction.</a:t>
            </a:r>
          </a:p>
        </p:txBody>
      </p:sp>
    </p:spTree>
    <p:extLst>
      <p:ext uri="{BB962C8B-B14F-4D97-AF65-F5344CB8AC3E}">
        <p14:creationId xmlns:p14="http://schemas.microsoft.com/office/powerpoint/2010/main" val="12367836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315416"/>
            <a:ext cx="8229600" cy="1143000"/>
          </a:xfrm>
        </p:spPr>
        <p:txBody>
          <a:bodyPr/>
          <a:lstStyle/>
          <a:p>
            <a:r>
              <a:rPr lang="en-GB"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05198" y="476672"/>
            <a:ext cx="8759289" cy="5040560"/>
          </a:xfrm>
        </p:spPr>
        <p:txBody>
          <a:bodyPr>
            <a:normAutofit lnSpcReduction="10000"/>
          </a:bodyPr>
          <a:lstStyle/>
          <a:p>
            <a:pPr marL="0" indent="0" algn="l">
              <a:buNone/>
            </a:pPr>
            <a:r>
              <a:rPr lang="en-GB" b="1" i="0" dirty="0">
                <a:solidFill>
                  <a:srgbClr val="0D0D0D"/>
                </a:solidFill>
                <a:effectLst/>
                <a:latin typeface="Söhne"/>
              </a:rPr>
              <a:t>Collaboration and Efficiency</a:t>
            </a:r>
            <a:r>
              <a:rPr lang="en-GB" b="0" i="0" dirty="0">
                <a:solidFill>
                  <a:srgbClr val="0D0D0D"/>
                </a:solidFill>
                <a:effectLst/>
                <a:latin typeface="Söhne"/>
              </a:rPr>
              <a:t>:</a:t>
            </a:r>
          </a:p>
          <a:p>
            <a:pPr marL="0" indent="0" algn="l">
              <a:buNone/>
            </a:pPr>
            <a:r>
              <a:rPr lang="en-GB" b="1" i="0" dirty="0">
                <a:solidFill>
                  <a:srgbClr val="0D0D0D"/>
                </a:solidFill>
                <a:effectLst/>
                <a:latin typeface="Söhne"/>
              </a:rPr>
              <a:t>Example</a:t>
            </a:r>
            <a:r>
              <a:rPr lang="en-GB" b="0" i="0" dirty="0">
                <a:solidFill>
                  <a:srgbClr val="0D0D0D"/>
                </a:solidFill>
                <a:effectLst/>
                <a:latin typeface="Söhne"/>
              </a:rPr>
              <a:t>: A digital marketing agency works with multiple clients on branding and marketing campaigns. By using cloud-based project management tools like Trello or Asana, team members can collaborate on campaign strategies, content creation, and scheduling in real-time. This streamlined collaboration ensures that all stakeholders are on the same page, leading to more cohesive and effective branding efforts for their clients.</a:t>
            </a:r>
          </a:p>
        </p:txBody>
      </p:sp>
    </p:spTree>
    <p:extLst>
      <p:ext uri="{BB962C8B-B14F-4D97-AF65-F5344CB8AC3E}">
        <p14:creationId xmlns:p14="http://schemas.microsoft.com/office/powerpoint/2010/main" val="5069784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lstStyle/>
          <a:p>
            <a:r>
              <a:rPr lang="en-GB"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92696"/>
            <a:ext cx="8640960" cy="4752528"/>
          </a:xfrm>
        </p:spPr>
        <p:txBody>
          <a:bodyPr>
            <a:normAutofit fontScale="92500" lnSpcReduction="10000"/>
          </a:bodyPr>
          <a:lstStyle/>
          <a:p>
            <a:pPr marL="0" indent="0" algn="l">
              <a:buNone/>
            </a:pPr>
            <a:r>
              <a:rPr lang="en-GB" b="1" i="0" dirty="0">
                <a:solidFill>
                  <a:srgbClr val="0D0D0D"/>
                </a:solidFill>
                <a:effectLst/>
                <a:latin typeface="Söhne"/>
              </a:rPr>
              <a:t>Security and Reliability</a:t>
            </a:r>
            <a:r>
              <a:rPr lang="en-GB" b="0" i="0" dirty="0">
                <a:solidFill>
                  <a:srgbClr val="0D0D0D"/>
                </a:solidFill>
                <a:effectLst/>
                <a:latin typeface="Söhne"/>
              </a:rPr>
              <a:t>:</a:t>
            </a:r>
          </a:p>
          <a:p>
            <a:pPr marL="0" indent="0" algn="l">
              <a:buNone/>
            </a:pPr>
            <a:r>
              <a:rPr lang="en-GB" b="1" i="0" dirty="0">
                <a:solidFill>
                  <a:srgbClr val="0D0D0D"/>
                </a:solidFill>
                <a:effectLst/>
                <a:latin typeface="Söhne"/>
              </a:rPr>
              <a:t>Example</a:t>
            </a:r>
            <a:r>
              <a:rPr lang="en-GB" b="0" i="0" dirty="0">
                <a:solidFill>
                  <a:srgbClr val="0D0D0D"/>
                </a:solidFill>
                <a:effectLst/>
                <a:latin typeface="Söhne"/>
              </a:rPr>
              <a:t>: A financial services company needs to maintain a secure online presence to build trust with its customers. They choose a cloud provider known for its strong security measures, such as AWS (Amazon Web Services) with its comprehensive security features. This ensures that customer data is encrypted and protected against cyber threats, reinforcing the brand's reputation as a trustworthy and reliable financial institution.</a:t>
            </a:r>
          </a:p>
        </p:txBody>
      </p:sp>
    </p:spTree>
    <p:extLst>
      <p:ext uri="{BB962C8B-B14F-4D97-AF65-F5344CB8AC3E}">
        <p14:creationId xmlns:p14="http://schemas.microsoft.com/office/powerpoint/2010/main" val="10457094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4093" y="-315416"/>
            <a:ext cx="8229600" cy="1143000"/>
          </a:xfrm>
        </p:spPr>
        <p:txBody>
          <a:bodyPr/>
          <a:lstStyle/>
          <a:p>
            <a:r>
              <a:rPr lang="en-GB"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476672"/>
            <a:ext cx="8784976" cy="5040560"/>
          </a:xfrm>
        </p:spPr>
        <p:txBody>
          <a:bodyPr>
            <a:normAutofit fontScale="85000" lnSpcReduction="20000"/>
          </a:bodyPr>
          <a:lstStyle/>
          <a:p>
            <a:pPr algn="l">
              <a:lnSpc>
                <a:spcPct val="170000"/>
              </a:lnSpc>
              <a:spcBef>
                <a:spcPts val="0"/>
              </a:spcBef>
              <a:buFont typeface="Wingdings" panose="05000000000000000000" pitchFamily="2" charset="2"/>
              <a:buChar char="Ø"/>
            </a:pPr>
            <a:r>
              <a:rPr lang="en-GB" b="0" i="0" dirty="0">
                <a:solidFill>
                  <a:srgbClr val="0D0D0D"/>
                </a:solidFill>
                <a:effectLst/>
                <a:latin typeface="Söhne"/>
              </a:rPr>
              <a:t>These examples illustrate how cloud computing underpins various aspects of online branding and marketing, from ensuring seamless user experiences to enabling data-driven insights and secure operations. </a:t>
            </a:r>
          </a:p>
          <a:p>
            <a:pPr algn="l">
              <a:lnSpc>
                <a:spcPct val="170000"/>
              </a:lnSpc>
              <a:spcBef>
                <a:spcPts val="0"/>
              </a:spcBef>
              <a:buFont typeface="Wingdings" panose="05000000000000000000" pitchFamily="2" charset="2"/>
              <a:buChar char="Ø"/>
            </a:pPr>
            <a:r>
              <a:rPr lang="en-GB" b="0" i="0" dirty="0">
                <a:solidFill>
                  <a:srgbClr val="0D0D0D"/>
                </a:solidFill>
                <a:effectLst/>
                <a:latin typeface="Söhne"/>
              </a:rPr>
              <a:t>By leveraging the capabilities of cloud-based solutions, businesses can enhance their brand image, engage with their target audience effectively, and drive growth in the competitive online landscape.</a:t>
            </a:r>
          </a:p>
        </p:txBody>
      </p:sp>
    </p:spTree>
    <p:extLst>
      <p:ext uri="{BB962C8B-B14F-4D97-AF65-F5344CB8AC3E}">
        <p14:creationId xmlns:p14="http://schemas.microsoft.com/office/powerpoint/2010/main" val="14227205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p:txBody>
          <a:bodyPr>
            <a:normAutofit fontScale="90000"/>
          </a:bodyPr>
          <a:lstStyle/>
          <a:p>
            <a:r>
              <a:rPr lang="en-GB" dirty="0"/>
              <a:t>How does cloud computing relate to online business</a:t>
            </a:r>
          </a:p>
        </p:txBody>
      </p:sp>
      <p:sp>
        <p:nvSpPr>
          <p:cNvPr id="4" name="Content Placeholder 3">
            <a:extLst>
              <a:ext uri="{FF2B5EF4-FFF2-40B4-BE49-F238E27FC236}">
                <a16:creationId xmlns:a16="http://schemas.microsoft.com/office/drawing/2014/main" id="{47778991-5360-8EE0-5452-7C93AC4FE07E}"/>
              </a:ext>
            </a:extLst>
          </p:cNvPr>
          <p:cNvSpPr>
            <a:spLocks noGrp="1"/>
          </p:cNvSpPr>
          <p:nvPr>
            <p:ph idx="1"/>
          </p:nvPr>
        </p:nvSpPr>
        <p:spPr/>
        <p:txBody>
          <a:bodyPr/>
          <a:lstStyle/>
          <a:p>
            <a:pPr marL="0" indent="0" algn="l">
              <a:lnSpc>
                <a:spcPct val="150000"/>
              </a:lnSpc>
              <a:spcBef>
                <a:spcPts val="0"/>
              </a:spcBef>
              <a:buNone/>
            </a:pPr>
            <a:r>
              <a:rPr lang="en-GB" b="1" i="0" dirty="0">
                <a:effectLst/>
                <a:latin typeface="Söhne"/>
              </a:rPr>
              <a:t>Activity</a:t>
            </a:r>
            <a:r>
              <a:rPr lang="en-GB" b="0" i="0" dirty="0">
                <a:effectLst/>
                <a:latin typeface="Söhne"/>
              </a:rPr>
              <a:t>: Research and present a current cloud-based branding strategy.</a:t>
            </a:r>
          </a:p>
          <a:p>
            <a:endParaRPr lang="en-GB" dirty="0"/>
          </a:p>
        </p:txBody>
      </p:sp>
    </p:spTree>
    <p:extLst>
      <p:ext uri="{BB962C8B-B14F-4D97-AF65-F5344CB8AC3E}">
        <p14:creationId xmlns:p14="http://schemas.microsoft.com/office/powerpoint/2010/main" val="33407425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2980</Words>
  <Application>Microsoft Office PowerPoint</Application>
  <PresentationFormat>On-screen Show (4:3)</PresentationFormat>
  <Paragraphs>186</Paragraphs>
  <Slides>34</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Aptos</vt:lpstr>
      <vt:lpstr>Arial</vt:lpstr>
      <vt:lpstr>Calibri</vt:lpstr>
      <vt:lpstr>Lato</vt:lpstr>
      <vt:lpstr>Myriad Pro</vt:lpstr>
      <vt:lpstr>Open Sans</vt:lpstr>
      <vt:lpstr>Söhne</vt:lpstr>
      <vt:lpstr>Wingdings</vt:lpstr>
      <vt:lpstr>20140311PresentationUWTSDTemplate</vt:lpstr>
      <vt:lpstr>BSc (Hons) Cloud Computing</vt:lpstr>
      <vt:lpstr>Objectives</vt:lpstr>
      <vt:lpstr>WHAT IS CLOUD COMPUTING?</vt:lpstr>
      <vt:lpstr>CHARACTERISTICS OF CLOUD COMPUTING</vt:lpstr>
      <vt:lpstr>CLOUD MODELS</vt:lpstr>
      <vt:lpstr>Public Cloud</vt:lpstr>
      <vt:lpstr>Private Cloud</vt:lpstr>
      <vt:lpstr>Hybrid Cloud</vt:lpstr>
      <vt:lpstr>CLOUD COMPUTING SERVICES</vt:lpstr>
      <vt:lpstr>Infrastructure as a Service (IaaS)</vt:lpstr>
      <vt:lpstr>Platform as a Service (PaaS)</vt:lpstr>
      <vt:lpstr>Software as a Service (Saas)</vt:lpstr>
      <vt:lpstr>BENEFITS OF CLOUD COMPUTING</vt:lpstr>
      <vt:lpstr>Benefits Of Cloud Computing</vt:lpstr>
      <vt:lpstr>Benefits Of Cloud Computing</vt:lpstr>
      <vt:lpstr>CHALLENGES OF CLOUD COMPUTING</vt:lpstr>
      <vt:lpstr>CHALLENGES OF CLOUD COMPUTING</vt:lpstr>
      <vt:lpstr>UNDERSTANDING CLOUD COMPUTING</vt:lpstr>
      <vt:lpstr>HOW DOES CLOUD COMPUTING RELATE TO ONLINE BRANDING AND MARKETING</vt:lpstr>
      <vt:lpstr>How Does Cloud Computing Relate To Online Branding And Marketing</vt:lpstr>
      <vt:lpstr>How Does Cloud Computing Relate To Online Branding And Marketing</vt:lpstr>
      <vt:lpstr>How Does Cloud Computing Relate To Online Branding And Marketing</vt:lpstr>
      <vt:lpstr>How Does Cloud Computing Relate To Online Branding And Marketing</vt:lpstr>
      <vt:lpstr>How Does Cloud Computing Relate To Online Branding And Marketing</vt:lpstr>
      <vt:lpstr>How Does Cloud Computing Relate To Online Branding And Marketing</vt:lpstr>
      <vt:lpstr>Examples</vt:lpstr>
      <vt:lpstr>Examples</vt:lpstr>
      <vt:lpstr>Examples</vt:lpstr>
      <vt:lpstr>Examples</vt:lpstr>
      <vt:lpstr>Examples</vt:lpstr>
      <vt:lpstr>Examples</vt:lpstr>
      <vt:lpstr>Examples</vt:lpstr>
      <vt:lpstr>How does cloud computing relate to online business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Md Sadeque Imam Shaikh</cp:lastModifiedBy>
  <cp:revision>43</cp:revision>
  <dcterms:created xsi:type="dcterms:W3CDTF">2015-04-14T15:21:28Z</dcterms:created>
  <dcterms:modified xsi:type="dcterms:W3CDTF">2024-11-22T05:25:47Z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