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1" r:id="rId1"/>
  </p:sldMasterIdLst>
  <p:notesMasterIdLst>
    <p:notesMasterId r:id="rId48"/>
  </p:notesMasterIdLst>
  <p:handoutMasterIdLst>
    <p:handoutMasterId r:id="rId49"/>
  </p:handoutMasterIdLst>
  <p:sldIdLst>
    <p:sldId id="256" r:id="rId2"/>
    <p:sldId id="257" r:id="rId3"/>
    <p:sldId id="258" r:id="rId4"/>
    <p:sldId id="259" r:id="rId5"/>
    <p:sldId id="260" r:id="rId6"/>
    <p:sldId id="261" r:id="rId7"/>
    <p:sldId id="262" r:id="rId8"/>
    <p:sldId id="263" r:id="rId9"/>
    <p:sldId id="264" r:id="rId10"/>
    <p:sldId id="265" r:id="rId11"/>
    <p:sldId id="266" r:id="rId12"/>
    <p:sldId id="294"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93" r:id="rId31"/>
    <p:sldId id="285" r:id="rId32"/>
    <p:sldId id="286" r:id="rId33"/>
    <p:sldId id="287" r:id="rId34"/>
    <p:sldId id="288" r:id="rId35"/>
    <p:sldId id="289" r:id="rId36"/>
    <p:sldId id="290" r:id="rId37"/>
    <p:sldId id="291" r:id="rId38"/>
    <p:sldId id="292" r:id="rId39"/>
    <p:sldId id="295" r:id="rId40"/>
    <p:sldId id="296" r:id="rId41"/>
    <p:sldId id="297" r:id="rId42"/>
    <p:sldId id="298" r:id="rId43"/>
    <p:sldId id="299" r:id="rId44"/>
    <p:sldId id="300" r:id="rId45"/>
    <p:sldId id="301" r:id="rId46"/>
    <p:sldId id="302" r:id="rId47"/>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72" autoAdjust="0"/>
    <p:restoredTop sz="94660"/>
  </p:normalViewPr>
  <p:slideViewPr>
    <p:cSldViewPr>
      <p:cViewPr>
        <p:scale>
          <a:sx n="90" d="100"/>
          <a:sy n="90" d="100"/>
        </p:scale>
        <p:origin x="-1242" y="24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289A9C92-D5FC-4045-AFCF-E6398A2D6B8C}" type="datetimeFigureOut">
              <a:rPr lang="en-GB"/>
              <a:pPr>
                <a:defRPr/>
              </a:pPr>
              <a:t>07/07/2016</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FB9075E6-D1F4-45AD-B029-19442F9C49D5}" type="slidenum">
              <a:rPr lang="en-GB"/>
              <a:pPr>
                <a:defRPr/>
              </a:pPr>
              <a:t>‹#›</a:t>
            </a:fld>
            <a:endParaRPr lang="en-GB"/>
          </a:p>
        </p:txBody>
      </p:sp>
    </p:spTree>
    <p:extLst>
      <p:ext uri="{BB962C8B-B14F-4D97-AF65-F5344CB8AC3E}">
        <p14:creationId xmlns:p14="http://schemas.microsoft.com/office/powerpoint/2010/main" val="30581821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7EF3D43-844E-4EA6-80AA-4B35C992185C}" type="datetimeFigureOut">
              <a:rPr lang="en-GB" smtClean="0"/>
              <a:pPr/>
              <a:t>07/07/2016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C4D83B-0DE9-4429-ADBC-DA081D28B832}" type="slidenum">
              <a:rPr lang="en-GB" smtClean="0"/>
              <a:pPr/>
              <a:t>‹#›</a:t>
            </a:fld>
            <a:endParaRPr lang="en-GB"/>
          </a:p>
        </p:txBody>
      </p:sp>
    </p:spTree>
    <p:extLst>
      <p:ext uri="{BB962C8B-B14F-4D97-AF65-F5344CB8AC3E}">
        <p14:creationId xmlns:p14="http://schemas.microsoft.com/office/powerpoint/2010/main" val="2826553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09C4D83B-0DE9-4429-ADBC-DA081D28B832}"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D5B70E54-E4A4-4710-969C-D1C5D8E002EE}" type="slidenum">
              <a:rPr lang="en-GB" smtClean="0"/>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D5B70E54-E4A4-4710-969C-D1C5D8E002EE}" type="slidenum">
              <a:rPr lang="en-GB" smtClean="0"/>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D5B70E54-E4A4-4710-969C-D1C5D8E002EE}" type="slidenum">
              <a:rPr lang="en-GB" smtClean="0"/>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D5B70E54-E4A4-4710-969C-D1C5D8E002EE}" type="slidenum">
              <a:rPr lang="en-GB" smtClean="0"/>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D5B70E54-E4A4-4710-969C-D1C5D8E002EE}" type="slidenum">
              <a:rPr lang="en-GB" smtClean="0"/>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96707DE-40AF-42EE-8AEE-11DB3390C945}" type="slidenum">
              <a:rPr lang="en-GB" smtClean="0"/>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96707DE-40AF-42EE-8AEE-11DB3390C945}" type="slidenum">
              <a:rPr lang="en-GB" smtClean="0"/>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96707DE-40AF-42EE-8AEE-11DB3390C945}" type="slidenum">
              <a:rPr lang="en-GB" smtClean="0"/>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96707DE-40AF-42EE-8AEE-11DB3390C945}" type="slidenum">
              <a:rPr lang="en-GB" smtClean="0"/>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96707DE-40AF-42EE-8AEE-11DB3390C945}" type="slidenum">
              <a:rPr lang="en-GB" smtClean="0"/>
              <a:t>11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0A9ED2F9-2943-4CAC-BF05-3681DCF5E396}" type="slidenum">
              <a:rPr lang="en-GB" smtClean="0"/>
              <a:pPr>
                <a:defRPr/>
              </a:pPr>
              <a:t>‹#›</a:t>
            </a:fld>
            <a:endParaRPr lang="en-GB"/>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B780CB4-7DBA-431B-9B37-35F5C0E7C2D1}" type="slidenum">
              <a:rPr lang="en-GB" smtClean="0"/>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C40FF0EC-C697-4BE8-91B2-BC0C8687C063}" type="slidenum">
              <a:rPr lang="en-GB" smtClean="0"/>
              <a:pPr>
                <a:defRPr/>
              </a:pPr>
              <a:t>‹#›</a:t>
            </a:fld>
            <a:endParaRPr lang="en-GB"/>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E3CBD789-4A90-471F-85C6-09085C2D9703}" type="slidenum">
              <a:rPr lang="en-GB" smtClean="0"/>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1CC70CF5-42E8-447A-B3B0-4ADC708AAD67}" type="slidenum">
              <a:rPr lang="en-GB" smtClean="0"/>
              <a:pPr>
                <a:defRPr/>
              </a:pPr>
              <a:t>‹#›</a:t>
            </a:fld>
            <a:endParaRPr lang="en-GB"/>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94A13A64-8A25-4140-9D23-F0E385552B32}" type="slidenum">
              <a:rPr lang="en-GB" smtClean="0"/>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9595DD50-3770-45EF-95C0-033DAFAC8F08}" type="slidenum">
              <a:rPr lang="en-GB" smtClean="0"/>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8297A08A-4515-4389-BBD0-8D2D368B0D6C}" type="slidenum">
              <a:rPr lang="en-GB" smtClean="0"/>
              <a:pPr>
                <a:defRPr/>
              </a:pPr>
              <a:t>‹#›</a:t>
            </a:fld>
            <a:endParaRPr lang="en-GB"/>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83AD68C0-C270-41C2-8F1B-C7E08C32CB2E}" type="slidenum">
              <a:rPr lang="en-GB" smtClean="0"/>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586D1B2F-A007-4572-BD22-3CD6E76CB6D6}" type="slidenum">
              <a:rPr lang="en-GB" smtClean="0"/>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CA2EFBC-562A-4C53-9DAD-667978AFEBA6}" type="slidenum">
              <a:rPr lang="en-GB" smtClean="0"/>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pPr>
              <a:defRPr/>
            </a:pPr>
            <a:endParaRPr lang="en-GB"/>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defRPr/>
            </a:pPr>
            <a:endParaRPr lang="en-GB"/>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pPr>
              <a:defRPr/>
            </a:pPr>
            <a:fld id="{312DE9C0-70C4-4DFA-BFFA-F9D0D35A2755}" type="slidenum">
              <a:rPr lang="en-GB" smtClean="0"/>
              <a:pPr>
                <a:defRPr/>
              </a:pPr>
              <a:t>‹#›</a:t>
            </a:fld>
            <a:endParaRPr lang="en-GB"/>
          </a:p>
        </p:txBody>
      </p:sp>
    </p:spTree>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fantasticfiction.co.uk/m/valerio-massimo-manfredi/spartan.htm" TargetMode="Externa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comic-con.org/cci/cci_eisners_pastwinners.php#1999"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normAutofit fontScale="90000"/>
          </a:bodyPr>
          <a:lstStyle/>
          <a:p>
            <a:pPr eaLnBrk="1" hangingPunct="1">
              <a:defRPr/>
            </a:pPr>
            <a:r>
              <a:rPr lang="en-GB" dirty="0" smtClean="0"/>
              <a:t>CLAH4007: Defenders, Conquerors, Vanquished</a:t>
            </a:r>
          </a:p>
        </p:txBody>
      </p:sp>
      <p:sp>
        <p:nvSpPr>
          <p:cNvPr id="2051" name="Rectangle 3"/>
          <p:cNvSpPr>
            <a:spLocks noGrp="1" noChangeArrowheads="1"/>
          </p:cNvSpPr>
          <p:nvPr>
            <p:ph type="subTitle" idx="1"/>
          </p:nvPr>
        </p:nvSpPr>
        <p:spPr/>
        <p:txBody>
          <a:bodyPr/>
          <a:lstStyle/>
          <a:p>
            <a:pPr eaLnBrk="1" hangingPunct="1">
              <a:defRPr/>
            </a:pPr>
            <a:r>
              <a:rPr lang="en-GB" dirty="0" smtClean="0"/>
              <a:t>Persian Wars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Herodotus </a:t>
            </a:r>
            <a:endParaRPr lang="en-GB" dirty="0"/>
          </a:p>
        </p:txBody>
      </p:sp>
      <p:sp>
        <p:nvSpPr>
          <p:cNvPr id="3" name="Text Placeholder 2"/>
          <p:cNvSpPr>
            <a:spLocks noGrp="1"/>
          </p:cNvSpPr>
          <p:nvPr>
            <p:ph type="body" idx="1"/>
          </p:nvPr>
        </p:nvSpPr>
        <p:spPr/>
        <p:txBody>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Herodotus </a:t>
            </a:r>
            <a:endParaRPr lang="en-GB" dirty="0"/>
          </a:p>
        </p:txBody>
      </p:sp>
      <p:sp>
        <p:nvSpPr>
          <p:cNvPr id="5" name="Content Placeholder 4"/>
          <p:cNvSpPr>
            <a:spLocks noGrp="1"/>
          </p:cNvSpPr>
          <p:nvPr>
            <p:ph sz="half" idx="1"/>
          </p:nvPr>
        </p:nvSpPr>
        <p:spPr/>
        <p:txBody>
          <a:bodyPr>
            <a:normAutofit fontScale="92500" lnSpcReduction="10000"/>
          </a:bodyPr>
          <a:lstStyle/>
          <a:p>
            <a:r>
              <a:rPr lang="en-GB" dirty="0" smtClean="0"/>
              <a:t>C485-424 BCE.</a:t>
            </a:r>
          </a:p>
          <a:p>
            <a:r>
              <a:rPr lang="en-GB" dirty="0" smtClean="0"/>
              <a:t>Wrote after the Persian Wars.</a:t>
            </a:r>
          </a:p>
          <a:p>
            <a:r>
              <a:rPr lang="en-GB" dirty="0" smtClean="0"/>
              <a:t>1</a:t>
            </a:r>
            <a:r>
              <a:rPr lang="en-GB" baseline="30000" dirty="0" smtClean="0"/>
              <a:t>st</a:t>
            </a:r>
            <a:r>
              <a:rPr lang="en-GB" dirty="0" smtClean="0"/>
              <a:t> historian = Father of History.</a:t>
            </a:r>
          </a:p>
          <a:p>
            <a:r>
              <a:rPr lang="en-GB" dirty="0" smtClean="0"/>
              <a:t>Born in </a:t>
            </a:r>
            <a:r>
              <a:rPr lang="en-GB" dirty="0" err="1" smtClean="0"/>
              <a:t>Halikarnassos</a:t>
            </a:r>
            <a:r>
              <a:rPr lang="en-GB" dirty="0" smtClean="0"/>
              <a:t>.</a:t>
            </a:r>
            <a:endParaRPr lang="en-GB" dirty="0"/>
          </a:p>
        </p:txBody>
      </p:sp>
      <p:sp>
        <p:nvSpPr>
          <p:cNvPr id="9" name="Content Placeholder 8"/>
          <p:cNvSpPr>
            <a:spLocks noGrp="1"/>
          </p:cNvSpPr>
          <p:nvPr>
            <p:ph sz="half" idx="2"/>
          </p:nvPr>
        </p:nvSpPr>
        <p:spPr>
          <a:xfrm>
            <a:off x="4648200" y="836712"/>
            <a:ext cx="4038600" cy="5518213"/>
          </a:xfrm>
        </p:spPr>
        <p:txBody>
          <a:bodyPr>
            <a:normAutofit fontScale="92500" lnSpcReduction="10000"/>
          </a:bodyPr>
          <a:lstStyle/>
          <a:p>
            <a:r>
              <a:rPr lang="en-GB" dirty="0" smtClean="0"/>
              <a:t>This is the display of the inquiry of Herodotus of Halicarnassus, so that things done by man </a:t>
            </a:r>
            <a:r>
              <a:rPr lang="en-GB" b="1" dirty="0" smtClean="0"/>
              <a:t>not be forgotten in time</a:t>
            </a:r>
            <a:r>
              <a:rPr lang="en-GB" dirty="0" smtClean="0"/>
              <a:t>, and that great and </a:t>
            </a:r>
            <a:r>
              <a:rPr lang="en-GB" dirty="0" err="1" smtClean="0"/>
              <a:t>marvelous</a:t>
            </a:r>
            <a:r>
              <a:rPr lang="en-GB" dirty="0" smtClean="0"/>
              <a:t> deeds, </a:t>
            </a:r>
            <a:r>
              <a:rPr lang="en-GB" b="1" dirty="0" smtClean="0"/>
              <a:t>some displayed by the Hellenes, some by the barbarians</a:t>
            </a:r>
            <a:r>
              <a:rPr lang="en-GB" dirty="0" smtClean="0"/>
              <a:t>, not lose their glory, including among others what was the cause of their waging war on each other. Herodotos 1.1</a:t>
            </a:r>
          </a:p>
          <a:p>
            <a:endParaRPr lang="en-GB"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6027" y="4221088"/>
            <a:ext cx="1687106" cy="23897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Long view of history</a:t>
            </a:r>
            <a:endParaRPr lang="en-GB" dirty="0"/>
          </a:p>
        </p:txBody>
      </p:sp>
      <p:sp>
        <p:nvSpPr>
          <p:cNvPr id="3" name="Content Placeholder 2"/>
          <p:cNvSpPr>
            <a:spLocks noGrp="1"/>
          </p:cNvSpPr>
          <p:nvPr>
            <p:ph sz="half" idx="1"/>
          </p:nvPr>
        </p:nvSpPr>
        <p:spPr/>
        <p:txBody>
          <a:bodyPr>
            <a:normAutofit fontScale="70000" lnSpcReduction="20000"/>
          </a:bodyPr>
          <a:lstStyle/>
          <a:p>
            <a:r>
              <a:rPr lang="en-GB" sz="3100" dirty="0" smtClean="0"/>
              <a:t>Herodotos spends most of the books of the </a:t>
            </a:r>
            <a:r>
              <a:rPr lang="en-GB" sz="3100" i="1" dirty="0" smtClean="0"/>
              <a:t>Histories</a:t>
            </a:r>
            <a:r>
              <a:rPr lang="en-GB" sz="3100" dirty="0" smtClean="0"/>
              <a:t> covering not the Persian Wars per se but the events preceding them. </a:t>
            </a:r>
          </a:p>
          <a:p>
            <a:r>
              <a:rPr lang="en-GB" sz="3100" dirty="0" smtClean="0"/>
              <a:t>The Ionian Revolt is not reached until Book 5 (of 9).</a:t>
            </a:r>
          </a:p>
          <a:p>
            <a:endParaRPr lang="en-GB" dirty="0"/>
          </a:p>
        </p:txBody>
      </p:sp>
      <p:sp>
        <p:nvSpPr>
          <p:cNvPr id="4" name="Content Placeholder 3"/>
          <p:cNvSpPr>
            <a:spLocks noGrp="1"/>
          </p:cNvSpPr>
          <p:nvPr>
            <p:ph sz="half" idx="2"/>
          </p:nvPr>
        </p:nvSpPr>
        <p:spPr/>
        <p:txBody>
          <a:bodyPr>
            <a:normAutofit fontScale="70000" lnSpcReduction="20000"/>
          </a:bodyPr>
          <a:lstStyle/>
          <a:p>
            <a:r>
              <a:rPr lang="en-GB" dirty="0" smtClean="0"/>
              <a:t>In this way, the Persians say (and not as the Greeks), was how Io came to Egypt, and this, according to them, was the first wrong that was done. Next, according to their story, some Greeks (they cannot say who) landed at Tyre in Phoenicia and carried off the king's daughter </a:t>
            </a:r>
            <a:r>
              <a:rPr lang="en-GB" dirty="0" err="1" smtClean="0"/>
              <a:t>Europa</a:t>
            </a:r>
            <a:r>
              <a:rPr lang="en-GB" dirty="0" smtClean="0"/>
              <a:t>. These Greeks must, I suppose, have been Cretans. So far, then, the account between them was balanced. But after this (they say), it was the Greeks who were guilty of the second wrong. Herodotos  1.2</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p>
            <a:r>
              <a:rPr lang="en-GB" dirty="0" smtClean="0"/>
              <a:t>Sources and Witnesses</a:t>
            </a:r>
            <a:endParaRPr lang="en-GB" dirty="0"/>
          </a:p>
        </p:txBody>
      </p:sp>
      <p:sp>
        <p:nvSpPr>
          <p:cNvPr id="3" name="Content Placeholder 2"/>
          <p:cNvSpPr>
            <a:spLocks noGrp="1"/>
          </p:cNvSpPr>
          <p:nvPr>
            <p:ph sz="half" idx="1"/>
          </p:nvPr>
        </p:nvSpPr>
        <p:spPr/>
        <p:txBody>
          <a:bodyPr>
            <a:normAutofit fontScale="77500" lnSpcReduction="20000"/>
          </a:bodyPr>
          <a:lstStyle/>
          <a:p>
            <a:r>
              <a:rPr lang="en-GB" dirty="0" smtClean="0"/>
              <a:t>Herodotos believes in presenting all views, rather than only his own.</a:t>
            </a:r>
          </a:p>
          <a:p>
            <a:r>
              <a:rPr lang="en-GB" dirty="0" smtClean="0"/>
              <a:t>It is up to the reader to decide the truth, rather than up to the historian.</a:t>
            </a:r>
            <a:endParaRPr lang="en-GB" dirty="0"/>
          </a:p>
        </p:txBody>
      </p:sp>
      <p:sp>
        <p:nvSpPr>
          <p:cNvPr id="4" name="Content Placeholder 3"/>
          <p:cNvSpPr>
            <a:spLocks noGrp="1"/>
          </p:cNvSpPr>
          <p:nvPr>
            <p:ph sz="half" idx="2"/>
          </p:nvPr>
        </p:nvSpPr>
        <p:spPr>
          <a:xfrm>
            <a:off x="4648200" y="1124744"/>
            <a:ext cx="4038600" cy="5230181"/>
          </a:xfrm>
        </p:spPr>
        <p:txBody>
          <a:bodyPr>
            <a:normAutofit fontScale="77500" lnSpcReduction="20000"/>
          </a:bodyPr>
          <a:lstStyle/>
          <a:p>
            <a:r>
              <a:rPr lang="en-GB" b="1" dirty="0" smtClean="0"/>
              <a:t>As for myself, although it is my business to set down that which is told me, to believe it is none at all of my business. </a:t>
            </a:r>
            <a:r>
              <a:rPr lang="en-GB" dirty="0" smtClean="0"/>
              <a:t>This I ask the reader to hold true for the whole of my history, for there is another tale current, according to which it would seem that it was the </a:t>
            </a:r>
            <a:r>
              <a:rPr lang="en-GB" dirty="0" err="1" smtClean="0"/>
              <a:t>Argives</a:t>
            </a:r>
            <a:r>
              <a:rPr lang="en-GB" dirty="0" smtClean="0"/>
              <a:t> who invited the Persian into Hellas, because the war with the </a:t>
            </a:r>
            <a:r>
              <a:rPr lang="en-GB" dirty="0" err="1" smtClean="0"/>
              <a:t>Lacedaemonians</a:t>
            </a:r>
            <a:r>
              <a:rPr lang="en-GB" dirty="0" smtClean="0"/>
              <a:t> was going badly, and they would prefer anything to their present distresses. Herodotos 7.152</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p>
            <a:r>
              <a:rPr lang="en-GB" dirty="0" smtClean="0"/>
              <a:t>Gods, heroes and credibility</a:t>
            </a:r>
            <a:endParaRPr lang="en-GB" dirty="0"/>
          </a:p>
        </p:txBody>
      </p:sp>
      <p:sp>
        <p:nvSpPr>
          <p:cNvPr id="3" name="Content Placeholder 2"/>
          <p:cNvSpPr>
            <a:spLocks noGrp="1"/>
          </p:cNvSpPr>
          <p:nvPr>
            <p:ph sz="half" idx="1"/>
          </p:nvPr>
        </p:nvSpPr>
        <p:spPr>
          <a:xfrm>
            <a:off x="457200" y="1920085"/>
            <a:ext cx="2674640" cy="4434840"/>
          </a:xfrm>
        </p:spPr>
        <p:txBody>
          <a:bodyPr>
            <a:normAutofit fontScale="62500" lnSpcReduction="20000"/>
          </a:bodyPr>
          <a:lstStyle/>
          <a:p>
            <a:r>
              <a:rPr lang="en-GB" dirty="0" smtClean="0"/>
              <a:t>Often Herodotos will include in his </a:t>
            </a:r>
            <a:r>
              <a:rPr lang="en-GB" i="1" dirty="0" smtClean="0"/>
              <a:t>Histories</a:t>
            </a:r>
            <a:r>
              <a:rPr lang="en-GB" dirty="0" smtClean="0"/>
              <a:t> tales that we would consider fantastic or supernatural.</a:t>
            </a:r>
            <a:endParaRPr lang="en-GB" dirty="0"/>
          </a:p>
        </p:txBody>
      </p:sp>
      <p:sp>
        <p:nvSpPr>
          <p:cNvPr id="4" name="Content Placeholder 3"/>
          <p:cNvSpPr>
            <a:spLocks noGrp="1"/>
          </p:cNvSpPr>
          <p:nvPr>
            <p:ph sz="half" idx="2"/>
          </p:nvPr>
        </p:nvSpPr>
        <p:spPr>
          <a:xfrm>
            <a:off x="3059832" y="1124744"/>
            <a:ext cx="5626968" cy="5230181"/>
          </a:xfrm>
        </p:spPr>
        <p:txBody>
          <a:bodyPr>
            <a:normAutofit fontScale="62500" lnSpcReduction="20000"/>
          </a:bodyPr>
          <a:lstStyle/>
          <a:p>
            <a:r>
              <a:rPr lang="en-GB" dirty="0" smtClean="0"/>
              <a:t>Now when the barbarians drew near and could see the temple, the prophet, whose name was </a:t>
            </a:r>
            <a:r>
              <a:rPr lang="en-GB" dirty="0" err="1" smtClean="0"/>
              <a:t>Aceratus</a:t>
            </a:r>
            <a:r>
              <a:rPr lang="en-GB" dirty="0" smtClean="0"/>
              <a:t>, </a:t>
            </a:r>
            <a:r>
              <a:rPr lang="en-GB" b="1" dirty="0" smtClean="0"/>
              <a:t>saw certain sacred arms, which no man might touch without sacrilege, brought out of the chamber within and laid before the shrine</a:t>
            </a:r>
            <a:r>
              <a:rPr lang="en-GB" dirty="0" smtClean="0"/>
              <a:t>. [2] So he went to tell the </a:t>
            </a:r>
            <a:r>
              <a:rPr lang="en-GB" dirty="0" err="1" smtClean="0"/>
              <a:t>Delphians</a:t>
            </a:r>
            <a:r>
              <a:rPr lang="en-GB" dirty="0" smtClean="0"/>
              <a:t> of this miracle, but when the barbarians came with all speed near to the temple of Athena </a:t>
            </a:r>
            <a:r>
              <a:rPr lang="en-GB" dirty="0" err="1" smtClean="0"/>
              <a:t>Pronaea</a:t>
            </a:r>
            <a:r>
              <a:rPr lang="en-GB" dirty="0" smtClean="0"/>
              <a:t>, they were visited by miracles yet greater than the aforesaid. Marvellous indeed it is, that weapons of war should of their own motion appear lying outside in front of the shrine, but the visitation which followed was more wondrous than anything else ever seen. [3] </a:t>
            </a:r>
            <a:r>
              <a:rPr lang="en-GB" b="1" dirty="0" smtClean="0"/>
              <a:t>When the barbarians were near to the temple of Athena </a:t>
            </a:r>
            <a:r>
              <a:rPr lang="en-GB" b="1" dirty="0" err="1" smtClean="0"/>
              <a:t>Pronaea</a:t>
            </a:r>
            <a:r>
              <a:rPr lang="en-GB" b="1" dirty="0" smtClean="0"/>
              <a:t>, they were struck by thunderbolts from the sky, and two peaks broken off from Parnassus came rushing among them with a mighty noise and overwhelmed many of them</a:t>
            </a:r>
            <a:r>
              <a:rPr lang="en-GB" dirty="0" smtClean="0"/>
              <a:t>. In addition to this a shout and a cry of triumph were heard from the temple of Athena. Herodotos 8.37</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Oracles and War</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Oracles in the Greek world</a:t>
            </a:r>
            <a:endParaRPr lang="en-GB" dirty="0"/>
          </a:p>
        </p:txBody>
      </p:sp>
      <p:sp>
        <p:nvSpPr>
          <p:cNvPr id="5" name="Content Placeholder 4"/>
          <p:cNvSpPr>
            <a:spLocks noGrp="1"/>
          </p:cNvSpPr>
          <p:nvPr>
            <p:ph idx="1"/>
          </p:nvPr>
        </p:nvSpPr>
        <p:spPr/>
        <p:txBody>
          <a:bodyPr/>
          <a:lstStyle/>
          <a:p>
            <a:r>
              <a:rPr lang="en-GB" dirty="0" smtClean="0"/>
              <a:t>Oracles were extremely important as they were part of the way humans communicated with the divine.</a:t>
            </a:r>
          </a:p>
          <a:p>
            <a:r>
              <a:rPr lang="en-GB" dirty="0" smtClean="0"/>
              <a:t>Oracles were consulted for all important events (and indeed some not important) both by states and by individuals.</a:t>
            </a:r>
          </a:p>
          <a:p>
            <a:r>
              <a:rPr lang="en-GB" dirty="0" smtClean="0"/>
              <a:t>A great fear was of course that someone would manage to corrupt the oracle.</a:t>
            </a:r>
          </a:p>
          <a:p>
            <a:r>
              <a:rPr lang="en-GB" dirty="0" smtClean="0"/>
              <a:t>Oracles of note: Delphi, Dodona, </a:t>
            </a:r>
            <a:r>
              <a:rPr lang="en-GB" dirty="0" err="1" smtClean="0"/>
              <a:t>Ammon</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251520" y="260648"/>
            <a:ext cx="8229600" cy="1143000"/>
          </a:xfrm>
        </p:spPr>
        <p:txBody>
          <a:bodyPr/>
          <a:lstStyle/>
          <a:p>
            <a:pPr marL="838200" indent="-838200" eaLnBrk="1" hangingPunct="1">
              <a:defRPr/>
            </a:pPr>
            <a:r>
              <a:rPr lang="en-GB" dirty="0" err="1" smtClean="0"/>
              <a:t>Medising</a:t>
            </a:r>
            <a:r>
              <a:rPr lang="en-GB" dirty="0" smtClean="0"/>
              <a:t> Apollo </a:t>
            </a:r>
          </a:p>
        </p:txBody>
      </p:sp>
      <p:sp>
        <p:nvSpPr>
          <p:cNvPr id="37891" name="Rectangle 3"/>
          <p:cNvSpPr>
            <a:spLocks noGrp="1" noChangeArrowheads="1"/>
          </p:cNvSpPr>
          <p:nvPr>
            <p:ph idx="1"/>
          </p:nvPr>
        </p:nvSpPr>
        <p:spPr>
          <a:xfrm>
            <a:off x="457200" y="1600200"/>
            <a:ext cx="8229600" cy="5257800"/>
          </a:xfrm>
        </p:spPr>
        <p:txBody>
          <a:bodyPr/>
          <a:lstStyle/>
          <a:p>
            <a:pPr eaLnBrk="1" hangingPunct="1">
              <a:lnSpc>
                <a:spcPct val="80000"/>
              </a:lnSpc>
              <a:defRPr/>
            </a:pPr>
            <a:r>
              <a:rPr lang="en-GB" sz="2000" dirty="0" smtClean="0"/>
              <a:t>The Athenians had sent messages to Delphi asking that an oracle be given them, and when they had performed all due rites at the temple and sat down in the inner hall, the priestess, whose name was </a:t>
            </a:r>
            <a:r>
              <a:rPr lang="en-GB" sz="2000" dirty="0" err="1" smtClean="0"/>
              <a:t>Aristonice</a:t>
            </a:r>
            <a:r>
              <a:rPr lang="en-GB" sz="2000" dirty="0" smtClean="0"/>
              <a:t>, gave them this answer: </a:t>
            </a:r>
          </a:p>
          <a:p>
            <a:pPr eaLnBrk="1" hangingPunct="1">
              <a:lnSpc>
                <a:spcPct val="80000"/>
              </a:lnSpc>
              <a:defRPr/>
            </a:pPr>
            <a:r>
              <a:rPr lang="en-GB" sz="2000" dirty="0" smtClean="0"/>
              <a:t>[2] Wretches, why do you linger here? </a:t>
            </a:r>
            <a:r>
              <a:rPr lang="en-GB" sz="2000" b="1" dirty="0" smtClean="0"/>
              <a:t>Rather flee from your houses and city,</a:t>
            </a:r>
            <a:br>
              <a:rPr lang="en-GB" sz="2000" b="1" dirty="0" smtClean="0"/>
            </a:br>
            <a:r>
              <a:rPr lang="en-GB" sz="2000" b="1" dirty="0" smtClean="0"/>
              <a:t>Flee to the ends of the earth from the circle embattled of Athens!</a:t>
            </a:r>
            <a:br>
              <a:rPr lang="en-GB" sz="2000" b="1" dirty="0" smtClean="0"/>
            </a:br>
            <a:r>
              <a:rPr lang="en-GB" sz="2000" dirty="0" smtClean="0"/>
              <a:t>The head will not remain in its place, nor in the body,</a:t>
            </a:r>
            <a:br>
              <a:rPr lang="en-GB" sz="2000" dirty="0" smtClean="0"/>
            </a:br>
            <a:r>
              <a:rPr lang="en-GB" sz="2000" dirty="0" smtClean="0"/>
              <a:t>Nor the feet beneath, nor the hands, nor the parts between;</a:t>
            </a:r>
            <a:br>
              <a:rPr lang="en-GB" sz="2000" dirty="0" smtClean="0"/>
            </a:br>
            <a:r>
              <a:rPr lang="en-GB" sz="2000" dirty="0" smtClean="0"/>
              <a:t>But all is ruined, for fire and the headlong god of war speeding in a Syrian chariot will bring you low.</a:t>
            </a:r>
          </a:p>
          <a:p>
            <a:pPr eaLnBrk="1" hangingPunct="1">
              <a:lnSpc>
                <a:spcPct val="80000"/>
              </a:lnSpc>
              <a:buFont typeface="Wingdings" pitchFamily="2" charset="2"/>
              <a:buNone/>
              <a:defRPr/>
            </a:pPr>
            <a:r>
              <a:rPr lang="en-GB" sz="2000" dirty="0" smtClean="0"/>
              <a:t>[3] Many a fortress too, not yours alone, will he shatter;</a:t>
            </a:r>
            <a:br>
              <a:rPr lang="en-GB" sz="2000" dirty="0" smtClean="0"/>
            </a:br>
            <a:r>
              <a:rPr lang="en-GB" sz="2000" dirty="0" smtClean="0"/>
              <a:t>Many a shrine of the gods will he give to the flame for devouring;</a:t>
            </a:r>
            <a:br>
              <a:rPr lang="en-GB" sz="2000" dirty="0" smtClean="0"/>
            </a:br>
            <a:r>
              <a:rPr lang="en-GB" sz="2000" dirty="0" smtClean="0"/>
              <a:t>Sweating for fear they stand, and quaking for dread of the enemy,</a:t>
            </a:r>
            <a:br>
              <a:rPr lang="en-GB" sz="2000" dirty="0" smtClean="0"/>
            </a:br>
            <a:r>
              <a:rPr lang="en-GB" sz="2000" dirty="0" smtClean="0"/>
              <a:t>Running with gore are their roofs, foreseeing the stress of their sorrow;</a:t>
            </a:r>
            <a:br>
              <a:rPr lang="en-GB" sz="2000" dirty="0" smtClean="0"/>
            </a:br>
            <a:r>
              <a:rPr lang="en-GB" sz="2000" dirty="0" smtClean="0"/>
              <a:t>Therefore I bid you depart from the sanctuary.</a:t>
            </a:r>
            <a:br>
              <a:rPr lang="en-GB" sz="2000" dirty="0" smtClean="0"/>
            </a:br>
            <a:r>
              <a:rPr lang="en-GB" sz="2000" dirty="0" smtClean="0"/>
              <a:t>Have courage to lighten your evil. </a:t>
            </a:r>
            <a:r>
              <a:rPr lang="en-GB" sz="2000" dirty="0" err="1" smtClean="0"/>
              <a:t>Herodotos</a:t>
            </a:r>
            <a:r>
              <a:rPr lang="en-GB" sz="2000" dirty="0" smtClean="0"/>
              <a:t> 7.140</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1143000"/>
          </a:xfrm>
        </p:spPr>
        <p:txBody>
          <a:bodyPr/>
          <a:lstStyle/>
          <a:p>
            <a:r>
              <a:rPr lang="en-GB" dirty="0" smtClean="0"/>
              <a:t>The second answer </a:t>
            </a:r>
            <a:endParaRPr lang="en-GB" dirty="0"/>
          </a:p>
        </p:txBody>
      </p:sp>
      <p:sp>
        <p:nvSpPr>
          <p:cNvPr id="3" name="Content Placeholder 2"/>
          <p:cNvSpPr>
            <a:spLocks noGrp="1"/>
          </p:cNvSpPr>
          <p:nvPr>
            <p:ph idx="1"/>
          </p:nvPr>
        </p:nvSpPr>
        <p:spPr>
          <a:xfrm>
            <a:off x="457200" y="1196752"/>
            <a:ext cx="8229600" cy="5661248"/>
          </a:xfrm>
        </p:spPr>
        <p:txBody>
          <a:bodyPr>
            <a:normAutofit fontScale="77500" lnSpcReduction="20000"/>
          </a:bodyPr>
          <a:lstStyle/>
          <a:p>
            <a:r>
              <a:rPr lang="en-GB" dirty="0" smtClean="0"/>
              <a:t>When the Athenian messengers heard that, they were very greatly dismayed, and gave themselves up for lost by reason of the evil foretold. Then </a:t>
            </a:r>
            <a:r>
              <a:rPr lang="en-GB" dirty="0" err="1" smtClean="0"/>
              <a:t>Timon</a:t>
            </a:r>
            <a:r>
              <a:rPr lang="en-GB" dirty="0" smtClean="0"/>
              <a:t> son of </a:t>
            </a:r>
            <a:r>
              <a:rPr lang="en-GB" dirty="0" err="1" smtClean="0"/>
              <a:t>Androbulus</a:t>
            </a:r>
            <a:r>
              <a:rPr lang="en-GB" dirty="0" smtClean="0"/>
              <a:t>, as notable a man as any </a:t>
            </a:r>
            <a:r>
              <a:rPr lang="en-GB" dirty="0" err="1" smtClean="0"/>
              <a:t>Delphian</a:t>
            </a:r>
            <a:r>
              <a:rPr lang="en-GB" dirty="0" smtClean="0"/>
              <a:t>, advised them to take boughs of supplication and in the guise of suppliants, </a:t>
            </a:r>
            <a:r>
              <a:rPr lang="en-GB" b="1" dirty="0" smtClean="0"/>
              <a:t>approach the oracle a second time. </a:t>
            </a:r>
            <a:r>
              <a:rPr lang="en-GB" dirty="0" smtClean="0"/>
              <a:t>[2] The Athenians did exactly this; “Lord,” they said, “regard mercifully these suppliant boughs which we bring to you, and give us some better answer concerning our country. Otherwise we will not depart from your temple, but remain here until we die.” Thereupon the priestess gave them this second oracle: [3] “Vainly does Pallas strive to appease great Zeus of Olympus;</a:t>
            </a:r>
            <a:br>
              <a:rPr lang="en-GB" dirty="0" smtClean="0"/>
            </a:br>
            <a:r>
              <a:rPr lang="en-GB" dirty="0" smtClean="0"/>
              <a:t>Words of entreaty are vain, and so too cunning counsels of wisdom.</a:t>
            </a:r>
            <a:br>
              <a:rPr lang="en-GB" dirty="0" smtClean="0"/>
            </a:br>
            <a:r>
              <a:rPr lang="en-GB" dirty="0" smtClean="0"/>
              <a:t>Nevertheless I will speak to you again of strength adamantine.</a:t>
            </a:r>
            <a:br>
              <a:rPr lang="en-GB" dirty="0" smtClean="0"/>
            </a:br>
            <a:r>
              <a:rPr lang="en-GB" dirty="0" smtClean="0"/>
              <a:t>All will be taken and lost that the sacred border of </a:t>
            </a:r>
            <a:r>
              <a:rPr lang="en-GB" dirty="0" err="1" smtClean="0"/>
              <a:t>Cecrops</a:t>
            </a:r>
            <a:r>
              <a:rPr lang="en-GB" dirty="0" smtClean="0"/>
              <a:t/>
            </a:r>
            <a:br>
              <a:rPr lang="en-GB" dirty="0" smtClean="0"/>
            </a:br>
            <a:r>
              <a:rPr lang="en-GB" dirty="0" smtClean="0"/>
              <a:t>Holds in keeping today, and the dales divine of Cithaeron;</a:t>
            </a:r>
            <a:br>
              <a:rPr lang="en-GB" dirty="0" smtClean="0"/>
            </a:br>
            <a:r>
              <a:rPr lang="en-GB" dirty="0" smtClean="0"/>
              <a:t>Yet a wood-built wall will by Zeus all-seeing be granted</a:t>
            </a:r>
            <a:br>
              <a:rPr lang="en-GB" dirty="0" smtClean="0"/>
            </a:br>
            <a:r>
              <a:rPr lang="en-GB" dirty="0" smtClean="0"/>
              <a:t>To the </a:t>
            </a:r>
            <a:r>
              <a:rPr lang="en-GB" dirty="0" err="1" smtClean="0"/>
              <a:t>Trito</a:t>
            </a:r>
            <a:r>
              <a:rPr lang="en-GB" dirty="0" smtClean="0"/>
              <a:t>-born, a stronghold for you and your children.</a:t>
            </a:r>
            <a:br>
              <a:rPr lang="en-GB" dirty="0" smtClean="0"/>
            </a:br>
            <a:r>
              <a:rPr lang="en-GB" dirty="0" smtClean="0"/>
              <a:t>” [4] “Await not the host of horse and foot coming from Asia,</a:t>
            </a:r>
            <a:br>
              <a:rPr lang="en-GB" dirty="0" smtClean="0"/>
            </a:br>
            <a:r>
              <a:rPr lang="en-GB" dirty="0" smtClean="0"/>
              <a:t>Nor be still, but turn your back and withdraw from the foe.</a:t>
            </a:r>
            <a:br>
              <a:rPr lang="en-GB" dirty="0" smtClean="0"/>
            </a:br>
            <a:r>
              <a:rPr lang="en-GB" dirty="0" smtClean="0"/>
              <a:t>Truly a day will come when you will meet him face to face.</a:t>
            </a:r>
            <a:br>
              <a:rPr lang="en-GB" dirty="0" smtClean="0"/>
            </a:br>
            <a:r>
              <a:rPr lang="en-GB" b="1" dirty="0" smtClean="0"/>
              <a:t>Divine Salamis, you will bring death to women's sons</a:t>
            </a:r>
            <a:r>
              <a:rPr lang="en-GB" dirty="0" smtClean="0"/>
              <a:t/>
            </a:r>
            <a:br>
              <a:rPr lang="en-GB" dirty="0" smtClean="0"/>
            </a:br>
            <a:r>
              <a:rPr lang="en-GB" dirty="0" smtClean="0"/>
              <a:t>When the corn is scattered, or the harvest gathered in. Herodotos 7.141</a:t>
            </a: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Oracles and politics</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Now there was a certain Athenian, by name and title Themistocles son of </a:t>
            </a:r>
            <a:r>
              <a:rPr lang="en-GB" dirty="0" err="1" smtClean="0"/>
              <a:t>Neocles</a:t>
            </a:r>
            <a:r>
              <a:rPr lang="en-GB" dirty="0" smtClean="0"/>
              <a:t>, who had lately risen to be among their chief men. He claimed that </a:t>
            </a:r>
            <a:r>
              <a:rPr lang="en-GB" b="1" dirty="0" smtClean="0"/>
              <a:t>the readers of oracles had incorrectly interpreted the whole of the oracle </a:t>
            </a:r>
            <a:r>
              <a:rPr lang="en-GB" dirty="0" smtClean="0"/>
              <a:t>and reasoned that if the verse really pertained to the Athenians, it would have been formulated in less mild language, calling Salamis “cruel” rather than “divine ” seeing that its inhabitants were to perish. [2] Correctly understood, the gods' oracle was spoken not of the Athenians but of their enemies, </a:t>
            </a:r>
            <a:r>
              <a:rPr lang="en-GB" b="1" dirty="0" smtClean="0"/>
              <a:t>and his advice was that they should believe their ships to be the wooden wall and so make ready to fight by sea. </a:t>
            </a:r>
            <a:r>
              <a:rPr lang="en-GB" dirty="0" smtClean="0"/>
              <a:t>[3] When Themistocles put forward this interpretation, the Athenians judged him to be a better counsellor than the readers of oracles, who would have had them prepare for no sea fight, and, in short, offer no resistance at all, but leave Attica and settle in some other country. Herodotos 7.143</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Teisamenus</a:t>
            </a:r>
            <a:r>
              <a:rPr lang="en-GB" dirty="0" smtClean="0"/>
              <a:t> the Seer &amp; the Spartans</a:t>
            </a:r>
            <a:endParaRPr lang="en-GB" dirty="0"/>
          </a:p>
        </p:txBody>
      </p:sp>
      <p:sp>
        <p:nvSpPr>
          <p:cNvPr id="3" name="Content Placeholder 2"/>
          <p:cNvSpPr>
            <a:spLocks noGrp="1"/>
          </p:cNvSpPr>
          <p:nvPr>
            <p:ph idx="1"/>
          </p:nvPr>
        </p:nvSpPr>
        <p:spPr/>
        <p:txBody>
          <a:bodyPr/>
          <a:lstStyle/>
          <a:p>
            <a:r>
              <a:rPr lang="en-GB" dirty="0" smtClean="0"/>
              <a:t>Read the </a:t>
            </a:r>
            <a:r>
              <a:rPr lang="en-GB" dirty="0" err="1" smtClean="0"/>
              <a:t>handout</a:t>
            </a:r>
            <a:r>
              <a:rPr lang="en-GB" dirty="0" smtClean="0"/>
              <a:t> on </a:t>
            </a:r>
            <a:r>
              <a:rPr lang="en-GB" dirty="0" err="1" smtClean="0"/>
              <a:t>Teisamenus</a:t>
            </a:r>
            <a:r>
              <a:rPr lang="en-GB" dirty="0" smtClean="0"/>
              <a:t>. </a:t>
            </a:r>
          </a:p>
          <a:p>
            <a:pPr lvl="1"/>
            <a:r>
              <a:rPr lang="en-GB" dirty="0" smtClean="0"/>
              <a:t>What do you think?</a:t>
            </a:r>
          </a:p>
          <a:p>
            <a:pPr lvl="1"/>
            <a:r>
              <a:rPr lang="en-GB" dirty="0" smtClean="0"/>
              <a:t>How powerful were oracles?</a:t>
            </a:r>
          </a:p>
          <a:p>
            <a:pPr lvl="1"/>
            <a:r>
              <a:rPr lang="en-GB" dirty="0" smtClean="0"/>
              <a:t>What does this tell us about Greek religion and warfare?</a:t>
            </a:r>
            <a:endParaRPr lang="en-GB" dirty="0"/>
          </a:p>
        </p:txBody>
      </p:sp>
    </p:spTree>
    <p:extLst>
      <p:ext uri="{BB962C8B-B14F-4D97-AF65-F5344CB8AC3E}">
        <p14:creationId xmlns:p14="http://schemas.microsoft.com/office/powerpoint/2010/main" val="3233381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t>Darius’ invasion of </a:t>
            </a:r>
            <a:r>
              <a:rPr lang="en-GB" dirty="0" err="1" smtClean="0"/>
              <a:t>scythia</a:t>
            </a:r>
            <a:r>
              <a:rPr lang="en-GB" dirty="0" smtClean="0"/>
              <a:t> and the </a:t>
            </a:r>
            <a:r>
              <a:rPr lang="en-GB" dirty="0" err="1" smtClean="0"/>
              <a:t>ionian</a:t>
            </a:r>
            <a:r>
              <a:rPr lang="en-GB" dirty="0" smtClean="0"/>
              <a:t> revolt</a:t>
            </a:r>
            <a:endParaRPr lang="en-GB" dirty="0"/>
          </a:p>
        </p:txBody>
      </p:sp>
      <p:sp>
        <p:nvSpPr>
          <p:cNvPr id="5" name="Text Placeholder 4"/>
          <p:cNvSpPr>
            <a:spLocks noGrp="1"/>
          </p:cNvSpPr>
          <p:nvPr>
            <p:ph type="body" idx="1"/>
          </p:nvPr>
        </p:nvSpPr>
        <p:spPr/>
        <p:txBody>
          <a:bodyPr/>
          <a:lstStyle/>
          <a:p>
            <a:endParaRPr lang="en-GB"/>
          </a:p>
        </p:txBody>
      </p:sp>
    </p:spTree>
    <p:extLst>
      <p:ext uri="{BB962C8B-B14F-4D97-AF65-F5344CB8AC3E}">
        <p14:creationId xmlns:p14="http://schemas.microsoft.com/office/powerpoint/2010/main" val="42513681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The Role of the Ionian Greeks</a:t>
            </a:r>
            <a:endParaRPr lang="en-GB" dirty="0"/>
          </a:p>
        </p:txBody>
      </p:sp>
      <p:sp>
        <p:nvSpPr>
          <p:cNvPr id="5" name="Content Placeholder 4"/>
          <p:cNvSpPr>
            <a:spLocks noGrp="1"/>
          </p:cNvSpPr>
          <p:nvPr>
            <p:ph idx="1"/>
          </p:nvPr>
        </p:nvSpPr>
        <p:spPr/>
        <p:txBody>
          <a:bodyPr/>
          <a:lstStyle/>
          <a:p>
            <a:r>
              <a:rPr lang="en-GB" dirty="0"/>
              <a:t>Then the Ionians held a council. </a:t>
            </a:r>
            <a:r>
              <a:rPr lang="en-GB" b="1" dirty="0"/>
              <a:t>Miltiades the Athenian</a:t>
            </a:r>
            <a:r>
              <a:rPr lang="en-GB" dirty="0"/>
              <a:t>, general and sovereign of the </a:t>
            </a:r>
            <a:r>
              <a:rPr lang="en-GB" dirty="0" err="1"/>
              <a:t>Chersonesites</a:t>
            </a:r>
            <a:r>
              <a:rPr lang="en-GB" dirty="0"/>
              <a:t> of the Hellespont, </a:t>
            </a:r>
            <a:r>
              <a:rPr lang="en-GB" b="1" dirty="0"/>
              <a:t>advised that they do as the Scythians said and set Ionia free</a:t>
            </a:r>
            <a:r>
              <a:rPr lang="en-GB" dirty="0"/>
              <a:t>. [2] But </a:t>
            </a:r>
            <a:r>
              <a:rPr lang="en-GB" dirty="0" err="1"/>
              <a:t>Histiaeus</a:t>
            </a:r>
            <a:r>
              <a:rPr lang="en-GB" dirty="0"/>
              <a:t> of Miletus advised the opposite. He said, “</a:t>
            </a:r>
            <a:r>
              <a:rPr lang="en-GB" b="1" dirty="0"/>
              <a:t>It is owing to Darius that each of us is sovereign of his city</a:t>
            </a:r>
            <a:r>
              <a:rPr lang="en-GB" dirty="0"/>
              <a:t>; if Darius' power is overthrown, we shall no longer be able to rule, I in Miletus or any of you elsewhere; for all the cities will choose democracy rather than despotism.” [3] </a:t>
            </a:r>
            <a:r>
              <a:rPr lang="en-GB" b="1" dirty="0"/>
              <a:t>When </a:t>
            </a:r>
            <a:r>
              <a:rPr lang="en-GB" b="1" dirty="0" err="1"/>
              <a:t>Histiaeus</a:t>
            </a:r>
            <a:r>
              <a:rPr lang="en-GB" b="1" dirty="0"/>
              <a:t> explained this, all of them at once inclined to his view</a:t>
            </a:r>
            <a:r>
              <a:rPr lang="en-GB" dirty="0"/>
              <a:t>, although they had first sided with Miltiades. </a:t>
            </a:r>
            <a:r>
              <a:rPr lang="en-GB" dirty="0" err="1" smtClean="0"/>
              <a:t>Hdt</a:t>
            </a:r>
            <a:r>
              <a:rPr lang="en-GB" dirty="0" smtClean="0"/>
              <a:t>. 4.137</a:t>
            </a:r>
            <a:endParaRPr lang="en-GB" dirty="0"/>
          </a:p>
        </p:txBody>
      </p:sp>
    </p:spTree>
    <p:extLst>
      <p:ext uri="{BB962C8B-B14F-4D97-AF65-F5344CB8AC3E}">
        <p14:creationId xmlns:p14="http://schemas.microsoft.com/office/powerpoint/2010/main" val="23162335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Expansionism vs. Revenge</a:t>
            </a:r>
            <a:endParaRPr lang="en-GB" dirty="0"/>
          </a:p>
        </p:txBody>
      </p:sp>
      <p:sp>
        <p:nvSpPr>
          <p:cNvPr id="3" name="Content Placeholder 2"/>
          <p:cNvSpPr>
            <a:spLocks noGrp="1"/>
          </p:cNvSpPr>
          <p:nvPr>
            <p:ph idx="1"/>
          </p:nvPr>
        </p:nvSpPr>
        <p:spPr>
          <a:xfrm>
            <a:off x="457200" y="1600200"/>
            <a:ext cx="8229600" cy="5141168"/>
          </a:xfrm>
        </p:spPr>
        <p:txBody>
          <a:bodyPr>
            <a:normAutofit fontScale="77500" lnSpcReduction="20000"/>
          </a:bodyPr>
          <a:lstStyle/>
          <a:p>
            <a:r>
              <a:rPr lang="en-GB" dirty="0"/>
              <a:t>The kings of the aforesaid nations having gathered, then, the Scythian messengers came and laid everything before them, explaining how the Persian, now that the whole of the other continent was subject to him, had crossed over to their continent by a bridge thrown across the neck of the Bosporus, and how having crossed it and subjugated the Thracians he was now bridging the </a:t>
            </a:r>
            <a:r>
              <a:rPr lang="en-GB" dirty="0" err="1"/>
              <a:t>Ister</a:t>
            </a:r>
            <a:r>
              <a:rPr lang="en-GB" dirty="0"/>
              <a:t>, so as to make that whole region subject to him like the others. [2] “By no means stand aside and let us be destroyed,” they said; “rather, let us unite and oppose this invader. If you will not, then we shall either be driven out of our country or stay and make terms. [3] For what is to become of us if you will not help us? And afterward it will not be easy for you, either; for the Persian has come to attack you no less than us, and when he has subjugated us he will not be content to leave you alone. [4] </a:t>
            </a:r>
            <a:r>
              <a:rPr lang="en-GB" b="1" dirty="0"/>
              <a:t>We will give you a convincing proof of what we say: if indeed the Persian were marching against us alone, wanting vengeance for our former enslavement of his country, he ought to leave others alone and make straight for us, and would show everyone that Scythia and no other country was his goal. [5] But as it is, from the day he crossed over to this continent, he has been taming all that come in his way, and he holds in subjection not only the rest of Thrace, but also our </a:t>
            </a:r>
            <a:r>
              <a:rPr lang="en-GB" b="1" dirty="0" err="1"/>
              <a:t>neighbors</a:t>
            </a:r>
            <a:r>
              <a:rPr lang="en-GB" b="1" dirty="0"/>
              <a:t> the </a:t>
            </a:r>
            <a:r>
              <a:rPr lang="en-GB" b="1" dirty="0" err="1"/>
              <a:t>Getae</a:t>
            </a:r>
            <a:r>
              <a:rPr lang="en-GB" b="1" dirty="0"/>
              <a:t>.”</a:t>
            </a:r>
            <a:r>
              <a:rPr lang="en-GB" dirty="0"/>
              <a:t> </a:t>
            </a:r>
            <a:r>
              <a:rPr lang="en-GB" dirty="0" err="1" smtClean="0"/>
              <a:t>Hdt</a:t>
            </a:r>
            <a:r>
              <a:rPr lang="en-GB" dirty="0" smtClean="0"/>
              <a:t>. 4.118</a:t>
            </a:r>
            <a:endParaRPr lang="en-GB" dirty="0"/>
          </a:p>
        </p:txBody>
      </p:sp>
    </p:spTree>
    <p:extLst>
      <p:ext uri="{BB962C8B-B14F-4D97-AF65-F5344CB8AC3E}">
        <p14:creationId xmlns:p14="http://schemas.microsoft.com/office/powerpoint/2010/main" val="28656508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Expansionism vs. Revenge II</a:t>
            </a:r>
            <a:endParaRPr lang="en-GB" dirty="0"/>
          </a:p>
        </p:txBody>
      </p:sp>
      <p:sp>
        <p:nvSpPr>
          <p:cNvPr id="3" name="Content Placeholder 2"/>
          <p:cNvSpPr>
            <a:spLocks noGrp="1"/>
          </p:cNvSpPr>
          <p:nvPr>
            <p:ph idx="1"/>
          </p:nvPr>
        </p:nvSpPr>
        <p:spPr/>
        <p:txBody>
          <a:bodyPr/>
          <a:lstStyle/>
          <a:p>
            <a:r>
              <a:rPr lang="en-GB" dirty="0"/>
              <a:t>When a great multitude of ships and a great army were assembled, the Persians crossed the Hellespont on shipboard and marched through Europe, with Eretria and Athens as their goal. </a:t>
            </a:r>
            <a:r>
              <a:rPr lang="en-GB" b="1" dirty="0"/>
              <a:t>This was the stated end of their expedition, but they intended to subdue as many of the Greek cities as they could.</a:t>
            </a:r>
            <a:r>
              <a:rPr lang="en-GB" dirty="0"/>
              <a:t> </a:t>
            </a:r>
            <a:r>
              <a:rPr lang="en-GB" dirty="0" err="1" smtClean="0"/>
              <a:t>Hdt</a:t>
            </a:r>
            <a:r>
              <a:rPr lang="en-GB" dirty="0" smtClean="0"/>
              <a:t> 6.43</a:t>
            </a:r>
            <a:endParaRPr lang="en-GB" dirty="0"/>
          </a:p>
        </p:txBody>
      </p:sp>
    </p:spTree>
    <p:extLst>
      <p:ext uri="{BB962C8B-B14F-4D97-AF65-F5344CB8AC3E}">
        <p14:creationId xmlns:p14="http://schemas.microsoft.com/office/powerpoint/2010/main" val="3800545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Why </a:t>
            </a:r>
            <a:r>
              <a:rPr lang="en-GB" dirty="0" err="1" smtClean="0"/>
              <a:t>eretreia</a:t>
            </a:r>
            <a:r>
              <a:rPr lang="en-GB" dirty="0" smtClean="0"/>
              <a:t>?</a:t>
            </a:r>
            <a:endParaRPr lang="en-GB" dirty="0"/>
          </a:p>
        </p:txBody>
      </p:sp>
      <p:sp>
        <p:nvSpPr>
          <p:cNvPr id="5" name="Text Placeholder 4"/>
          <p:cNvSpPr>
            <a:spLocks noGrp="1"/>
          </p:cNvSpPr>
          <p:nvPr>
            <p:ph type="body" idx="1"/>
          </p:nvPr>
        </p:nvSpPr>
        <p:spPr/>
        <p:txBody>
          <a:bodyPr/>
          <a:lstStyle/>
          <a:p>
            <a:r>
              <a:rPr lang="en-GB" dirty="0" smtClean="0"/>
              <a:t>Why did </a:t>
            </a:r>
            <a:r>
              <a:rPr lang="en-GB" dirty="0" err="1" smtClean="0"/>
              <a:t>Eretreia</a:t>
            </a:r>
            <a:r>
              <a:rPr lang="en-GB" dirty="0" smtClean="0"/>
              <a:t> support the Ionian Revolt?</a:t>
            </a:r>
            <a:endParaRPr lang="en-GB" dirty="0"/>
          </a:p>
        </p:txBody>
      </p:sp>
    </p:spTree>
    <p:extLst>
      <p:ext uri="{BB962C8B-B14F-4D97-AF65-F5344CB8AC3E}">
        <p14:creationId xmlns:p14="http://schemas.microsoft.com/office/powerpoint/2010/main" val="13232858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err="1" smtClean="0"/>
              <a:t>Eretreian</a:t>
            </a:r>
            <a:r>
              <a:rPr lang="en-GB" dirty="0" smtClean="0"/>
              <a:t> Settlements Abroad</a:t>
            </a:r>
            <a:endParaRPr lang="en-GB"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72816"/>
            <a:ext cx="9144000" cy="4488873"/>
          </a:xfrm>
          <a:prstGeom prst="rect">
            <a:avLst/>
          </a:prstGeom>
        </p:spPr>
      </p:pic>
    </p:spTree>
    <p:extLst>
      <p:ext uri="{BB962C8B-B14F-4D97-AF65-F5344CB8AC3E}">
        <p14:creationId xmlns:p14="http://schemas.microsoft.com/office/powerpoint/2010/main" val="1775198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Darius’ Scythian Expedition</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484784"/>
            <a:ext cx="7375748" cy="47146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2"/>
          <p:cNvSpPr/>
          <p:nvPr/>
        </p:nvSpPr>
        <p:spPr>
          <a:xfrm>
            <a:off x="1691680" y="2492896"/>
            <a:ext cx="936104" cy="864096"/>
          </a:xfrm>
          <a:prstGeom prst="ellips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584074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Eretreian</a:t>
            </a:r>
            <a:r>
              <a:rPr lang="en-GB" dirty="0" smtClean="0"/>
              <a:t> Wealth in the archaic period</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412777"/>
            <a:ext cx="4762734"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51520" y="4149080"/>
            <a:ext cx="3519040" cy="1200329"/>
          </a:xfrm>
          <a:prstGeom prst="rect">
            <a:avLst/>
          </a:prstGeom>
          <a:noFill/>
        </p:spPr>
        <p:txBody>
          <a:bodyPr wrap="none" rtlCol="0">
            <a:spAutoFit/>
          </a:bodyPr>
          <a:lstStyle/>
          <a:p>
            <a:r>
              <a:rPr lang="en-GB" dirty="0" smtClean="0"/>
              <a:t>Temple of Apollo </a:t>
            </a:r>
            <a:r>
              <a:rPr lang="en-GB" dirty="0" err="1" smtClean="0"/>
              <a:t>Daphnephoros</a:t>
            </a:r>
            <a:r>
              <a:rPr lang="en-GB" dirty="0" smtClean="0"/>
              <a:t>.</a:t>
            </a:r>
          </a:p>
          <a:p>
            <a:r>
              <a:rPr lang="en-GB" dirty="0" smtClean="0"/>
              <a:t>First built 8</a:t>
            </a:r>
            <a:r>
              <a:rPr lang="en-GB" baseline="30000" dirty="0" smtClean="0"/>
              <a:t>th</a:t>
            </a:r>
            <a:r>
              <a:rPr lang="en-GB" dirty="0" smtClean="0"/>
              <a:t> Century BCE</a:t>
            </a:r>
          </a:p>
          <a:p>
            <a:r>
              <a:rPr lang="en-GB" dirty="0" smtClean="0"/>
              <a:t>Ionic </a:t>
            </a:r>
            <a:r>
              <a:rPr lang="en-GB" dirty="0" err="1" smtClean="0"/>
              <a:t>Peripteral</a:t>
            </a:r>
            <a:r>
              <a:rPr lang="en-GB" dirty="0" smtClean="0"/>
              <a:t> Temple early 6</a:t>
            </a:r>
            <a:r>
              <a:rPr lang="en-GB" baseline="30000" dirty="0" smtClean="0"/>
              <a:t>th</a:t>
            </a:r>
            <a:endParaRPr lang="en-GB" dirty="0" smtClean="0"/>
          </a:p>
          <a:p>
            <a:r>
              <a:rPr lang="en-GB" dirty="0" smtClean="0"/>
              <a:t>New </a:t>
            </a:r>
            <a:r>
              <a:rPr lang="en-GB" dirty="0" err="1" smtClean="0"/>
              <a:t>Peripteral</a:t>
            </a:r>
            <a:r>
              <a:rPr lang="en-GB" dirty="0" smtClean="0"/>
              <a:t> Temple late 6</a:t>
            </a:r>
            <a:r>
              <a:rPr lang="en-GB" baseline="30000" dirty="0" smtClean="0"/>
              <a:t>th</a:t>
            </a:r>
            <a:r>
              <a:rPr lang="en-GB" dirty="0" smtClean="0"/>
              <a:t> </a:t>
            </a:r>
            <a:endParaRPr lang="en-GB"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4254" y="4375196"/>
            <a:ext cx="3867982" cy="18504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508104" y="3501008"/>
            <a:ext cx="2634054" cy="646331"/>
          </a:xfrm>
          <a:prstGeom prst="rect">
            <a:avLst/>
          </a:prstGeom>
          <a:noFill/>
        </p:spPr>
        <p:txBody>
          <a:bodyPr wrap="none" rtlCol="0">
            <a:spAutoFit/>
          </a:bodyPr>
          <a:lstStyle/>
          <a:p>
            <a:r>
              <a:rPr lang="en-GB" dirty="0" err="1" smtClean="0"/>
              <a:t>Eretreian</a:t>
            </a:r>
            <a:r>
              <a:rPr lang="en-GB" dirty="0" smtClean="0"/>
              <a:t> Silver coinage</a:t>
            </a:r>
          </a:p>
          <a:p>
            <a:r>
              <a:rPr lang="en-GB" dirty="0" smtClean="0"/>
              <a:t>Bull and octopus</a:t>
            </a:r>
            <a:endParaRPr lang="en-GB" dirty="0"/>
          </a:p>
        </p:txBody>
      </p:sp>
    </p:spTree>
    <p:extLst>
      <p:ext uri="{BB962C8B-B14F-4D97-AF65-F5344CB8AC3E}">
        <p14:creationId xmlns:p14="http://schemas.microsoft.com/office/powerpoint/2010/main" val="30307165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smtClean="0"/>
              <a:t>The </a:t>
            </a:r>
            <a:r>
              <a:rPr lang="en-GB" dirty="0" err="1" smtClean="0"/>
              <a:t>Lelantine</a:t>
            </a:r>
            <a:r>
              <a:rPr lang="en-GB" dirty="0" smtClean="0"/>
              <a:t> War (supposedly 8</a:t>
            </a:r>
            <a:r>
              <a:rPr lang="en-GB" baseline="30000" dirty="0" smtClean="0"/>
              <a:t>th</a:t>
            </a:r>
            <a:r>
              <a:rPr lang="en-GB" dirty="0" smtClean="0"/>
              <a:t> century)</a:t>
            </a:r>
            <a:endParaRPr lang="en-GB" dirty="0"/>
          </a:p>
        </p:txBody>
      </p:sp>
      <p:sp>
        <p:nvSpPr>
          <p:cNvPr id="8" name="Content Placeholder 7"/>
          <p:cNvSpPr>
            <a:spLocks noGrp="1"/>
          </p:cNvSpPr>
          <p:nvPr>
            <p:ph sz="half" idx="1"/>
          </p:nvPr>
        </p:nvSpPr>
        <p:spPr/>
        <p:txBody>
          <a:bodyPr>
            <a:normAutofit fontScale="85000" lnSpcReduction="20000"/>
          </a:bodyPr>
          <a:lstStyle/>
          <a:p>
            <a:r>
              <a:rPr lang="en-GB" dirty="0"/>
              <a:t>The nearest approach to a coalition took place in the old war between Chalcis and Eretria; this was a quarrel in which the rest of the Hellenic name did to some extent take sides</a:t>
            </a:r>
            <a:r>
              <a:rPr lang="en-GB" dirty="0" smtClean="0"/>
              <a:t>. </a:t>
            </a:r>
            <a:r>
              <a:rPr lang="en-GB" dirty="0" err="1" smtClean="0"/>
              <a:t>Thuc</a:t>
            </a:r>
            <a:r>
              <a:rPr lang="en-GB" dirty="0" smtClean="0"/>
              <a:t>. 1.15</a:t>
            </a:r>
            <a:endParaRPr lang="en-GB" dirty="0"/>
          </a:p>
        </p:txBody>
      </p:sp>
      <p:sp>
        <p:nvSpPr>
          <p:cNvPr id="9" name="Content Placeholder 8"/>
          <p:cNvSpPr>
            <a:spLocks noGrp="1"/>
          </p:cNvSpPr>
          <p:nvPr>
            <p:ph sz="half" idx="2"/>
          </p:nvPr>
        </p:nvSpPr>
        <p:spPr/>
        <p:txBody>
          <a:bodyPr>
            <a:normAutofit fontScale="85000" lnSpcReduction="20000"/>
          </a:bodyPr>
          <a:lstStyle/>
          <a:p>
            <a:r>
              <a:rPr lang="en-GB" dirty="0"/>
              <a:t>The Athenians came with their twenty ships as well as five triremes of the </a:t>
            </a:r>
            <a:r>
              <a:rPr lang="en-GB" dirty="0" err="1"/>
              <a:t>Eretrians</a:t>
            </a:r>
            <a:r>
              <a:rPr lang="en-GB" dirty="0"/>
              <a:t> who came to the war to please not the Athenians but the </a:t>
            </a:r>
            <a:r>
              <a:rPr lang="en-GB" dirty="0" err="1"/>
              <a:t>Milesians</a:t>
            </a:r>
            <a:r>
              <a:rPr lang="en-GB" dirty="0"/>
              <a:t> themselves, thereby repaying their debt (for the </a:t>
            </a:r>
            <a:r>
              <a:rPr lang="en-GB" dirty="0" err="1"/>
              <a:t>Milesians</a:t>
            </a:r>
            <a:r>
              <a:rPr lang="en-GB" dirty="0"/>
              <a:t> had once been the allies of the </a:t>
            </a:r>
            <a:r>
              <a:rPr lang="en-GB" dirty="0" err="1"/>
              <a:t>Eretrians</a:t>
            </a:r>
            <a:r>
              <a:rPr lang="en-GB" dirty="0"/>
              <a:t> in the war against Chalcis, when the </a:t>
            </a:r>
            <a:r>
              <a:rPr lang="en-GB" dirty="0" err="1"/>
              <a:t>Samians</a:t>
            </a:r>
            <a:r>
              <a:rPr lang="en-GB" dirty="0"/>
              <a:t> came to aid the </a:t>
            </a:r>
            <a:r>
              <a:rPr lang="en-GB" dirty="0" err="1"/>
              <a:t>Chalcidians</a:t>
            </a:r>
            <a:r>
              <a:rPr lang="en-GB" dirty="0"/>
              <a:t> against the </a:t>
            </a:r>
            <a:r>
              <a:rPr lang="en-GB" dirty="0" err="1"/>
              <a:t>Eretrians</a:t>
            </a:r>
            <a:r>
              <a:rPr lang="en-GB" dirty="0"/>
              <a:t> and </a:t>
            </a:r>
            <a:r>
              <a:rPr lang="en-GB" dirty="0" err="1"/>
              <a:t>Milesians</a:t>
            </a:r>
            <a:r>
              <a:rPr lang="en-GB" dirty="0" smtClean="0"/>
              <a:t>).</a:t>
            </a:r>
            <a:endParaRPr lang="en-GB" dirty="0"/>
          </a:p>
        </p:txBody>
      </p:sp>
    </p:spTree>
    <p:extLst>
      <p:ext uri="{BB962C8B-B14F-4D97-AF65-F5344CB8AC3E}">
        <p14:creationId xmlns:p14="http://schemas.microsoft.com/office/powerpoint/2010/main" val="6828738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smtClean="0"/>
              <a:t>Athenian elites, democracy and marathon</a:t>
            </a:r>
            <a:endParaRPr lang="en-GB" dirty="0"/>
          </a:p>
        </p:txBody>
      </p:sp>
      <p:sp>
        <p:nvSpPr>
          <p:cNvPr id="6" name="Text Placeholder 5"/>
          <p:cNvSpPr>
            <a:spLocks noGrp="1"/>
          </p:cNvSpPr>
          <p:nvPr>
            <p:ph type="body" idx="1"/>
          </p:nvPr>
        </p:nvSpPr>
        <p:spPr/>
        <p:txBody>
          <a:bodyPr/>
          <a:lstStyle/>
          <a:p>
            <a:endParaRPr lang="en-GB"/>
          </a:p>
        </p:txBody>
      </p:sp>
    </p:spTree>
    <p:extLst>
      <p:ext uri="{BB962C8B-B14F-4D97-AF65-F5344CB8AC3E}">
        <p14:creationId xmlns:p14="http://schemas.microsoft.com/office/powerpoint/2010/main" val="37771043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Basics of Athenian History to 490</a:t>
            </a:r>
            <a:endParaRPr lang="en-GB" dirty="0"/>
          </a:p>
        </p:txBody>
      </p:sp>
      <p:sp>
        <p:nvSpPr>
          <p:cNvPr id="5" name="Content Placeholder 4"/>
          <p:cNvSpPr>
            <a:spLocks noGrp="1"/>
          </p:cNvSpPr>
          <p:nvPr>
            <p:ph idx="1"/>
          </p:nvPr>
        </p:nvSpPr>
        <p:spPr/>
        <p:txBody>
          <a:bodyPr/>
          <a:lstStyle/>
          <a:p>
            <a:r>
              <a:rPr lang="en-GB" dirty="0" smtClean="0"/>
              <a:t>Aristocratic Government in the early archaic</a:t>
            </a:r>
          </a:p>
          <a:p>
            <a:r>
              <a:rPr lang="en-GB" dirty="0" smtClean="0"/>
              <a:t>7</a:t>
            </a:r>
            <a:r>
              <a:rPr lang="en-GB" baseline="30000" dirty="0" smtClean="0"/>
              <a:t>th</a:t>
            </a:r>
            <a:r>
              <a:rPr lang="en-GB" dirty="0" smtClean="0"/>
              <a:t> century: Civil discord </a:t>
            </a:r>
            <a:r>
              <a:rPr lang="en-GB" dirty="0" smtClean="0">
                <a:sym typeface="Wingdings" panose="05000000000000000000" pitchFamily="2" charset="2"/>
              </a:rPr>
              <a:t> Laws of Draco (aristocratic)</a:t>
            </a:r>
          </a:p>
          <a:p>
            <a:r>
              <a:rPr lang="en-GB" dirty="0" smtClean="0">
                <a:sym typeface="Wingdings" panose="05000000000000000000" pitchFamily="2" charset="2"/>
              </a:rPr>
              <a:t>Early 6</a:t>
            </a:r>
            <a:r>
              <a:rPr lang="en-GB" baseline="30000" dirty="0" smtClean="0">
                <a:sym typeface="Wingdings" panose="05000000000000000000" pitchFamily="2" charset="2"/>
              </a:rPr>
              <a:t>th</a:t>
            </a:r>
            <a:r>
              <a:rPr lang="en-GB" dirty="0" smtClean="0">
                <a:sym typeface="Wingdings" panose="05000000000000000000" pitchFamily="2" charset="2"/>
              </a:rPr>
              <a:t> century: More civil discord  Laws of Solon (oligarchic, with some democratic elements)</a:t>
            </a:r>
          </a:p>
          <a:p>
            <a:r>
              <a:rPr lang="en-GB" dirty="0" smtClean="0">
                <a:sym typeface="Wingdings" panose="05000000000000000000" pitchFamily="2" charset="2"/>
              </a:rPr>
              <a:t>Most of the 6</a:t>
            </a:r>
            <a:r>
              <a:rPr lang="en-GB" baseline="30000" dirty="0" smtClean="0">
                <a:sym typeface="Wingdings" panose="05000000000000000000" pitchFamily="2" charset="2"/>
              </a:rPr>
              <a:t>th</a:t>
            </a:r>
            <a:r>
              <a:rPr lang="en-GB" dirty="0" smtClean="0">
                <a:sym typeface="Wingdings" panose="05000000000000000000" pitchFamily="2" charset="2"/>
              </a:rPr>
              <a:t> century: </a:t>
            </a:r>
            <a:r>
              <a:rPr lang="en-GB" dirty="0" err="1" smtClean="0">
                <a:sym typeface="Wingdings" panose="05000000000000000000" pitchFamily="2" charset="2"/>
              </a:rPr>
              <a:t>Peisistratid</a:t>
            </a:r>
            <a:r>
              <a:rPr lang="en-GB" dirty="0" smtClean="0">
                <a:sym typeface="Wingdings" panose="05000000000000000000" pitchFamily="2" charset="2"/>
              </a:rPr>
              <a:t> Tyranny (several times)</a:t>
            </a:r>
          </a:p>
          <a:p>
            <a:r>
              <a:rPr lang="en-GB" dirty="0" smtClean="0"/>
              <a:t>511: Hippias (the last </a:t>
            </a:r>
            <a:r>
              <a:rPr lang="en-GB" dirty="0" err="1" smtClean="0"/>
              <a:t>Peisistratid</a:t>
            </a:r>
            <a:r>
              <a:rPr lang="en-GB" dirty="0" smtClean="0"/>
              <a:t>) expelled – Finds refuge in the Persian Court!</a:t>
            </a:r>
          </a:p>
          <a:p>
            <a:r>
              <a:rPr lang="en-GB" dirty="0" smtClean="0"/>
              <a:t>508: Another civil discord </a:t>
            </a:r>
            <a:r>
              <a:rPr lang="en-GB" dirty="0" smtClean="0">
                <a:sym typeface="Wingdings" panose="05000000000000000000" pitchFamily="2" charset="2"/>
              </a:rPr>
              <a:t> Cleisthenes reforms (more democratic)</a:t>
            </a:r>
            <a:endParaRPr lang="en-GB" dirty="0" smtClean="0"/>
          </a:p>
        </p:txBody>
      </p:sp>
    </p:spTree>
    <p:extLst>
      <p:ext uri="{BB962C8B-B14F-4D97-AF65-F5344CB8AC3E}">
        <p14:creationId xmlns:p14="http://schemas.microsoft.com/office/powerpoint/2010/main" val="705272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Miltiades at the </a:t>
            </a:r>
            <a:r>
              <a:rPr lang="en-GB" dirty="0" err="1" smtClean="0"/>
              <a:t>Chersonnese</a:t>
            </a:r>
            <a:endParaRPr lang="en-GB" dirty="0"/>
          </a:p>
        </p:txBody>
      </p:sp>
      <p:sp>
        <p:nvSpPr>
          <p:cNvPr id="3" name="Content Placeholder 2"/>
          <p:cNvSpPr>
            <a:spLocks noGrp="1"/>
          </p:cNvSpPr>
          <p:nvPr>
            <p:ph idx="1"/>
          </p:nvPr>
        </p:nvSpPr>
        <p:spPr>
          <a:xfrm>
            <a:off x="107504" y="3645024"/>
            <a:ext cx="8712968" cy="3212976"/>
          </a:xfrm>
        </p:spPr>
        <p:txBody>
          <a:bodyPr>
            <a:normAutofit fontScale="85000" lnSpcReduction="20000"/>
          </a:bodyPr>
          <a:lstStyle/>
          <a:p>
            <a:r>
              <a:rPr lang="en-GB" dirty="0"/>
              <a:t>The </a:t>
            </a:r>
            <a:r>
              <a:rPr lang="en-GB" b="1" dirty="0"/>
              <a:t>sons of Pisistratus </a:t>
            </a:r>
            <a:r>
              <a:rPr lang="en-GB" dirty="0"/>
              <a:t>sent </a:t>
            </a:r>
            <a:r>
              <a:rPr lang="en-GB" b="1" dirty="0"/>
              <a:t>Miltiades, son of Cimon </a:t>
            </a:r>
            <a:r>
              <a:rPr lang="en-GB" dirty="0"/>
              <a:t>and brother of the dead </a:t>
            </a:r>
            <a:r>
              <a:rPr lang="en-GB" dirty="0" err="1"/>
              <a:t>Stesagoras</a:t>
            </a:r>
            <a:r>
              <a:rPr lang="en-GB" dirty="0"/>
              <a:t>, in a trireme to the Chersonese to take control of the country; they had already treated him well at Athens, feigning that they had not been accessory to the death of Cimon his father, which I will relate in another place. [2] Reaching the Chersonese, Miltiades kept himself within his house, professing thus to </a:t>
            </a:r>
            <a:r>
              <a:rPr lang="en-GB" dirty="0" err="1"/>
              <a:t>honor</a:t>
            </a:r>
            <a:r>
              <a:rPr lang="en-GB" dirty="0"/>
              <a:t> the memory of his brother </a:t>
            </a:r>
            <a:r>
              <a:rPr lang="en-GB" dirty="0" err="1"/>
              <a:t>Stesagoras</a:t>
            </a:r>
            <a:r>
              <a:rPr lang="en-GB" dirty="0"/>
              <a:t>. When the people of the Chersonese learned this, their ruling men gathered together from all the cities on every side, and came together in a group to show fellow-feeling with his mourning; but he put them in bonds. </a:t>
            </a:r>
            <a:r>
              <a:rPr lang="en-GB" b="1" dirty="0"/>
              <a:t>So Miltiades made himself master of the Chersonese; there he maintained a guard of five hundred men, and married </a:t>
            </a:r>
            <a:r>
              <a:rPr lang="en-GB" b="1" dirty="0" err="1"/>
              <a:t>Hegesipyle</a:t>
            </a:r>
            <a:r>
              <a:rPr lang="en-GB" b="1" dirty="0"/>
              <a:t> the daughter of </a:t>
            </a:r>
            <a:r>
              <a:rPr lang="en-GB" b="1" dirty="0" err="1"/>
              <a:t>Olorus</a:t>
            </a:r>
            <a:r>
              <a:rPr lang="en-GB" b="1" dirty="0"/>
              <a:t>, king of Thrace</a:t>
            </a:r>
            <a:r>
              <a:rPr lang="en-GB" dirty="0" smtClean="0"/>
              <a:t>. </a:t>
            </a:r>
            <a:r>
              <a:rPr lang="en-GB" dirty="0" err="1" smtClean="0"/>
              <a:t>Hdt</a:t>
            </a:r>
            <a:r>
              <a:rPr lang="en-GB" dirty="0" smtClean="0"/>
              <a:t>. 6.39</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412776"/>
            <a:ext cx="5715000" cy="2105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Oval 3"/>
          <p:cNvSpPr/>
          <p:nvPr/>
        </p:nvSpPr>
        <p:spPr>
          <a:xfrm>
            <a:off x="5868144" y="2204864"/>
            <a:ext cx="720080" cy="1008112"/>
          </a:xfrm>
          <a:prstGeom prst="ellips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485375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Miltiades and the Persians</a:t>
            </a:r>
            <a:endParaRPr lang="en-GB" dirty="0"/>
          </a:p>
        </p:txBody>
      </p:sp>
      <p:sp>
        <p:nvSpPr>
          <p:cNvPr id="3" name="Content Placeholder 2"/>
          <p:cNvSpPr>
            <a:spLocks noGrp="1"/>
          </p:cNvSpPr>
          <p:nvPr>
            <p:ph idx="1"/>
          </p:nvPr>
        </p:nvSpPr>
        <p:spPr/>
        <p:txBody>
          <a:bodyPr/>
          <a:lstStyle/>
          <a:p>
            <a:r>
              <a:rPr lang="en-GB" dirty="0"/>
              <a:t>Then the Ionians held a council. </a:t>
            </a:r>
            <a:r>
              <a:rPr lang="en-GB" b="1" dirty="0"/>
              <a:t>Miltiades the Athenian</a:t>
            </a:r>
            <a:r>
              <a:rPr lang="en-GB" dirty="0"/>
              <a:t>, general and sovereign of the </a:t>
            </a:r>
            <a:r>
              <a:rPr lang="en-GB" dirty="0" err="1"/>
              <a:t>Chersonesites</a:t>
            </a:r>
            <a:r>
              <a:rPr lang="en-GB" dirty="0"/>
              <a:t> of the Hellespont, </a:t>
            </a:r>
            <a:r>
              <a:rPr lang="en-GB" b="1" dirty="0"/>
              <a:t>advised that they do as the Scythians said and set Ionia free</a:t>
            </a:r>
            <a:r>
              <a:rPr lang="en-GB" dirty="0"/>
              <a:t>. [2] But </a:t>
            </a:r>
            <a:r>
              <a:rPr lang="en-GB" dirty="0" err="1"/>
              <a:t>Histiaeus</a:t>
            </a:r>
            <a:r>
              <a:rPr lang="en-GB" dirty="0"/>
              <a:t> of Miletus advised the opposite. He said, “</a:t>
            </a:r>
            <a:r>
              <a:rPr lang="en-GB" b="1" dirty="0"/>
              <a:t>It is owing to Darius that each of us is sovereign of his city</a:t>
            </a:r>
            <a:r>
              <a:rPr lang="en-GB" dirty="0"/>
              <a:t>; if Darius' power is overthrown, we shall no longer be able to rule, I in Miletus or any of you elsewhere; for all the cities will choose democracy rather than despotism.” [3] </a:t>
            </a:r>
            <a:r>
              <a:rPr lang="en-GB" b="1" dirty="0"/>
              <a:t>When </a:t>
            </a:r>
            <a:r>
              <a:rPr lang="en-GB" b="1" dirty="0" err="1"/>
              <a:t>Histiaeus</a:t>
            </a:r>
            <a:r>
              <a:rPr lang="en-GB" b="1" dirty="0"/>
              <a:t> explained this, all of them at once inclined to his view</a:t>
            </a:r>
            <a:r>
              <a:rPr lang="en-GB" dirty="0"/>
              <a:t>, although they had first sided with Miltiades. </a:t>
            </a:r>
            <a:r>
              <a:rPr lang="en-GB" dirty="0" err="1"/>
              <a:t>Hdt</a:t>
            </a:r>
            <a:r>
              <a:rPr lang="en-GB" dirty="0"/>
              <a:t>. 4.137</a:t>
            </a:r>
          </a:p>
          <a:p>
            <a:endParaRPr lang="en-GB" dirty="0"/>
          </a:p>
        </p:txBody>
      </p:sp>
    </p:spTree>
    <p:extLst>
      <p:ext uri="{BB962C8B-B14F-4D97-AF65-F5344CB8AC3E}">
        <p14:creationId xmlns:p14="http://schemas.microsoft.com/office/powerpoint/2010/main" val="40344476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Miltiades and Marathon</a:t>
            </a:r>
            <a:endParaRPr lang="en-GB" dirty="0"/>
          </a:p>
        </p:txBody>
      </p:sp>
      <p:sp>
        <p:nvSpPr>
          <p:cNvPr id="3" name="Content Placeholder 2"/>
          <p:cNvSpPr>
            <a:spLocks noGrp="1"/>
          </p:cNvSpPr>
          <p:nvPr>
            <p:ph idx="1"/>
          </p:nvPr>
        </p:nvSpPr>
        <p:spPr/>
        <p:txBody>
          <a:bodyPr/>
          <a:lstStyle/>
          <a:p>
            <a:r>
              <a:rPr lang="en-GB" dirty="0"/>
              <a:t>It was this Miltiades who was now the Athenian general, after coming from the Chersonese and escaping a two-fold death. The Phoenicians pursued him as far </a:t>
            </a:r>
            <a:r>
              <a:rPr lang="en-GB" dirty="0" err="1"/>
              <a:t>asImbros</a:t>
            </a:r>
            <a:r>
              <a:rPr lang="en-GB" dirty="0"/>
              <a:t>, considering it of great importance to catch him and bring him to the king. [2] He escaped from them, but when he reached his own country and thought he was safe, then his enemies met him. They brought him to court and prosecuted him for tyranny in the Chersonese, but he was acquitted and appointed Athenian general, chosen by the people</a:t>
            </a:r>
            <a:r>
              <a:rPr lang="en-GB" dirty="0" smtClean="0"/>
              <a:t>. </a:t>
            </a:r>
            <a:r>
              <a:rPr lang="en-GB" dirty="0" err="1" smtClean="0"/>
              <a:t>Hdt</a:t>
            </a:r>
            <a:r>
              <a:rPr lang="en-GB" dirty="0" smtClean="0"/>
              <a:t>. 6.104</a:t>
            </a:r>
            <a:endParaRPr lang="en-GB" dirty="0"/>
          </a:p>
        </p:txBody>
      </p:sp>
    </p:spTree>
    <p:extLst>
      <p:ext uri="{BB962C8B-B14F-4D97-AF65-F5344CB8AC3E}">
        <p14:creationId xmlns:p14="http://schemas.microsoft.com/office/powerpoint/2010/main" val="18688383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Hippias and the Persians</a:t>
            </a:r>
            <a:endParaRPr lang="en-GB" dirty="0"/>
          </a:p>
        </p:txBody>
      </p:sp>
      <p:sp>
        <p:nvSpPr>
          <p:cNvPr id="3" name="Content Placeholder 2"/>
          <p:cNvSpPr>
            <a:spLocks noGrp="1"/>
          </p:cNvSpPr>
          <p:nvPr>
            <p:ph idx="1"/>
          </p:nvPr>
        </p:nvSpPr>
        <p:spPr/>
        <p:txBody>
          <a:bodyPr/>
          <a:lstStyle/>
          <a:p>
            <a:r>
              <a:rPr lang="en-GB" dirty="0"/>
              <a:t>After subduing Eretria, the Persians waited a few days and </a:t>
            </a:r>
            <a:r>
              <a:rPr lang="en-GB" b="1" dirty="0"/>
              <a:t>then sailed away to the land of Attica</a:t>
            </a:r>
            <a:r>
              <a:rPr lang="en-GB" dirty="0"/>
              <a:t>, pressing ahead in expectation of doing to the Athenians exactly what they had done to the </a:t>
            </a:r>
            <a:r>
              <a:rPr lang="en-GB" dirty="0" err="1"/>
              <a:t>Eretrians</a:t>
            </a:r>
            <a:r>
              <a:rPr lang="en-GB" dirty="0"/>
              <a:t>. </a:t>
            </a:r>
            <a:r>
              <a:rPr lang="en-GB" dirty="0" smtClean="0"/>
              <a:t>Marathon</a:t>
            </a:r>
            <a:r>
              <a:rPr lang="en-GB" dirty="0"/>
              <a:t> was the place in Attica </a:t>
            </a:r>
            <a:r>
              <a:rPr lang="en-GB" b="1" dirty="0"/>
              <a:t>most suitable for riding horses </a:t>
            </a:r>
            <a:r>
              <a:rPr lang="en-GB" dirty="0"/>
              <a:t>and closest to Eretria, so </a:t>
            </a:r>
            <a:r>
              <a:rPr lang="en-GB" b="1" dirty="0"/>
              <a:t>Hippias son of Pisistratus led them there</a:t>
            </a:r>
            <a:r>
              <a:rPr lang="en-GB" dirty="0" smtClean="0"/>
              <a:t>. </a:t>
            </a:r>
            <a:r>
              <a:rPr lang="en-GB" dirty="0" err="1" smtClean="0"/>
              <a:t>Hdt</a:t>
            </a:r>
            <a:r>
              <a:rPr lang="en-GB" dirty="0" smtClean="0"/>
              <a:t>. 6.102</a:t>
            </a:r>
            <a:endParaRPr lang="en-GB" dirty="0"/>
          </a:p>
        </p:txBody>
      </p:sp>
    </p:spTree>
    <p:extLst>
      <p:ext uri="{BB962C8B-B14F-4D97-AF65-F5344CB8AC3E}">
        <p14:creationId xmlns:p14="http://schemas.microsoft.com/office/powerpoint/2010/main" val="35784847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a:t>
            </a:r>
            <a:r>
              <a:rPr lang="en-GB" dirty="0" err="1" smtClean="0"/>
              <a:t>Alkmaionids</a:t>
            </a:r>
            <a:endParaRPr lang="en-GB" dirty="0"/>
          </a:p>
        </p:txBody>
      </p:sp>
      <p:sp>
        <p:nvSpPr>
          <p:cNvPr id="3" name="Content Placeholder 2"/>
          <p:cNvSpPr>
            <a:spLocks noGrp="1"/>
          </p:cNvSpPr>
          <p:nvPr>
            <p:ph idx="1"/>
          </p:nvPr>
        </p:nvSpPr>
        <p:spPr/>
        <p:txBody>
          <a:bodyPr/>
          <a:lstStyle/>
          <a:p>
            <a:r>
              <a:rPr lang="en-GB" dirty="0"/>
              <a:t>It is a wonder to me, and I do not believe the story, that </a:t>
            </a:r>
            <a:r>
              <a:rPr lang="en-GB" b="1" dirty="0"/>
              <a:t>the </a:t>
            </a:r>
            <a:r>
              <a:rPr lang="en-GB" b="1" dirty="0" err="1"/>
              <a:t>Alcmeonidae</a:t>
            </a:r>
            <a:r>
              <a:rPr lang="en-GB" b="1" dirty="0"/>
              <a:t> would ever have agreed to hold up a shield as a sign for the Persians</a:t>
            </a:r>
            <a:r>
              <a:rPr lang="en-GB" dirty="0"/>
              <a:t> out of a desire to make Athens subject to foreigners and to Hippias; for it is plain to see that they were tyrant-haters as much as </a:t>
            </a:r>
            <a:r>
              <a:rPr lang="en-GB" dirty="0" err="1"/>
              <a:t>Callias</a:t>
            </a:r>
            <a:r>
              <a:rPr lang="en-GB" dirty="0"/>
              <a:t> (son of </a:t>
            </a:r>
            <a:r>
              <a:rPr lang="en-GB" dirty="0" err="1"/>
              <a:t>Phaenippus</a:t>
            </a:r>
            <a:r>
              <a:rPr lang="en-GB" dirty="0"/>
              <a:t> and father of </a:t>
            </a:r>
            <a:r>
              <a:rPr lang="en-GB" dirty="0" err="1"/>
              <a:t>Hipponicus</a:t>
            </a:r>
            <a:r>
              <a:rPr lang="en-GB" dirty="0"/>
              <a:t>), or even more so</a:t>
            </a:r>
            <a:r>
              <a:rPr lang="en-GB" dirty="0" smtClean="0"/>
              <a:t>. </a:t>
            </a:r>
            <a:r>
              <a:rPr lang="en-GB" dirty="0" err="1" smtClean="0"/>
              <a:t>Hdt</a:t>
            </a:r>
            <a:r>
              <a:rPr lang="en-GB" dirty="0" smtClean="0"/>
              <a:t>. 6.121</a:t>
            </a:r>
            <a:endParaRPr lang="en-GB"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4221088"/>
            <a:ext cx="1698976" cy="22136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899592" y="6491414"/>
            <a:ext cx="1390124" cy="369332"/>
          </a:xfrm>
          <a:prstGeom prst="rect">
            <a:avLst/>
          </a:prstGeom>
          <a:noFill/>
        </p:spPr>
        <p:txBody>
          <a:bodyPr wrap="none" rtlCol="0">
            <a:spAutoFit/>
          </a:bodyPr>
          <a:lstStyle/>
          <a:p>
            <a:r>
              <a:rPr lang="en-GB" dirty="0" smtClean="0"/>
              <a:t>Cleisthenes</a:t>
            </a:r>
            <a:endParaRPr lang="en-GB" dirty="0"/>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872" y="3832981"/>
            <a:ext cx="1444061" cy="21883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419872" y="6237312"/>
            <a:ext cx="1005403" cy="369332"/>
          </a:xfrm>
          <a:prstGeom prst="rect">
            <a:avLst/>
          </a:prstGeom>
          <a:noFill/>
        </p:spPr>
        <p:txBody>
          <a:bodyPr wrap="none" rtlCol="0">
            <a:spAutoFit/>
          </a:bodyPr>
          <a:lstStyle/>
          <a:p>
            <a:r>
              <a:rPr lang="en-GB" dirty="0" smtClean="0"/>
              <a:t>Pericles</a:t>
            </a:r>
            <a:endParaRPr lang="en-GB" dirty="0"/>
          </a:p>
        </p:txBody>
      </p:sp>
      <p:pic>
        <p:nvPicPr>
          <p:cNvPr id="205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80112" y="4012787"/>
            <a:ext cx="1440160" cy="24018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7164288" y="4581128"/>
            <a:ext cx="1236236" cy="369332"/>
          </a:xfrm>
          <a:prstGeom prst="rect">
            <a:avLst/>
          </a:prstGeom>
          <a:noFill/>
        </p:spPr>
        <p:txBody>
          <a:bodyPr wrap="none" rtlCol="0">
            <a:spAutoFit/>
          </a:bodyPr>
          <a:lstStyle/>
          <a:p>
            <a:r>
              <a:rPr lang="en-GB" smtClean="0"/>
              <a:t>Alcibiades</a:t>
            </a:r>
            <a:endParaRPr lang="en-GB"/>
          </a:p>
        </p:txBody>
      </p:sp>
    </p:spTree>
    <p:extLst>
      <p:ext uri="{BB962C8B-B14F-4D97-AF65-F5344CB8AC3E}">
        <p14:creationId xmlns:p14="http://schemas.microsoft.com/office/powerpoint/2010/main" val="35981548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Imagining </a:t>
            </a:r>
            <a:r>
              <a:rPr lang="en-GB" dirty="0" err="1" smtClean="0"/>
              <a:t>thermopylae</a:t>
            </a:r>
            <a:endParaRPr lang="en-GB" dirty="0"/>
          </a:p>
        </p:txBody>
      </p:sp>
      <p:sp>
        <p:nvSpPr>
          <p:cNvPr id="5" name="Text Placeholder 4"/>
          <p:cNvSpPr>
            <a:spLocks noGrp="1"/>
          </p:cNvSpPr>
          <p:nvPr>
            <p:ph type="body" idx="1"/>
          </p:nvPr>
        </p:nvSpPr>
        <p:spPr/>
        <p:txBody>
          <a:bodyPr/>
          <a:lstStyle/>
          <a:p>
            <a:endParaRPr lang="en-GB"/>
          </a:p>
        </p:txBody>
      </p:sp>
    </p:spTree>
    <p:extLst>
      <p:ext uri="{BB962C8B-B14F-4D97-AF65-F5344CB8AC3E}">
        <p14:creationId xmlns:p14="http://schemas.microsoft.com/office/powerpoint/2010/main" val="40357777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Thoughts and discussion</a:t>
            </a:r>
            <a:endParaRPr lang="en-GB" dirty="0"/>
          </a:p>
        </p:txBody>
      </p:sp>
      <p:sp>
        <p:nvSpPr>
          <p:cNvPr id="5" name="Content Placeholder 4"/>
          <p:cNvSpPr>
            <a:spLocks noGrp="1"/>
          </p:cNvSpPr>
          <p:nvPr>
            <p:ph idx="1"/>
          </p:nvPr>
        </p:nvSpPr>
        <p:spPr/>
        <p:txBody>
          <a:bodyPr/>
          <a:lstStyle/>
          <a:p>
            <a:r>
              <a:rPr lang="en-GB" dirty="0" smtClean="0"/>
              <a:t>Take a copy of ONE of the pages. </a:t>
            </a:r>
          </a:p>
          <a:p>
            <a:r>
              <a:rPr lang="en-GB" dirty="0" smtClean="0"/>
              <a:t>Consider the following:</a:t>
            </a:r>
          </a:p>
          <a:p>
            <a:pPr lvl="1"/>
            <a:r>
              <a:rPr lang="en-GB" dirty="0" smtClean="0"/>
              <a:t>How is it representing the Persian Wars and/or Thermopylae?</a:t>
            </a:r>
          </a:p>
          <a:p>
            <a:pPr lvl="1"/>
            <a:r>
              <a:rPr lang="en-GB" dirty="0" smtClean="0"/>
              <a:t>What is the context of the author/artist?</a:t>
            </a:r>
          </a:p>
          <a:p>
            <a:pPr lvl="1"/>
            <a:r>
              <a:rPr lang="en-GB" dirty="0" smtClean="0"/>
              <a:t>What is the meaning of the Persian Wars in this instance?</a:t>
            </a:r>
          </a:p>
        </p:txBody>
      </p:sp>
    </p:spTree>
    <p:extLst>
      <p:ext uri="{BB962C8B-B14F-4D97-AF65-F5344CB8AC3E}">
        <p14:creationId xmlns:p14="http://schemas.microsoft.com/office/powerpoint/2010/main" val="33117324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cstate="email"/>
          <a:srcRect/>
          <a:stretch>
            <a:fillRect/>
          </a:stretch>
        </p:blipFill>
        <p:spPr bwMode="auto">
          <a:xfrm>
            <a:off x="251520" y="260648"/>
            <a:ext cx="4381500" cy="2857500"/>
          </a:xfrm>
          <a:prstGeom prst="rect">
            <a:avLst/>
          </a:prstGeom>
          <a:noFill/>
          <a:ln w="9525">
            <a:noFill/>
            <a:miter lim="800000"/>
            <a:headEnd/>
            <a:tailEnd/>
          </a:ln>
        </p:spPr>
      </p:pic>
      <p:pic>
        <p:nvPicPr>
          <p:cNvPr id="5124" name="Picture 4"/>
          <p:cNvPicPr>
            <a:picLocks noChangeAspect="1" noChangeArrowheads="1"/>
          </p:cNvPicPr>
          <p:nvPr/>
        </p:nvPicPr>
        <p:blipFill>
          <a:blip r:embed="rId3" cstate="email"/>
          <a:srcRect/>
          <a:stretch>
            <a:fillRect/>
          </a:stretch>
        </p:blipFill>
        <p:spPr bwMode="auto">
          <a:xfrm>
            <a:off x="251520" y="3284984"/>
            <a:ext cx="2198783" cy="3256037"/>
          </a:xfrm>
          <a:prstGeom prst="rect">
            <a:avLst/>
          </a:prstGeom>
          <a:noFill/>
          <a:ln w="9525">
            <a:noFill/>
            <a:miter lim="800000"/>
            <a:headEnd/>
            <a:tailEnd/>
          </a:ln>
        </p:spPr>
      </p:pic>
      <p:pic>
        <p:nvPicPr>
          <p:cNvPr id="5125" name="Picture 5"/>
          <p:cNvPicPr>
            <a:picLocks noChangeAspect="1" noChangeArrowheads="1"/>
          </p:cNvPicPr>
          <p:nvPr/>
        </p:nvPicPr>
        <p:blipFill>
          <a:blip r:embed="rId4" cstate="email"/>
          <a:srcRect/>
          <a:stretch>
            <a:fillRect/>
          </a:stretch>
        </p:blipFill>
        <p:spPr bwMode="auto">
          <a:xfrm>
            <a:off x="6444208" y="476672"/>
            <a:ext cx="2095500" cy="2305050"/>
          </a:xfrm>
          <a:prstGeom prst="rect">
            <a:avLst/>
          </a:prstGeom>
          <a:noFill/>
          <a:ln w="9525">
            <a:noFill/>
            <a:miter lim="800000"/>
            <a:headEnd/>
            <a:tailEnd/>
          </a:ln>
        </p:spPr>
      </p:pic>
      <p:pic>
        <p:nvPicPr>
          <p:cNvPr id="5126" name="Picture 6"/>
          <p:cNvPicPr>
            <a:picLocks noChangeAspect="1" noChangeArrowheads="1"/>
          </p:cNvPicPr>
          <p:nvPr/>
        </p:nvPicPr>
        <p:blipFill>
          <a:blip r:embed="rId5" cstate="email"/>
          <a:srcRect/>
          <a:stretch>
            <a:fillRect/>
          </a:stretch>
        </p:blipFill>
        <p:spPr bwMode="auto">
          <a:xfrm>
            <a:off x="5750392" y="2852937"/>
            <a:ext cx="3249592" cy="2376264"/>
          </a:xfrm>
          <a:prstGeom prst="rect">
            <a:avLst/>
          </a:prstGeom>
          <a:noFill/>
          <a:ln w="9525">
            <a:noFill/>
            <a:miter lim="800000"/>
            <a:headEnd/>
            <a:tailEnd/>
          </a:ln>
        </p:spPr>
      </p:pic>
      <p:pic>
        <p:nvPicPr>
          <p:cNvPr id="5127" name="Picture 7"/>
          <p:cNvPicPr>
            <a:picLocks noChangeAspect="1" noChangeArrowheads="1"/>
          </p:cNvPicPr>
          <p:nvPr/>
        </p:nvPicPr>
        <p:blipFill>
          <a:blip r:embed="rId6" cstate="email"/>
          <a:srcRect/>
          <a:stretch>
            <a:fillRect/>
          </a:stretch>
        </p:blipFill>
        <p:spPr bwMode="auto">
          <a:xfrm>
            <a:off x="2411760" y="4858118"/>
            <a:ext cx="4825926" cy="1999882"/>
          </a:xfrm>
          <a:prstGeom prst="rect">
            <a:avLst/>
          </a:prstGeom>
          <a:noFill/>
          <a:ln w="9525">
            <a:noFill/>
            <a:miter lim="800000"/>
            <a:headEnd/>
            <a:tailEnd/>
          </a:ln>
        </p:spPr>
      </p:pic>
    </p:spTree>
    <p:extLst>
      <p:ext uri="{BB962C8B-B14F-4D97-AF65-F5344CB8AC3E}">
        <p14:creationId xmlns:p14="http://schemas.microsoft.com/office/powerpoint/2010/main" val="19183595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Using antiquity</a:t>
            </a:r>
            <a:endParaRPr lang="en-GB" dirty="0"/>
          </a:p>
        </p:txBody>
      </p:sp>
      <p:sp>
        <p:nvSpPr>
          <p:cNvPr id="5" name="Content Placeholder 4"/>
          <p:cNvSpPr>
            <a:spLocks noGrp="1"/>
          </p:cNvSpPr>
          <p:nvPr>
            <p:ph sz="quarter" idx="1"/>
          </p:nvPr>
        </p:nvSpPr>
        <p:spPr/>
        <p:txBody>
          <a:bodyPr>
            <a:normAutofit fontScale="92500" lnSpcReduction="20000"/>
          </a:bodyPr>
          <a:lstStyle/>
          <a:p>
            <a:r>
              <a:rPr lang="en-GB" dirty="0" err="1" smtClean="0"/>
              <a:t>Honor</a:t>
            </a:r>
            <a:r>
              <a:rPr lang="en-GB" dirty="0" smtClean="0"/>
              <a:t> to those who in their lives</a:t>
            </a:r>
            <a:br>
              <a:rPr lang="en-GB" dirty="0" smtClean="0"/>
            </a:br>
            <a:r>
              <a:rPr lang="en-GB" dirty="0" smtClean="0"/>
              <a:t>have defined and guard their Thermopylae.</a:t>
            </a:r>
            <a:br>
              <a:rPr lang="en-GB" dirty="0" smtClean="0"/>
            </a:br>
            <a:r>
              <a:rPr lang="en-GB" dirty="0" smtClean="0"/>
              <a:t>Never stirring from duty;</a:t>
            </a:r>
            <a:br>
              <a:rPr lang="en-GB" dirty="0" smtClean="0"/>
            </a:br>
            <a:r>
              <a:rPr lang="en-GB" dirty="0" smtClean="0"/>
              <a:t>just and upright in all their deeds,</a:t>
            </a:r>
            <a:br>
              <a:rPr lang="en-GB" dirty="0" smtClean="0"/>
            </a:br>
            <a:r>
              <a:rPr lang="en-GB" dirty="0" smtClean="0"/>
              <a:t>yet with pity and compassion too;</a:t>
            </a:r>
            <a:br>
              <a:rPr lang="en-GB" dirty="0" smtClean="0"/>
            </a:br>
            <a:r>
              <a:rPr lang="en-GB" dirty="0" smtClean="0"/>
              <a:t>generous when they are rich, and when</a:t>
            </a:r>
            <a:br>
              <a:rPr lang="en-GB" dirty="0" smtClean="0"/>
            </a:br>
            <a:r>
              <a:rPr lang="en-GB" dirty="0" smtClean="0"/>
              <a:t>they are poor, again a little generous,</a:t>
            </a:r>
            <a:br>
              <a:rPr lang="en-GB" dirty="0" smtClean="0"/>
            </a:br>
            <a:r>
              <a:rPr lang="en-GB" dirty="0" smtClean="0"/>
              <a:t>again helping as much as they can;</a:t>
            </a:r>
            <a:br>
              <a:rPr lang="en-GB" dirty="0" smtClean="0"/>
            </a:br>
            <a:r>
              <a:rPr lang="en-GB" dirty="0" smtClean="0"/>
              <a:t>always speaking the truth,</a:t>
            </a:r>
            <a:br>
              <a:rPr lang="en-GB" dirty="0" smtClean="0"/>
            </a:br>
            <a:r>
              <a:rPr lang="en-GB" dirty="0" smtClean="0"/>
              <a:t>yet without hatred for those who lie.</a:t>
            </a:r>
            <a:br>
              <a:rPr lang="en-GB" dirty="0" smtClean="0"/>
            </a:br>
            <a:r>
              <a:rPr lang="en-GB" dirty="0" smtClean="0"/>
              <a:t/>
            </a:r>
            <a:br>
              <a:rPr lang="en-GB" dirty="0" smtClean="0"/>
            </a:br>
            <a:r>
              <a:rPr lang="en-GB" dirty="0" smtClean="0"/>
              <a:t>And more </a:t>
            </a:r>
            <a:r>
              <a:rPr lang="en-GB" dirty="0" err="1" smtClean="0"/>
              <a:t>honor</a:t>
            </a:r>
            <a:r>
              <a:rPr lang="en-GB" dirty="0" smtClean="0"/>
              <a:t> is due to them</a:t>
            </a:r>
            <a:br>
              <a:rPr lang="en-GB" dirty="0" smtClean="0"/>
            </a:br>
            <a:r>
              <a:rPr lang="en-GB" dirty="0" smtClean="0"/>
              <a:t>when they foresee (and many do foresee)</a:t>
            </a:r>
            <a:br>
              <a:rPr lang="en-GB" dirty="0" smtClean="0"/>
            </a:br>
            <a:r>
              <a:rPr lang="en-GB" dirty="0" smtClean="0"/>
              <a:t>that </a:t>
            </a:r>
            <a:r>
              <a:rPr lang="en-GB" dirty="0" err="1" smtClean="0"/>
              <a:t>Ephialtes</a:t>
            </a:r>
            <a:r>
              <a:rPr lang="en-GB" dirty="0" smtClean="0"/>
              <a:t> will finally appear,</a:t>
            </a:r>
            <a:br>
              <a:rPr lang="en-GB" dirty="0" smtClean="0"/>
            </a:br>
            <a:r>
              <a:rPr lang="en-GB" dirty="0" smtClean="0"/>
              <a:t>and that the Medes in the end will go through. </a:t>
            </a:r>
          </a:p>
          <a:p>
            <a:r>
              <a:rPr lang="en-GB" dirty="0" smtClean="0"/>
              <a:t>K. </a:t>
            </a:r>
            <a:r>
              <a:rPr lang="en-GB" dirty="0" err="1" smtClean="0"/>
              <a:t>Kavafis</a:t>
            </a:r>
            <a:r>
              <a:rPr lang="en-GB" dirty="0" smtClean="0"/>
              <a:t> </a:t>
            </a:r>
            <a:r>
              <a:rPr lang="en-GB" i="1" dirty="0" smtClean="0"/>
              <a:t>Thermopylae</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5628" y="476672"/>
            <a:ext cx="2590800" cy="3857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024664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490066"/>
          </a:xfrm>
        </p:spPr>
        <p:txBody>
          <a:bodyPr>
            <a:normAutofit fontScale="90000"/>
          </a:bodyPr>
          <a:lstStyle/>
          <a:p>
            <a:r>
              <a:rPr lang="en-GB" dirty="0" smtClean="0"/>
              <a:t>Reception, Schooling and culture</a:t>
            </a:r>
            <a:endParaRPr lang="en-GB" dirty="0"/>
          </a:p>
        </p:txBody>
      </p:sp>
      <p:sp>
        <p:nvSpPr>
          <p:cNvPr id="3" name="Content Placeholder 2"/>
          <p:cNvSpPr>
            <a:spLocks noGrp="1"/>
          </p:cNvSpPr>
          <p:nvPr>
            <p:ph sz="quarter" idx="1"/>
          </p:nvPr>
        </p:nvSpPr>
        <p:spPr>
          <a:xfrm>
            <a:off x="914400" y="692696"/>
            <a:ext cx="7772400" cy="5976664"/>
          </a:xfrm>
        </p:spPr>
        <p:txBody>
          <a:bodyPr>
            <a:normAutofit fontScale="70000" lnSpcReduction="20000"/>
          </a:bodyPr>
          <a:lstStyle/>
          <a:p>
            <a:r>
              <a:rPr lang="en-GB" dirty="0" smtClean="0"/>
              <a:t>"What! do you think Sir John Crake, the master of the harriers, knows Latin?" said Tom, who had often thought he should like to resemble Sir John Crake.</a:t>
            </a:r>
          </a:p>
          <a:p>
            <a:r>
              <a:rPr lang="en-GB" dirty="0" smtClean="0"/>
              <a:t>"He learned it when he was a boy, of course," said Philip. "But I dare say he's forgotten it."</a:t>
            </a:r>
          </a:p>
          <a:p>
            <a:r>
              <a:rPr lang="en-GB" dirty="0" smtClean="0"/>
              <a:t>"Oh, well, I can do that, then," said Tom, not with any epigrammatic intention, but with serious satisfaction at the idea that, as far as Latin was concerned, there was no hindrance to his resembling Sir John Crake. "Only you're obliged to remember it while you're at school, else you've got to learn ever so many lines of 'Speaker.' Mr. </a:t>
            </a:r>
            <a:r>
              <a:rPr lang="en-GB" dirty="0" err="1" smtClean="0"/>
              <a:t>Stelling's</a:t>
            </a:r>
            <a:r>
              <a:rPr lang="en-GB" dirty="0" smtClean="0"/>
              <a:t> very particular - did you know? He'll have you up ten times if you say '</a:t>
            </a:r>
            <a:r>
              <a:rPr lang="en-GB" dirty="0" err="1" smtClean="0"/>
              <a:t>nam</a:t>
            </a:r>
            <a:r>
              <a:rPr lang="en-GB" dirty="0" smtClean="0"/>
              <a:t>' for 'jam,' - he won't let you go a letter wrong, I can tell you."</a:t>
            </a:r>
          </a:p>
          <a:p>
            <a:r>
              <a:rPr lang="en-GB" dirty="0" smtClean="0"/>
              <a:t>"Oh, I don't mind," said Philip, unable to choke a laugh; "I can remember things easily. And there are some lessons I'm very fond of. I'm very fond of Greek history, and everything about the Greeks. I should like to have been a Greek and fought the Persians, and then have come home and have written tragedies, or else have been listened to by everybody for my wisdom, like Socrates, and have died a grand death." (Philip, you perceive, was not without a wish to impress the well-made barbarian with a sense of his mental superiority.)</a:t>
            </a:r>
          </a:p>
          <a:p>
            <a:r>
              <a:rPr lang="en-GB" dirty="0" smtClean="0"/>
              <a:t>"Why, were the Greeks great fighters?" said Tom, who saw a vista in this direction. "Is there anything like David and Goliath and Samson in the Greek history? Those are the only bits I like in the history of the Jews." George Elliot </a:t>
            </a:r>
            <a:r>
              <a:rPr lang="en-GB" i="1" dirty="0" smtClean="0"/>
              <a:t>The Mill on the Floss</a:t>
            </a:r>
            <a:r>
              <a:rPr lang="en-GB" dirty="0" smtClean="0"/>
              <a:t> (1860) Excerpts from Chapter 3.</a:t>
            </a:r>
          </a:p>
          <a:p>
            <a:pPr>
              <a:buNone/>
            </a:pPr>
            <a:endParaRPr lang="en-GB" dirty="0"/>
          </a:p>
        </p:txBody>
      </p:sp>
    </p:spTree>
    <p:extLst>
      <p:ext uri="{BB962C8B-B14F-4D97-AF65-F5344CB8AC3E}">
        <p14:creationId xmlns:p14="http://schemas.microsoft.com/office/powerpoint/2010/main" val="37348262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914400" y="274638"/>
            <a:ext cx="7772400" cy="490066"/>
          </a:xfrm>
        </p:spPr>
        <p:txBody>
          <a:bodyPr>
            <a:normAutofit fontScale="90000"/>
          </a:bodyPr>
          <a:lstStyle/>
          <a:p>
            <a:r>
              <a:rPr lang="en-GB" dirty="0" err="1" smtClean="0"/>
              <a:t>Manfredi</a:t>
            </a:r>
            <a:r>
              <a:rPr lang="en-GB" dirty="0" smtClean="0"/>
              <a:t> </a:t>
            </a:r>
            <a:r>
              <a:rPr lang="en-GB" i="1" dirty="0" smtClean="0"/>
              <a:t>The Spartan </a:t>
            </a:r>
            <a:r>
              <a:rPr lang="en-GB" dirty="0" smtClean="0"/>
              <a:t>2002</a:t>
            </a:r>
            <a:endParaRPr lang="en-GB" dirty="0"/>
          </a:p>
        </p:txBody>
      </p:sp>
      <p:sp>
        <p:nvSpPr>
          <p:cNvPr id="10" name="Content Placeholder 9"/>
          <p:cNvSpPr>
            <a:spLocks noGrp="1"/>
          </p:cNvSpPr>
          <p:nvPr>
            <p:ph sz="quarter" idx="1"/>
          </p:nvPr>
        </p:nvSpPr>
        <p:spPr>
          <a:xfrm>
            <a:off x="323528" y="692696"/>
            <a:ext cx="5904656" cy="5688632"/>
          </a:xfrm>
        </p:spPr>
        <p:txBody>
          <a:bodyPr>
            <a:noAutofit/>
          </a:bodyPr>
          <a:lstStyle/>
          <a:p>
            <a:r>
              <a:rPr lang="en-GB" sz="1400" dirty="0" smtClean="0"/>
              <a:t>In this epic story filled with passion, courage, and adventure, the author of the internationally bestselling Alexander trilogy tells the tale of two warriors united by blood and torn apart by law.</a:t>
            </a:r>
            <a:br>
              <a:rPr lang="en-GB" sz="1400" dirty="0" smtClean="0"/>
            </a:br>
            <a:r>
              <a:rPr lang="en-GB" sz="1400" dirty="0" smtClean="0"/>
              <a:t/>
            </a:r>
            <a:br>
              <a:rPr lang="en-GB" sz="1400" dirty="0" smtClean="0"/>
            </a:br>
            <a:r>
              <a:rPr lang="en-GB" sz="1400" dirty="0" smtClean="0"/>
              <a:t>This is the saga of a Spartan family, </a:t>
            </a:r>
            <a:r>
              <a:rPr lang="en-GB" sz="1400" dirty="0" err="1" smtClean="0"/>
              <a:t>unraveled</a:t>
            </a:r>
            <a:r>
              <a:rPr lang="en-GB" sz="1400" dirty="0" smtClean="0"/>
              <a:t> by a harsh custom of their people that causes them to abandon one of their own. The elder son, </a:t>
            </a:r>
            <a:r>
              <a:rPr lang="en-GB" sz="1400" dirty="0" err="1" smtClean="0"/>
              <a:t>Brithos</a:t>
            </a:r>
            <a:r>
              <a:rPr lang="en-GB" sz="1400" dirty="0" smtClean="0"/>
              <a:t>, strong and healthy, will live comfortably; but </a:t>
            </a:r>
            <a:r>
              <a:rPr lang="en-GB" sz="1400" dirty="0" err="1" smtClean="0"/>
              <a:t>Talos</a:t>
            </a:r>
            <a:r>
              <a:rPr lang="en-GB" sz="1400" dirty="0" smtClean="0"/>
              <a:t>, weak and feeble, must be sacrificed to the wolves of Mount </a:t>
            </a:r>
            <a:r>
              <a:rPr lang="en-GB" sz="1400" dirty="0" err="1" smtClean="0"/>
              <a:t>Taygetus</a:t>
            </a:r>
            <a:r>
              <a:rPr lang="en-GB" sz="1400" dirty="0" smtClean="0"/>
              <a:t>. Unbeknownst to his grieving parents, however, the child is miraculously found and saved by a Helot -- the once-proud people who now live in servitude to Sparta.</a:t>
            </a:r>
            <a:br>
              <a:rPr lang="en-GB" sz="1400" dirty="0" smtClean="0"/>
            </a:br>
            <a:r>
              <a:rPr lang="en-GB" sz="1400" dirty="0" smtClean="0"/>
              <a:t/>
            </a:r>
            <a:br>
              <a:rPr lang="en-GB" sz="1400" dirty="0" smtClean="0"/>
            </a:br>
            <a:r>
              <a:rPr lang="en-GB" sz="1400" dirty="0" smtClean="0"/>
              <a:t>While his brother is raised in the mighty warrior caste, </a:t>
            </a:r>
            <a:r>
              <a:rPr lang="en-GB" sz="1400" dirty="0" err="1" smtClean="0"/>
              <a:t>Talos</a:t>
            </a:r>
            <a:r>
              <a:rPr lang="en-GB" sz="1400" dirty="0" smtClean="0"/>
              <a:t>, who is now a slave, is schooled in the history of the Helot people by his adoptive father. It is then that he learns of the legend of </a:t>
            </a:r>
            <a:r>
              <a:rPr lang="en-GB" sz="1400" dirty="0" err="1" smtClean="0"/>
              <a:t>Aristodemus</a:t>
            </a:r>
            <a:r>
              <a:rPr lang="en-GB" sz="1400" dirty="0" smtClean="0"/>
              <a:t>, the last King of the Helots, whose </a:t>
            </a:r>
            <a:r>
              <a:rPr lang="en-GB" sz="1400" dirty="0" err="1" smtClean="0"/>
              <a:t>armor</a:t>
            </a:r>
            <a:r>
              <a:rPr lang="en-GB" sz="1400" dirty="0" smtClean="0"/>
              <a:t>, it is prophesied, will be worn again by the liberator of his vanquished race. When the brothers meet for the first time since their separation, it is over crossed swords as </a:t>
            </a:r>
            <a:r>
              <a:rPr lang="en-GB" sz="1400" dirty="0" err="1" smtClean="0"/>
              <a:t>Talos</a:t>
            </a:r>
            <a:r>
              <a:rPr lang="en-GB" sz="1400" dirty="0" smtClean="0"/>
              <a:t> defends the woman he loves from the brutality of </a:t>
            </a:r>
            <a:r>
              <a:rPr lang="en-GB" sz="1400" dirty="0" err="1" smtClean="0"/>
              <a:t>Brithos</a:t>
            </a:r>
            <a:r>
              <a:rPr lang="en-GB" sz="1400" dirty="0" smtClean="0"/>
              <a:t>. But fate has a greater destiny in store for them -- and as war looms on the horizon, their lives become entwined in ways neither could have imagined. They live out their story in a world dominated by the clash between the Persian empire and the city-states of Greece until the voice of their blood and of human solidarity unites them in a thrilling, singular enterprise.</a:t>
            </a:r>
          </a:p>
          <a:p>
            <a:r>
              <a:rPr lang="en-GB" sz="1400" dirty="0" smtClean="0"/>
              <a:t>Official synopsis: </a:t>
            </a:r>
            <a:r>
              <a:rPr lang="en-GB" sz="1400" dirty="0" smtClean="0">
                <a:hlinkClick r:id="rId2"/>
              </a:rPr>
              <a:t>http://www.fantasticfiction.co.uk/m/valerio-massimo-manfredi/spartan.htm</a:t>
            </a:r>
            <a:r>
              <a:rPr lang="en-GB" sz="1400" dirty="0" smtClean="0"/>
              <a:t> </a:t>
            </a:r>
            <a:endParaRPr lang="en-GB" sz="1400" dirty="0"/>
          </a:p>
        </p:txBody>
      </p:sp>
      <p:pic>
        <p:nvPicPr>
          <p:cNvPr id="2050" name="Picture 2"/>
          <p:cNvPicPr>
            <a:picLocks noGrp="1" noChangeAspect="1" noChangeArrowheads="1"/>
          </p:cNvPicPr>
          <p:nvPr>
            <p:ph sz="quarter" idx="2"/>
          </p:nvPr>
        </p:nvPicPr>
        <p:blipFill>
          <a:blip r:embed="rId3" cstate="print"/>
          <a:srcRect/>
          <a:stretch>
            <a:fillRect/>
          </a:stretch>
        </p:blipFill>
        <p:spPr bwMode="auto">
          <a:xfrm>
            <a:off x="6516216" y="1471612"/>
            <a:ext cx="1787996" cy="2704771"/>
          </a:xfrm>
          <a:prstGeom prst="rect">
            <a:avLst/>
          </a:prstGeom>
          <a:noFill/>
          <a:ln w="9525">
            <a:noFill/>
            <a:miter lim="800000"/>
            <a:headEnd/>
            <a:tailEnd/>
          </a:ln>
        </p:spPr>
      </p:pic>
    </p:spTree>
    <p:extLst>
      <p:ext uri="{BB962C8B-B14F-4D97-AF65-F5344CB8AC3E}">
        <p14:creationId xmlns:p14="http://schemas.microsoft.com/office/powerpoint/2010/main" val="40918734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300</a:t>
            </a:r>
            <a:endParaRPr lang="en-GB" dirty="0"/>
          </a:p>
        </p:txBody>
      </p:sp>
      <p:sp>
        <p:nvSpPr>
          <p:cNvPr id="3" name="Content Placeholder 2"/>
          <p:cNvSpPr>
            <a:spLocks noGrp="1"/>
          </p:cNvSpPr>
          <p:nvPr>
            <p:ph sz="quarter" idx="1"/>
          </p:nvPr>
        </p:nvSpPr>
        <p:spPr>
          <a:xfrm>
            <a:off x="914400" y="2564904"/>
            <a:ext cx="4809728" cy="2088232"/>
          </a:xfrm>
        </p:spPr>
        <p:txBody>
          <a:bodyPr/>
          <a:lstStyle/>
          <a:p>
            <a:r>
              <a:rPr lang="en-GB" dirty="0" smtClean="0"/>
              <a:t>Published 1998-1999</a:t>
            </a:r>
          </a:p>
          <a:p>
            <a:r>
              <a:rPr lang="en-GB" dirty="0" smtClean="0"/>
              <a:t>By Frank Miller</a:t>
            </a:r>
          </a:p>
          <a:p>
            <a:r>
              <a:rPr lang="en-GB" dirty="0" smtClean="0"/>
              <a:t>Won 3 </a:t>
            </a:r>
            <a:r>
              <a:rPr lang="en-GB" dirty="0" smtClean="0">
                <a:hlinkClick r:id="rId2"/>
              </a:rPr>
              <a:t>Eisner Awards </a:t>
            </a:r>
            <a:r>
              <a:rPr lang="en-GB" dirty="0" smtClean="0"/>
              <a:t>in 1999 </a:t>
            </a:r>
            <a:endParaRPr lang="en-GB" dirty="0"/>
          </a:p>
        </p:txBody>
      </p:sp>
      <p:pic>
        <p:nvPicPr>
          <p:cNvPr id="1027" name="Picture 3"/>
          <p:cNvPicPr>
            <a:picLocks noChangeAspect="1" noChangeArrowheads="1"/>
          </p:cNvPicPr>
          <p:nvPr/>
        </p:nvPicPr>
        <p:blipFill>
          <a:blip r:embed="rId3" cstate="print"/>
          <a:srcRect/>
          <a:stretch>
            <a:fillRect/>
          </a:stretch>
        </p:blipFill>
        <p:spPr bwMode="auto">
          <a:xfrm>
            <a:off x="5940152" y="260648"/>
            <a:ext cx="2857500" cy="2209800"/>
          </a:xfrm>
          <a:prstGeom prst="rect">
            <a:avLst/>
          </a:prstGeom>
          <a:noFill/>
          <a:ln w="9525">
            <a:noFill/>
            <a:miter lim="800000"/>
            <a:headEnd/>
            <a:tailEnd/>
          </a:ln>
        </p:spPr>
      </p:pic>
    </p:spTree>
    <p:extLst>
      <p:ext uri="{BB962C8B-B14F-4D97-AF65-F5344CB8AC3E}">
        <p14:creationId xmlns:p14="http://schemas.microsoft.com/office/powerpoint/2010/main" val="15815013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300</a:t>
            </a:r>
            <a:endParaRPr lang="en-GB" dirty="0"/>
          </a:p>
        </p:txBody>
      </p:sp>
      <p:pic>
        <p:nvPicPr>
          <p:cNvPr id="1026" name="Picture 2"/>
          <p:cNvPicPr>
            <a:picLocks noGrp="1" noChangeAspect="1" noChangeArrowheads="1"/>
          </p:cNvPicPr>
          <p:nvPr>
            <p:ph sz="quarter" idx="1"/>
          </p:nvPr>
        </p:nvPicPr>
        <p:blipFill>
          <a:blip r:embed="rId2" cstate="print"/>
          <a:srcRect/>
          <a:stretch>
            <a:fillRect/>
          </a:stretch>
        </p:blipFill>
        <p:spPr bwMode="auto">
          <a:xfrm>
            <a:off x="539552" y="1412776"/>
            <a:ext cx="4422124" cy="3412406"/>
          </a:xfrm>
          <a:prstGeom prst="rect">
            <a:avLst/>
          </a:prstGeom>
          <a:noFill/>
          <a:ln w="9525">
            <a:noFill/>
            <a:miter lim="800000"/>
            <a:headEnd/>
            <a:tailEnd/>
          </a:ln>
        </p:spPr>
      </p:pic>
      <p:pic>
        <p:nvPicPr>
          <p:cNvPr id="2050" name="Picture 2"/>
          <p:cNvPicPr>
            <a:picLocks noChangeAspect="1" noChangeArrowheads="1"/>
          </p:cNvPicPr>
          <p:nvPr/>
        </p:nvPicPr>
        <p:blipFill>
          <a:blip r:embed="rId3" cstate="print"/>
          <a:srcRect/>
          <a:stretch>
            <a:fillRect/>
          </a:stretch>
        </p:blipFill>
        <p:spPr bwMode="auto">
          <a:xfrm>
            <a:off x="5431899" y="764704"/>
            <a:ext cx="3712101" cy="2815010"/>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a:stretch>
            <a:fillRect/>
          </a:stretch>
        </p:blipFill>
        <p:spPr bwMode="auto">
          <a:xfrm>
            <a:off x="5220072" y="3816284"/>
            <a:ext cx="3626767" cy="2798655"/>
          </a:xfrm>
          <a:prstGeom prst="rect">
            <a:avLst/>
          </a:prstGeom>
          <a:noFill/>
          <a:ln w="9525">
            <a:noFill/>
            <a:miter lim="800000"/>
            <a:headEnd/>
            <a:tailEnd/>
          </a:ln>
        </p:spPr>
      </p:pic>
    </p:spTree>
    <p:extLst>
      <p:ext uri="{BB962C8B-B14F-4D97-AF65-F5344CB8AC3E}">
        <p14:creationId xmlns:p14="http://schemas.microsoft.com/office/powerpoint/2010/main" val="19675979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6012160" cy="1143000"/>
          </a:xfrm>
        </p:spPr>
        <p:txBody>
          <a:bodyPr>
            <a:normAutofit/>
          </a:bodyPr>
          <a:lstStyle/>
          <a:p>
            <a:r>
              <a:rPr lang="en-GB" dirty="0" smtClean="0"/>
              <a:t>others of Miller’s works</a:t>
            </a:r>
            <a:endParaRPr lang="en-GB" dirty="0"/>
          </a:p>
        </p:txBody>
      </p:sp>
      <p:pic>
        <p:nvPicPr>
          <p:cNvPr id="3074" name="Picture 2"/>
          <p:cNvPicPr>
            <a:picLocks noChangeAspect="1" noChangeArrowheads="1"/>
          </p:cNvPicPr>
          <p:nvPr/>
        </p:nvPicPr>
        <p:blipFill>
          <a:blip r:embed="rId2" cstate="print"/>
          <a:srcRect/>
          <a:stretch>
            <a:fillRect/>
          </a:stretch>
        </p:blipFill>
        <p:spPr bwMode="auto">
          <a:xfrm>
            <a:off x="251520" y="1340768"/>
            <a:ext cx="2303099" cy="3168352"/>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2771800" y="1412776"/>
            <a:ext cx="3048000" cy="2286000"/>
          </a:xfrm>
          <a:prstGeom prst="rect">
            <a:avLst/>
          </a:prstGeom>
          <a:noFill/>
          <a:ln w="9525">
            <a:noFill/>
            <a:miter lim="800000"/>
            <a:headEnd/>
            <a:tailEnd/>
          </a:ln>
        </p:spPr>
      </p:pic>
      <p:pic>
        <p:nvPicPr>
          <p:cNvPr id="3076" name="Picture 4"/>
          <p:cNvPicPr>
            <a:picLocks noChangeAspect="1" noChangeArrowheads="1"/>
          </p:cNvPicPr>
          <p:nvPr/>
        </p:nvPicPr>
        <p:blipFill>
          <a:blip r:embed="rId4" cstate="print"/>
          <a:srcRect/>
          <a:stretch>
            <a:fillRect/>
          </a:stretch>
        </p:blipFill>
        <p:spPr bwMode="auto">
          <a:xfrm>
            <a:off x="6372200" y="620688"/>
            <a:ext cx="2381250" cy="2638425"/>
          </a:xfrm>
          <a:prstGeom prst="rect">
            <a:avLst/>
          </a:prstGeom>
          <a:noFill/>
          <a:ln w="9525">
            <a:noFill/>
            <a:miter lim="800000"/>
            <a:headEnd/>
            <a:tailEnd/>
          </a:ln>
        </p:spPr>
      </p:pic>
      <p:pic>
        <p:nvPicPr>
          <p:cNvPr id="3078" name="Picture 6"/>
          <p:cNvPicPr>
            <a:picLocks noChangeAspect="1" noChangeArrowheads="1"/>
          </p:cNvPicPr>
          <p:nvPr/>
        </p:nvPicPr>
        <p:blipFill>
          <a:blip r:embed="rId5" cstate="print"/>
          <a:srcRect/>
          <a:stretch>
            <a:fillRect/>
          </a:stretch>
        </p:blipFill>
        <p:spPr bwMode="auto">
          <a:xfrm>
            <a:off x="5400154" y="3861048"/>
            <a:ext cx="3456276" cy="2705112"/>
          </a:xfrm>
          <a:prstGeom prst="rect">
            <a:avLst/>
          </a:prstGeom>
          <a:noFill/>
          <a:ln w="9525">
            <a:noFill/>
            <a:miter lim="800000"/>
            <a:headEnd/>
            <a:tailEnd/>
          </a:ln>
        </p:spPr>
      </p:pic>
      <p:pic>
        <p:nvPicPr>
          <p:cNvPr id="3079" name="Picture 7"/>
          <p:cNvPicPr>
            <a:picLocks noChangeAspect="1" noChangeArrowheads="1"/>
          </p:cNvPicPr>
          <p:nvPr/>
        </p:nvPicPr>
        <p:blipFill>
          <a:blip r:embed="rId6" cstate="print"/>
          <a:srcRect/>
          <a:stretch>
            <a:fillRect/>
          </a:stretch>
        </p:blipFill>
        <p:spPr bwMode="auto">
          <a:xfrm>
            <a:off x="2555776" y="4581128"/>
            <a:ext cx="2813298" cy="1969309"/>
          </a:xfrm>
          <a:prstGeom prst="rect">
            <a:avLst/>
          </a:prstGeom>
          <a:noFill/>
          <a:ln w="9525">
            <a:noFill/>
            <a:miter lim="800000"/>
            <a:headEnd/>
            <a:tailEnd/>
          </a:ln>
        </p:spPr>
      </p:pic>
    </p:spTree>
    <p:extLst>
      <p:ext uri="{BB962C8B-B14F-4D97-AF65-F5344CB8AC3E}">
        <p14:creationId xmlns:p14="http://schemas.microsoft.com/office/powerpoint/2010/main" val="30479291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48680"/>
            <a:ext cx="7845896" cy="52331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67544" y="6021288"/>
            <a:ext cx="4579139" cy="369332"/>
          </a:xfrm>
          <a:prstGeom prst="rect">
            <a:avLst/>
          </a:prstGeom>
          <a:noFill/>
        </p:spPr>
        <p:txBody>
          <a:bodyPr wrap="none" rtlCol="0">
            <a:spAutoFit/>
          </a:bodyPr>
          <a:lstStyle/>
          <a:p>
            <a:r>
              <a:rPr lang="en-GB" dirty="0" smtClean="0"/>
              <a:t>J.L. David, Leonidas at Thermopylae, 1814</a:t>
            </a:r>
            <a:endParaRPr lang="en-GB" dirty="0"/>
          </a:p>
        </p:txBody>
      </p:sp>
    </p:spTree>
    <p:extLst>
      <p:ext uri="{BB962C8B-B14F-4D97-AF65-F5344CB8AC3E}">
        <p14:creationId xmlns:p14="http://schemas.microsoft.com/office/powerpoint/2010/main" val="15073434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Issues of leadership and unity</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4859508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t>The combined Greek fleet at </a:t>
            </a:r>
            <a:r>
              <a:rPr lang="en-GB" dirty="0" err="1" smtClean="0"/>
              <a:t>Artemision</a:t>
            </a:r>
            <a:endParaRPr lang="en-GB" dirty="0"/>
          </a:p>
        </p:txBody>
      </p:sp>
      <p:sp>
        <p:nvSpPr>
          <p:cNvPr id="5" name="Content Placeholder 4"/>
          <p:cNvSpPr>
            <a:spLocks noGrp="1"/>
          </p:cNvSpPr>
          <p:nvPr>
            <p:ph idx="1"/>
          </p:nvPr>
        </p:nvSpPr>
        <p:spPr/>
        <p:txBody>
          <a:bodyPr/>
          <a:lstStyle/>
          <a:p>
            <a:r>
              <a:rPr lang="en-GB" dirty="0"/>
              <a:t>The Greeks appointed to serve in the fleet were these: the </a:t>
            </a:r>
            <a:r>
              <a:rPr lang="en-GB" b="1" dirty="0"/>
              <a:t>Athenians</a:t>
            </a:r>
            <a:r>
              <a:rPr lang="en-GB" dirty="0"/>
              <a:t> </a:t>
            </a:r>
            <a:r>
              <a:rPr lang="en-GB" b="1" dirty="0"/>
              <a:t>furnished a hundred and twenty-seven ships</a:t>
            </a:r>
            <a:r>
              <a:rPr lang="en-GB" dirty="0"/>
              <a:t>; the </a:t>
            </a:r>
            <a:r>
              <a:rPr lang="en-GB" dirty="0" err="1"/>
              <a:t>Plataeans</a:t>
            </a:r>
            <a:r>
              <a:rPr lang="en-GB" dirty="0"/>
              <a:t> manned these ships with the Athenians, not that they had any knowledge of seamanship, but because of mere </a:t>
            </a:r>
            <a:r>
              <a:rPr lang="en-GB" dirty="0" err="1"/>
              <a:t>valor</a:t>
            </a:r>
            <a:r>
              <a:rPr lang="en-GB" dirty="0"/>
              <a:t> and zeal. The Corinthians furnished </a:t>
            </a:r>
            <a:r>
              <a:rPr lang="en-GB" b="1" dirty="0"/>
              <a:t>forty</a:t>
            </a:r>
            <a:r>
              <a:rPr lang="en-GB" dirty="0"/>
              <a:t> ships and the </a:t>
            </a:r>
            <a:r>
              <a:rPr lang="en-GB" dirty="0" err="1"/>
              <a:t>Megarians</a:t>
            </a:r>
            <a:r>
              <a:rPr lang="en-GB" dirty="0"/>
              <a:t> </a:t>
            </a:r>
            <a:r>
              <a:rPr lang="en-GB" b="1" dirty="0"/>
              <a:t>twenty</a:t>
            </a:r>
            <a:r>
              <a:rPr lang="en-GB" dirty="0"/>
              <a:t>; [2] the </a:t>
            </a:r>
            <a:r>
              <a:rPr lang="en-GB" dirty="0" err="1"/>
              <a:t>Chalcidians</a:t>
            </a:r>
            <a:r>
              <a:rPr lang="en-GB" dirty="0"/>
              <a:t> manned </a:t>
            </a:r>
            <a:r>
              <a:rPr lang="en-GB" b="1" dirty="0"/>
              <a:t>twenty</a:t>
            </a:r>
            <a:r>
              <a:rPr lang="en-GB" dirty="0"/>
              <a:t>, the Athenians furnishing the ships; the </a:t>
            </a:r>
            <a:r>
              <a:rPr lang="en-GB" dirty="0" err="1"/>
              <a:t>Aeginetans</a:t>
            </a:r>
            <a:r>
              <a:rPr lang="en-GB" dirty="0"/>
              <a:t> </a:t>
            </a:r>
            <a:r>
              <a:rPr lang="en-GB" b="1" dirty="0"/>
              <a:t>eighteen</a:t>
            </a:r>
            <a:r>
              <a:rPr lang="en-GB" dirty="0"/>
              <a:t>, the </a:t>
            </a:r>
            <a:r>
              <a:rPr lang="en-GB" dirty="0" err="1"/>
              <a:t>Sicyonians</a:t>
            </a:r>
            <a:r>
              <a:rPr lang="en-GB" dirty="0"/>
              <a:t> </a:t>
            </a:r>
            <a:r>
              <a:rPr lang="en-GB" b="1" dirty="0"/>
              <a:t>twelve</a:t>
            </a:r>
            <a:r>
              <a:rPr lang="en-GB" dirty="0"/>
              <a:t>, the </a:t>
            </a:r>
            <a:r>
              <a:rPr lang="en-GB" dirty="0" err="1"/>
              <a:t>Lacedaemonians</a:t>
            </a:r>
            <a:r>
              <a:rPr lang="en-GB" dirty="0"/>
              <a:t> </a:t>
            </a:r>
            <a:r>
              <a:rPr lang="en-GB" b="1" dirty="0"/>
              <a:t>ten</a:t>
            </a:r>
            <a:r>
              <a:rPr lang="en-GB" dirty="0"/>
              <a:t>, the </a:t>
            </a:r>
            <a:r>
              <a:rPr lang="en-GB" dirty="0" err="1"/>
              <a:t>Epidaurians</a:t>
            </a:r>
            <a:r>
              <a:rPr lang="en-GB" dirty="0"/>
              <a:t> </a:t>
            </a:r>
            <a:r>
              <a:rPr lang="en-GB" b="1" dirty="0"/>
              <a:t>eight</a:t>
            </a:r>
            <a:r>
              <a:rPr lang="en-GB" dirty="0"/>
              <a:t>, the </a:t>
            </a:r>
            <a:r>
              <a:rPr lang="en-GB" dirty="0" err="1"/>
              <a:t>Eretrians</a:t>
            </a:r>
            <a:r>
              <a:rPr lang="en-GB" dirty="0"/>
              <a:t> </a:t>
            </a:r>
            <a:r>
              <a:rPr lang="en-GB" b="1" dirty="0"/>
              <a:t>seven</a:t>
            </a:r>
            <a:r>
              <a:rPr lang="en-GB" dirty="0"/>
              <a:t>, the </a:t>
            </a:r>
            <a:r>
              <a:rPr lang="en-GB" dirty="0" err="1"/>
              <a:t>Troezenians</a:t>
            </a:r>
            <a:r>
              <a:rPr lang="en-GB" dirty="0"/>
              <a:t> </a:t>
            </a:r>
            <a:r>
              <a:rPr lang="en-GB" b="1" dirty="0"/>
              <a:t>five</a:t>
            </a:r>
            <a:r>
              <a:rPr lang="en-GB" dirty="0"/>
              <a:t>, the </a:t>
            </a:r>
            <a:r>
              <a:rPr lang="en-GB" dirty="0" err="1"/>
              <a:t>Styrians</a:t>
            </a:r>
            <a:r>
              <a:rPr lang="en-GB" dirty="0"/>
              <a:t> </a:t>
            </a:r>
            <a:r>
              <a:rPr lang="en-GB" b="1" dirty="0"/>
              <a:t>two</a:t>
            </a:r>
            <a:r>
              <a:rPr lang="en-GB" dirty="0"/>
              <a:t>, and the </a:t>
            </a:r>
            <a:r>
              <a:rPr lang="en-GB" dirty="0" err="1"/>
              <a:t>Ceans</a:t>
            </a:r>
            <a:r>
              <a:rPr lang="en-GB" dirty="0"/>
              <a:t> </a:t>
            </a:r>
            <a:r>
              <a:rPr lang="en-GB" b="1" dirty="0"/>
              <a:t>two</a:t>
            </a:r>
            <a:r>
              <a:rPr lang="en-GB" dirty="0"/>
              <a:t>, and two fifty-oared barks; the </a:t>
            </a:r>
            <a:r>
              <a:rPr lang="en-GB" dirty="0" err="1"/>
              <a:t>Opuntian</a:t>
            </a:r>
            <a:r>
              <a:rPr lang="en-GB" dirty="0"/>
              <a:t> </a:t>
            </a:r>
            <a:r>
              <a:rPr lang="en-GB" dirty="0" err="1"/>
              <a:t>Locrians</a:t>
            </a:r>
            <a:r>
              <a:rPr lang="en-GB" dirty="0"/>
              <a:t> brought seven fifty-oared barks to their aid. </a:t>
            </a:r>
            <a:r>
              <a:rPr lang="en-GB" dirty="0" err="1" smtClean="0"/>
              <a:t>Hdt</a:t>
            </a:r>
            <a:r>
              <a:rPr lang="en-GB" dirty="0" smtClean="0"/>
              <a:t>. 8.1</a:t>
            </a:r>
            <a:endParaRPr lang="en-GB" dirty="0"/>
          </a:p>
        </p:txBody>
      </p:sp>
    </p:spTree>
    <p:extLst>
      <p:ext uri="{BB962C8B-B14F-4D97-AF65-F5344CB8AC3E}">
        <p14:creationId xmlns:p14="http://schemas.microsoft.com/office/powerpoint/2010/main" val="37133271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Athenian ambition</a:t>
            </a:r>
            <a:endParaRPr lang="en-GB" dirty="0"/>
          </a:p>
        </p:txBody>
      </p:sp>
      <p:sp>
        <p:nvSpPr>
          <p:cNvPr id="3" name="Content Placeholder 2"/>
          <p:cNvSpPr>
            <a:spLocks noGrp="1"/>
          </p:cNvSpPr>
          <p:nvPr>
            <p:ph idx="1"/>
          </p:nvPr>
        </p:nvSpPr>
        <p:spPr/>
        <p:txBody>
          <a:bodyPr>
            <a:normAutofit fontScale="92500"/>
          </a:bodyPr>
          <a:lstStyle/>
          <a:p>
            <a:r>
              <a:rPr lang="en-GB" dirty="0"/>
              <a:t>In the first days, before the sending to Sicily for alliance, there </a:t>
            </a:r>
            <a:r>
              <a:rPr lang="en-GB" b="1" dirty="0"/>
              <a:t>had been talk of entrusting the command at sea to the Athenians</a:t>
            </a:r>
            <a:r>
              <a:rPr lang="en-GB" dirty="0"/>
              <a:t>. However, when </a:t>
            </a:r>
            <a:r>
              <a:rPr lang="en-GB" b="1" dirty="0"/>
              <a:t>the allies resisted</a:t>
            </a:r>
            <a:r>
              <a:rPr lang="en-GB" dirty="0"/>
              <a:t>, </a:t>
            </a:r>
            <a:r>
              <a:rPr lang="en-GB" b="1" dirty="0"/>
              <a:t>the Athenians waived their claim,</a:t>
            </a:r>
            <a:r>
              <a:rPr lang="en-GB" dirty="0"/>
              <a:t> considering the safety of Hellas of prime importance and seeing that if they quarrelled over the leadership, Hellas must perish. In this they judged rightly, for civil strife is as much worse than united war as war is worse than peace. [2] Knowing that, they gave ground and waived their claim, </a:t>
            </a:r>
            <a:r>
              <a:rPr lang="en-GB" b="1" dirty="0"/>
              <a:t>but only so long as they had great need of the others.</a:t>
            </a:r>
            <a:r>
              <a:rPr lang="en-GB" dirty="0"/>
              <a:t> This is clear, </a:t>
            </a:r>
            <a:r>
              <a:rPr lang="en-GB" b="1" dirty="0"/>
              <a:t>for when they had driven the Persian back and the battle was no longer for their territory but for his, they made a pretext of Pausanias' highhandedness and took the command away from the </a:t>
            </a:r>
            <a:r>
              <a:rPr lang="en-GB" b="1" dirty="0" err="1"/>
              <a:t>Lacedaemonians</a:t>
            </a:r>
            <a:r>
              <a:rPr lang="en-GB" dirty="0"/>
              <a:t>. All that, however, took place later</a:t>
            </a:r>
            <a:r>
              <a:rPr lang="en-GB" dirty="0" smtClean="0"/>
              <a:t>. </a:t>
            </a:r>
            <a:r>
              <a:rPr lang="en-GB" dirty="0" err="1" smtClean="0"/>
              <a:t>Hdt</a:t>
            </a:r>
            <a:r>
              <a:rPr lang="en-GB" dirty="0" smtClean="0"/>
              <a:t>. 8.3</a:t>
            </a:r>
            <a:endParaRPr lang="en-GB" dirty="0"/>
          </a:p>
        </p:txBody>
      </p:sp>
    </p:spTree>
    <p:extLst>
      <p:ext uri="{BB962C8B-B14F-4D97-AF65-F5344CB8AC3E}">
        <p14:creationId xmlns:p14="http://schemas.microsoft.com/office/powerpoint/2010/main" val="39612378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Each on his own?</a:t>
            </a:r>
            <a:endParaRPr lang="en-GB" dirty="0"/>
          </a:p>
        </p:txBody>
      </p:sp>
      <p:sp>
        <p:nvSpPr>
          <p:cNvPr id="3" name="Content Placeholder 2"/>
          <p:cNvSpPr>
            <a:spLocks noGrp="1"/>
          </p:cNvSpPr>
          <p:nvPr>
            <p:ph idx="1"/>
          </p:nvPr>
        </p:nvSpPr>
        <p:spPr/>
        <p:txBody>
          <a:bodyPr/>
          <a:lstStyle/>
          <a:p>
            <a:r>
              <a:rPr lang="en-GB" dirty="0"/>
              <a:t>When Themistocles returned to his ship, </a:t>
            </a:r>
            <a:r>
              <a:rPr lang="en-GB" dirty="0" err="1"/>
              <a:t>Mnesiphilus</a:t>
            </a:r>
            <a:r>
              <a:rPr lang="en-GB" dirty="0"/>
              <a:t>, an Athenian, asked him what had been decided. Learning from him that </a:t>
            </a:r>
            <a:r>
              <a:rPr lang="en-GB" b="1" dirty="0"/>
              <a:t>they had resolved to sail to the Isthmus </a:t>
            </a:r>
            <a:r>
              <a:rPr lang="en-GB" dirty="0"/>
              <a:t>and fight for the Peloponnese, he said, [2] “If they depart from Salamis, </a:t>
            </a:r>
            <a:r>
              <a:rPr lang="en-GB" b="1" dirty="0"/>
              <a:t>you will no longer be fighting for one country.</a:t>
            </a:r>
            <a:r>
              <a:rPr lang="en-GB" dirty="0"/>
              <a:t> </a:t>
            </a:r>
            <a:r>
              <a:rPr lang="en-GB" b="1" dirty="0"/>
              <a:t>Each will make his way to his own city</a:t>
            </a:r>
            <a:r>
              <a:rPr lang="en-GB" dirty="0"/>
              <a:t>, and neither </a:t>
            </a:r>
            <a:r>
              <a:rPr lang="en-GB" dirty="0" err="1"/>
              <a:t>Eurybiades</a:t>
            </a:r>
            <a:r>
              <a:rPr lang="en-GB" dirty="0"/>
              <a:t> nor any other man will be able to keep them from disbanding the army. </a:t>
            </a:r>
            <a:r>
              <a:rPr lang="en-GB" b="1" dirty="0"/>
              <a:t>Hellas will be destroyed by bad planning.</a:t>
            </a:r>
            <a:r>
              <a:rPr lang="en-GB" dirty="0"/>
              <a:t> If there is any way at all that you could persuade </a:t>
            </a:r>
            <a:r>
              <a:rPr lang="en-GB" dirty="0" err="1"/>
              <a:t>Eurybiades</a:t>
            </a:r>
            <a:r>
              <a:rPr lang="en-GB" dirty="0"/>
              <a:t> to change his decision and remain here, go try to undo this resolution</a:t>
            </a:r>
            <a:r>
              <a:rPr lang="en-GB" dirty="0" smtClean="0"/>
              <a:t>.” </a:t>
            </a:r>
            <a:r>
              <a:rPr lang="en-GB" dirty="0" err="1" smtClean="0"/>
              <a:t>Hdt</a:t>
            </a:r>
            <a:r>
              <a:rPr lang="en-GB" dirty="0" smtClean="0"/>
              <a:t>. 8.57</a:t>
            </a:r>
            <a:endParaRPr lang="en-GB" dirty="0"/>
          </a:p>
        </p:txBody>
      </p:sp>
    </p:spTree>
    <p:extLst>
      <p:ext uri="{BB962C8B-B14F-4D97-AF65-F5344CB8AC3E}">
        <p14:creationId xmlns:p14="http://schemas.microsoft.com/office/powerpoint/2010/main" val="23080218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Same as before?</a:t>
            </a:r>
            <a:endParaRPr lang="en-GB" dirty="0"/>
          </a:p>
        </p:txBody>
      </p:sp>
      <p:sp>
        <p:nvSpPr>
          <p:cNvPr id="3" name="Content Placeholder 2"/>
          <p:cNvSpPr>
            <a:spLocks noGrp="1"/>
          </p:cNvSpPr>
          <p:nvPr>
            <p:ph idx="1"/>
          </p:nvPr>
        </p:nvSpPr>
        <p:spPr/>
        <p:txBody>
          <a:bodyPr/>
          <a:lstStyle/>
          <a:p>
            <a:r>
              <a:rPr lang="en-GB" b="1" dirty="0"/>
              <a:t>The Spartans sent the men with Leonidas on ahead so that the rest of the allies would see them and march, instead of </a:t>
            </a:r>
            <a:r>
              <a:rPr lang="en-GB" b="1" dirty="0" err="1"/>
              <a:t>medizing</a:t>
            </a:r>
            <a:r>
              <a:rPr lang="en-GB" b="1" dirty="0"/>
              <a:t> like the others if they learned that the Spartans were delaying.</a:t>
            </a:r>
            <a:r>
              <a:rPr lang="en-GB" dirty="0"/>
              <a:t> At present the </a:t>
            </a:r>
            <a:r>
              <a:rPr lang="en-GB" dirty="0" err="1" smtClean="0"/>
              <a:t>Carneia</a:t>
            </a:r>
            <a:r>
              <a:rPr lang="en-GB" dirty="0"/>
              <a:t> was in their way, but once they had completed the festival, they intended to leave a garrison at Sparta and march out in full force with all speed. [2] The rest of the allies planned to do likewise, for the Olympiad coincided with these events. They accordingly sent their advance guard, not expecting the war at Thermopylae to be decided so quickly</a:t>
            </a:r>
            <a:r>
              <a:rPr lang="en-GB" dirty="0" smtClean="0"/>
              <a:t>. </a:t>
            </a:r>
            <a:r>
              <a:rPr lang="en-GB" dirty="0" err="1" smtClean="0"/>
              <a:t>Hdt</a:t>
            </a:r>
            <a:r>
              <a:rPr lang="en-GB" dirty="0" smtClean="0"/>
              <a:t>. 7.206</a:t>
            </a:r>
            <a:endParaRPr lang="en-GB" dirty="0"/>
          </a:p>
        </p:txBody>
      </p:sp>
    </p:spTree>
    <p:extLst>
      <p:ext uri="{BB962C8B-B14F-4D97-AF65-F5344CB8AC3E}">
        <p14:creationId xmlns:p14="http://schemas.microsoft.com/office/powerpoint/2010/main" val="25024906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man with no polis?</a:t>
            </a:r>
            <a:endParaRPr lang="en-GB" dirty="0"/>
          </a:p>
        </p:txBody>
      </p:sp>
      <p:sp>
        <p:nvSpPr>
          <p:cNvPr id="3" name="Content Placeholder 2"/>
          <p:cNvSpPr>
            <a:spLocks noGrp="1"/>
          </p:cNvSpPr>
          <p:nvPr>
            <p:ph idx="1"/>
          </p:nvPr>
        </p:nvSpPr>
        <p:spPr/>
        <p:txBody>
          <a:bodyPr/>
          <a:lstStyle/>
          <a:p>
            <a:r>
              <a:rPr lang="en-GB" dirty="0"/>
              <a:t>As Themistocles said this, </a:t>
            </a:r>
            <a:r>
              <a:rPr lang="en-GB" dirty="0" err="1"/>
              <a:t>Adeimantus</a:t>
            </a:r>
            <a:r>
              <a:rPr lang="en-GB" dirty="0"/>
              <a:t> the Corinthian attacked him again, </a:t>
            </a:r>
            <a:r>
              <a:rPr lang="en-GB" b="1" dirty="0"/>
              <a:t>advising that a man without a city should keep quiet and that </a:t>
            </a:r>
            <a:r>
              <a:rPr lang="en-GB" b="1" dirty="0" err="1"/>
              <a:t>Eurybiades</a:t>
            </a:r>
            <a:r>
              <a:rPr lang="en-GB" b="1" dirty="0"/>
              <a:t> should not ask the vote of a man without a city. </a:t>
            </a:r>
            <a:r>
              <a:rPr lang="en-GB" dirty="0"/>
              <a:t>He advised Themistocles to contribute his opinion when he provided a city—attacking him in this way because Athens was captured and occupied. [2] This time Themistocles said many things against him and the Corinthians, </a:t>
            </a:r>
            <a:r>
              <a:rPr lang="en-GB" b="1" dirty="0"/>
              <a:t>declaring that so long as they had two hundred manned ships, the Athenians had both a city and a land greater than theirs, and that none of the Hellenes could repel them if they attacked</a:t>
            </a:r>
            <a:r>
              <a:rPr lang="en-GB" dirty="0" smtClean="0"/>
              <a:t>. </a:t>
            </a:r>
            <a:r>
              <a:rPr lang="en-GB" dirty="0" err="1" smtClean="0"/>
              <a:t>Hdt</a:t>
            </a:r>
            <a:r>
              <a:rPr lang="en-GB" dirty="0" smtClean="0"/>
              <a:t>. 8.61</a:t>
            </a:r>
            <a:endParaRPr lang="en-GB" dirty="0"/>
          </a:p>
        </p:txBody>
      </p:sp>
    </p:spTree>
    <p:extLst>
      <p:ext uri="{BB962C8B-B14F-4D97-AF65-F5344CB8AC3E}">
        <p14:creationId xmlns:p14="http://schemas.microsoft.com/office/powerpoint/2010/main" val="18339012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Threats and power</a:t>
            </a:r>
            <a:endParaRPr lang="en-GB" dirty="0"/>
          </a:p>
        </p:txBody>
      </p:sp>
      <p:sp>
        <p:nvSpPr>
          <p:cNvPr id="3" name="Content Placeholder 2"/>
          <p:cNvSpPr>
            <a:spLocks noGrp="1"/>
          </p:cNvSpPr>
          <p:nvPr>
            <p:ph idx="1"/>
          </p:nvPr>
        </p:nvSpPr>
        <p:spPr/>
        <p:txBody>
          <a:bodyPr>
            <a:normAutofit fontScale="92500"/>
          </a:bodyPr>
          <a:lstStyle/>
          <a:p>
            <a:r>
              <a:rPr lang="en-GB" dirty="0"/>
              <a:t>Next he turned his argument to </a:t>
            </a:r>
            <a:r>
              <a:rPr lang="en-GB" dirty="0" err="1"/>
              <a:t>Eurybiades</a:t>
            </a:r>
            <a:r>
              <a:rPr lang="en-GB" dirty="0"/>
              <a:t>, saying more vehemently than before, “If you remain here, you will be an noble man. If not, you will ruin Hellas. All our strength for war is in our ships, so listen to me. [2] </a:t>
            </a:r>
            <a:r>
              <a:rPr lang="en-GB" b="1" dirty="0"/>
              <a:t>If you do not do this, we will immediately gather up our households and travel to </a:t>
            </a:r>
            <a:r>
              <a:rPr lang="en-GB" b="1" dirty="0" err="1"/>
              <a:t>Siris</a:t>
            </a:r>
            <a:r>
              <a:rPr lang="en-GB" b="1" dirty="0"/>
              <a:t> in Italy, which has been ours since ancient times, and the prophecies say we must found a colony there. </a:t>
            </a:r>
            <a:r>
              <a:rPr lang="en-GB" dirty="0"/>
              <a:t>You will remember these words when you are without such allies.” </a:t>
            </a:r>
            <a:r>
              <a:rPr lang="en-GB" b="1" dirty="0"/>
              <a:t>63.</a:t>
            </a:r>
            <a:endParaRPr lang="en-GB" dirty="0"/>
          </a:p>
          <a:p>
            <a:r>
              <a:rPr lang="en-GB" dirty="0"/>
              <a:t>When Themistocles said this, </a:t>
            </a:r>
            <a:r>
              <a:rPr lang="en-GB" b="1" dirty="0" err="1"/>
              <a:t>Eurybiades</a:t>
            </a:r>
            <a:r>
              <a:rPr lang="en-GB" b="1" dirty="0"/>
              <a:t> changed his mind</a:t>
            </a:r>
            <a:r>
              <a:rPr lang="en-GB" dirty="0"/>
              <a:t>. I think he did so chiefly out of fear that the Athenians might desert them if they set sail for the Isthmus. If the Athenians left, the rest would be no match for the enemy, so he made the choice to remain there and fight. </a:t>
            </a:r>
            <a:r>
              <a:rPr lang="en-GB" dirty="0" err="1" smtClean="0"/>
              <a:t>Hdt</a:t>
            </a:r>
            <a:r>
              <a:rPr lang="en-GB" dirty="0" smtClean="0"/>
              <a:t> 8.62-3</a:t>
            </a:r>
            <a:endParaRPr lang="en-GB" dirty="0"/>
          </a:p>
          <a:p>
            <a:endParaRPr lang="en-GB" dirty="0"/>
          </a:p>
        </p:txBody>
      </p:sp>
    </p:spTree>
    <p:extLst>
      <p:ext uri="{BB962C8B-B14F-4D97-AF65-F5344CB8AC3E}">
        <p14:creationId xmlns:p14="http://schemas.microsoft.com/office/powerpoint/2010/main" val="38089172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Help from the West?</a:t>
            </a:r>
            <a:endParaRPr lang="en-GB" dirty="0"/>
          </a:p>
        </p:txBody>
      </p:sp>
      <p:sp>
        <p:nvSpPr>
          <p:cNvPr id="3" name="Content Placeholder 2"/>
          <p:cNvSpPr>
            <a:spLocks noGrp="1"/>
          </p:cNvSpPr>
          <p:nvPr>
            <p:ph idx="1"/>
          </p:nvPr>
        </p:nvSpPr>
        <p:spPr/>
        <p:txBody>
          <a:bodyPr/>
          <a:lstStyle/>
          <a:p>
            <a:r>
              <a:rPr lang="en-GB" dirty="0" smtClean="0"/>
              <a:t>Read the text on the </a:t>
            </a:r>
            <a:r>
              <a:rPr lang="en-GB" dirty="0" err="1" smtClean="0"/>
              <a:t>handout</a:t>
            </a:r>
            <a:endParaRPr lang="en-GB" dirty="0" smtClean="0"/>
          </a:p>
          <a:p>
            <a:pPr lvl="1"/>
            <a:r>
              <a:rPr lang="en-GB" dirty="0" smtClean="0"/>
              <a:t>Who is </a:t>
            </a:r>
            <a:r>
              <a:rPr lang="en-GB" dirty="0" err="1" smtClean="0"/>
              <a:t>Gelon</a:t>
            </a:r>
            <a:r>
              <a:rPr lang="en-GB" dirty="0" smtClean="0"/>
              <a:t> and why is he important?</a:t>
            </a:r>
          </a:p>
          <a:p>
            <a:pPr lvl="1"/>
            <a:r>
              <a:rPr lang="en-GB" dirty="0" smtClean="0"/>
              <a:t>Why do the Spartans and Athenians not want to give him leadership?</a:t>
            </a:r>
          </a:p>
          <a:p>
            <a:pPr lvl="1"/>
            <a:r>
              <a:rPr lang="en-GB" dirty="0" smtClean="0"/>
              <a:t>What does this mean for our understanding of the Hellenic League?</a:t>
            </a:r>
            <a:endParaRPr lang="en-GB" dirty="0"/>
          </a:p>
        </p:txBody>
      </p:sp>
    </p:spTree>
    <p:extLst>
      <p:ext uri="{BB962C8B-B14F-4D97-AF65-F5344CB8AC3E}">
        <p14:creationId xmlns:p14="http://schemas.microsoft.com/office/powerpoint/2010/main" val="233903978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1347</TotalTime>
  <Words>3300</Words>
  <Application>Microsoft Office PowerPoint</Application>
  <PresentationFormat>On-screen Show (4:3)</PresentationFormat>
  <Paragraphs>137</Paragraphs>
  <Slides>46</Slides>
  <Notes>11</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Clarity</vt:lpstr>
      <vt:lpstr>CLAH4007: Defenders, Conquerors, Vanquished</vt:lpstr>
      <vt:lpstr>Herodotus </vt:lpstr>
      <vt:lpstr>Herodotus </vt:lpstr>
      <vt:lpstr>Long view of history</vt:lpstr>
      <vt:lpstr>Sources and Witnesses</vt:lpstr>
      <vt:lpstr>Gods, heroes and credibility</vt:lpstr>
      <vt:lpstr>Oracles and War</vt:lpstr>
      <vt:lpstr>Oracles in the Greek world</vt:lpstr>
      <vt:lpstr>Medising Apollo </vt:lpstr>
      <vt:lpstr>The second answer </vt:lpstr>
      <vt:lpstr>Oracles and politics</vt:lpstr>
      <vt:lpstr>Teisamenus the Seer &amp; the Spartans</vt:lpstr>
      <vt:lpstr>Darius’ invasion of scythia and the ionian revolt</vt:lpstr>
      <vt:lpstr>The Role of the Ionian Greeks</vt:lpstr>
      <vt:lpstr>Expansionism vs. Revenge</vt:lpstr>
      <vt:lpstr>Expansionism vs. Revenge II</vt:lpstr>
      <vt:lpstr>Why eretreia?</vt:lpstr>
      <vt:lpstr>Eretreian Settlements Abroad</vt:lpstr>
      <vt:lpstr>Darius’ Scythian Expedition</vt:lpstr>
      <vt:lpstr>Eretreian Wealth in the archaic period</vt:lpstr>
      <vt:lpstr>The Lelantine War (supposedly 8th century)</vt:lpstr>
      <vt:lpstr>Athenian elites, democracy and marathon</vt:lpstr>
      <vt:lpstr>Basics of Athenian History to 490</vt:lpstr>
      <vt:lpstr>Miltiades at the Chersonnese</vt:lpstr>
      <vt:lpstr>Miltiades and the Persians</vt:lpstr>
      <vt:lpstr>Miltiades and Marathon</vt:lpstr>
      <vt:lpstr>Hippias and the Persians</vt:lpstr>
      <vt:lpstr>The Alkmaionids</vt:lpstr>
      <vt:lpstr>Imagining thermopylae</vt:lpstr>
      <vt:lpstr>Thoughts and discussion</vt:lpstr>
      <vt:lpstr>PowerPoint Presentation</vt:lpstr>
      <vt:lpstr>Using antiquity</vt:lpstr>
      <vt:lpstr>Reception, Schooling and culture</vt:lpstr>
      <vt:lpstr>Manfredi The Spartan 2002</vt:lpstr>
      <vt:lpstr>300</vt:lpstr>
      <vt:lpstr>300</vt:lpstr>
      <vt:lpstr>others of Miller’s works</vt:lpstr>
      <vt:lpstr>PowerPoint Presentation</vt:lpstr>
      <vt:lpstr>Issues of leadership and unity</vt:lpstr>
      <vt:lpstr>The combined Greek fleet at Artemision</vt:lpstr>
      <vt:lpstr>Athenian ambition</vt:lpstr>
      <vt:lpstr>Each on his own?</vt:lpstr>
      <vt:lpstr>Same as before?</vt:lpstr>
      <vt:lpstr>A man with no polis?</vt:lpstr>
      <vt:lpstr>Threats and power</vt:lpstr>
      <vt:lpstr>Help from the West?</vt:lpstr>
    </vt:vector>
  </TitlesOfParts>
  <Company>University of Wales Lampeter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sf003</dc:creator>
  <cp:lastModifiedBy>Administrator</cp:lastModifiedBy>
  <cp:revision>161</cp:revision>
  <dcterms:created xsi:type="dcterms:W3CDTF">2012-09-30T09:00:07Z</dcterms:created>
  <dcterms:modified xsi:type="dcterms:W3CDTF">2016-07-07T14:31:18Z</dcterms:modified>
</cp:coreProperties>
</file>