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8"/>
  </p:notesMasterIdLst>
  <p:sldIdLst>
    <p:sldId id="256" r:id="rId5"/>
    <p:sldId id="302" r:id="rId6"/>
    <p:sldId id="303" r:id="rId7"/>
    <p:sldId id="280" r:id="rId8"/>
    <p:sldId id="305" r:id="rId9"/>
    <p:sldId id="300" r:id="rId10"/>
    <p:sldId id="309" r:id="rId11"/>
    <p:sldId id="307" r:id="rId12"/>
    <p:sldId id="308" r:id="rId13"/>
    <p:sldId id="311" r:id="rId14"/>
    <p:sldId id="312" r:id="rId15"/>
    <p:sldId id="313" r:id="rId16"/>
    <p:sldId id="3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7296" userDrawn="1">
          <p15:clr>
            <a:srgbClr val="A4A3A4"/>
          </p15:clr>
        </p15:guide>
        <p15:guide id="2" pos="384" userDrawn="1">
          <p15:clr>
            <a:srgbClr val="A4A3A4"/>
          </p15:clr>
        </p15:guide>
        <p15:guide id="3" orient="horz" pos="528" userDrawn="1">
          <p15:clr>
            <a:srgbClr val="A4A3A4"/>
          </p15:clr>
        </p15:guide>
        <p15:guide id="4" orient="horz" pos="3552" userDrawn="1">
          <p15:clr>
            <a:srgbClr val="A4A3A4"/>
          </p15:clr>
        </p15:guide>
        <p15:guide id="5" orient="horz" pos="768" userDrawn="1">
          <p15:clr>
            <a:srgbClr val="A4A3A4"/>
          </p15:clr>
        </p15:guide>
        <p15:guide id="7" pos="4032" userDrawn="1">
          <p15:clr>
            <a:srgbClr val="A4A3A4"/>
          </p15:clr>
        </p15:guide>
        <p15:guide id="9" pos="3648" userDrawn="1">
          <p15:clr>
            <a:srgbClr val="A4A3A4"/>
          </p15:clr>
        </p15:guide>
        <p15:guide id="10" orient="horz" pos="1536" userDrawn="1">
          <p15:clr>
            <a:srgbClr val="A4A3A4"/>
          </p15:clr>
        </p15:guide>
        <p15:guide id="11" orient="horz" pos="187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F4F4"/>
    <a:srgbClr val="AC9F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5701"/>
  </p:normalViewPr>
  <p:slideViewPr>
    <p:cSldViewPr>
      <p:cViewPr>
        <p:scale>
          <a:sx n="62" d="100"/>
          <a:sy n="62" d="100"/>
        </p:scale>
        <p:origin x="828" y="56"/>
      </p:cViewPr>
      <p:guideLst>
        <p:guide pos="7296"/>
        <p:guide pos="384"/>
        <p:guide orient="horz" pos="528"/>
        <p:guide orient="horz" pos="3552"/>
        <p:guide orient="horz" pos="768"/>
        <p:guide pos="4032"/>
        <p:guide pos="3648"/>
        <p:guide orient="horz" pos="1536"/>
        <p:guide orient="horz" pos="1872"/>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C88E34-8C8C-8747-BADB-40E1ACC00129}" type="datetimeFigureOut">
              <a:rPr lang="en-US" smtClean="0"/>
              <a:t>2/23/2023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1E5FCA-B2DD-C941-A2C1-638939433487}" type="slidenum">
              <a:rPr lang="en-US" smtClean="0"/>
              <a:t>‹#›</a:t>
            </a:fld>
            <a:endParaRPr lang="en-US" dirty="0"/>
          </a:p>
        </p:txBody>
      </p:sp>
    </p:spTree>
    <p:extLst>
      <p:ext uri="{BB962C8B-B14F-4D97-AF65-F5344CB8AC3E}">
        <p14:creationId xmlns:p14="http://schemas.microsoft.com/office/powerpoint/2010/main" val="3524896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1E5FCA-B2DD-C941-A2C1-638939433487}" type="slidenum">
              <a:rPr lang="en-US" smtClean="0"/>
              <a:t>1</a:t>
            </a:fld>
            <a:endParaRPr lang="en-US" dirty="0"/>
          </a:p>
        </p:txBody>
      </p:sp>
    </p:spTree>
    <p:extLst>
      <p:ext uri="{BB962C8B-B14F-4D97-AF65-F5344CB8AC3E}">
        <p14:creationId xmlns:p14="http://schemas.microsoft.com/office/powerpoint/2010/main" val="288200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Definition</a:t>
            </a:r>
          </a:p>
          <a:p>
            <a:pPr marL="228600" indent="-228600">
              <a:buAutoNum type="arabicPeriod"/>
            </a:pPr>
            <a:r>
              <a:rPr lang="en-US" dirty="0"/>
              <a:t>Purpose: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to quickly and effectively address reports of anti-social behavior through collaboration with other organizations, thereby enhancing the quality of life for locals.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to increase the attendance of the groups that have been identified at school, and to lessen the conditions that could encourage someone to engage in offensive </a:t>
            </a:r>
            <a:r>
              <a:rPr lang="en-US" sz="1200" dirty="0" err="1"/>
              <a:t>behaviour</a:t>
            </a:r>
            <a:r>
              <a:rPr lang="en-US" sz="1200" dirty="0"/>
              <a:t> (Great Britain: National Audit Office 2006).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indent="0">
              <a:buNone/>
            </a:pPr>
            <a:endParaRPr lang="en-US" dirty="0"/>
          </a:p>
          <a:p>
            <a:pPr marL="228600" indent="-228600">
              <a:buAutoNum type="arabicPeriod"/>
            </a:pPr>
            <a:r>
              <a:rPr lang="en-US" dirty="0"/>
              <a:t>Key points:</a:t>
            </a:r>
          </a:p>
          <a:p>
            <a:pPr marL="171450" indent="-171450">
              <a:buFont typeface="Arial" panose="020B0604020202020204" pitchFamily="34" charset="0"/>
              <a:buChar char="•"/>
            </a:pPr>
            <a:r>
              <a:rPr lang="en-US" dirty="0"/>
              <a:t>The available technologies do not give practitioners the flexibility they need to rapidly and effectively handle ASB.</a:t>
            </a:r>
          </a:p>
          <a:p>
            <a:pPr marL="171450" indent="-171450">
              <a:buFont typeface="Arial" panose="020B0604020202020204" pitchFamily="34" charset="0"/>
              <a:buChar char="•"/>
            </a:pPr>
            <a:r>
              <a:rPr lang="en-US" dirty="0"/>
              <a:t>The effects of ASB on victims, particularly recurrent or vulnerable victims, require additional attention</a:t>
            </a:r>
          </a:p>
          <a:p>
            <a:pPr marL="171450" indent="-171450">
              <a:buFont typeface="Arial" panose="020B0604020202020204" pitchFamily="34" charset="0"/>
              <a:buChar char="•"/>
            </a:pPr>
            <a:r>
              <a:rPr lang="en-US" dirty="0"/>
              <a:t>.The best way to support victims is by prompt and efficient responses(Heap, V., Black, A. and </a:t>
            </a:r>
            <a:r>
              <a:rPr lang="en-US" dirty="0" err="1"/>
              <a:t>Devany</a:t>
            </a:r>
            <a:r>
              <a:rPr lang="en-US" dirty="0"/>
              <a:t>, C., 2022)</a:t>
            </a:r>
          </a:p>
          <a:p>
            <a:pPr marL="171450" indent="-171450">
              <a:buFont typeface="Arial" panose="020B0604020202020204" pitchFamily="34" charset="0"/>
              <a:buChar char="•"/>
            </a:pPr>
            <a:r>
              <a:rPr lang="en-US" dirty="0"/>
              <a:t>To manage those high-risk cases, a multi-agency strategy is driven by the MARAC concept. (Wiley, Jacob &amp; </a:t>
            </a:r>
            <a:r>
              <a:rPr lang="en-US" dirty="0" err="1"/>
              <a:t>Burd</a:t>
            </a:r>
            <a:r>
              <a:rPr lang="en-US" dirty="0"/>
              <a:t>, 2020)</a:t>
            </a:r>
          </a:p>
        </p:txBody>
      </p:sp>
      <p:sp>
        <p:nvSpPr>
          <p:cNvPr id="4" name="Slide Number Placeholder 3"/>
          <p:cNvSpPr>
            <a:spLocks noGrp="1"/>
          </p:cNvSpPr>
          <p:nvPr>
            <p:ph type="sldNum" sz="quarter" idx="5"/>
          </p:nvPr>
        </p:nvSpPr>
        <p:spPr/>
        <p:txBody>
          <a:bodyPr/>
          <a:lstStyle/>
          <a:p>
            <a:fld id="{821E5FCA-B2DD-C941-A2C1-638939433487}" type="slidenum">
              <a:rPr lang="en-US" smtClean="0"/>
              <a:t>3</a:t>
            </a:fld>
            <a:endParaRPr lang="en-US" dirty="0"/>
          </a:p>
        </p:txBody>
      </p:sp>
    </p:spTree>
    <p:extLst>
      <p:ext uri="{BB962C8B-B14F-4D97-AF65-F5344CB8AC3E}">
        <p14:creationId xmlns:p14="http://schemas.microsoft.com/office/powerpoint/2010/main" val="343687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Signs and symptoms of antisocial personality disorder can include</a:t>
            </a:r>
            <a:endParaRPr lang="en-US" dirty="0"/>
          </a:p>
          <a:p>
            <a:pPr marL="171450" indent="-171450">
              <a:buFont typeface="Arial" panose="020B0604020202020204" pitchFamily="34" charset="0"/>
              <a:buChar char="•"/>
            </a:pPr>
            <a:r>
              <a:rPr lang="en-US" dirty="0"/>
              <a:t>ignore what is good and wrong</a:t>
            </a:r>
          </a:p>
          <a:p>
            <a:pPr marL="171450" indent="-171450">
              <a:buFont typeface="Arial" panose="020B0604020202020204" pitchFamily="34" charset="0"/>
              <a:buChar char="•"/>
            </a:pPr>
            <a:r>
              <a:rPr lang="en-US" dirty="0"/>
              <a:t>ongoing dishonesty or lying to manipulate others</a:t>
            </a:r>
          </a:p>
          <a:p>
            <a:pPr marL="171450" indent="-171450">
              <a:buFont typeface="Arial" panose="020B0604020202020204" pitchFamily="34" charset="0"/>
              <a:buChar char="•"/>
            </a:pPr>
            <a:r>
              <a:rPr lang="en-US" dirty="0"/>
              <a:t>being arrogant, harsh, and disrespectful to other people</a:t>
            </a:r>
          </a:p>
          <a:p>
            <a:pPr marL="171450" indent="-171450">
              <a:buFont typeface="Arial" panose="020B0604020202020204" pitchFamily="34" charset="0"/>
              <a:buChar char="•"/>
            </a:pPr>
            <a:r>
              <a:rPr lang="en-US" dirty="0"/>
              <a:t>using wit or charm to influence people for one's own advantage or enjoyment</a:t>
            </a:r>
          </a:p>
          <a:p>
            <a:pPr marL="171450" indent="-171450">
              <a:buFont typeface="Arial" panose="020B0604020202020204" pitchFamily="34" charset="0"/>
              <a:buChar char="•"/>
            </a:pPr>
            <a:r>
              <a:rPr lang="en-US" dirty="0"/>
              <a:t>arrogance, superiority complex, and having strong opinions</a:t>
            </a:r>
          </a:p>
          <a:p>
            <a:pPr marL="171450" indent="-171450">
              <a:buFont typeface="Arial" panose="020B0604020202020204" pitchFamily="34" charset="0"/>
              <a:buChar char="•"/>
            </a:pPr>
            <a:r>
              <a:rPr lang="en-US" dirty="0"/>
              <a:t>persistent legal issues, including criminal activity</a:t>
            </a:r>
          </a:p>
          <a:p>
            <a:pPr marL="171450" indent="-171450">
              <a:buFont typeface="Arial" panose="020B0604020202020204" pitchFamily="34" charset="0"/>
              <a:buChar char="•"/>
            </a:pPr>
            <a:r>
              <a:rPr lang="en-US" dirty="0"/>
              <a:t>repeatedly violating another person's rights through coercion and deceit</a:t>
            </a:r>
          </a:p>
          <a:p>
            <a:pPr marL="171450" indent="-171450">
              <a:buFont typeface="Arial" panose="020B0604020202020204" pitchFamily="34" charset="0"/>
              <a:buChar char="•"/>
            </a:pPr>
            <a:r>
              <a:rPr lang="en-US" dirty="0"/>
              <a:t>Impulsivity or a lack of preparation</a:t>
            </a:r>
          </a:p>
          <a:p>
            <a:pPr marL="171450" indent="-171450">
              <a:buFont typeface="Arial" panose="020B0604020202020204" pitchFamily="34" charset="0"/>
              <a:buChar char="•"/>
            </a:pPr>
            <a:r>
              <a:rPr lang="en-US" dirty="0"/>
              <a:t>hostile, notably irritable, agitated, aggressive, or violent</a:t>
            </a:r>
          </a:p>
          <a:p>
            <a:pPr marL="171450" indent="-171450">
              <a:buFont typeface="Arial" panose="020B0604020202020204" pitchFamily="34" charset="0"/>
              <a:buChar char="•"/>
            </a:pPr>
            <a:r>
              <a:rPr lang="en-US" dirty="0"/>
              <a:t>Lack of compassion towards others and sorrow for hurting them</a:t>
            </a:r>
          </a:p>
          <a:p>
            <a:pPr marL="171450" indent="-171450">
              <a:buFont typeface="Arial" panose="020B0604020202020204" pitchFamily="34" charset="0"/>
              <a:buChar char="•"/>
            </a:pPr>
            <a:r>
              <a:rPr lang="en-US" dirty="0"/>
              <a:t>reckless or risky activity without consideration for the safety of oneself or others</a:t>
            </a:r>
          </a:p>
          <a:p>
            <a:pPr marL="171450" indent="-171450">
              <a:buFont typeface="Arial" panose="020B0604020202020204" pitchFamily="34" charset="0"/>
              <a:buChar char="•"/>
            </a:pPr>
            <a:r>
              <a:rPr lang="en-US" dirty="0"/>
              <a:t>harsh or poor relationships</a:t>
            </a:r>
          </a:p>
          <a:p>
            <a:pPr marL="171450" indent="-171450">
              <a:buFont typeface="Arial" panose="020B0604020202020204" pitchFamily="34" charset="0"/>
              <a:buChar char="•"/>
            </a:pPr>
            <a:r>
              <a:rPr lang="en-US" dirty="0"/>
              <a:t>a failure to take into account or learn from the negative effects of </a:t>
            </a:r>
            <a:r>
              <a:rPr lang="en-US" dirty="0" err="1"/>
              <a:t>behaviour</a:t>
            </a:r>
            <a:endParaRPr lang="en-US" dirty="0"/>
          </a:p>
          <a:p>
            <a:pPr marL="171450" indent="-171450">
              <a:buFont typeface="Arial" panose="020B0604020202020204" pitchFamily="34" charset="0"/>
              <a:buChar char="•"/>
            </a:pPr>
            <a:r>
              <a:rPr lang="en-US" dirty="0"/>
              <a:t>being reckless on a regular basis and continually neglecting to complete tasks</a:t>
            </a:r>
          </a:p>
        </p:txBody>
      </p:sp>
      <p:sp>
        <p:nvSpPr>
          <p:cNvPr id="4" name="Slide Number Placeholder 3"/>
          <p:cNvSpPr>
            <a:spLocks noGrp="1"/>
          </p:cNvSpPr>
          <p:nvPr>
            <p:ph type="sldNum" sz="quarter" idx="5"/>
          </p:nvPr>
        </p:nvSpPr>
        <p:spPr/>
        <p:txBody>
          <a:bodyPr/>
          <a:lstStyle/>
          <a:p>
            <a:fld id="{821E5FCA-B2DD-C941-A2C1-638939433487}" type="slidenum">
              <a:rPr lang="en-US" smtClean="0"/>
              <a:t>4</a:t>
            </a:fld>
            <a:endParaRPr lang="en-US" dirty="0"/>
          </a:p>
        </p:txBody>
      </p:sp>
    </p:spTree>
    <p:extLst>
      <p:ext uri="{BB962C8B-B14F-4D97-AF65-F5344CB8AC3E}">
        <p14:creationId xmlns:p14="http://schemas.microsoft.com/office/powerpoint/2010/main" val="1927764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According to Smith, parental depression affects both a parent's and a child's experience of the world on an internal and exterior level. It has been observed that depressed parents engage with their kids differently, which has an impact on the development of the kids. Smith cites research that shows depressed moms speak to their children less expressively and with less emotion, for instance. They also avoid making eye contact.</a:t>
            </a:r>
          </a:p>
          <a:p>
            <a:r>
              <a:rPr lang="en-US" dirty="0"/>
              <a:t>Numerous issues, some of which are lasting, are linked in studies to parental depression, including prenatal depression. Depression not only hinders parental nurture and connection, but it also makes parents less inclined to take the essential precautions to keep their kids safe and healthy (such as using a car seat or getting immunizations). School-age children with depressive parents may struggle academically, are more likely to experience </a:t>
            </a:r>
            <a:r>
              <a:rPr lang="en-US" dirty="0" err="1"/>
              <a:t>behavioural</a:t>
            </a:r>
            <a:r>
              <a:rPr lang="en-US" dirty="0"/>
              <a:t> issues, and have worse overall health, according to several studies. (Grunberg, Geller, Durham, </a:t>
            </a:r>
            <a:r>
              <a:rPr lang="en-US" dirty="0" err="1"/>
              <a:t>Bonacquisti</a:t>
            </a:r>
            <a:r>
              <a:rPr lang="en-US" dirty="0"/>
              <a:t> &amp; Barkin,2022)</a:t>
            </a:r>
          </a:p>
          <a:p>
            <a:r>
              <a:rPr lang="en-US" dirty="0"/>
              <a:t>Feeling overburdened or stressed out, getting angry or irritated with your kids, having difficulties focusing or sleeping are some parenting-specific symptoms of depression.</a:t>
            </a:r>
          </a:p>
          <a:p>
            <a:r>
              <a:rPr lang="en-US" dirty="0"/>
              <a:t>Children of depressed parents are less likely to react when their parents cry or make eye contact. Due to the parents' inability to leave on time, the child may be late for school as a result.</a:t>
            </a:r>
          </a:p>
          <a:p>
            <a:r>
              <a:rPr lang="en-US" dirty="0"/>
              <a:t>According to study, cognitive-behavioral therapy (CBT) is a very effective treatment for depression. CBT encourages patients to reframe their negative and counterproductive thought patterns, which can serve to exacerbate depression. CBT is one of the most successful types of psychotherapy because it </a:t>
            </a:r>
            <a:r>
              <a:rPr lang="en-US" dirty="0" err="1"/>
              <a:t>emphasises</a:t>
            </a:r>
            <a:r>
              <a:rPr lang="en-US" dirty="0"/>
              <a:t> developing coping mechanisms for controlling thoughts and </a:t>
            </a:r>
            <a:r>
              <a:rPr lang="en-US" dirty="0" err="1"/>
              <a:t>behaviours.Sessions</a:t>
            </a:r>
            <a:r>
              <a:rPr lang="en-US" dirty="0"/>
              <a:t> with their child and/or partner, therapy, and substance abuse treatment are additional treatment alternatives for parents who require them. For some parents, home visits and medicines may also be beneficial.</a:t>
            </a:r>
          </a:p>
          <a:p>
            <a:r>
              <a:rPr lang="en-US" dirty="0"/>
              <a:t>Team:</a:t>
            </a:r>
          </a:p>
          <a:p>
            <a:r>
              <a:rPr lang="en-US" dirty="0"/>
              <a:t>Social </a:t>
            </a:r>
            <a:r>
              <a:rPr lang="en-US" dirty="0" err="1"/>
              <a:t>housingIn</a:t>
            </a:r>
            <a:r>
              <a:rPr lang="en-US" dirty="0"/>
              <a:t> order to report the problems, speak with your landlord if you are a tenant or leaseholder of a social housing </a:t>
            </a:r>
            <a:r>
              <a:rPr lang="en-US" dirty="0" err="1"/>
              <a:t>landlord.private</a:t>
            </a:r>
            <a:r>
              <a:rPr lang="en-US" dirty="0"/>
              <a:t> </a:t>
            </a:r>
            <a:r>
              <a:rPr lang="en-US" dirty="0" err="1"/>
              <a:t>industryIf</a:t>
            </a:r>
            <a:r>
              <a:rPr lang="en-US" dirty="0"/>
              <a:t> you own a property or are a private renter, you can get in touch with your local government, which has </a:t>
            </a:r>
            <a:r>
              <a:rPr lang="en-US" dirty="0" err="1"/>
              <a:t>specialised</a:t>
            </a:r>
            <a:r>
              <a:rPr lang="en-US" dirty="0"/>
              <a:t> staff members who deal with anti-social behaviour.by the </a:t>
            </a:r>
            <a:r>
              <a:rPr lang="en-US" dirty="0" err="1"/>
              <a:t>policeNo</a:t>
            </a:r>
            <a:r>
              <a:rPr lang="en-US" dirty="0"/>
              <a:t> matter your position, you can also call the police.</a:t>
            </a:r>
          </a:p>
        </p:txBody>
      </p:sp>
      <p:sp>
        <p:nvSpPr>
          <p:cNvPr id="4" name="Slide Number Placeholder 3"/>
          <p:cNvSpPr>
            <a:spLocks noGrp="1"/>
          </p:cNvSpPr>
          <p:nvPr>
            <p:ph type="sldNum" sz="quarter" idx="5"/>
          </p:nvPr>
        </p:nvSpPr>
        <p:spPr/>
        <p:txBody>
          <a:bodyPr/>
          <a:lstStyle/>
          <a:p>
            <a:fld id="{821E5FCA-B2DD-C941-A2C1-638939433487}" type="slidenum">
              <a:rPr lang="en-US" smtClean="0"/>
              <a:t>6</a:t>
            </a:fld>
            <a:endParaRPr lang="en-US" dirty="0"/>
          </a:p>
        </p:txBody>
      </p:sp>
    </p:spTree>
    <p:extLst>
      <p:ext uri="{BB962C8B-B14F-4D97-AF65-F5344CB8AC3E}">
        <p14:creationId xmlns:p14="http://schemas.microsoft.com/office/powerpoint/2010/main" val="4090753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Symptoms of antisocial </a:t>
            </a:r>
            <a:r>
              <a:rPr lang="en-US" dirty="0" err="1"/>
              <a:t>behaviour</a:t>
            </a:r>
            <a:r>
              <a:rPr lang="en-US" dirty="0"/>
              <a:t> in children and adolescents include verbal and physical abuse of others, breaking social norms, engaging in antisocial </a:t>
            </a:r>
            <a:r>
              <a:rPr lang="en-US" dirty="0" err="1"/>
              <a:t>behaviours</a:t>
            </a:r>
            <a:r>
              <a:rPr lang="en-US" dirty="0"/>
              <a:t> like delinquency, vandalism, theft, and truancy, or having troubled interpersonal relationships. Antisocial </a:t>
            </a:r>
            <a:r>
              <a:rPr lang="en-US" dirty="0" err="1"/>
              <a:t>behaviour</a:t>
            </a:r>
            <a:r>
              <a:rPr lang="en-US" dirty="0"/>
              <a:t> in young people is extremely diverse.</a:t>
            </a:r>
          </a:p>
          <a:p>
            <a:r>
              <a:rPr lang="en-US" dirty="0"/>
              <a:t>The most frequent co-occurring mental problems with antisocial </a:t>
            </a:r>
            <a:r>
              <a:rPr lang="en-US" dirty="0" err="1"/>
              <a:t>behaviour</a:t>
            </a:r>
            <a:r>
              <a:rPr lang="en-US" dirty="0"/>
              <a:t> and its associated conduct disorder include attention-deficit/hyperactivity disorder (ADHD), oppositional defiant disorder (ODD), depression, and anxiety disorder. The health and wellbeing of the person are significantly impacted by these problems as they get older. The subjective general health of the person is significantly impacted by adolescent </a:t>
            </a:r>
            <a:r>
              <a:rPr lang="en-US" dirty="0" err="1"/>
              <a:t>behaviour</a:t>
            </a:r>
            <a:r>
              <a:rPr lang="en-US" dirty="0"/>
              <a:t> disorder.</a:t>
            </a:r>
          </a:p>
          <a:p>
            <a:r>
              <a:rPr lang="en-US" dirty="0"/>
              <a:t>Harsh punishment and emotional distance, such as timeouts or grounding, are effective ways to modify </a:t>
            </a:r>
            <a:r>
              <a:rPr lang="en-US" dirty="0" err="1"/>
              <a:t>behaviour</a:t>
            </a:r>
            <a:r>
              <a:rPr lang="en-US" dirty="0"/>
              <a:t> among children who have not experienced trauma. This is because the parents are leveraging the children's long history of attachment to them and their parents to motivate them.</a:t>
            </a:r>
          </a:p>
          <a:p>
            <a:r>
              <a:rPr lang="en-US" dirty="0"/>
              <a:t>For children who have experienced chronic neglect and trauma, traditional ideas about loss, punishment, and emotional distance may be ineffective. These children have missed important developmental milestones that would have given them the social, emotional, and cognitive abilities to learn from consequences, punishments, or emotional distance. The key to a loving familial relationship for these children is trust and truth-telling. For children who have never experienced safety, permanence, and nurturance, lying and manipulating may be the only way to survive.</a:t>
            </a:r>
            <a:r>
              <a:rPr lang="it-IT" dirty="0"/>
              <a:t> (Li,Zhang,  Ye,Li&amp; Wang, 2022)</a:t>
            </a:r>
            <a:endParaRPr lang="en-US" dirty="0"/>
          </a:p>
          <a:p>
            <a:endParaRPr lang="en-US" dirty="0"/>
          </a:p>
        </p:txBody>
      </p:sp>
      <p:sp>
        <p:nvSpPr>
          <p:cNvPr id="4" name="Slide Number Placeholder 3"/>
          <p:cNvSpPr>
            <a:spLocks noGrp="1"/>
          </p:cNvSpPr>
          <p:nvPr>
            <p:ph type="sldNum" sz="quarter" idx="5"/>
          </p:nvPr>
        </p:nvSpPr>
        <p:spPr/>
        <p:txBody>
          <a:bodyPr/>
          <a:lstStyle/>
          <a:p>
            <a:fld id="{821E5FCA-B2DD-C941-A2C1-638939433487}" type="slidenum">
              <a:rPr lang="en-US" smtClean="0"/>
              <a:t>7</a:t>
            </a:fld>
            <a:endParaRPr lang="en-US" dirty="0"/>
          </a:p>
        </p:txBody>
      </p:sp>
    </p:spTree>
    <p:extLst>
      <p:ext uri="{BB962C8B-B14F-4D97-AF65-F5344CB8AC3E}">
        <p14:creationId xmlns:p14="http://schemas.microsoft.com/office/powerpoint/2010/main" val="1936081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Maslow's hierarchy of needs is a psychological theory which identifies five needs that must be met in order to feel fulfilled. These are: physiological needs, safety needs, social needs, esteem needs, and self-actualization needs(</a:t>
            </a:r>
            <a:r>
              <a:rPr lang="en-US" dirty="0" err="1"/>
              <a:t>Tri.vedi</a:t>
            </a:r>
            <a:r>
              <a:rPr lang="en-US" dirty="0"/>
              <a:t> &amp; Mehta,2019)</a:t>
            </a:r>
          </a:p>
          <a:p>
            <a:endParaRPr lang="en-US" dirty="0"/>
          </a:p>
          <a:p>
            <a:r>
              <a:rPr lang="en-US" dirty="0"/>
              <a:t>The five needs mentioned are physiological (the need to survive), safety (the need to feel protected), love and belonging (the need to feel accepted and connected), esteem (the need to feel important), and self-actualization (the need to be fulfilled). (Hale, Ricotta, Freed,  Smith &amp; Huang,2019)</a:t>
            </a:r>
          </a:p>
        </p:txBody>
      </p:sp>
      <p:sp>
        <p:nvSpPr>
          <p:cNvPr id="4" name="Slide Number Placeholder 3"/>
          <p:cNvSpPr>
            <a:spLocks noGrp="1"/>
          </p:cNvSpPr>
          <p:nvPr>
            <p:ph type="sldNum" sz="quarter" idx="5"/>
          </p:nvPr>
        </p:nvSpPr>
        <p:spPr/>
        <p:txBody>
          <a:bodyPr/>
          <a:lstStyle/>
          <a:p>
            <a:fld id="{821E5FCA-B2DD-C941-A2C1-638939433487}" type="slidenum">
              <a:rPr lang="en-US" smtClean="0"/>
              <a:t>8</a:t>
            </a:fld>
            <a:endParaRPr lang="en-US" dirty="0"/>
          </a:p>
        </p:txBody>
      </p:sp>
    </p:spTree>
    <p:extLst>
      <p:ext uri="{BB962C8B-B14F-4D97-AF65-F5344CB8AC3E}">
        <p14:creationId xmlns:p14="http://schemas.microsoft.com/office/powerpoint/2010/main" val="10273531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Maslow's hierarchy of needs theory is a widely accepted theory that suggests that people need certain things in order to be successful(Acquah, Nsiah, </a:t>
            </a:r>
            <a:r>
              <a:rPr lang="en-US" dirty="0" err="1"/>
              <a:t>Antie</a:t>
            </a:r>
            <a:r>
              <a:rPr lang="en-US" dirty="0"/>
              <a:t> &amp; Otoo,2021). Critics of the theory argue that it is based on philosophical rather than empirical evidence, but the theory still serves as a helpful guide for understanding how people are motivated. For example, breakfast may be provided for children who come to school hungry because their basic needs have not been met(Trivedi &amp; Mehta,2019).</a:t>
            </a:r>
          </a:p>
          <a:p>
            <a:r>
              <a:rPr lang="en-US" dirty="0"/>
              <a:t>If you have a specific need that you cannot meet with the existing system, you may be able to find a solution by looking into the details of the system.</a:t>
            </a:r>
          </a:p>
          <a:p>
            <a:endParaRPr lang="en-US" dirty="0"/>
          </a:p>
          <a:p>
            <a:r>
              <a:rPr lang="en-US" dirty="0"/>
              <a:t>The needs listed above can be grouped into physiological needs (e.g. having the right nutrition and water), safety needs (e.g. feeling safe and secure), and social needs (e.g. feeling part of a community and being loved). Finally, self-actualization needs (e.g. achieving one's full potential) are included.</a:t>
            </a:r>
          </a:p>
          <a:p>
            <a:r>
              <a:rPr lang="en-US" dirty="0"/>
              <a:t>Maslow's theory encompasses all the needs that children have as they grow and develop(Trivedi &amp; Mehta,2019).</a:t>
            </a:r>
          </a:p>
        </p:txBody>
      </p:sp>
      <p:sp>
        <p:nvSpPr>
          <p:cNvPr id="4" name="Slide Number Placeholder 3"/>
          <p:cNvSpPr>
            <a:spLocks noGrp="1"/>
          </p:cNvSpPr>
          <p:nvPr>
            <p:ph type="sldNum" sz="quarter" idx="5"/>
          </p:nvPr>
        </p:nvSpPr>
        <p:spPr/>
        <p:txBody>
          <a:bodyPr/>
          <a:lstStyle/>
          <a:p>
            <a:fld id="{821E5FCA-B2DD-C941-A2C1-638939433487}" type="slidenum">
              <a:rPr lang="en-US" smtClean="0"/>
              <a:t>9</a:t>
            </a:fld>
            <a:endParaRPr lang="en-US" dirty="0"/>
          </a:p>
        </p:txBody>
      </p:sp>
    </p:spTree>
    <p:extLst>
      <p:ext uri="{BB962C8B-B14F-4D97-AF65-F5344CB8AC3E}">
        <p14:creationId xmlns:p14="http://schemas.microsoft.com/office/powerpoint/2010/main" val="296034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Responsible Authority under the Crime and Disorder Act of 1998 for the Oxford Safer Communities Partnership (OSCP) (Menichelli,2020). The Act mandates cooperation between the Council, the police, and other </a:t>
            </a:r>
            <a:r>
              <a:rPr lang="en-US" dirty="0" err="1"/>
              <a:t>organisations</a:t>
            </a:r>
            <a:r>
              <a:rPr lang="en-US" dirty="0"/>
              <a:t> in order to lessen crime and unrest in Oxford. The Council conducts both investigations and prevention efforts as part of its substantial contribution to combating anti-social </a:t>
            </a:r>
            <a:r>
              <a:rPr lang="en-US" dirty="0" err="1"/>
              <a:t>behaviour</a:t>
            </a:r>
            <a:r>
              <a:rPr lang="en-US" dirty="0"/>
              <a:t> of all kinds.</a:t>
            </a:r>
          </a:p>
          <a:p>
            <a:r>
              <a:rPr lang="en-US" dirty="0"/>
              <a:t>a landlord as it is the Council's responsibility to address ASB that affects the properties we a</a:t>
            </a:r>
          </a:p>
          <a:p>
            <a:r>
              <a:rPr lang="en-US" dirty="0" err="1"/>
              <a:t>dminister</a:t>
            </a:r>
            <a:r>
              <a:rPr lang="en-US" dirty="0"/>
              <a:t>. Our responsibilities as landlords and the authority we have to deal with anti-social </a:t>
            </a:r>
            <a:r>
              <a:rPr lang="en-US" dirty="0" err="1"/>
              <a:t>behaviour</a:t>
            </a:r>
            <a:r>
              <a:rPr lang="en-US" dirty="0"/>
              <a:t> by non-council renters are complementary(</a:t>
            </a:r>
            <a:r>
              <a:rPr lang="en-US" dirty="0" err="1"/>
              <a:t>Gaherity</a:t>
            </a:r>
            <a:r>
              <a:rPr lang="en-US" dirty="0"/>
              <a:t> &amp; Birch,2022).</a:t>
            </a:r>
          </a:p>
          <a:p>
            <a:r>
              <a:rPr lang="en-US" dirty="0"/>
              <a:t>The Council, an advocate for environmental conservation, has a variety of legal tools at its disposal to address environmental anti-social </a:t>
            </a:r>
            <a:r>
              <a:rPr lang="en-US" dirty="0" err="1"/>
              <a:t>behaviour</a:t>
            </a:r>
            <a:r>
              <a:rPr lang="en-US" dirty="0"/>
              <a:t> like noise, graffiti, litter, fly-tipping, and abandoned automobiles. These obligations are established by a number of laws and local ordinances, but particularly by the Environmental Protection Act of 1990, the Clean Neighbors and Environment Act of 2005, and the Anti-social Behavior, Crime and Policing Act of 2014.</a:t>
            </a:r>
          </a:p>
        </p:txBody>
      </p:sp>
      <p:sp>
        <p:nvSpPr>
          <p:cNvPr id="4" name="Slide Number Placeholder 3"/>
          <p:cNvSpPr>
            <a:spLocks noGrp="1"/>
          </p:cNvSpPr>
          <p:nvPr>
            <p:ph type="sldNum" sz="quarter" idx="5"/>
          </p:nvPr>
        </p:nvSpPr>
        <p:spPr/>
        <p:txBody>
          <a:bodyPr/>
          <a:lstStyle/>
          <a:p>
            <a:fld id="{821E5FCA-B2DD-C941-A2C1-638939433487}" type="slidenum">
              <a:rPr lang="en-US" smtClean="0"/>
              <a:t>10</a:t>
            </a:fld>
            <a:endParaRPr lang="en-US" dirty="0"/>
          </a:p>
        </p:txBody>
      </p:sp>
    </p:spTree>
    <p:extLst>
      <p:ext uri="{BB962C8B-B14F-4D97-AF65-F5344CB8AC3E}">
        <p14:creationId xmlns:p14="http://schemas.microsoft.com/office/powerpoint/2010/main" val="32781878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734DBF-D33A-9B28-288C-C2DAB9E541E7}"/>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078992" y="490118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1D3B0F0-DE71-18AB-7957-4CFA29C3A328}"/>
              </a:ext>
            </a:extLst>
          </p:cNvPr>
          <p:cNvPicPr>
            <a:picLocks noChangeAspect="1"/>
          </p:cNvPicPr>
          <p:nvPr userDrawn="1"/>
        </p:nvPicPr>
        <p:blipFill>
          <a:blip r:embed="rId2"/>
          <a:stretch>
            <a:fillRect/>
          </a:stretch>
        </p:blipFill>
        <p:spPr>
          <a:xfrm>
            <a:off x="0" y="857290"/>
            <a:ext cx="5797296" cy="6000710"/>
          </a:xfrm>
          <a:prstGeom prst="rect">
            <a:avLst/>
          </a:prstGeom>
        </p:spPr>
      </p:pic>
      <p:pic>
        <p:nvPicPr>
          <p:cNvPr id="8" name="Picture 7">
            <a:extLst>
              <a:ext uri="{FF2B5EF4-FFF2-40B4-BE49-F238E27FC236}">
                <a16:creationId xmlns:a16="http://schemas.microsoft.com/office/drawing/2014/main" id="{1F04770F-E995-EF98-B4D1-9F13733EEF07}"/>
              </a:ext>
            </a:extLst>
          </p:cNvPr>
          <p:cNvPicPr>
            <a:picLocks noChangeAspect="1"/>
          </p:cNvPicPr>
          <p:nvPr userDrawn="1"/>
        </p:nvPicPr>
        <p:blipFill>
          <a:blip r:embed="rId3"/>
          <a:stretch>
            <a:fillRect/>
          </a:stretch>
        </p:blipFill>
        <p:spPr>
          <a:xfrm>
            <a:off x="8763000" y="0"/>
            <a:ext cx="3429000" cy="6807199"/>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00000"/>
              </a:lnSpc>
              <a:spcBef>
                <a:spcPts val="1000"/>
              </a:spcBef>
              <a:buNone/>
              <a:defRPr sz="2400" b="1" spc="200" baseline="0"/>
            </a:lvl1pPr>
            <a:lvl2pPr marL="228600">
              <a:lnSpc>
                <a:spcPct val="150000"/>
              </a:lnSpc>
              <a:spcBef>
                <a:spcPts val="1000"/>
              </a:spcBef>
              <a:defRPr sz="2400" spc="100" baseline="0"/>
            </a:lvl2pPr>
            <a:lvl3pPr marL="457200">
              <a:lnSpc>
                <a:spcPct val="150000"/>
              </a:lnSpc>
              <a:spcBef>
                <a:spcPts val="1000"/>
              </a:spcBef>
              <a:defRPr sz="2400" spc="100" baseline="0"/>
            </a:lvl3pPr>
            <a:lvl4pPr marL="685800">
              <a:lnSpc>
                <a:spcPct val="150000"/>
              </a:lnSpc>
              <a:spcBef>
                <a:spcPts val="1000"/>
              </a:spcBef>
              <a:defRPr sz="2400" spc="100" baseline="0"/>
            </a:lvl4pPr>
            <a:lvl5pPr marL="914400">
              <a:lnSpc>
                <a:spcPct val="150000"/>
              </a:lnSpc>
              <a:spcBef>
                <a:spcPts val="1000"/>
              </a:spcBef>
              <a:defRPr sz="24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7844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0328C38-4E83-27EA-9D01-DDDF734988CA}"/>
              </a:ext>
            </a:extLst>
          </p:cNvPr>
          <p:cNvPicPr>
            <a:picLocks noChangeAspect="1"/>
          </p:cNvPicPr>
          <p:nvPr userDrawn="1"/>
        </p:nvPicPr>
        <p:blipFill>
          <a:blip r:embed="rId2"/>
          <a:stretch>
            <a:fillRect/>
          </a:stretch>
        </p:blipFill>
        <p:spPr>
          <a:xfrm>
            <a:off x="5370576" y="3428234"/>
            <a:ext cx="6821424" cy="3429766"/>
          </a:xfrm>
          <a:prstGeom prst="rect">
            <a:avLst/>
          </a:prstGeom>
        </p:spPr>
      </p:pic>
      <p:pic>
        <p:nvPicPr>
          <p:cNvPr id="10" name="Picture 9">
            <a:extLst>
              <a:ext uri="{FF2B5EF4-FFF2-40B4-BE49-F238E27FC236}">
                <a16:creationId xmlns:a16="http://schemas.microsoft.com/office/drawing/2014/main" id="{B270B91D-A39E-3D53-DBBB-DF836D19BE1A}"/>
              </a:ext>
            </a:extLst>
          </p:cNvPr>
          <p:cNvPicPr>
            <a:picLocks noChangeAspect="1"/>
          </p:cNvPicPr>
          <p:nvPr userDrawn="1"/>
        </p:nvPicPr>
        <p:blipFill>
          <a:blip r:embed="rId3"/>
          <a:stretch>
            <a:fillRect/>
          </a:stretch>
        </p:blipFill>
        <p:spPr>
          <a:xfrm>
            <a:off x="0" y="0"/>
            <a:ext cx="4654518" cy="5239512"/>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61504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C1861-1570-5A6A-D3BA-4A17F008A562}"/>
              </a:ext>
            </a:extLst>
          </p:cNvPr>
          <p:cNvPicPr>
            <a:picLocks noChangeAspect="1"/>
          </p:cNvPicPr>
          <p:nvPr userDrawn="1"/>
        </p:nvPicPr>
        <p:blipFill>
          <a:blip r:embed="rId2"/>
          <a:srcRect/>
          <a:stretch/>
        </p:blipFill>
        <p:spPr>
          <a:xfrm>
            <a:off x="0" y="0"/>
            <a:ext cx="12192000" cy="6858000"/>
          </a:xfrm>
          <a:prstGeom prst="rect">
            <a:avLst/>
          </a:prstGeom>
        </p:spPr>
      </p:pic>
      <p:sp>
        <p:nvSpPr>
          <p:cNvPr id="6" name="Title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10" name="Subtitle 2">
            <a:extLst>
              <a:ext uri="{FF2B5EF4-FFF2-40B4-BE49-F238E27FC236}">
                <a16:creationId xmlns:a16="http://schemas.microsoft.com/office/drawing/2014/main" id="{DC93615E-193E-5253-6EE0-EC01791E3A3A}"/>
              </a:ext>
            </a:extLst>
          </p:cNvPr>
          <p:cNvSpPr>
            <a:spLocks noGrp="1"/>
          </p:cNvSpPr>
          <p:nvPr>
            <p:ph type="subTitle" idx="1"/>
          </p:nvPr>
        </p:nvSpPr>
        <p:spPr>
          <a:xfrm>
            <a:off x="1078992" y="490118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437D9B2-AE86-9092-7072-0F717E3CA831}"/>
              </a:ext>
            </a:extLst>
          </p:cNvPr>
          <p:cNvPicPr>
            <a:picLocks noChangeAspect="1"/>
          </p:cNvPicPr>
          <p:nvPr userDrawn="1"/>
        </p:nvPicPr>
        <p:blipFill>
          <a:blip r:embed="rId2"/>
          <a:stretch>
            <a:fillRect/>
          </a:stretch>
        </p:blipFill>
        <p:spPr>
          <a:xfrm>
            <a:off x="0" y="3655535"/>
            <a:ext cx="4727448" cy="3202465"/>
          </a:xfrm>
          <a:prstGeom prst="rect">
            <a:avLst/>
          </a:prstGeom>
        </p:spPr>
      </p:pic>
      <p:pic>
        <p:nvPicPr>
          <p:cNvPr id="9" name="Picture 8">
            <a:extLst>
              <a:ext uri="{FF2B5EF4-FFF2-40B4-BE49-F238E27FC236}">
                <a16:creationId xmlns:a16="http://schemas.microsoft.com/office/drawing/2014/main" id="{5BF7E0A5-7E8E-4A90-B415-12984C7AB24C}"/>
              </a:ext>
            </a:extLst>
          </p:cNvPr>
          <p:cNvPicPr>
            <a:picLocks noChangeAspect="1"/>
          </p:cNvPicPr>
          <p:nvPr userDrawn="1"/>
        </p:nvPicPr>
        <p:blipFill>
          <a:blip r:embed="rId3"/>
          <a:stretch>
            <a:fillRect/>
          </a:stretch>
        </p:blipFill>
        <p:spPr>
          <a:xfrm>
            <a:off x="6548245" y="0"/>
            <a:ext cx="5643755" cy="2313432"/>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36802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FA7995-D0F4-05F2-CDF1-463407E3BA08}"/>
              </a:ext>
            </a:extLst>
          </p:cNvPr>
          <p:cNvPicPr>
            <a:picLocks noChangeAspect="1"/>
          </p:cNvPicPr>
          <p:nvPr userDrawn="1"/>
        </p:nvPicPr>
        <p:blipFill>
          <a:blip r:embed="rId2"/>
          <a:stretch>
            <a:fillRect/>
          </a:stretch>
        </p:blipFill>
        <p:spPr>
          <a:xfrm>
            <a:off x="7031909" y="0"/>
            <a:ext cx="5160091" cy="4041648"/>
          </a:xfrm>
          <a:prstGeom prst="rect">
            <a:avLst/>
          </a:prstGeom>
        </p:spPr>
      </p:pic>
      <p:pic>
        <p:nvPicPr>
          <p:cNvPr id="7" name="Picture 6">
            <a:extLst>
              <a:ext uri="{FF2B5EF4-FFF2-40B4-BE49-F238E27FC236}">
                <a16:creationId xmlns:a16="http://schemas.microsoft.com/office/drawing/2014/main" id="{792D768B-E662-B315-7576-313DFCE2AB40}"/>
              </a:ext>
            </a:extLst>
          </p:cNvPr>
          <p:cNvPicPr>
            <a:picLocks noChangeAspect="1"/>
          </p:cNvPicPr>
          <p:nvPr userDrawn="1"/>
        </p:nvPicPr>
        <p:blipFill>
          <a:blip r:embed="rId3"/>
          <a:stretch>
            <a:fillRect/>
          </a:stretch>
        </p:blipFill>
        <p:spPr>
          <a:xfrm>
            <a:off x="0" y="3127248"/>
            <a:ext cx="4162200" cy="3730752"/>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7" y="2441448"/>
            <a:ext cx="10972800" cy="304495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58390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78303F0-A6CC-605A-D08C-4E4ED07C2FB4}"/>
              </a:ext>
            </a:extLst>
          </p:cNvPr>
          <p:cNvPicPr>
            <a:picLocks noChangeAspect="1"/>
          </p:cNvPicPr>
          <p:nvPr userDrawn="1"/>
        </p:nvPicPr>
        <p:blipFill>
          <a:blip r:embed="rId2"/>
          <a:stretch>
            <a:fillRect/>
          </a:stretch>
        </p:blipFill>
        <p:spPr>
          <a:xfrm>
            <a:off x="0" y="0"/>
            <a:ext cx="4196903" cy="3611880"/>
          </a:xfrm>
          <a:prstGeom prst="rect">
            <a:avLst/>
          </a:prstGeom>
        </p:spPr>
      </p:pic>
      <p:pic>
        <p:nvPicPr>
          <p:cNvPr id="3" name="Picture 2">
            <a:extLst>
              <a:ext uri="{FF2B5EF4-FFF2-40B4-BE49-F238E27FC236}">
                <a16:creationId xmlns:a16="http://schemas.microsoft.com/office/drawing/2014/main" id="{904458FB-E7BB-F476-4A31-9C5AA406E252}"/>
              </a:ext>
            </a:extLst>
          </p:cNvPr>
          <p:cNvPicPr>
            <a:picLocks noChangeAspect="1"/>
          </p:cNvPicPr>
          <p:nvPr userDrawn="1"/>
        </p:nvPicPr>
        <p:blipFill>
          <a:blip r:embed="rId3"/>
          <a:stretch>
            <a:fillRect/>
          </a:stretch>
        </p:blipFill>
        <p:spPr>
          <a:xfrm>
            <a:off x="6202680" y="4079057"/>
            <a:ext cx="5989320" cy="2778943"/>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3063240" y="2651760"/>
            <a:ext cx="6309360" cy="1580714"/>
          </a:xfrm>
        </p:spPr>
        <p:txBody>
          <a:bodyPr lIns="91440" rIns="91440" anchor="t"/>
          <a:lstStyle>
            <a:lvl1pPr algn="l">
              <a:lnSpc>
                <a:spcPct val="100000"/>
              </a:lnSpc>
              <a:defRPr sz="2800" cap="none" spc="200" baseline="0"/>
            </a:lvl1pPr>
          </a:lstStyle>
          <a:p>
            <a:r>
              <a:rPr lang="en-US"/>
              <a:t>Click to edit Master title style</a:t>
            </a:r>
            <a:endParaRPr lang="en-US" dirty="0"/>
          </a:p>
        </p:txBody>
      </p:sp>
      <p:sp>
        <p:nvSpPr>
          <p:cNvPr id="16" name="Text Placeholder 15">
            <a:extLst>
              <a:ext uri="{FF2B5EF4-FFF2-40B4-BE49-F238E27FC236}">
                <a16:creationId xmlns:a16="http://schemas.microsoft.com/office/drawing/2014/main" id="{94138E8D-4D76-2023-4B97-8ACB8894C5F1}"/>
              </a:ext>
            </a:extLst>
          </p:cNvPr>
          <p:cNvSpPr>
            <a:spLocks noGrp="1"/>
          </p:cNvSpPr>
          <p:nvPr>
            <p:ph type="body" sz="quarter" idx="13"/>
          </p:nvPr>
        </p:nvSpPr>
        <p:spPr>
          <a:xfrm>
            <a:off x="3063240" y="4232475"/>
            <a:ext cx="5775960" cy="333945"/>
          </a:xfrm>
        </p:spPr>
        <p:txBody>
          <a:bodyPr/>
          <a:lstStyle>
            <a:lvl1pPr marL="0" indent="0">
              <a:buNone/>
              <a:defRPr sz="1800" spc="200" baseline="0"/>
            </a:lvl1pPr>
          </a:lstStyle>
          <a:p>
            <a:pPr lvl="0"/>
            <a:r>
              <a:rPr lang="en-US"/>
              <a:t>Click to edit Master text styles</a:t>
            </a:r>
          </a:p>
        </p:txBody>
      </p:sp>
      <p:sp>
        <p:nvSpPr>
          <p:cNvPr id="17" name="Text Placeholder 13">
            <a:extLst>
              <a:ext uri="{FF2B5EF4-FFF2-40B4-BE49-F238E27FC236}">
                <a16:creationId xmlns:a16="http://schemas.microsoft.com/office/drawing/2014/main" id="{D1FFE415-7AFC-D826-1BD1-1993DED3B01D}"/>
              </a:ext>
            </a:extLst>
          </p:cNvPr>
          <p:cNvSpPr>
            <a:spLocks noGrp="1"/>
          </p:cNvSpPr>
          <p:nvPr>
            <p:ph type="body" sz="quarter" idx="15" hasCustomPrompt="1"/>
          </p:nvPr>
        </p:nvSpPr>
        <p:spPr>
          <a:xfrm>
            <a:off x="9737922" y="3591339"/>
            <a:ext cx="1171575" cy="2387600"/>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a:spcBef>
                <a:spcPct val="0"/>
              </a:spcBef>
            </a:pPr>
            <a:r>
              <a:rPr lang="en-US" dirty="0"/>
              <a:t>”</a:t>
            </a:r>
          </a:p>
        </p:txBody>
      </p:sp>
      <p:sp>
        <p:nvSpPr>
          <p:cNvPr id="18" name="Text Placeholder 13">
            <a:extLst>
              <a:ext uri="{FF2B5EF4-FFF2-40B4-BE49-F238E27FC236}">
                <a16:creationId xmlns:a16="http://schemas.microsoft.com/office/drawing/2014/main" id="{0962DFC0-ADB3-684B-6F72-9C45BB48C248}"/>
              </a:ext>
            </a:extLst>
          </p:cNvPr>
          <p:cNvSpPr>
            <a:spLocks noGrp="1"/>
          </p:cNvSpPr>
          <p:nvPr>
            <p:ph type="body" sz="quarter" idx="14" hasCustomPrompt="1"/>
          </p:nvPr>
        </p:nvSpPr>
        <p:spPr>
          <a:xfrm>
            <a:off x="1209261" y="1982216"/>
            <a:ext cx="1171575" cy="2386584"/>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a:spcBef>
                <a:spcPct val="0"/>
              </a:spcBef>
            </a:pPr>
            <a:r>
              <a:rPr lang="en-US" dirty="0"/>
              <a:t>“</a:t>
            </a:r>
          </a:p>
        </p:txBody>
      </p:sp>
    </p:spTree>
    <p:extLst>
      <p:ext uri="{BB962C8B-B14F-4D97-AF65-F5344CB8AC3E}">
        <p14:creationId xmlns:p14="http://schemas.microsoft.com/office/powerpoint/2010/main" val="3330879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C6FB24-160F-388E-8450-E5C970E243AB}"/>
              </a:ext>
            </a:extLst>
          </p:cNvPr>
          <p:cNvPicPr>
            <a:picLocks noChangeAspect="1"/>
          </p:cNvPicPr>
          <p:nvPr userDrawn="1"/>
        </p:nvPicPr>
        <p:blipFill>
          <a:blip r:embed="rId2"/>
          <a:stretch>
            <a:fillRect/>
          </a:stretch>
        </p:blipFill>
        <p:spPr>
          <a:xfrm>
            <a:off x="0" y="1764792"/>
            <a:ext cx="5359935" cy="5093208"/>
          </a:xfrm>
          <a:prstGeom prst="rect">
            <a:avLst/>
          </a:prstGeom>
        </p:spPr>
      </p:pic>
      <p:pic>
        <p:nvPicPr>
          <p:cNvPr id="23" name="Picture 22">
            <a:extLst>
              <a:ext uri="{FF2B5EF4-FFF2-40B4-BE49-F238E27FC236}">
                <a16:creationId xmlns:a16="http://schemas.microsoft.com/office/drawing/2014/main" id="{D0AF7F25-1C65-DB7F-9FA3-300318BD4BF4}"/>
              </a:ext>
            </a:extLst>
          </p:cNvPr>
          <p:cNvPicPr>
            <a:picLocks noChangeAspect="1"/>
          </p:cNvPicPr>
          <p:nvPr userDrawn="1"/>
        </p:nvPicPr>
        <p:blipFill>
          <a:blip r:embed="rId3"/>
          <a:stretch>
            <a:fillRect/>
          </a:stretch>
        </p:blipFill>
        <p:spPr>
          <a:xfrm>
            <a:off x="9262085" y="0"/>
            <a:ext cx="2929915" cy="2752344"/>
          </a:xfrm>
          <a:prstGeom prst="rect">
            <a:avLst/>
          </a:prstGeom>
        </p:spPr>
      </p:pic>
      <p:sp>
        <p:nvSpPr>
          <p:cNvPr id="25" name="Title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960120"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858956"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858956"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3730752"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629588"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629588"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6464808"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6363644"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6363644"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9198864"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9097700"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9097700"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8" name="Straight Connector 17">
            <a:extLst>
              <a:ext uri="{FF2B5EF4-FFF2-40B4-BE49-F238E27FC236}">
                <a16:creationId xmlns:a16="http://schemas.microsoft.com/office/drawing/2014/main" id="{663C6C7E-F363-1F17-B288-D4D45B87028D}"/>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ED6D4091-312C-81B9-BAF6-5E0D6F665E5D}"/>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6A3FD7E-DF96-B9E4-8D70-DA62CC339081}"/>
              </a:ext>
            </a:extLst>
          </p:cNvPr>
          <p:cNvPicPr>
            <a:picLocks noChangeAspect="1"/>
          </p:cNvPicPr>
          <p:nvPr userDrawn="1"/>
        </p:nvPicPr>
        <p:blipFill>
          <a:blip r:embed="rId2"/>
          <a:stretch>
            <a:fillRect/>
          </a:stretch>
        </p:blipFill>
        <p:spPr>
          <a:xfrm>
            <a:off x="0" y="1766265"/>
            <a:ext cx="5358384" cy="5091735"/>
          </a:xfrm>
          <a:prstGeom prst="rect">
            <a:avLst/>
          </a:prstGeom>
        </p:spPr>
      </p:pic>
      <p:sp>
        <p:nvSpPr>
          <p:cNvPr id="25" name="Title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457200"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457200"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28" name="Text Placeholder 28">
            <a:extLst>
              <a:ext uri="{FF2B5EF4-FFF2-40B4-BE49-F238E27FC236}">
                <a16:creationId xmlns:a16="http://schemas.microsoft.com/office/drawing/2014/main" id="{739AFCF1-55F0-974F-0F5C-34444B290B55}"/>
              </a:ext>
            </a:extLst>
          </p:cNvPr>
          <p:cNvSpPr>
            <a:spLocks noGrp="1"/>
          </p:cNvSpPr>
          <p:nvPr>
            <p:ph type="body" sz="quarter" idx="29" hasCustomPrompt="1"/>
          </p:nvPr>
        </p:nvSpPr>
        <p:spPr>
          <a:xfrm>
            <a:off x="457200"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29" name="Text Placeholder 28">
            <a:extLst>
              <a:ext uri="{FF2B5EF4-FFF2-40B4-BE49-F238E27FC236}">
                <a16:creationId xmlns:a16="http://schemas.microsoft.com/office/drawing/2014/main" id="{77CF7DE5-8E6D-2C2C-A514-BAB6D4B6FF3B}"/>
              </a:ext>
            </a:extLst>
          </p:cNvPr>
          <p:cNvSpPr>
            <a:spLocks noGrp="1"/>
          </p:cNvSpPr>
          <p:nvPr>
            <p:ph type="body" sz="quarter" idx="30" hasCustomPrompt="1"/>
          </p:nvPr>
        </p:nvSpPr>
        <p:spPr>
          <a:xfrm>
            <a:off x="457200"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6" name="Picture Placeholder 23">
            <a:extLst>
              <a:ext uri="{FF2B5EF4-FFF2-40B4-BE49-F238E27FC236}">
                <a16:creationId xmlns:a16="http://schemas.microsoft.com/office/drawing/2014/main" id="{5E48B363-63E8-4F17-842B-53AD935A6529}"/>
              </a:ext>
            </a:extLst>
          </p:cNvPr>
          <p:cNvSpPr>
            <a:spLocks noGrp="1" noChangeAspect="1"/>
          </p:cNvSpPr>
          <p:nvPr>
            <p:ph type="pic" sz="quarter" idx="13"/>
          </p:nvPr>
        </p:nvSpPr>
        <p:spPr>
          <a:xfrm>
            <a:off x="1993392"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1" name="Picture Placeholder 23">
            <a:extLst>
              <a:ext uri="{FF2B5EF4-FFF2-40B4-BE49-F238E27FC236}">
                <a16:creationId xmlns:a16="http://schemas.microsoft.com/office/drawing/2014/main" id="{DBA744D6-401F-C995-EF58-BD24A0DD8581}"/>
              </a:ext>
            </a:extLst>
          </p:cNvPr>
          <p:cNvSpPr>
            <a:spLocks noGrp="1" noChangeAspect="1"/>
          </p:cNvSpPr>
          <p:nvPr>
            <p:ph type="pic" sz="quarter" idx="25"/>
          </p:nvPr>
        </p:nvSpPr>
        <p:spPr>
          <a:xfrm>
            <a:off x="1993392"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218688"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218688"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0" name="Text Placeholder 28">
            <a:extLst>
              <a:ext uri="{FF2B5EF4-FFF2-40B4-BE49-F238E27FC236}">
                <a16:creationId xmlns:a16="http://schemas.microsoft.com/office/drawing/2014/main" id="{B1201CED-247A-16CA-9F03-BF32393D3B56}"/>
              </a:ext>
            </a:extLst>
          </p:cNvPr>
          <p:cNvSpPr>
            <a:spLocks noGrp="1"/>
          </p:cNvSpPr>
          <p:nvPr>
            <p:ph type="body" sz="quarter" idx="31" hasCustomPrompt="1"/>
          </p:nvPr>
        </p:nvSpPr>
        <p:spPr>
          <a:xfrm>
            <a:off x="3218688"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1" name="Text Placeholder 28">
            <a:extLst>
              <a:ext uri="{FF2B5EF4-FFF2-40B4-BE49-F238E27FC236}">
                <a16:creationId xmlns:a16="http://schemas.microsoft.com/office/drawing/2014/main" id="{2D5FA954-036C-191F-7040-1848AB2BE3CA}"/>
              </a:ext>
            </a:extLst>
          </p:cNvPr>
          <p:cNvSpPr>
            <a:spLocks noGrp="1"/>
          </p:cNvSpPr>
          <p:nvPr>
            <p:ph type="body" sz="quarter" idx="32" hasCustomPrompt="1"/>
          </p:nvPr>
        </p:nvSpPr>
        <p:spPr>
          <a:xfrm>
            <a:off x="3218688"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noChangeAspect="1"/>
          </p:cNvSpPr>
          <p:nvPr>
            <p:ph type="pic" sz="quarter" idx="14"/>
          </p:nvPr>
        </p:nvSpPr>
        <p:spPr>
          <a:xfrm>
            <a:off x="4745736"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3" name="Picture Placeholder 23">
            <a:extLst>
              <a:ext uri="{FF2B5EF4-FFF2-40B4-BE49-F238E27FC236}">
                <a16:creationId xmlns:a16="http://schemas.microsoft.com/office/drawing/2014/main" id="{8CFBAF86-D36B-F789-2C9C-78C6830B13C9}"/>
              </a:ext>
            </a:extLst>
          </p:cNvPr>
          <p:cNvSpPr>
            <a:spLocks noGrp="1" noChangeAspect="1"/>
          </p:cNvSpPr>
          <p:nvPr>
            <p:ph type="pic" sz="quarter" idx="26"/>
          </p:nvPr>
        </p:nvSpPr>
        <p:spPr>
          <a:xfrm>
            <a:off x="4745736"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5966787"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5966787"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2" name="Text Placeholder 28">
            <a:extLst>
              <a:ext uri="{FF2B5EF4-FFF2-40B4-BE49-F238E27FC236}">
                <a16:creationId xmlns:a16="http://schemas.microsoft.com/office/drawing/2014/main" id="{6E32CE61-2D9B-C245-0D18-C33760B08537}"/>
              </a:ext>
            </a:extLst>
          </p:cNvPr>
          <p:cNvSpPr>
            <a:spLocks noGrp="1"/>
          </p:cNvSpPr>
          <p:nvPr>
            <p:ph type="body" sz="quarter" idx="33" hasCustomPrompt="1"/>
          </p:nvPr>
        </p:nvSpPr>
        <p:spPr>
          <a:xfrm>
            <a:off x="5966787"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3" name="Text Placeholder 28">
            <a:extLst>
              <a:ext uri="{FF2B5EF4-FFF2-40B4-BE49-F238E27FC236}">
                <a16:creationId xmlns:a16="http://schemas.microsoft.com/office/drawing/2014/main" id="{E4068D0A-21CD-897C-9CC1-0BFDAABBD491}"/>
              </a:ext>
            </a:extLst>
          </p:cNvPr>
          <p:cNvSpPr>
            <a:spLocks noGrp="1"/>
          </p:cNvSpPr>
          <p:nvPr>
            <p:ph type="body" sz="quarter" idx="34" hasCustomPrompt="1"/>
          </p:nvPr>
        </p:nvSpPr>
        <p:spPr>
          <a:xfrm>
            <a:off x="5966787"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noChangeAspect="1"/>
          </p:cNvSpPr>
          <p:nvPr>
            <p:ph type="pic" sz="quarter" idx="15"/>
          </p:nvPr>
        </p:nvSpPr>
        <p:spPr>
          <a:xfrm>
            <a:off x="7498080"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6" name="Picture Placeholder 23">
            <a:extLst>
              <a:ext uri="{FF2B5EF4-FFF2-40B4-BE49-F238E27FC236}">
                <a16:creationId xmlns:a16="http://schemas.microsoft.com/office/drawing/2014/main" id="{C110D526-1AE4-5106-E956-0B2ED3A4D4BC}"/>
              </a:ext>
            </a:extLst>
          </p:cNvPr>
          <p:cNvSpPr>
            <a:spLocks noGrp="1" noChangeAspect="1"/>
          </p:cNvSpPr>
          <p:nvPr>
            <p:ph type="pic" sz="quarter" idx="27"/>
          </p:nvPr>
        </p:nvSpPr>
        <p:spPr>
          <a:xfrm>
            <a:off x="7498080"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8732520"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8732520"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4" name="Text Placeholder 28">
            <a:extLst>
              <a:ext uri="{FF2B5EF4-FFF2-40B4-BE49-F238E27FC236}">
                <a16:creationId xmlns:a16="http://schemas.microsoft.com/office/drawing/2014/main" id="{3858F91A-46AA-AF23-2716-3B2B678BBE01}"/>
              </a:ext>
            </a:extLst>
          </p:cNvPr>
          <p:cNvSpPr>
            <a:spLocks noGrp="1"/>
          </p:cNvSpPr>
          <p:nvPr>
            <p:ph type="body" sz="quarter" idx="35" hasCustomPrompt="1"/>
          </p:nvPr>
        </p:nvSpPr>
        <p:spPr>
          <a:xfrm>
            <a:off x="8732520"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5" name="Text Placeholder 28">
            <a:extLst>
              <a:ext uri="{FF2B5EF4-FFF2-40B4-BE49-F238E27FC236}">
                <a16:creationId xmlns:a16="http://schemas.microsoft.com/office/drawing/2014/main" id="{EBC002F6-7435-833F-0E8B-30A53B0755AE}"/>
              </a:ext>
            </a:extLst>
          </p:cNvPr>
          <p:cNvSpPr>
            <a:spLocks noGrp="1"/>
          </p:cNvSpPr>
          <p:nvPr>
            <p:ph type="body" sz="quarter" idx="36" hasCustomPrompt="1"/>
          </p:nvPr>
        </p:nvSpPr>
        <p:spPr>
          <a:xfrm>
            <a:off x="8732520"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noChangeAspect="1"/>
          </p:cNvSpPr>
          <p:nvPr>
            <p:ph type="pic" sz="quarter" idx="16"/>
          </p:nvPr>
        </p:nvSpPr>
        <p:spPr>
          <a:xfrm>
            <a:off x="10250424"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7" name="Picture Placeholder 23">
            <a:extLst>
              <a:ext uri="{FF2B5EF4-FFF2-40B4-BE49-F238E27FC236}">
                <a16:creationId xmlns:a16="http://schemas.microsoft.com/office/drawing/2014/main" id="{2CBF8435-BD05-F386-4E6E-F2B6F6894FD7}"/>
              </a:ext>
            </a:extLst>
          </p:cNvPr>
          <p:cNvSpPr>
            <a:spLocks noGrp="1" noChangeAspect="1"/>
          </p:cNvSpPr>
          <p:nvPr>
            <p:ph type="pic" sz="quarter" idx="28"/>
          </p:nvPr>
        </p:nvSpPr>
        <p:spPr>
          <a:xfrm>
            <a:off x="10250424"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8" name="Straight Connector 17">
            <a:extLst>
              <a:ext uri="{FF2B5EF4-FFF2-40B4-BE49-F238E27FC236}">
                <a16:creationId xmlns:a16="http://schemas.microsoft.com/office/drawing/2014/main" id="{663C6C7E-F363-1F17-B288-D4D45B87028D}"/>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ED6D4091-312C-81B9-BAF6-5E0D6F665E5D}"/>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05523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5 Column">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3345C5D8-082A-AC27-3801-7A6EC375195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8809"/>
          <a:stretch/>
        </p:blipFill>
        <p:spPr>
          <a:xfrm>
            <a:off x="0" y="0"/>
            <a:ext cx="5467552" cy="2350008"/>
          </a:xfrm>
          <a:prstGeom prst="rect">
            <a:avLst/>
          </a:prstGeom>
        </p:spPr>
      </p:pic>
      <p:pic>
        <p:nvPicPr>
          <p:cNvPr id="15" name="Picture 14">
            <a:extLst>
              <a:ext uri="{FF2B5EF4-FFF2-40B4-BE49-F238E27FC236}">
                <a16:creationId xmlns:a16="http://schemas.microsoft.com/office/drawing/2014/main" id="{3531883F-9B23-B442-5F02-C2D25BB37CA5}"/>
              </a:ext>
            </a:extLst>
          </p:cNvPr>
          <p:cNvPicPr>
            <a:picLocks noChangeAspect="1"/>
          </p:cNvPicPr>
          <p:nvPr userDrawn="1"/>
        </p:nvPicPr>
        <p:blipFill>
          <a:blip r:embed="rId3"/>
          <a:stretch>
            <a:fillRect/>
          </a:stretch>
        </p:blipFill>
        <p:spPr>
          <a:xfrm>
            <a:off x="7241236" y="1234440"/>
            <a:ext cx="4950764" cy="5623560"/>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3127248"/>
            <a:ext cx="2029968" cy="2514600"/>
          </a:xfrm>
          <a:solidFill>
            <a:schemeClr val="accent6">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2843784"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2843784" y="3127248"/>
            <a:ext cx="2029968" cy="2514600"/>
          </a:xfrm>
          <a:solidFill>
            <a:schemeClr val="accent5">
              <a:alpha val="3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7" name="Text Placeholder 4">
            <a:extLst>
              <a:ext uri="{FF2B5EF4-FFF2-40B4-BE49-F238E27FC236}">
                <a16:creationId xmlns:a16="http://schemas.microsoft.com/office/drawing/2014/main" id="{9A48939F-0CF9-9CBD-F606-7A4850B910A1}"/>
              </a:ext>
            </a:extLst>
          </p:cNvPr>
          <p:cNvSpPr>
            <a:spLocks noGrp="1"/>
          </p:cNvSpPr>
          <p:nvPr>
            <p:ph type="body" sz="quarter" idx="13"/>
          </p:nvPr>
        </p:nvSpPr>
        <p:spPr>
          <a:xfrm>
            <a:off x="5084064"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a:extLst>
              <a:ext uri="{FF2B5EF4-FFF2-40B4-BE49-F238E27FC236}">
                <a16:creationId xmlns:a16="http://schemas.microsoft.com/office/drawing/2014/main" id="{693BC756-2B97-9751-B879-03B6F1C405C3}"/>
              </a:ext>
            </a:extLst>
          </p:cNvPr>
          <p:cNvSpPr>
            <a:spLocks noGrp="1"/>
          </p:cNvSpPr>
          <p:nvPr>
            <p:ph sz="quarter" idx="14"/>
          </p:nvPr>
        </p:nvSpPr>
        <p:spPr>
          <a:xfrm>
            <a:off x="5084064" y="3127248"/>
            <a:ext cx="2029968" cy="2514600"/>
          </a:xfrm>
          <a:solidFill>
            <a:schemeClr val="accent4">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20" name="Text Placeholder 4">
            <a:extLst>
              <a:ext uri="{FF2B5EF4-FFF2-40B4-BE49-F238E27FC236}">
                <a16:creationId xmlns:a16="http://schemas.microsoft.com/office/drawing/2014/main" id="{843F725B-A33F-7FB2-E5C4-96EA154660E9}"/>
              </a:ext>
            </a:extLst>
          </p:cNvPr>
          <p:cNvSpPr>
            <a:spLocks noGrp="1"/>
          </p:cNvSpPr>
          <p:nvPr>
            <p:ph type="body" sz="quarter" idx="15"/>
          </p:nvPr>
        </p:nvSpPr>
        <p:spPr>
          <a:xfrm>
            <a:off x="7315200"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5">
            <a:extLst>
              <a:ext uri="{FF2B5EF4-FFF2-40B4-BE49-F238E27FC236}">
                <a16:creationId xmlns:a16="http://schemas.microsoft.com/office/drawing/2014/main" id="{D9DD0DA7-5A1E-5312-178F-13561EF7C233}"/>
              </a:ext>
            </a:extLst>
          </p:cNvPr>
          <p:cNvSpPr>
            <a:spLocks noGrp="1"/>
          </p:cNvSpPr>
          <p:nvPr>
            <p:ph sz="quarter" idx="16"/>
          </p:nvPr>
        </p:nvSpPr>
        <p:spPr>
          <a:xfrm>
            <a:off x="7315200" y="3127248"/>
            <a:ext cx="2029968" cy="2514600"/>
          </a:xfrm>
          <a:solidFill>
            <a:schemeClr val="accent1">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22" name="Text Placeholder 4">
            <a:extLst>
              <a:ext uri="{FF2B5EF4-FFF2-40B4-BE49-F238E27FC236}">
                <a16:creationId xmlns:a16="http://schemas.microsoft.com/office/drawing/2014/main" id="{5FBC3880-98AC-466C-7AD1-FDC8B3958705}"/>
              </a:ext>
            </a:extLst>
          </p:cNvPr>
          <p:cNvSpPr>
            <a:spLocks noGrp="1"/>
          </p:cNvSpPr>
          <p:nvPr>
            <p:ph type="body" sz="quarter" idx="17"/>
          </p:nvPr>
        </p:nvSpPr>
        <p:spPr>
          <a:xfrm>
            <a:off x="9546336"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Content Placeholder 5">
            <a:extLst>
              <a:ext uri="{FF2B5EF4-FFF2-40B4-BE49-F238E27FC236}">
                <a16:creationId xmlns:a16="http://schemas.microsoft.com/office/drawing/2014/main" id="{24965100-8EF5-0264-CEE5-BD5BF1901635}"/>
              </a:ext>
            </a:extLst>
          </p:cNvPr>
          <p:cNvSpPr>
            <a:spLocks noGrp="1"/>
          </p:cNvSpPr>
          <p:nvPr>
            <p:ph sz="quarter" idx="18"/>
          </p:nvPr>
        </p:nvSpPr>
        <p:spPr>
          <a:xfrm>
            <a:off x="9546336" y="3127248"/>
            <a:ext cx="2029968" cy="2514600"/>
          </a:xfrm>
          <a:solidFill>
            <a:schemeClr val="accent4">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78653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CC3D06-2435-B655-8AA5-11CCBBEF19D4}"/>
              </a:ext>
            </a:extLst>
          </p:cNvPr>
          <p:cNvPicPr>
            <a:picLocks noChangeAspect="1"/>
          </p:cNvPicPr>
          <p:nvPr userDrawn="1"/>
        </p:nvPicPr>
        <p:blipFill>
          <a:blip r:embed="rId2"/>
          <a:stretch>
            <a:fillRect/>
          </a:stretch>
        </p:blipFill>
        <p:spPr>
          <a:xfrm>
            <a:off x="8762234" y="0"/>
            <a:ext cx="3429766" cy="6821424"/>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4" name="Text Placeholder 33">
            <a:extLst>
              <a:ext uri="{FF2B5EF4-FFF2-40B4-BE49-F238E27FC236}">
                <a16:creationId xmlns:a16="http://schemas.microsoft.com/office/drawing/2014/main" id="{5D1E9421-BC85-99CB-EB40-1863FA622747}"/>
              </a:ext>
            </a:extLst>
          </p:cNvPr>
          <p:cNvSpPr>
            <a:spLocks noGrp="1"/>
          </p:cNvSpPr>
          <p:nvPr>
            <p:ph type="body" sz="quarter" idx="13" hasCustomPrompt="1"/>
          </p:nvPr>
        </p:nvSpPr>
        <p:spPr>
          <a:xfrm rot="16200000">
            <a:off x="-25907" y="3072704"/>
            <a:ext cx="1783080" cy="512064"/>
          </a:xfrm>
          <a:solidFill>
            <a:schemeClr val="accent1"/>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1" name="Text Placeholder 40">
            <a:extLst>
              <a:ext uri="{FF2B5EF4-FFF2-40B4-BE49-F238E27FC236}">
                <a16:creationId xmlns:a16="http://schemas.microsoft.com/office/drawing/2014/main" id="{47BABAF8-5220-1E24-CE43-927FCCA269AE}"/>
              </a:ext>
            </a:extLst>
          </p:cNvPr>
          <p:cNvSpPr>
            <a:spLocks noGrp="1"/>
          </p:cNvSpPr>
          <p:nvPr>
            <p:ph type="body" sz="quarter" idx="18"/>
          </p:nvPr>
        </p:nvSpPr>
        <p:spPr>
          <a:xfrm>
            <a:off x="1146218" y="2432434"/>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8" name="Text Placeholder 33">
            <a:extLst>
              <a:ext uri="{FF2B5EF4-FFF2-40B4-BE49-F238E27FC236}">
                <a16:creationId xmlns:a16="http://schemas.microsoft.com/office/drawing/2014/main" id="{F1D095F8-4552-1F88-C37B-99775B68ACCE}"/>
              </a:ext>
            </a:extLst>
          </p:cNvPr>
          <p:cNvSpPr>
            <a:spLocks noGrp="1"/>
          </p:cNvSpPr>
          <p:nvPr>
            <p:ph type="body" sz="quarter" idx="16" hasCustomPrompt="1"/>
          </p:nvPr>
        </p:nvSpPr>
        <p:spPr>
          <a:xfrm rot="16200000">
            <a:off x="2196136" y="4517644"/>
            <a:ext cx="1783080" cy="512064"/>
          </a:xfrm>
          <a:solidFill>
            <a:schemeClr val="accent2"/>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8" name="Text Placeholder 40">
            <a:extLst>
              <a:ext uri="{FF2B5EF4-FFF2-40B4-BE49-F238E27FC236}">
                <a16:creationId xmlns:a16="http://schemas.microsoft.com/office/drawing/2014/main" id="{4C4BFA3E-7B57-DCDD-4EA6-16C64A3756BF}"/>
              </a:ext>
            </a:extLst>
          </p:cNvPr>
          <p:cNvSpPr>
            <a:spLocks noGrp="1"/>
          </p:cNvSpPr>
          <p:nvPr>
            <p:ph type="body" sz="quarter" idx="22"/>
          </p:nvPr>
        </p:nvSpPr>
        <p:spPr>
          <a:xfrm>
            <a:off x="3383307" y="3882136"/>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5" name="Text Placeholder 33">
            <a:extLst>
              <a:ext uri="{FF2B5EF4-FFF2-40B4-BE49-F238E27FC236}">
                <a16:creationId xmlns:a16="http://schemas.microsoft.com/office/drawing/2014/main" id="{C65BF0DD-74C0-E055-CCAC-600751F51727}"/>
              </a:ext>
            </a:extLst>
          </p:cNvPr>
          <p:cNvSpPr>
            <a:spLocks noGrp="1"/>
          </p:cNvSpPr>
          <p:nvPr>
            <p:ph type="body" sz="quarter" idx="14" hasCustomPrompt="1"/>
          </p:nvPr>
        </p:nvSpPr>
        <p:spPr>
          <a:xfrm rot="16200000">
            <a:off x="4418179" y="3067943"/>
            <a:ext cx="1783080" cy="512064"/>
          </a:xfrm>
          <a:solidFill>
            <a:schemeClr val="accent3"/>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4" name="Text Placeholder 40">
            <a:extLst>
              <a:ext uri="{FF2B5EF4-FFF2-40B4-BE49-F238E27FC236}">
                <a16:creationId xmlns:a16="http://schemas.microsoft.com/office/drawing/2014/main" id="{25927394-D1A0-C084-C689-F7A4EEE924CB}"/>
              </a:ext>
            </a:extLst>
          </p:cNvPr>
          <p:cNvSpPr>
            <a:spLocks noGrp="1"/>
          </p:cNvSpPr>
          <p:nvPr>
            <p:ph type="body" sz="quarter" idx="19"/>
          </p:nvPr>
        </p:nvSpPr>
        <p:spPr>
          <a:xfrm>
            <a:off x="5589586" y="2432435"/>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9" name="Text Placeholder 33">
            <a:extLst>
              <a:ext uri="{FF2B5EF4-FFF2-40B4-BE49-F238E27FC236}">
                <a16:creationId xmlns:a16="http://schemas.microsoft.com/office/drawing/2014/main" id="{08F0F1F2-0D4E-95EA-349B-D734163FD55B}"/>
              </a:ext>
            </a:extLst>
          </p:cNvPr>
          <p:cNvSpPr>
            <a:spLocks noGrp="1"/>
          </p:cNvSpPr>
          <p:nvPr>
            <p:ph type="body" sz="quarter" idx="17" hasCustomPrompt="1"/>
          </p:nvPr>
        </p:nvSpPr>
        <p:spPr>
          <a:xfrm rot="16200000">
            <a:off x="6640222" y="4517644"/>
            <a:ext cx="1783080" cy="512064"/>
          </a:xfrm>
          <a:solidFill>
            <a:schemeClr val="accent4"/>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6" name="Text Placeholder 40">
            <a:extLst>
              <a:ext uri="{FF2B5EF4-FFF2-40B4-BE49-F238E27FC236}">
                <a16:creationId xmlns:a16="http://schemas.microsoft.com/office/drawing/2014/main" id="{B322E7EB-0174-5A8C-5BE3-F501B5670FAD}"/>
              </a:ext>
            </a:extLst>
          </p:cNvPr>
          <p:cNvSpPr>
            <a:spLocks noGrp="1"/>
          </p:cNvSpPr>
          <p:nvPr>
            <p:ph type="body" sz="quarter" idx="21"/>
          </p:nvPr>
        </p:nvSpPr>
        <p:spPr>
          <a:xfrm>
            <a:off x="7827392" y="3882136"/>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6" name="Text Placeholder 33">
            <a:extLst>
              <a:ext uri="{FF2B5EF4-FFF2-40B4-BE49-F238E27FC236}">
                <a16:creationId xmlns:a16="http://schemas.microsoft.com/office/drawing/2014/main" id="{36C15449-A445-41A6-EAD9-37446450CC14}"/>
              </a:ext>
            </a:extLst>
          </p:cNvPr>
          <p:cNvSpPr>
            <a:spLocks noGrp="1"/>
          </p:cNvSpPr>
          <p:nvPr>
            <p:ph type="body" sz="quarter" idx="15" hasCustomPrompt="1"/>
          </p:nvPr>
        </p:nvSpPr>
        <p:spPr>
          <a:xfrm rot="16200000">
            <a:off x="8862264" y="3072704"/>
            <a:ext cx="1783080" cy="512064"/>
          </a:xfrm>
          <a:solidFill>
            <a:schemeClr val="accent5"/>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5" name="Text Placeholder 40">
            <a:extLst>
              <a:ext uri="{FF2B5EF4-FFF2-40B4-BE49-F238E27FC236}">
                <a16:creationId xmlns:a16="http://schemas.microsoft.com/office/drawing/2014/main" id="{E6B7327B-EA3B-790D-AB08-0ED1D2FB401B}"/>
              </a:ext>
            </a:extLst>
          </p:cNvPr>
          <p:cNvSpPr>
            <a:spLocks noGrp="1"/>
          </p:cNvSpPr>
          <p:nvPr>
            <p:ph type="body" sz="quarter" idx="20"/>
          </p:nvPr>
        </p:nvSpPr>
        <p:spPr>
          <a:xfrm>
            <a:off x="10035230" y="2437196"/>
            <a:ext cx="1796654"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22120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070F102-837A-486A-0CD4-E957B66B872C}"/>
              </a:ext>
            </a:extLst>
          </p:cNvPr>
          <p:cNvPicPr>
            <a:picLocks noChangeAspect="1"/>
          </p:cNvPicPr>
          <p:nvPr userDrawn="1"/>
        </p:nvPicPr>
        <p:blipFill>
          <a:blip r:embed="rId2"/>
          <a:stretch>
            <a:fillRect/>
          </a:stretch>
        </p:blipFill>
        <p:spPr>
          <a:xfrm>
            <a:off x="0" y="3931920"/>
            <a:ext cx="5470497" cy="2926080"/>
          </a:xfrm>
          <a:prstGeom prst="rect">
            <a:avLst/>
          </a:prstGeom>
        </p:spPr>
      </p:pic>
      <p:pic>
        <p:nvPicPr>
          <p:cNvPr id="16" name="Picture 15">
            <a:extLst>
              <a:ext uri="{FF2B5EF4-FFF2-40B4-BE49-F238E27FC236}">
                <a16:creationId xmlns:a16="http://schemas.microsoft.com/office/drawing/2014/main" id="{519FAF77-1797-C11F-A1A9-B351E30B37C2}"/>
              </a:ext>
            </a:extLst>
          </p:cNvPr>
          <p:cNvPicPr>
            <a:picLocks noChangeAspect="1"/>
          </p:cNvPicPr>
          <p:nvPr userDrawn="1"/>
        </p:nvPicPr>
        <p:blipFill>
          <a:blip r:embed="rId3"/>
          <a:stretch>
            <a:fillRect/>
          </a:stretch>
        </p:blipFill>
        <p:spPr>
          <a:xfrm>
            <a:off x="7208215" y="0"/>
            <a:ext cx="4983785" cy="2276856"/>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5157787"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2871216"/>
            <a:ext cx="5157787" cy="324746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6400800" y="2438400"/>
            <a:ext cx="5183188"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6400800" y="2871216"/>
            <a:ext cx="5183188" cy="324746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Three Content">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AE1E66A3-7FD1-08A5-8B20-36C5331DCF69}"/>
              </a:ext>
            </a:extLst>
          </p:cNvPr>
          <p:cNvPicPr>
            <a:picLocks noChangeAspect="1"/>
          </p:cNvPicPr>
          <p:nvPr userDrawn="1"/>
        </p:nvPicPr>
        <p:blipFill>
          <a:blip r:embed="rId2"/>
          <a:stretch>
            <a:fillRect/>
          </a:stretch>
        </p:blipFill>
        <p:spPr>
          <a:xfrm>
            <a:off x="6453650" y="4014216"/>
            <a:ext cx="5738350" cy="2843784"/>
          </a:xfrm>
          <a:prstGeom prst="rect">
            <a:avLst/>
          </a:prstGeom>
        </p:spPr>
      </p:pic>
      <p:pic>
        <p:nvPicPr>
          <p:cNvPr id="14" name="Picture 13">
            <a:extLst>
              <a:ext uri="{FF2B5EF4-FFF2-40B4-BE49-F238E27FC236}">
                <a16:creationId xmlns:a16="http://schemas.microsoft.com/office/drawing/2014/main" id="{4464B067-71A6-CB30-BD46-5499FAAE00F9}"/>
              </a:ext>
            </a:extLst>
          </p:cNvPr>
          <p:cNvPicPr>
            <a:picLocks noChangeAspect="1"/>
          </p:cNvPicPr>
          <p:nvPr userDrawn="1"/>
        </p:nvPicPr>
        <p:blipFill>
          <a:blip r:embed="rId3"/>
          <a:stretch>
            <a:fillRect/>
          </a:stretch>
        </p:blipFill>
        <p:spPr>
          <a:xfrm>
            <a:off x="0" y="0"/>
            <a:ext cx="5458968" cy="2919913"/>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07408"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07408"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4">
            <a:extLst>
              <a:ext uri="{FF2B5EF4-FFF2-40B4-BE49-F238E27FC236}">
                <a16:creationId xmlns:a16="http://schemas.microsoft.com/office/drawing/2014/main" id="{9A48939F-0CF9-9CBD-F606-7A4850B910A1}"/>
              </a:ext>
            </a:extLst>
          </p:cNvPr>
          <p:cNvSpPr>
            <a:spLocks noGrp="1"/>
          </p:cNvSpPr>
          <p:nvPr>
            <p:ph type="body" sz="quarter" idx="13"/>
          </p:nvPr>
        </p:nvSpPr>
        <p:spPr>
          <a:xfrm>
            <a:off x="8183880"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a:extLst>
              <a:ext uri="{FF2B5EF4-FFF2-40B4-BE49-F238E27FC236}">
                <a16:creationId xmlns:a16="http://schemas.microsoft.com/office/drawing/2014/main" id="{693BC756-2B97-9751-B879-03B6F1C405C3}"/>
              </a:ext>
            </a:extLst>
          </p:cNvPr>
          <p:cNvSpPr>
            <a:spLocks noGrp="1"/>
          </p:cNvSpPr>
          <p:nvPr>
            <p:ph sz="quarter" idx="14"/>
          </p:nvPr>
        </p:nvSpPr>
        <p:spPr>
          <a:xfrm>
            <a:off x="8183880"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49287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5F45936-2436-D9FD-A05D-F3C70F90FDCC}"/>
              </a:ext>
            </a:extLst>
          </p:cNvPr>
          <p:cNvPicPr>
            <a:picLocks noChangeAspect="1"/>
          </p:cNvPicPr>
          <p:nvPr userDrawn="1"/>
        </p:nvPicPr>
        <p:blipFill>
          <a:blip r:embed="rId2"/>
          <a:stretch>
            <a:fillRect/>
          </a:stretch>
        </p:blipFill>
        <p:spPr>
          <a:xfrm>
            <a:off x="0" y="3758530"/>
            <a:ext cx="4700016" cy="3099470"/>
          </a:xfrm>
          <a:prstGeom prst="rect">
            <a:avLst/>
          </a:prstGeom>
        </p:spPr>
      </p:pic>
      <p:pic>
        <p:nvPicPr>
          <p:cNvPr id="8" name="Picture 7">
            <a:extLst>
              <a:ext uri="{FF2B5EF4-FFF2-40B4-BE49-F238E27FC236}">
                <a16:creationId xmlns:a16="http://schemas.microsoft.com/office/drawing/2014/main" id="{0DF862D5-CF3B-E45B-934F-ACEF42B35BB4}"/>
              </a:ext>
            </a:extLst>
          </p:cNvPr>
          <p:cNvPicPr>
            <a:picLocks noChangeAspect="1"/>
          </p:cNvPicPr>
          <p:nvPr userDrawn="1"/>
        </p:nvPicPr>
        <p:blipFill>
          <a:blip r:embed="rId3"/>
          <a:stretch>
            <a:fillRect/>
          </a:stretch>
        </p:blipFill>
        <p:spPr>
          <a:xfrm>
            <a:off x="0" y="0"/>
            <a:ext cx="5148072" cy="3436275"/>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888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79AFB71-7F33-280E-7877-06F4AFFF063A}"/>
              </a:ext>
            </a:extLst>
          </p:cNvPr>
          <p:cNvPicPr>
            <a:picLocks noChangeAspect="1"/>
          </p:cNvPicPr>
          <p:nvPr userDrawn="1"/>
        </p:nvPicPr>
        <p:blipFill>
          <a:blip r:embed="rId2"/>
          <a:srcRect/>
          <a:stretch/>
        </p:blipFill>
        <p:spPr>
          <a:xfrm>
            <a:off x="0" y="0"/>
            <a:ext cx="12192000" cy="6858000"/>
          </a:xfrm>
          <a:prstGeom prst="rect">
            <a:avLst/>
          </a:prstGeom>
        </p:spPr>
      </p:pic>
      <p:sp>
        <p:nvSpPr>
          <p:cNvPr id="6" name="Title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10" name="Subtitle 2">
            <a:extLst>
              <a:ext uri="{FF2B5EF4-FFF2-40B4-BE49-F238E27FC236}">
                <a16:creationId xmlns:a16="http://schemas.microsoft.com/office/drawing/2014/main" id="{DC93615E-193E-5253-6EE0-EC01791E3A3A}"/>
              </a:ext>
            </a:extLst>
          </p:cNvPr>
          <p:cNvSpPr>
            <a:spLocks noGrp="1"/>
          </p:cNvSpPr>
          <p:nvPr>
            <p:ph type="subTitle" idx="1"/>
          </p:nvPr>
        </p:nvSpPr>
        <p:spPr>
          <a:xfrm>
            <a:off x="1078992" y="348386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403559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
        <p:nvSpPr>
          <p:cNvPr id="2" name="Title 1">
            <a:extLst>
              <a:ext uri="{FF2B5EF4-FFF2-40B4-BE49-F238E27FC236}">
                <a16:creationId xmlns:a16="http://schemas.microsoft.com/office/drawing/2014/main" id="{3BDEDC48-AA67-6FC9-FF0E-CD3CB49A502F}"/>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5418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atin typeface="+mj-lt"/>
              </a:defRPr>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8" name="Straight Connector 7">
            <a:extLst>
              <a:ext uri="{FF2B5EF4-FFF2-40B4-BE49-F238E27FC236}">
                <a16:creationId xmlns:a16="http://schemas.microsoft.com/office/drawing/2014/main" id="{5754AE8D-13E4-BDDA-7C36-A9E08FD0A0E8}"/>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6CE37136-8479-8CDC-7EEB-030C1A8151EF}"/>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atin typeface="+mj-lt"/>
              </a:defRPr>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a:xfrm>
            <a:off x="4038600" y="11575"/>
            <a:ext cx="4114800" cy="856526"/>
          </a:xfrm>
          <a:prstGeom prst="rect">
            <a:avLst/>
          </a:prstGeom>
        </p:spPr>
        <p:txBody>
          <a:bodyPr/>
          <a:lstStyle/>
          <a:p>
            <a:r>
              <a:rPr lang="en-US" dirty="0"/>
              <a:t>PRESENTATION TITLE</a:t>
            </a:r>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a:xfrm>
            <a:off x="4038600" y="6006546"/>
            <a:ext cx="4114800" cy="851453"/>
          </a:xfrm>
          <a:prstGeom prst="rect">
            <a:avLst/>
          </a:prstGeom>
        </p:spPr>
        <p:txBody>
          <a:bodyPr/>
          <a:lstStyle/>
          <a:p>
            <a:fld id="{294A09A9-5501-47C1-A89A-A340965A2BE2}" type="slidenum">
              <a:rPr lang="en-US" smtClean="0"/>
              <a:t>‹#›</a:t>
            </a:fld>
            <a:endParaRPr lang="en-US" dirty="0"/>
          </a:p>
        </p:txBody>
      </p:sp>
      <p:cxnSp>
        <p:nvCxnSpPr>
          <p:cNvPr id="8" name="Straight Connector 7">
            <a:extLst>
              <a:ext uri="{FF2B5EF4-FFF2-40B4-BE49-F238E27FC236}">
                <a16:creationId xmlns:a16="http://schemas.microsoft.com/office/drawing/2014/main" id="{1DC6EFE9-BD9C-6124-823A-BD1C488321D2}"/>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21B53473-DF27-C657-627F-ED66976E076B}"/>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E020D11E-3FF2-1E7F-038B-4F9534916FE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1660127"/>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3104752"/>
            <a:ext cx="11430000" cy="2092281"/>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11575"/>
            <a:ext cx="4114800" cy="856526"/>
          </a:xfrm>
          <a:prstGeom prst="rect">
            <a:avLst/>
          </a:prstGeom>
        </p:spPr>
        <p:txBody>
          <a:bodyPr vert="horz" lIns="91440" tIns="45720" rIns="91440" bIns="45720" rtlCol="0" anchor="ctr">
            <a:noAutofit/>
          </a:bodyPr>
          <a:lstStyle>
            <a:lvl1pPr algn="ctr">
              <a:defRPr sz="1200" b="1" i="0" spc="200" baseline="0">
                <a:solidFill>
                  <a:schemeClr val="tx1"/>
                </a:solidFill>
                <a:latin typeface="+mn-lt"/>
                <a:cs typeface="Arial" panose="020B0604020202020204" pitchFamily="34" charset="0"/>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4038600" y="6006546"/>
            <a:ext cx="4114800" cy="851453"/>
          </a:xfrm>
          <a:prstGeom prst="rect">
            <a:avLst/>
          </a:prstGeom>
        </p:spPr>
        <p:txBody>
          <a:bodyPr vert="horz" lIns="91440" tIns="45720" rIns="91440" bIns="45720" rtlCol="0" anchor="ctr">
            <a:noAutofit/>
          </a:bodyPr>
          <a:lstStyle>
            <a:lvl1pPr algn="ctr">
              <a:defRPr sz="1200" b="1" i="0" spc="200" baseline="0">
                <a:solidFill>
                  <a:schemeClr val="tx1"/>
                </a:solidFill>
                <a:latin typeface="+mn-lt"/>
                <a:cs typeface="Arial" panose="020B0604020202020204" pitchFamily="34" charset="0"/>
              </a:defRPr>
            </a:lvl1pPr>
          </a:lstStyle>
          <a:p>
            <a:r>
              <a:rPr lang="en-US" dirty="0"/>
              <a:t>&lt;##&gt;</a:t>
            </a:r>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64" r:id="rId3"/>
    <p:sldLayoutId id="2147483651" r:id="rId4"/>
    <p:sldLayoutId id="2147483662" r:id="rId5"/>
    <p:sldLayoutId id="2147483665" r:id="rId6"/>
    <p:sldLayoutId id="2147483669" r:id="rId7"/>
    <p:sldLayoutId id="2147483658" r:id="rId8"/>
    <p:sldLayoutId id="2147483666" r:id="rId9"/>
    <p:sldLayoutId id="2147483668" r:id="rId10"/>
    <p:sldLayoutId id="2147483670" r:id="rId11"/>
    <p:sldLayoutId id="2147483653" r:id="rId12"/>
    <p:sldLayoutId id="2147483667" r:id="rId13"/>
    <p:sldLayoutId id="2147483661" r:id="rId14"/>
    <p:sldLayoutId id="2147483660" r:id="rId15"/>
    <p:sldLayoutId id="2147483655" r:id="rId16"/>
    <p:sldLayoutId id="2147483659"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400" b="1" i="0" kern="1200" cap="all" spc="400" baseline="0">
          <a:solidFill>
            <a:schemeClr val="tx1"/>
          </a:solidFill>
          <a:latin typeface="+mj-lt"/>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50" baseline="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50" baseline="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50" baseline="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50" baseline="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50" baseline="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hyperlink" Target="https://www.frontiersin.org/articles/10.3389/fpsyg.2019.02071/full#B8" TargetMode="Externa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ln>
            <a:solidFill>
              <a:schemeClr val="tx1"/>
            </a:solidFill>
          </a:ln>
        </p:spPr>
        <p:txBody>
          <a:bodyPr/>
          <a:lstStyle/>
          <a:p>
            <a:pPr algn="ctr"/>
            <a:r>
              <a:rPr lang="en-GB" sz="4000" b="1"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Children, Young People and Families </a:t>
            </a:r>
            <a:br>
              <a:rPr lang="en-GB" sz="4000" b="1"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br>
              <a:rPr lang="en-GB" sz="4000" b="1"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GB" sz="4000"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ea typeface="Amasis MT Pro Black" panose="02000000000000000000" pitchFamily="2" charset="0"/>
                <a:cs typeface="Arial" panose="020B0604020202020204" pitchFamily="34" charset="0"/>
              </a:rPr>
              <a:t>Presentation Case Study </a:t>
            </a:r>
            <a:r>
              <a:rPr lang="en-GB" sz="4000" i="1"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ea typeface="Amasis MT Pro Black" panose="02000000000000000000" pitchFamily="2" charset="0"/>
                <a:cs typeface="Arial" panose="020B0604020202020204" pitchFamily="34" charset="0"/>
              </a:rPr>
              <a:t>e </a:t>
            </a:r>
            <a:br>
              <a:rPr lang="en-GB" sz="4000" b="1"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latin typeface="Arial" panose="020B0604020202020204" pitchFamily="34" charset="0"/>
              </a:rPr>
            </a:br>
            <a:endParaRPr lang="en-US" sz="4000" dirty="0">
              <a:ln w="2857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effectLst>
                <a:outerShdw blurRad="38100" dist="38100" dir="2700000" algn="tl">
                  <a:srgbClr val="000000">
                    <a:alpha val="43137"/>
                  </a:srgbClr>
                </a:outerShdw>
              </a:effectLst>
            </a:endParaRP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p:txBody>
          <a:bodyPr/>
          <a:lstStyle/>
          <a:p>
            <a:pPr algn="ctr"/>
            <a:r>
              <a:rPr lang="en-US" sz="1600" dirty="0"/>
              <a:t>Students Name: Vimi Naiko ( 2120212 ) &amp; Waris Qadri ( 1921231 )</a:t>
            </a:r>
          </a:p>
          <a:p>
            <a:pPr algn="ctr"/>
            <a:r>
              <a:rPr lang="en-GB" sz="1600" dirty="0"/>
              <a:t>Module: BMHP5004_BIRM</a:t>
            </a:r>
          </a:p>
          <a:p>
            <a:pPr algn="ctr"/>
            <a:r>
              <a:rPr lang="en-GB" sz="1600" dirty="0"/>
              <a:t>Lecturer: Rachael Rivers</a:t>
            </a:r>
          </a:p>
          <a:p>
            <a:pPr algn="ctr"/>
            <a:endParaRPr lang="en-GB" sz="2400" dirty="0">
              <a:latin typeface="Arial" panose="020B0604020202020204" pitchFamily="34" charset="0"/>
              <a:ea typeface="Amasis MT Pro Medium" panose="02000000000000000000" pitchFamily="2" charset="0"/>
              <a:cs typeface="Arial" panose="020B0604020202020204" pitchFamily="34" charset="0"/>
            </a:endParaRPr>
          </a:p>
          <a:p>
            <a:endParaRPr lang="en-GB" sz="2400" dirty="0">
              <a:solidFill>
                <a:srgbClr val="FF0000"/>
              </a:solidFill>
              <a:latin typeface="Arial" panose="020B0604020202020204" pitchFamily="34" charset="0"/>
              <a:ea typeface="Amasis MT Pro Medium" panose="02000000000000000000" pitchFamily="2" charset="0"/>
              <a:cs typeface="Arial" panose="020B0604020202020204" pitchFamily="34" charset="0"/>
            </a:endParaRP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F4EFB8-B32B-E305-CA40-1BDEF9E3C5D6}"/>
              </a:ext>
            </a:extLst>
          </p:cNvPr>
          <p:cNvSpPr>
            <a:spLocks noGrp="1"/>
          </p:cNvSpPr>
          <p:nvPr>
            <p:ph type="title"/>
          </p:nvPr>
        </p:nvSpPr>
        <p:spPr/>
        <p:txBody>
          <a:bodyPr/>
          <a:lstStyle/>
          <a:p>
            <a:r>
              <a:rPr lang="en-US" dirty="0">
                <a:ln>
                  <a:solidFill>
                    <a:schemeClr val="bg1"/>
                  </a:solidFill>
                </a:ln>
              </a:rPr>
              <a:t>Content</a:t>
            </a:r>
          </a:p>
        </p:txBody>
      </p:sp>
      <p:sp>
        <p:nvSpPr>
          <p:cNvPr id="5" name="Content Placeholder 4">
            <a:extLst>
              <a:ext uri="{FF2B5EF4-FFF2-40B4-BE49-F238E27FC236}">
                <a16:creationId xmlns:a16="http://schemas.microsoft.com/office/drawing/2014/main" id="{3602EF04-C343-BFD2-AB41-A62063075783}"/>
              </a:ext>
            </a:extLst>
          </p:cNvPr>
          <p:cNvSpPr>
            <a:spLocks noGrp="1"/>
          </p:cNvSpPr>
          <p:nvPr>
            <p:ph sz="quarter" idx="13"/>
          </p:nvPr>
        </p:nvSpPr>
        <p:spPr/>
        <p:txBody>
          <a:bodyPr/>
          <a:lstStyle/>
          <a:p>
            <a:pPr marL="342900" indent="-342900">
              <a:buFont typeface="+mj-lt"/>
              <a:buAutoNum type="arabicPeriod"/>
            </a:pPr>
            <a:r>
              <a:rPr lang="en-US" sz="1400" dirty="0"/>
              <a:t>Introduction</a:t>
            </a:r>
          </a:p>
          <a:p>
            <a:pPr marL="342900" indent="-342900">
              <a:buFont typeface="+mj-lt"/>
              <a:buAutoNum type="arabicPeriod"/>
            </a:pPr>
            <a:r>
              <a:rPr lang="en-GB" sz="1400" dirty="0">
                <a:latin typeface="Arial" panose="020B0604020202020204" pitchFamily="34" charset="0"/>
                <a:cs typeface="Arial" panose="020B0604020202020204" pitchFamily="34" charset="0"/>
              </a:rPr>
              <a:t>Risk factors </a:t>
            </a:r>
          </a:p>
          <a:p>
            <a:pPr marL="342900" indent="-342900">
              <a:buFont typeface="+mj-lt"/>
              <a:buAutoNum type="arabicPeriod"/>
            </a:pPr>
            <a:r>
              <a:rPr lang="en-GB" sz="1400" u="sng" dirty="0">
                <a:latin typeface="Arial" panose="020B0604020202020204" pitchFamily="34" charset="0"/>
                <a:cs typeface="Arial" panose="020B0604020202020204" pitchFamily="34" charset="0"/>
              </a:rPr>
              <a:t>Mother</a:t>
            </a:r>
          </a:p>
          <a:p>
            <a:pPr marL="342900" indent="-342900">
              <a:buFont typeface="+mj-lt"/>
              <a:buAutoNum type="arabicPeriod"/>
            </a:pPr>
            <a:r>
              <a:rPr lang="en-GB" sz="1400" u="sng" dirty="0">
                <a:latin typeface="Arial" panose="020B0604020202020204" pitchFamily="34" charset="0"/>
                <a:cs typeface="Arial" panose="020B0604020202020204" pitchFamily="34" charset="0"/>
              </a:rPr>
              <a:t>Child </a:t>
            </a:r>
          </a:p>
          <a:p>
            <a:pPr marL="342900" indent="-342900">
              <a:buFont typeface="+mj-lt"/>
              <a:buAutoNum type="arabicPeriod"/>
            </a:pPr>
            <a:r>
              <a:rPr lang="en-GB" sz="1400" u="sng" dirty="0">
                <a:latin typeface="Arial" panose="020B0604020202020204" pitchFamily="34" charset="0"/>
                <a:cs typeface="Arial" panose="020B0604020202020204" pitchFamily="34" charset="0"/>
              </a:rPr>
              <a:t>Theory </a:t>
            </a:r>
          </a:p>
          <a:p>
            <a:pPr marL="342900" indent="-342900">
              <a:buFont typeface="+mj-lt"/>
              <a:buAutoNum type="arabicPeriod"/>
            </a:pPr>
            <a:r>
              <a:rPr lang="en-GB" sz="1400" u="sng" dirty="0">
                <a:latin typeface="Arial" panose="020B0604020202020204" pitchFamily="34" charset="0"/>
              </a:rPr>
              <a:t>Child example</a:t>
            </a:r>
            <a:r>
              <a:rPr lang="en-GB" sz="1400" u="sng"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marL="342900" indent="-342900">
              <a:buFont typeface="+mj-lt"/>
              <a:buAutoNum type="arabicPeriod"/>
            </a:pPr>
            <a:r>
              <a:rPr lang="en-GB" sz="1400" dirty="0">
                <a:latin typeface="Arial" panose="020B0604020202020204" pitchFamily="34" charset="0"/>
                <a:cs typeface="Arial" panose="020B0604020202020204" pitchFamily="34" charset="0"/>
              </a:rPr>
              <a:t>Current relevant policy </a:t>
            </a:r>
          </a:p>
          <a:p>
            <a:pPr marL="342900" indent="-342900">
              <a:buFont typeface="+mj-lt"/>
              <a:buAutoNum type="arabicPeriod"/>
            </a:pPr>
            <a:r>
              <a:rPr lang="en-GB" sz="1400" dirty="0">
                <a:latin typeface="Arial" panose="020B0604020202020204" pitchFamily="34" charset="0"/>
                <a:cs typeface="Arial" panose="020B0604020202020204" pitchFamily="34" charset="0"/>
              </a:rPr>
              <a:t>Invention and prevention</a:t>
            </a:r>
          </a:p>
          <a:p>
            <a:pPr marL="342900" indent="-342900">
              <a:buFont typeface="+mj-lt"/>
              <a:buAutoNum type="arabicPeriod"/>
            </a:pPr>
            <a:r>
              <a:rPr lang="en-GB" sz="1400" dirty="0">
                <a:latin typeface="Arial" panose="020B0604020202020204" pitchFamily="34" charset="0"/>
                <a:cs typeface="Arial" panose="020B0604020202020204" pitchFamily="34" charset="0"/>
              </a:rPr>
              <a:t>Conclusion </a:t>
            </a:r>
          </a:p>
          <a:p>
            <a:pPr marL="342900" indent="-342900">
              <a:buFont typeface="+mj-lt"/>
              <a:buAutoNum type="arabicPeriod"/>
            </a:pPr>
            <a:r>
              <a:rPr lang="en-GB" sz="1400" dirty="0">
                <a:latin typeface="Arial" panose="020B0604020202020204" pitchFamily="34" charset="0"/>
              </a:rPr>
              <a:t>Reference </a:t>
            </a:r>
            <a:endParaRPr lang="en-GB" sz="1400" dirty="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4A003396-B624-401E-50C6-C0BB01AF161D}"/>
              </a:ext>
            </a:extLst>
          </p:cNvPr>
          <p:cNvSpPr>
            <a:spLocks noGrp="1"/>
          </p:cNvSpPr>
          <p:nvPr>
            <p:ph type="sldNum" sz="quarter" idx="12"/>
          </p:nvPr>
        </p:nvSpPr>
        <p:spPr/>
        <p:txBody>
          <a:bodyPr/>
          <a:lstStyle/>
          <a:p>
            <a:fld id="{294A09A9-5501-47C1-A89A-A340965A2BE2}" type="slidenum">
              <a:rPr lang="en-US" smtClean="0"/>
              <a:pPr/>
              <a:t>2</a:t>
            </a:fld>
            <a:endParaRPr lang="en-US" dirty="0"/>
          </a:p>
        </p:txBody>
      </p:sp>
    </p:spTree>
    <p:extLst>
      <p:ext uri="{BB962C8B-B14F-4D97-AF65-F5344CB8AC3E}">
        <p14:creationId xmlns:p14="http://schemas.microsoft.com/office/powerpoint/2010/main" val="3307162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7775003-C8C2-57FA-C8D5-99577C44F58A}"/>
              </a:ext>
            </a:extLst>
          </p:cNvPr>
          <p:cNvSpPr>
            <a:spLocks noGrp="1"/>
          </p:cNvSpPr>
          <p:nvPr>
            <p:ph type="title"/>
          </p:nvPr>
        </p:nvSpPr>
        <p:spPr/>
        <p:txBody>
          <a:bodyPr/>
          <a:lstStyle/>
          <a:p>
            <a:r>
              <a:rPr lang="en-US" sz="4400" dirty="0">
                <a:ln>
                  <a:solidFill>
                    <a:schemeClr val="bg1"/>
                  </a:solidFill>
                </a:ln>
              </a:rPr>
              <a:t>INTRODUCTION</a:t>
            </a:r>
          </a:p>
        </p:txBody>
      </p:sp>
      <p:sp>
        <p:nvSpPr>
          <p:cNvPr id="5" name="Content Placeholder 4">
            <a:extLst>
              <a:ext uri="{FF2B5EF4-FFF2-40B4-BE49-F238E27FC236}">
                <a16:creationId xmlns:a16="http://schemas.microsoft.com/office/drawing/2014/main" id="{95D67805-CCBD-8182-540F-93068A90C4E8}"/>
              </a:ext>
            </a:extLst>
          </p:cNvPr>
          <p:cNvSpPr>
            <a:spLocks noGrp="1"/>
          </p:cNvSpPr>
          <p:nvPr>
            <p:ph sz="quarter" idx="13"/>
          </p:nvPr>
        </p:nvSpPr>
        <p:spPr>
          <a:xfrm>
            <a:off x="5797296" y="304800"/>
            <a:ext cx="6089904" cy="5327651"/>
          </a:xfrm>
        </p:spPr>
        <p:txBody>
          <a:bodyPr/>
          <a:lstStyle/>
          <a:p>
            <a:pPr algn="ctr"/>
            <a:r>
              <a:rPr lang="en-US" sz="1200" b="1" dirty="0"/>
              <a:t>The term "anti-social </a:t>
            </a:r>
            <a:r>
              <a:rPr lang="en-US" sz="1200" b="1" dirty="0" err="1"/>
              <a:t>behaviour</a:t>
            </a:r>
            <a:r>
              <a:rPr lang="en-US" sz="1200" b="1" dirty="0"/>
              <a:t>" (ASB) is used to describe a broad variety of selfish and unacceptable </a:t>
            </a:r>
            <a:r>
              <a:rPr lang="en-US" sz="1200" b="1" dirty="0" err="1"/>
              <a:t>behaviours</a:t>
            </a:r>
            <a:r>
              <a:rPr lang="en-US" sz="1200" b="1" dirty="0"/>
              <a:t> that can reduce the quality of community life (</a:t>
            </a:r>
            <a:r>
              <a:rPr lang="en-US" sz="1200" b="1" dirty="0" err="1"/>
              <a:t>Fyson</a:t>
            </a:r>
            <a:r>
              <a:rPr lang="en-US" sz="1200" b="1" dirty="0"/>
              <a:t> &amp; Yates, 2011).</a:t>
            </a:r>
          </a:p>
          <a:p>
            <a:r>
              <a:rPr lang="en-US" sz="1200" b="1" dirty="0"/>
              <a:t>The purpose of this study </a:t>
            </a:r>
          </a:p>
          <a:p>
            <a:pPr marL="171450" indent="-171450">
              <a:buFont typeface="Arial" panose="020B0604020202020204" pitchFamily="34" charset="0"/>
              <a:buChar char="•"/>
            </a:pPr>
            <a:r>
              <a:rPr lang="en-US" sz="1200" dirty="0"/>
              <a:t>To quickly and effectively address reports of anti-social behavior </a:t>
            </a:r>
          </a:p>
          <a:p>
            <a:pPr marL="171450" indent="-171450">
              <a:buFont typeface="Arial" panose="020B0604020202020204" pitchFamily="34" charset="0"/>
              <a:buChar char="•"/>
            </a:pPr>
            <a:r>
              <a:rPr lang="en-US" sz="1200" dirty="0"/>
              <a:t>to reduce the number of children who use the criminal justice system,</a:t>
            </a:r>
          </a:p>
          <a:p>
            <a:pPr marL="171450" indent="-171450">
              <a:buFont typeface="Arial" panose="020B0604020202020204" pitchFamily="34" charset="0"/>
              <a:buChar char="•"/>
            </a:pPr>
            <a:r>
              <a:rPr lang="en-US" sz="1200" dirty="0"/>
              <a:t>to increase the attendance of the groups</a:t>
            </a:r>
          </a:p>
          <a:p>
            <a:r>
              <a:rPr lang="en-US" sz="1200" b="1" dirty="0"/>
              <a:t>Key points:</a:t>
            </a:r>
          </a:p>
          <a:p>
            <a:pPr marL="285750" indent="-285750">
              <a:buFont typeface="Arial" panose="020B0604020202020204" pitchFamily="34" charset="0"/>
              <a:buChar char="•"/>
            </a:pPr>
            <a:r>
              <a:rPr lang="en-US" sz="1200" dirty="0"/>
              <a:t>practitioners need to promptly and effectively deal with ASB(Heap, V., Black, A. and </a:t>
            </a:r>
            <a:r>
              <a:rPr lang="en-US" sz="1200" dirty="0" err="1"/>
              <a:t>Devany</a:t>
            </a:r>
            <a:r>
              <a:rPr lang="en-US" sz="1200" dirty="0"/>
              <a:t>, C., 2022).</a:t>
            </a:r>
          </a:p>
          <a:p>
            <a:pPr marL="285750" indent="-285750">
              <a:buFont typeface="Arial" panose="020B0604020202020204" pitchFamily="34" charset="0"/>
              <a:buChar char="•"/>
            </a:pPr>
            <a:r>
              <a:rPr lang="en-US" sz="1200" dirty="0"/>
              <a:t>More attention must be paid to the effects of ASB on victims</a:t>
            </a:r>
          </a:p>
          <a:p>
            <a:pPr marL="285750" indent="-285750">
              <a:buFont typeface="Arial" panose="020B0604020202020204" pitchFamily="34" charset="0"/>
              <a:buChar char="•"/>
            </a:pPr>
            <a:r>
              <a:rPr lang="en-US" sz="1200" dirty="0"/>
              <a:t>To manage those high-risk cases(Wiley, Jacob &amp; </a:t>
            </a:r>
            <a:r>
              <a:rPr lang="en-US" sz="1200" dirty="0" err="1"/>
              <a:t>Burd</a:t>
            </a:r>
            <a:r>
              <a:rPr lang="en-US" sz="1200" dirty="0"/>
              <a:t>, 2020)</a:t>
            </a:r>
          </a:p>
        </p:txBody>
      </p:sp>
      <p:sp>
        <p:nvSpPr>
          <p:cNvPr id="3" name="Slide Number Placeholder 2">
            <a:extLst>
              <a:ext uri="{FF2B5EF4-FFF2-40B4-BE49-F238E27FC236}">
                <a16:creationId xmlns:a16="http://schemas.microsoft.com/office/drawing/2014/main" id="{F0986A75-51DF-087B-EE6E-0899D0826DFB}"/>
              </a:ext>
            </a:extLst>
          </p:cNvPr>
          <p:cNvSpPr>
            <a:spLocks noGrp="1"/>
          </p:cNvSpPr>
          <p:nvPr>
            <p:ph type="sldNum" sz="quarter" idx="12"/>
          </p:nvPr>
        </p:nvSpPr>
        <p:spPr/>
        <p:txBody>
          <a:bodyPr/>
          <a:lstStyle/>
          <a:p>
            <a:fld id="{294A09A9-5501-47C1-A89A-A340965A2BE2}" type="slidenum">
              <a:rPr lang="en-US" smtClean="0"/>
              <a:pPr/>
              <a:t>3</a:t>
            </a:fld>
            <a:endParaRPr lang="en-US" dirty="0"/>
          </a:p>
        </p:txBody>
      </p:sp>
    </p:spTree>
    <p:extLst>
      <p:ext uri="{BB962C8B-B14F-4D97-AF65-F5344CB8AC3E}">
        <p14:creationId xmlns:p14="http://schemas.microsoft.com/office/powerpoint/2010/main" val="4220525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051510" y="665413"/>
            <a:ext cx="10040112" cy="1014984"/>
          </a:xfrm>
        </p:spPr>
        <p:txBody>
          <a:bodyPr anchor="t">
            <a:noAutofit/>
          </a:bodyPr>
          <a:lstStyle/>
          <a:p>
            <a:pPr algn="l"/>
            <a:r>
              <a:rPr lang="en-GB" sz="3200" dirty="0">
                <a:latin typeface="Arial" panose="020B0604020202020204" pitchFamily="34" charset="0"/>
                <a:cs typeface="Arial" panose="020B0604020202020204" pitchFamily="34" charset="0"/>
              </a:rPr>
              <a:t>RISK FACTORS</a:t>
            </a:r>
            <a:endParaRPr lang="en-US" sz="3200" spc="300" dirty="0">
              <a:ln w="28575">
                <a:solidFill>
                  <a:schemeClr val="tx1"/>
                </a:solidFill>
              </a:ln>
              <a:noFill/>
            </a:endParaRP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838200" y="1524000"/>
            <a:ext cx="10040112" cy="4809744"/>
          </a:xfrm>
        </p:spPr>
        <p:txBody>
          <a:bodyPr anchor="t"/>
          <a:lstStyle/>
          <a:p>
            <a:pPr marL="342900" indent="-342900" algn="l">
              <a:buFont typeface="Arial" panose="020B0604020202020204" pitchFamily="34" charset="0"/>
              <a:buChar char="•"/>
            </a:pPr>
            <a:r>
              <a:rPr lang="en-US" b="1" dirty="0"/>
              <a:t>Parenting </a:t>
            </a:r>
          </a:p>
          <a:p>
            <a:pPr marL="342900" indent="-342900" algn="l">
              <a:buFont typeface="Arial" panose="020B0604020202020204" pitchFamily="34" charset="0"/>
              <a:buChar char="•"/>
            </a:pPr>
            <a:r>
              <a:rPr lang="en-US" dirty="0"/>
              <a:t>School</a:t>
            </a:r>
            <a:endParaRPr lang="en-US" b="1" dirty="0"/>
          </a:p>
          <a:p>
            <a:pPr marL="342900" indent="-342900" algn="l">
              <a:buFont typeface="Arial" panose="020B0604020202020204" pitchFamily="34" charset="0"/>
              <a:buChar char="•"/>
            </a:pPr>
            <a:r>
              <a:rPr lang="en-US" i="0" dirty="0">
                <a:solidFill>
                  <a:srgbClr val="444444"/>
                </a:solidFill>
                <a:effectLst/>
                <a:latin typeface="Open Sans" panose="020B0606030504020204" pitchFamily="34" charset="0"/>
              </a:rPr>
              <a:t>Community</a:t>
            </a:r>
          </a:p>
          <a:p>
            <a:pPr marL="342900" indent="-342900" algn="l">
              <a:buFont typeface="Arial" panose="020B0604020202020204" pitchFamily="34" charset="0"/>
              <a:buChar char="•"/>
            </a:pPr>
            <a:r>
              <a:rPr lang="en-US" i="0" dirty="0">
                <a:solidFill>
                  <a:srgbClr val="444444"/>
                </a:solidFill>
                <a:effectLst/>
                <a:latin typeface="Open Sans" panose="020B0606030504020204" pitchFamily="34" charset="0"/>
              </a:rPr>
              <a:t>Individual factors</a:t>
            </a:r>
            <a:endParaRPr lang="en-US" dirty="0"/>
          </a:p>
        </p:txBody>
      </p:sp>
      <p:pic>
        <p:nvPicPr>
          <p:cNvPr id="1026" name="Picture 2" descr="Antisocial Behaviour - Origin Housing">
            <a:extLst>
              <a:ext uri="{FF2B5EF4-FFF2-40B4-BE49-F238E27FC236}">
                <a16:creationId xmlns:a16="http://schemas.microsoft.com/office/drawing/2014/main" id="{F39389B7-0996-0263-BD88-FECC6DDB09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3601787"/>
            <a:ext cx="76200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07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441B7-60D7-2BA4-B058-7AB43FA49F72}"/>
              </a:ext>
            </a:extLst>
          </p:cNvPr>
          <p:cNvSpPr>
            <a:spLocks noGrp="1"/>
          </p:cNvSpPr>
          <p:nvPr>
            <p:ph type="title"/>
          </p:nvPr>
        </p:nvSpPr>
        <p:spPr/>
        <p:txBody>
          <a:bodyPr/>
          <a:lstStyle/>
          <a:p>
            <a:r>
              <a:rPr lang="en-US" dirty="0"/>
              <a:t>Risk factors</a:t>
            </a:r>
          </a:p>
        </p:txBody>
      </p:sp>
      <p:sp>
        <p:nvSpPr>
          <p:cNvPr id="4" name="Footer Placeholder 3">
            <a:extLst>
              <a:ext uri="{FF2B5EF4-FFF2-40B4-BE49-F238E27FC236}">
                <a16:creationId xmlns:a16="http://schemas.microsoft.com/office/drawing/2014/main" id="{B071DF4C-EB67-6575-7791-C347DD98D341}"/>
              </a:ext>
            </a:extLst>
          </p:cNvPr>
          <p:cNvSpPr>
            <a:spLocks noGrp="1"/>
          </p:cNvSpPr>
          <p:nvPr>
            <p:ph type="ftr" sz="quarter" idx="11"/>
          </p:nvPr>
        </p:nvSpPr>
        <p:spPr/>
        <p:txBody>
          <a:bodyPr/>
          <a:lstStyle/>
          <a:p>
            <a:r>
              <a:rPr lang="en-US" dirty="0"/>
              <a:t>PRESENTATION TITLE</a:t>
            </a:r>
          </a:p>
        </p:txBody>
      </p:sp>
      <p:graphicFrame>
        <p:nvGraphicFramePr>
          <p:cNvPr id="7" name="Table 4">
            <a:extLst>
              <a:ext uri="{FF2B5EF4-FFF2-40B4-BE49-F238E27FC236}">
                <a16:creationId xmlns:a16="http://schemas.microsoft.com/office/drawing/2014/main" id="{A96CBE7A-D250-612F-A324-2A62727216D0}"/>
              </a:ext>
            </a:extLst>
          </p:cNvPr>
          <p:cNvGraphicFramePr>
            <a:graphicFrameLocks noGrp="1"/>
          </p:cNvGraphicFramePr>
          <p:nvPr>
            <p:ph sz="half" idx="2"/>
            <p:extLst>
              <p:ext uri="{D42A27DB-BD31-4B8C-83A1-F6EECF244321}">
                <p14:modId xmlns:p14="http://schemas.microsoft.com/office/powerpoint/2010/main" val="2195627811"/>
              </p:ext>
            </p:extLst>
          </p:nvPr>
        </p:nvGraphicFramePr>
        <p:xfrm>
          <a:off x="838200" y="2441574"/>
          <a:ext cx="9806301" cy="3349625"/>
        </p:xfrm>
        <a:graphic>
          <a:graphicData uri="http://schemas.openxmlformats.org/drawingml/2006/table">
            <a:tbl>
              <a:tblPr firstRow="1" bandRow="1">
                <a:tableStyleId>{5C22544A-7EE6-4342-B048-85BDC9FD1C3A}</a:tableStyleId>
              </a:tblPr>
              <a:tblGrid>
                <a:gridCol w="228600">
                  <a:extLst>
                    <a:ext uri="{9D8B030D-6E8A-4147-A177-3AD203B41FA5}">
                      <a16:colId xmlns:a16="http://schemas.microsoft.com/office/drawing/2014/main" val="1689330750"/>
                    </a:ext>
                  </a:extLst>
                </a:gridCol>
                <a:gridCol w="2262504">
                  <a:extLst>
                    <a:ext uri="{9D8B030D-6E8A-4147-A177-3AD203B41FA5}">
                      <a16:colId xmlns:a16="http://schemas.microsoft.com/office/drawing/2014/main" val="2660631934"/>
                    </a:ext>
                  </a:extLst>
                </a:gridCol>
                <a:gridCol w="2438399">
                  <a:extLst>
                    <a:ext uri="{9D8B030D-6E8A-4147-A177-3AD203B41FA5}">
                      <a16:colId xmlns:a16="http://schemas.microsoft.com/office/drawing/2014/main" val="3909717689"/>
                    </a:ext>
                  </a:extLst>
                </a:gridCol>
                <a:gridCol w="2438399">
                  <a:extLst>
                    <a:ext uri="{9D8B030D-6E8A-4147-A177-3AD203B41FA5}">
                      <a16:colId xmlns:a16="http://schemas.microsoft.com/office/drawing/2014/main" val="1603189107"/>
                    </a:ext>
                  </a:extLst>
                </a:gridCol>
                <a:gridCol w="2438399">
                  <a:extLst>
                    <a:ext uri="{9D8B030D-6E8A-4147-A177-3AD203B41FA5}">
                      <a16:colId xmlns:a16="http://schemas.microsoft.com/office/drawing/2014/main" val="2755691855"/>
                    </a:ext>
                  </a:extLst>
                </a:gridCol>
              </a:tblGrid>
              <a:tr h="766254">
                <a:tc>
                  <a:txBody>
                    <a:bodyPr/>
                    <a:lstStyle/>
                    <a:p>
                      <a:pPr algn="ctr"/>
                      <a:endParaRPr lang="en-US" sz="2000" b="1" i="0" spc="200" baseline="0" dirty="0">
                        <a:solidFill>
                          <a:schemeClr val="bg1"/>
                        </a:solidFill>
                        <a:latin typeface="+mn-lt"/>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en-US" sz="1800" b="1" i="0" spc="200" baseline="0" dirty="0">
                          <a:solidFill>
                            <a:schemeClr val="bg1"/>
                          </a:solidFill>
                          <a:latin typeface="+mn-lt"/>
                          <a:cs typeface="Arial" panose="020B0604020202020204" pitchFamily="34" charset="0"/>
                        </a:rPr>
                        <a:t>Parenting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en-US" sz="1800" b="1" i="0" spc="200" baseline="0" dirty="0">
                          <a:solidFill>
                            <a:schemeClr val="bg1"/>
                          </a:solidFill>
                          <a:latin typeface="+mn-lt"/>
                          <a:cs typeface="Arial" panose="020B0604020202020204" pitchFamily="34" charset="0"/>
                        </a:rPr>
                        <a:t>School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en-US" sz="1800" b="1" i="0" spc="200" baseline="0" dirty="0">
                          <a:solidFill>
                            <a:schemeClr val="bg1"/>
                          </a:solidFill>
                          <a:latin typeface="+mn-lt"/>
                          <a:cs typeface="Arial" panose="020B0604020202020204" pitchFamily="34" charset="0"/>
                        </a:rPr>
                        <a:t>Community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en-US" sz="2000" b="1" i="0" spc="200" baseline="0" dirty="0">
                          <a:solidFill>
                            <a:schemeClr val="bg1"/>
                          </a:solidFill>
                          <a:latin typeface="+mn-lt"/>
                          <a:cs typeface="Arial" panose="020B0604020202020204" pitchFamily="34" charset="0"/>
                        </a:rPr>
                        <a:t>Individualism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479928716"/>
                  </a:ext>
                </a:extLst>
              </a:tr>
              <a:tr h="2583371">
                <a:tc>
                  <a:txBody>
                    <a:bodyPr/>
                    <a:lstStyle/>
                    <a:p>
                      <a:pPr algn="ctr"/>
                      <a:endParaRPr lang="en-US" sz="1600" b="1" i="0" spc="100" baseline="0" dirty="0">
                        <a:solidFill>
                          <a:schemeClr val="tx1"/>
                        </a:solidFill>
                        <a:latin typeface="+mn-lt"/>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alpha val="50000"/>
                      </a:schemeClr>
                    </a:solidFill>
                  </a:tcPr>
                </a:tc>
                <a:tc>
                  <a:txBody>
                    <a:bodyPr/>
                    <a:lstStyle/>
                    <a:p>
                      <a:pPr algn="ctr"/>
                      <a:r>
                        <a:rPr lang="en-US" sz="1400" b="1" i="0" spc="100" baseline="0" dirty="0">
                          <a:solidFill>
                            <a:schemeClr val="tx1"/>
                          </a:solidFill>
                          <a:latin typeface="+mn-lt"/>
                          <a:cs typeface="Arial" panose="020B0604020202020204" pitchFamily="34" charset="0"/>
                        </a:rPr>
                        <a:t>Poor parenting abilities, a strained parent-child bond, and a history of problematic behavior in the family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alpha val="50000"/>
                      </a:schemeClr>
                    </a:solidFill>
                  </a:tcPr>
                </a:tc>
                <a:tc>
                  <a:txBody>
                    <a:bodyPr/>
                    <a:lstStyle/>
                    <a:p>
                      <a:pPr algn="ctr"/>
                      <a:r>
                        <a:rPr lang="en-US" sz="1400" b="1" i="0" spc="100" baseline="0" dirty="0">
                          <a:solidFill>
                            <a:schemeClr val="tx1"/>
                          </a:solidFill>
                          <a:latin typeface="+mn-lt"/>
                          <a:cs typeface="Arial" panose="020B0604020202020204" pitchFamily="34" charset="0"/>
                        </a:rPr>
                        <a:t>School absences, expulsion, and bad behavior that goes ignored.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alpha val="50000"/>
                      </a:schemeClr>
                    </a:solidFill>
                  </a:tcPr>
                </a:tc>
                <a:tc>
                  <a:txBody>
                    <a:bodyPr/>
                    <a:lstStyle/>
                    <a:p>
                      <a:pPr algn="ctr"/>
                      <a:r>
                        <a:rPr lang="en-US" sz="1400" b="1" i="0" spc="100" baseline="0" dirty="0">
                          <a:solidFill>
                            <a:schemeClr val="tx1"/>
                          </a:solidFill>
                          <a:latin typeface="+mn-lt"/>
                          <a:cs typeface="Arial" panose="020B0604020202020204" pitchFamily="34" charset="0"/>
                        </a:rPr>
                        <a:t>Living in depressed neighborhoods with chaos and neglect, a lack of sense of community, and neighborhoods with a high level of anti-social behavior.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alpha val="50000"/>
                      </a:schemeClr>
                    </a:solidFill>
                  </a:tcPr>
                </a:tc>
                <a:tc>
                  <a:txBody>
                    <a:bodyPr/>
                    <a:lstStyle/>
                    <a:p>
                      <a:pPr algn="ctr"/>
                      <a:r>
                        <a:rPr lang="en-US" sz="1600" b="1" i="0" spc="100" baseline="0" dirty="0">
                          <a:solidFill>
                            <a:schemeClr val="tx1"/>
                          </a:solidFill>
                          <a:latin typeface="+mn-lt"/>
                          <a:cs typeface="Arial" panose="020B0604020202020204" pitchFamily="34" charset="0"/>
                        </a:rPr>
                        <a:t>Abuse of drugs and alcohol, feeling isolated, and engagement in antisocial behavior early in life.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alpha val="50000"/>
                      </a:schemeClr>
                    </a:solidFill>
                  </a:tcPr>
                </a:tc>
                <a:extLst>
                  <a:ext uri="{0D108BD9-81ED-4DB2-BD59-A6C34878D82A}">
                    <a16:rowId xmlns:a16="http://schemas.microsoft.com/office/drawing/2014/main" val="380950325"/>
                  </a:ext>
                </a:extLst>
              </a:tr>
            </a:tbl>
          </a:graphicData>
        </a:graphic>
      </p:graphicFrame>
      <p:sp>
        <p:nvSpPr>
          <p:cNvPr id="5" name="Slide Number Placeholder 4">
            <a:extLst>
              <a:ext uri="{FF2B5EF4-FFF2-40B4-BE49-F238E27FC236}">
                <a16:creationId xmlns:a16="http://schemas.microsoft.com/office/drawing/2014/main" id="{FB6BA244-3A6A-5970-796B-08549B1203D3}"/>
              </a:ext>
            </a:extLst>
          </p:cNvPr>
          <p:cNvSpPr>
            <a:spLocks noGrp="1"/>
          </p:cNvSpPr>
          <p:nvPr>
            <p:ph type="sldNum" sz="quarter" idx="12"/>
          </p:nvPr>
        </p:nvSpPr>
        <p:spPr/>
        <p:txBody>
          <a:bodyPr/>
          <a:lstStyle/>
          <a:p>
            <a:fld id="{294A09A9-5501-47C1-A89A-A340965A2BE2}" type="slidenum">
              <a:rPr lang="en-US" smtClean="0"/>
              <a:pPr/>
              <a:t>5</a:t>
            </a:fld>
            <a:endParaRPr lang="en-US" dirty="0"/>
          </a:p>
        </p:txBody>
      </p:sp>
    </p:spTree>
    <p:extLst>
      <p:ext uri="{BB962C8B-B14F-4D97-AF65-F5344CB8AC3E}">
        <p14:creationId xmlns:p14="http://schemas.microsoft.com/office/powerpoint/2010/main" val="772267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4F687D-905D-5940-E92B-664E8ED07C88}"/>
              </a:ext>
            </a:extLst>
          </p:cNvPr>
          <p:cNvSpPr>
            <a:spLocks noGrp="1"/>
          </p:cNvSpPr>
          <p:nvPr>
            <p:ph type="title"/>
          </p:nvPr>
        </p:nvSpPr>
        <p:spPr>
          <a:xfrm>
            <a:off x="0" y="-685800"/>
            <a:ext cx="6858000" cy="2590800"/>
          </a:xfrm>
        </p:spPr>
        <p:txBody>
          <a:bodyPr/>
          <a:lstStyle/>
          <a:p>
            <a:r>
              <a:rPr lang="en-US" sz="4000" dirty="0"/>
              <a:t>Analysis of mother </a:t>
            </a:r>
          </a:p>
        </p:txBody>
      </p:sp>
      <p:sp>
        <p:nvSpPr>
          <p:cNvPr id="5" name="Content Placeholder 4">
            <a:extLst>
              <a:ext uri="{FF2B5EF4-FFF2-40B4-BE49-F238E27FC236}">
                <a16:creationId xmlns:a16="http://schemas.microsoft.com/office/drawing/2014/main" id="{C4CDA331-68CA-C2AE-0A48-6F7117361A05}"/>
              </a:ext>
            </a:extLst>
          </p:cNvPr>
          <p:cNvSpPr>
            <a:spLocks noGrp="1"/>
          </p:cNvSpPr>
          <p:nvPr>
            <p:ph sz="quarter" idx="13"/>
          </p:nvPr>
        </p:nvSpPr>
        <p:spPr>
          <a:xfrm>
            <a:off x="762000" y="1216025"/>
            <a:ext cx="10823448" cy="4416425"/>
          </a:xfrm>
        </p:spPr>
        <p:txBody>
          <a:bodyPr/>
          <a:lstStyle/>
          <a:p>
            <a:r>
              <a:rPr lang="en-US" b="1" dirty="0"/>
              <a:t>Issues:</a:t>
            </a:r>
          </a:p>
          <a:p>
            <a:pPr marL="285750" indent="-285750">
              <a:buFont typeface="Arial" panose="020B0604020202020204" pitchFamily="34" charset="0"/>
              <a:buChar char="•"/>
            </a:pPr>
            <a:r>
              <a:rPr lang="en-US" sz="1400" dirty="0"/>
              <a:t>Mother and kid perceptions of the world are impacted by mother depression on both an internal and outward level.</a:t>
            </a:r>
          </a:p>
          <a:p>
            <a:pPr marL="285750" indent="-285750">
              <a:buFont typeface="Arial" panose="020B0604020202020204" pitchFamily="34" charset="0"/>
              <a:buChar char="•"/>
            </a:pPr>
            <a:r>
              <a:rPr lang="en-US" sz="1400" dirty="0"/>
              <a:t>Mother and kid worldviews are both internally and externally impacted by mother depression (Grunberg, Geller, Durham, </a:t>
            </a:r>
            <a:r>
              <a:rPr lang="en-US" sz="1400" dirty="0" err="1"/>
              <a:t>Bonacquisti</a:t>
            </a:r>
            <a:r>
              <a:rPr lang="en-US" sz="1400" dirty="0"/>
              <a:t> &amp; Barkin,2022).</a:t>
            </a:r>
          </a:p>
          <a:p>
            <a:pPr marL="285750" indent="-285750">
              <a:buFont typeface="Arial" panose="020B0604020202020204" pitchFamily="34" charset="0"/>
              <a:buChar char="•"/>
            </a:pPr>
            <a:r>
              <a:rPr lang="en-US" b="1" dirty="0"/>
              <a:t>Implication:</a:t>
            </a:r>
          </a:p>
          <a:p>
            <a:pPr marL="285750" indent="-285750">
              <a:buFont typeface="Arial" panose="020B0604020202020204" pitchFamily="34" charset="0"/>
              <a:buChar char="•"/>
            </a:pPr>
            <a:r>
              <a:rPr lang="en-US" sz="1200" dirty="0"/>
              <a:t>Depression can be successfully treated with cognitive-behavioral therapy (CBT), which is very effective.(David,  Cristea &amp;Hofmann, 2018)</a:t>
            </a:r>
          </a:p>
          <a:p>
            <a:pPr marL="285750" indent="-285750">
              <a:buFont typeface="Arial" panose="020B0604020202020204" pitchFamily="34" charset="0"/>
              <a:buChar char="•"/>
            </a:pPr>
            <a:r>
              <a:rPr lang="en-US" sz="1200" dirty="0"/>
              <a:t>"CBT is one of the most effective forms of psychotherapy because it focuses on building skills around managing thoughts and behaviors, (David,  Cristea &amp;Hofmann, 2018)"</a:t>
            </a:r>
          </a:p>
          <a:p>
            <a:pPr marL="285750" indent="-285750">
              <a:buFont typeface="Arial" panose="020B0604020202020204" pitchFamily="34" charset="0"/>
              <a:buChar char="•"/>
            </a:pPr>
            <a:r>
              <a:rPr lang="en-US" sz="1200" dirty="0"/>
              <a:t>Additional treatment options for parents </a:t>
            </a:r>
          </a:p>
          <a:p>
            <a:r>
              <a:rPr lang="en-US" b="1" dirty="0"/>
              <a:t>Team:</a:t>
            </a:r>
          </a:p>
          <a:p>
            <a:r>
              <a:rPr lang="en-US" sz="1400" i="0" dirty="0">
                <a:solidFill>
                  <a:srgbClr val="171717"/>
                </a:solidFill>
                <a:effectLst/>
              </a:rPr>
              <a:t>Social housing, private sector and the police</a:t>
            </a:r>
            <a:endParaRPr lang="en-US" sz="1400" dirty="0"/>
          </a:p>
        </p:txBody>
      </p:sp>
      <p:sp>
        <p:nvSpPr>
          <p:cNvPr id="3" name="Slide Number Placeholder 2">
            <a:extLst>
              <a:ext uri="{FF2B5EF4-FFF2-40B4-BE49-F238E27FC236}">
                <a16:creationId xmlns:a16="http://schemas.microsoft.com/office/drawing/2014/main" id="{F5FA6A62-8FBF-887D-0560-47FF98E22EF4}"/>
              </a:ext>
            </a:extLst>
          </p:cNvPr>
          <p:cNvSpPr>
            <a:spLocks noGrp="1"/>
          </p:cNvSpPr>
          <p:nvPr>
            <p:ph type="sldNum" sz="quarter" idx="12"/>
          </p:nvPr>
        </p:nvSpPr>
        <p:spPr/>
        <p:txBody>
          <a:bodyPr/>
          <a:lstStyle/>
          <a:p>
            <a:fld id="{294A09A9-5501-47C1-A89A-A340965A2BE2}" type="slidenum">
              <a:rPr lang="en-US" smtClean="0"/>
              <a:pPr/>
              <a:t>6</a:t>
            </a:fld>
            <a:endParaRPr lang="en-US" dirty="0"/>
          </a:p>
        </p:txBody>
      </p:sp>
    </p:spTree>
    <p:extLst>
      <p:ext uri="{BB962C8B-B14F-4D97-AF65-F5344CB8AC3E}">
        <p14:creationId xmlns:p14="http://schemas.microsoft.com/office/powerpoint/2010/main" val="372924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4F687D-905D-5940-E92B-664E8ED07C88}"/>
              </a:ext>
            </a:extLst>
          </p:cNvPr>
          <p:cNvSpPr>
            <a:spLocks noGrp="1"/>
          </p:cNvSpPr>
          <p:nvPr>
            <p:ph type="title"/>
          </p:nvPr>
        </p:nvSpPr>
        <p:spPr>
          <a:xfrm>
            <a:off x="0" y="-685800"/>
            <a:ext cx="6858000" cy="2590800"/>
          </a:xfrm>
        </p:spPr>
        <p:txBody>
          <a:bodyPr/>
          <a:lstStyle/>
          <a:p>
            <a:r>
              <a:rPr lang="en-US" sz="4000" dirty="0"/>
              <a:t>Analysis of child </a:t>
            </a:r>
          </a:p>
        </p:txBody>
      </p:sp>
      <p:sp>
        <p:nvSpPr>
          <p:cNvPr id="5" name="Content Placeholder 4">
            <a:extLst>
              <a:ext uri="{FF2B5EF4-FFF2-40B4-BE49-F238E27FC236}">
                <a16:creationId xmlns:a16="http://schemas.microsoft.com/office/drawing/2014/main" id="{C4CDA331-68CA-C2AE-0A48-6F7117361A05}"/>
              </a:ext>
            </a:extLst>
          </p:cNvPr>
          <p:cNvSpPr>
            <a:spLocks noGrp="1"/>
          </p:cNvSpPr>
          <p:nvPr>
            <p:ph sz="quarter" idx="13"/>
          </p:nvPr>
        </p:nvSpPr>
        <p:spPr>
          <a:xfrm>
            <a:off x="762000" y="1216025"/>
            <a:ext cx="10823448" cy="4416425"/>
          </a:xfrm>
        </p:spPr>
        <p:txBody>
          <a:bodyPr/>
          <a:lstStyle/>
          <a:p>
            <a:r>
              <a:rPr lang="en-US" b="1" dirty="0"/>
              <a:t>Issues:</a:t>
            </a:r>
          </a:p>
          <a:p>
            <a:r>
              <a:rPr lang="en-US" sz="1200" dirty="0"/>
              <a:t>harming others verbally or physically,</a:t>
            </a:r>
          </a:p>
          <a:p>
            <a:r>
              <a:rPr lang="en-US" sz="1200" dirty="0"/>
              <a:t> disobeying social norms,</a:t>
            </a:r>
          </a:p>
          <a:p>
            <a:r>
              <a:rPr lang="en-US" sz="1200" dirty="0"/>
              <a:t> acting in a delinquent manner and having troubled interpersonal relationships</a:t>
            </a:r>
            <a:r>
              <a:rPr lang="en-US" b="1" dirty="0"/>
              <a:t>.</a:t>
            </a:r>
          </a:p>
          <a:p>
            <a:r>
              <a:rPr lang="en-US" b="1" dirty="0"/>
              <a:t>Implication:</a:t>
            </a:r>
          </a:p>
          <a:p>
            <a:pPr marL="285750" indent="-285750">
              <a:buFont typeface="Arial" panose="020B0604020202020204" pitchFamily="34" charset="0"/>
              <a:buChar char="•"/>
            </a:pPr>
            <a:r>
              <a:rPr lang="en-US" sz="1200" dirty="0"/>
              <a:t>most commonly ADHD, ODD, depression, and anxiety(</a:t>
            </a:r>
            <a:r>
              <a:rPr lang="en-US" sz="1200" dirty="0" err="1"/>
              <a:t>Mitchison</a:t>
            </a:r>
            <a:r>
              <a:rPr lang="en-US" sz="1200" dirty="0"/>
              <a:t> &amp; </a:t>
            </a:r>
            <a:r>
              <a:rPr lang="en-US" sz="1200" dirty="0" err="1"/>
              <a:t>Njardvik</a:t>
            </a:r>
            <a:r>
              <a:rPr lang="en-US" sz="1200" dirty="0"/>
              <a:t>, 2019)</a:t>
            </a:r>
          </a:p>
          <a:p>
            <a:pPr marL="285750" indent="-285750">
              <a:buFont typeface="Arial" panose="020B0604020202020204" pitchFamily="34" charset="0"/>
              <a:buChar char="•"/>
            </a:pPr>
            <a:r>
              <a:rPr lang="en-US" sz="1200" dirty="0"/>
              <a:t>significant impacts on the overall health of adults, such as low educational achievement and unemployment. (Clark &amp; Lepinteur,2019)</a:t>
            </a:r>
          </a:p>
          <a:p>
            <a:pPr marL="285750" indent="-285750">
              <a:buFont typeface="Arial" panose="020B0604020202020204" pitchFamily="34" charset="0"/>
              <a:buChar char="•"/>
            </a:pPr>
            <a:r>
              <a:rPr lang="en-US" sz="1200" dirty="0"/>
              <a:t>Survival strategy </a:t>
            </a:r>
            <a:r>
              <a:rPr lang="it-IT" sz="1200" dirty="0"/>
              <a:t>(Li,Zhang,  Ye,Li&amp; Wang, 2022)</a:t>
            </a:r>
            <a:endParaRPr lang="en-US" sz="1400" dirty="0"/>
          </a:p>
        </p:txBody>
      </p:sp>
      <p:sp>
        <p:nvSpPr>
          <p:cNvPr id="3" name="Slide Number Placeholder 2">
            <a:extLst>
              <a:ext uri="{FF2B5EF4-FFF2-40B4-BE49-F238E27FC236}">
                <a16:creationId xmlns:a16="http://schemas.microsoft.com/office/drawing/2014/main" id="{F5FA6A62-8FBF-887D-0560-47FF98E22EF4}"/>
              </a:ext>
            </a:extLst>
          </p:cNvPr>
          <p:cNvSpPr>
            <a:spLocks noGrp="1"/>
          </p:cNvSpPr>
          <p:nvPr>
            <p:ph type="sldNum" sz="quarter" idx="12"/>
          </p:nvPr>
        </p:nvSpPr>
        <p:spPr/>
        <p:txBody>
          <a:bodyPr/>
          <a:lstStyle/>
          <a:p>
            <a:fld id="{294A09A9-5501-47C1-A89A-A340965A2BE2}" type="slidenum">
              <a:rPr lang="en-US" smtClean="0"/>
              <a:pPr/>
              <a:t>7</a:t>
            </a:fld>
            <a:endParaRPr lang="en-US" dirty="0"/>
          </a:p>
        </p:txBody>
      </p:sp>
    </p:spTree>
    <p:extLst>
      <p:ext uri="{BB962C8B-B14F-4D97-AF65-F5344CB8AC3E}">
        <p14:creationId xmlns:p14="http://schemas.microsoft.com/office/powerpoint/2010/main" val="1888662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4F687D-905D-5940-E92B-664E8ED07C88}"/>
              </a:ext>
            </a:extLst>
          </p:cNvPr>
          <p:cNvSpPr>
            <a:spLocks noGrp="1"/>
          </p:cNvSpPr>
          <p:nvPr>
            <p:ph type="title"/>
          </p:nvPr>
        </p:nvSpPr>
        <p:spPr>
          <a:xfrm>
            <a:off x="0" y="-685800"/>
            <a:ext cx="8839200" cy="2590800"/>
          </a:xfrm>
        </p:spPr>
        <p:txBody>
          <a:bodyPr/>
          <a:lstStyle/>
          <a:p>
            <a:pPr algn="ctr"/>
            <a:r>
              <a:rPr lang="en-US" sz="3200" i="0" dirty="0">
                <a:solidFill>
                  <a:srgbClr val="3A343A"/>
                </a:solidFill>
                <a:effectLst/>
                <a:latin typeface="+mn-lt"/>
              </a:rPr>
              <a:t>Maslow's Theory of Motivation</a:t>
            </a:r>
            <a:endParaRPr lang="en-US" sz="23900" dirty="0">
              <a:latin typeface="+mn-lt"/>
            </a:endParaRPr>
          </a:p>
        </p:txBody>
      </p:sp>
      <p:sp>
        <p:nvSpPr>
          <p:cNvPr id="5" name="Content Placeholder 4">
            <a:extLst>
              <a:ext uri="{FF2B5EF4-FFF2-40B4-BE49-F238E27FC236}">
                <a16:creationId xmlns:a16="http://schemas.microsoft.com/office/drawing/2014/main" id="{C4CDA331-68CA-C2AE-0A48-6F7117361A05}"/>
              </a:ext>
            </a:extLst>
          </p:cNvPr>
          <p:cNvSpPr>
            <a:spLocks noGrp="1"/>
          </p:cNvSpPr>
          <p:nvPr>
            <p:ph sz="quarter" idx="13"/>
          </p:nvPr>
        </p:nvSpPr>
        <p:spPr>
          <a:xfrm>
            <a:off x="762000" y="1216025"/>
            <a:ext cx="10823448" cy="5413375"/>
          </a:xfrm>
        </p:spPr>
        <p:txBody>
          <a:bodyPr/>
          <a:lstStyle/>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p>
          <a:p>
            <a:endParaRPr lang="en-US" dirty="0"/>
          </a:p>
        </p:txBody>
      </p:sp>
      <p:sp>
        <p:nvSpPr>
          <p:cNvPr id="3" name="Slide Number Placeholder 2">
            <a:extLst>
              <a:ext uri="{FF2B5EF4-FFF2-40B4-BE49-F238E27FC236}">
                <a16:creationId xmlns:a16="http://schemas.microsoft.com/office/drawing/2014/main" id="{F5FA6A62-8FBF-887D-0560-47FF98E22EF4}"/>
              </a:ext>
            </a:extLst>
          </p:cNvPr>
          <p:cNvSpPr>
            <a:spLocks noGrp="1"/>
          </p:cNvSpPr>
          <p:nvPr>
            <p:ph type="sldNum" sz="quarter" idx="12"/>
          </p:nvPr>
        </p:nvSpPr>
        <p:spPr/>
        <p:txBody>
          <a:bodyPr/>
          <a:lstStyle/>
          <a:p>
            <a:fld id="{294A09A9-5501-47C1-A89A-A340965A2BE2}" type="slidenum">
              <a:rPr lang="en-US" smtClean="0"/>
              <a:pPr/>
              <a:t>8</a:t>
            </a:fld>
            <a:endParaRPr lang="en-US" dirty="0"/>
          </a:p>
        </p:txBody>
      </p:sp>
      <p:pic>
        <p:nvPicPr>
          <p:cNvPr id="3074" name="Picture 2" descr="Maslow theory triangle. The triangle is horizontally split into 5 sections. From top to bottom: Self actualisation in purple section, esteem in blue section, love/belonging in green section, safety in yellow section and physiological in a pint section">
            <a:extLst>
              <a:ext uri="{FF2B5EF4-FFF2-40B4-BE49-F238E27FC236}">
                <a16:creationId xmlns:a16="http://schemas.microsoft.com/office/drawing/2014/main" id="{3ADD6606-4FA3-FDCE-B501-DF30C4E3B9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030146"/>
            <a:ext cx="7696200" cy="5523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604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4F687D-905D-5940-E92B-664E8ED07C88}"/>
              </a:ext>
            </a:extLst>
          </p:cNvPr>
          <p:cNvSpPr>
            <a:spLocks noGrp="1"/>
          </p:cNvSpPr>
          <p:nvPr>
            <p:ph type="title"/>
          </p:nvPr>
        </p:nvSpPr>
        <p:spPr>
          <a:xfrm>
            <a:off x="0" y="-685800"/>
            <a:ext cx="8839200" cy="2590800"/>
          </a:xfrm>
        </p:spPr>
        <p:txBody>
          <a:bodyPr/>
          <a:lstStyle/>
          <a:p>
            <a:br>
              <a:rPr lang="en-US" sz="3200" dirty="0">
                <a:latin typeface="Arial Black" panose="020B0A04020102020204" pitchFamily="34" charset="0"/>
              </a:rPr>
            </a:br>
            <a:r>
              <a:rPr lang="en-US" sz="3200" dirty="0">
                <a:latin typeface="Arial Black" panose="020B0A04020102020204" pitchFamily="34" charset="0"/>
              </a:rPr>
              <a:t>Example of child</a:t>
            </a:r>
            <a:br>
              <a:rPr lang="en-US" sz="3200" dirty="0">
                <a:latin typeface="Arial Black" panose="020B0A04020102020204" pitchFamily="34" charset="0"/>
              </a:rPr>
            </a:br>
            <a:endParaRPr lang="en-US" sz="3200" dirty="0">
              <a:latin typeface="Arial Black" panose="020B0A04020102020204" pitchFamily="34" charset="0"/>
            </a:endParaRPr>
          </a:p>
        </p:txBody>
      </p:sp>
      <p:sp>
        <p:nvSpPr>
          <p:cNvPr id="3" name="Slide Number Placeholder 2">
            <a:extLst>
              <a:ext uri="{FF2B5EF4-FFF2-40B4-BE49-F238E27FC236}">
                <a16:creationId xmlns:a16="http://schemas.microsoft.com/office/drawing/2014/main" id="{F5FA6A62-8FBF-887D-0560-47FF98E22EF4}"/>
              </a:ext>
            </a:extLst>
          </p:cNvPr>
          <p:cNvSpPr>
            <a:spLocks noGrp="1"/>
          </p:cNvSpPr>
          <p:nvPr>
            <p:ph type="sldNum" sz="quarter" idx="12"/>
          </p:nvPr>
        </p:nvSpPr>
        <p:spPr/>
        <p:txBody>
          <a:bodyPr/>
          <a:lstStyle/>
          <a:p>
            <a:fld id="{294A09A9-5501-47C1-A89A-A340965A2BE2}" type="slidenum">
              <a:rPr lang="en-US" smtClean="0"/>
              <a:pPr/>
              <a:t>9</a:t>
            </a:fld>
            <a:endParaRPr lang="en-US" dirty="0"/>
          </a:p>
        </p:txBody>
      </p:sp>
      <p:pic>
        <p:nvPicPr>
          <p:cNvPr id="2054" name="Picture 6" descr="Maslow's hierarchy of needs pyramid: Uses and criticism">
            <a:extLst>
              <a:ext uri="{FF2B5EF4-FFF2-40B4-BE49-F238E27FC236}">
                <a16:creationId xmlns:a16="http://schemas.microsoft.com/office/drawing/2014/main" id="{B53E110D-14BF-6556-AC1A-BF21DBE058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3332"/>
          <a:stretch/>
        </p:blipFill>
        <p:spPr bwMode="auto">
          <a:xfrm>
            <a:off x="1421606" y="1084667"/>
            <a:ext cx="9348788" cy="4630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742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07B36-3EFF-43AC-9A97-E026E572F6B7}"/>
              </a:ext>
            </a:extLst>
          </p:cNvPr>
          <p:cNvSpPr>
            <a:spLocks noGrp="1"/>
          </p:cNvSpPr>
          <p:nvPr>
            <p:ph type="title"/>
          </p:nvPr>
        </p:nvSpPr>
        <p:spPr/>
        <p:txBody>
          <a:bodyPr/>
          <a:lstStyle/>
          <a:p>
            <a:r>
              <a:rPr lang="en-US" dirty="0"/>
              <a:t>Policies </a:t>
            </a:r>
          </a:p>
        </p:txBody>
      </p:sp>
      <p:sp>
        <p:nvSpPr>
          <p:cNvPr id="3" name="Content Placeholder 2">
            <a:extLst>
              <a:ext uri="{FF2B5EF4-FFF2-40B4-BE49-F238E27FC236}">
                <a16:creationId xmlns:a16="http://schemas.microsoft.com/office/drawing/2014/main" id="{7B29945A-B064-3370-A5CF-3E810712A4C5}"/>
              </a:ext>
            </a:extLst>
          </p:cNvPr>
          <p:cNvSpPr>
            <a:spLocks noGrp="1"/>
          </p:cNvSpPr>
          <p:nvPr>
            <p:ph sz="quarter" idx="13"/>
          </p:nvPr>
        </p:nvSpPr>
        <p:spPr>
          <a:xfrm>
            <a:off x="6394706" y="1066800"/>
            <a:ext cx="5184648" cy="4416425"/>
          </a:xfrm>
        </p:spPr>
        <p:txBody>
          <a:bodyPr/>
          <a:lstStyle/>
          <a:p>
            <a:endParaRPr lang="en-US" dirty="0"/>
          </a:p>
          <a:p>
            <a:endParaRPr lang="en-US" dirty="0"/>
          </a:p>
          <a:p>
            <a:r>
              <a:rPr lang="en-US" dirty="0"/>
              <a:t>The Crime and Disorder Act of 1998 created anti-social </a:t>
            </a:r>
            <a:r>
              <a:rPr lang="en-US" dirty="0" err="1"/>
              <a:t>behaviour</a:t>
            </a:r>
            <a:r>
              <a:rPr lang="en-US" dirty="0"/>
              <a:t> orders(Samuels, A., 2005). </a:t>
            </a:r>
          </a:p>
          <a:p>
            <a:pPr marL="285750" indent="-285750">
              <a:buFont typeface="Arial" panose="020B0604020202020204" pitchFamily="34" charset="0"/>
              <a:buChar char="•"/>
            </a:pPr>
            <a:r>
              <a:rPr lang="en-US" dirty="0"/>
              <a:t>Responsible authorities (Menichelli,2020) </a:t>
            </a:r>
          </a:p>
          <a:p>
            <a:pPr marL="285750" indent="-285750">
              <a:buFont typeface="Arial" panose="020B0604020202020204" pitchFamily="34" charset="0"/>
              <a:buChar char="•"/>
            </a:pPr>
            <a:r>
              <a:rPr lang="en-US" dirty="0"/>
              <a:t>Landlord (</a:t>
            </a:r>
            <a:r>
              <a:rPr lang="en-US" dirty="0" err="1"/>
              <a:t>Gaherity</a:t>
            </a:r>
            <a:r>
              <a:rPr lang="en-US" dirty="0"/>
              <a:t> &amp; Birch,2022)</a:t>
            </a:r>
          </a:p>
          <a:p>
            <a:pPr marL="285750" indent="-285750">
              <a:buFont typeface="Arial" panose="020B0604020202020204" pitchFamily="34" charset="0"/>
              <a:buChar char="•"/>
            </a:pPr>
            <a:r>
              <a:rPr lang="en-US" dirty="0"/>
              <a:t>An environmental protection champion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p>
        </p:txBody>
      </p:sp>
      <p:sp>
        <p:nvSpPr>
          <p:cNvPr id="5" name="Slide Number Placeholder 4">
            <a:extLst>
              <a:ext uri="{FF2B5EF4-FFF2-40B4-BE49-F238E27FC236}">
                <a16:creationId xmlns:a16="http://schemas.microsoft.com/office/drawing/2014/main" id="{151AB620-622D-0EB7-6A8A-EB3DE2A1261C}"/>
              </a:ext>
            </a:extLst>
          </p:cNvPr>
          <p:cNvSpPr>
            <a:spLocks noGrp="1"/>
          </p:cNvSpPr>
          <p:nvPr>
            <p:ph type="sldNum" sz="quarter" idx="12"/>
          </p:nvPr>
        </p:nvSpPr>
        <p:spPr/>
        <p:txBody>
          <a:bodyPr/>
          <a:lstStyle/>
          <a:p>
            <a:fld id="{294A09A9-5501-47C1-A89A-A340965A2BE2}" type="slidenum">
              <a:rPr lang="en-US" smtClean="0"/>
              <a:t>10</a:t>
            </a:fld>
            <a:endParaRPr lang="en-US" dirty="0"/>
          </a:p>
        </p:txBody>
      </p:sp>
    </p:spTree>
    <p:extLst>
      <p:ext uri="{BB962C8B-B14F-4D97-AF65-F5344CB8AC3E}">
        <p14:creationId xmlns:p14="http://schemas.microsoft.com/office/powerpoint/2010/main" val="175253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3A496-D53F-228C-D9A0-8AB544A846EB}"/>
              </a:ext>
            </a:extLst>
          </p:cNvPr>
          <p:cNvSpPr>
            <a:spLocks noGrp="1"/>
          </p:cNvSpPr>
          <p:nvPr>
            <p:ph type="title"/>
          </p:nvPr>
        </p:nvSpPr>
        <p:spPr>
          <a:xfrm>
            <a:off x="762000" y="381000"/>
            <a:ext cx="9677400" cy="1069848"/>
          </a:xfrm>
        </p:spPr>
        <p:txBody>
          <a:bodyPr/>
          <a:lstStyle/>
          <a:p>
            <a:r>
              <a:rPr lang="en-US" sz="4000" dirty="0"/>
              <a:t>Invention and prevention</a:t>
            </a:r>
          </a:p>
        </p:txBody>
      </p:sp>
      <p:sp>
        <p:nvSpPr>
          <p:cNvPr id="3" name="Content Placeholder 2">
            <a:extLst>
              <a:ext uri="{FF2B5EF4-FFF2-40B4-BE49-F238E27FC236}">
                <a16:creationId xmlns:a16="http://schemas.microsoft.com/office/drawing/2014/main" id="{BF23BC08-8684-FA8F-8EC2-091714B764D1}"/>
              </a:ext>
            </a:extLst>
          </p:cNvPr>
          <p:cNvSpPr>
            <a:spLocks noGrp="1"/>
          </p:cNvSpPr>
          <p:nvPr>
            <p:ph sz="quarter" idx="13"/>
          </p:nvPr>
        </p:nvSpPr>
        <p:spPr>
          <a:xfrm>
            <a:off x="914400" y="1216025"/>
            <a:ext cx="10671048" cy="4416425"/>
          </a:xfrm>
        </p:spPr>
        <p:txBody>
          <a:bodyPr/>
          <a:lstStyle/>
          <a:p>
            <a:r>
              <a:rPr lang="en-US" sz="1200" dirty="0"/>
              <a:t>Adolescent antisocial conduct is slightly but protectively influenced by parental love and communication. This is in line with earlier studies that discovered that parental love and communication have a direct impact on antisocial conduct, but that the majority of the effect is indirect due to the protective influence on antisocial friendships and the impulsivity and lack empathy of the teenager.</a:t>
            </a:r>
            <a:r>
              <a:rPr lang="en-US" sz="1200" b="0" i="0" dirty="0">
                <a:solidFill>
                  <a:srgbClr val="282828"/>
                </a:solidFill>
                <a:effectLst/>
                <a:latin typeface="MuseoSans"/>
              </a:rPr>
              <a:t>  (</a:t>
            </a:r>
            <a:r>
              <a:rPr lang="en-US" sz="1200" b="0" i="0" u="none" strike="noStrike" dirty="0" err="1">
                <a:solidFill>
                  <a:srgbClr val="1DB5C3"/>
                </a:solidFill>
                <a:effectLst/>
                <a:latin typeface="MuseoSans"/>
                <a:hlinkClick r:id="rId2"/>
              </a:rPr>
              <a:t>Boele</a:t>
            </a:r>
            <a:r>
              <a:rPr lang="en-US" sz="1200" b="0" i="0" u="none" strike="noStrike" dirty="0">
                <a:solidFill>
                  <a:srgbClr val="1DB5C3"/>
                </a:solidFill>
                <a:effectLst/>
                <a:latin typeface="MuseoSans"/>
                <a:hlinkClick r:id="rId2"/>
              </a:rPr>
              <a:t> et al., 2019</a:t>
            </a:r>
            <a:r>
              <a:rPr lang="en-US" sz="1200" b="0" i="0" dirty="0">
                <a:solidFill>
                  <a:srgbClr val="282828"/>
                </a:solidFill>
                <a:effectLst/>
                <a:latin typeface="MuseoSans"/>
              </a:rPr>
              <a:t>).</a:t>
            </a:r>
          </a:p>
          <a:p>
            <a:r>
              <a:rPr lang="en-US" sz="1200" b="0" i="0" dirty="0">
                <a:solidFill>
                  <a:srgbClr val="282828"/>
                </a:solidFill>
                <a:effectLst/>
                <a:latin typeface="MuseoSans"/>
              </a:rPr>
              <a:t>Education of children can be significantly impacted by parents' actions. Some parents place a higher priority on education, and they could set an example for their kids in this regard. Additionally, impulsive parenting may result in an inadequate educational pattern for their kids, which can cause anxiety and impulsivity. This may result in unpleasant family circumstances and even the acceptance of certain inappropriate </a:t>
            </a:r>
            <a:r>
              <a:rPr lang="en-US" sz="1200" b="0" i="0" dirty="0" err="1">
                <a:solidFill>
                  <a:srgbClr val="282828"/>
                </a:solidFill>
                <a:effectLst/>
                <a:latin typeface="MuseoSans"/>
              </a:rPr>
              <a:t>behaviour</a:t>
            </a:r>
            <a:r>
              <a:rPr lang="en-US" sz="1200" b="0" i="0" dirty="0">
                <a:solidFill>
                  <a:srgbClr val="282828"/>
                </a:solidFill>
                <a:effectLst/>
                <a:latin typeface="MuseoSans"/>
              </a:rPr>
              <a:t>(Meldrum et al., 2015).</a:t>
            </a:r>
          </a:p>
          <a:p>
            <a:r>
              <a:rPr lang="en-US" sz="1200" dirty="0"/>
              <a:t>Parents who use behavioral control to prevent their children from engaging in antisocial behavior tend to have positive results, while parents who are hostile and intrusive in their control of their children are more likely to have negative consequences(Li et al., 2018).</a:t>
            </a:r>
          </a:p>
          <a:p>
            <a:r>
              <a:rPr lang="en-US" sz="1200" dirty="0"/>
              <a:t>Parents generally have a protective effect on teenage antisocial behavior, but this protection is small. However, controlling teenagers' behavior can increase their impulsiveness, which in turn may lead to problems.</a:t>
            </a:r>
          </a:p>
          <a:p>
            <a:endParaRPr lang="en-US" sz="1200" dirty="0"/>
          </a:p>
        </p:txBody>
      </p:sp>
      <p:sp>
        <p:nvSpPr>
          <p:cNvPr id="5" name="Slide Number Placeholder 4">
            <a:extLst>
              <a:ext uri="{FF2B5EF4-FFF2-40B4-BE49-F238E27FC236}">
                <a16:creationId xmlns:a16="http://schemas.microsoft.com/office/drawing/2014/main" id="{746420C8-A870-BD1D-BD30-59CC25C9FEA9}"/>
              </a:ext>
            </a:extLst>
          </p:cNvPr>
          <p:cNvSpPr>
            <a:spLocks noGrp="1"/>
          </p:cNvSpPr>
          <p:nvPr>
            <p:ph type="sldNum" sz="quarter" idx="12"/>
          </p:nvPr>
        </p:nvSpPr>
        <p:spPr/>
        <p:txBody>
          <a:bodyPr/>
          <a:lstStyle/>
          <a:p>
            <a:fld id="{294A09A9-5501-47C1-A89A-A340965A2BE2}" type="slidenum">
              <a:rPr lang="en-US" smtClean="0"/>
              <a:t>11</a:t>
            </a:fld>
            <a:endParaRPr lang="en-US" dirty="0"/>
          </a:p>
        </p:txBody>
      </p:sp>
    </p:spTree>
    <p:extLst>
      <p:ext uri="{BB962C8B-B14F-4D97-AF65-F5344CB8AC3E}">
        <p14:creationId xmlns:p14="http://schemas.microsoft.com/office/powerpoint/2010/main" val="3751758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A5F0-3DB9-FCE9-A0BF-7D115EE8F7D3}"/>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AE0E4B1A-E44C-D539-0A60-0C1ABA462D34}"/>
              </a:ext>
            </a:extLst>
          </p:cNvPr>
          <p:cNvSpPr>
            <a:spLocks noGrp="1"/>
          </p:cNvSpPr>
          <p:nvPr>
            <p:ph sz="quarter" idx="13"/>
          </p:nvPr>
        </p:nvSpPr>
        <p:spPr/>
        <p:txBody>
          <a:bodyPr/>
          <a:lstStyle/>
          <a:p>
            <a:r>
              <a:rPr lang="en-US" sz="1200" dirty="0"/>
              <a:t>According to Pea and </a:t>
            </a:r>
            <a:r>
              <a:rPr lang="en-US" sz="1200" dirty="0" err="1"/>
              <a:t>Graa</a:t>
            </a:r>
            <a:r>
              <a:rPr lang="en-US" sz="1200" dirty="0"/>
              <a:t> (2006), antisocial </a:t>
            </a:r>
            <a:r>
              <a:rPr lang="en-US" sz="1200" dirty="0" err="1"/>
              <a:t>behaviour</a:t>
            </a:r>
            <a:r>
              <a:rPr lang="en-US" sz="1200" dirty="0"/>
              <a:t> is typically defined as </a:t>
            </a:r>
            <a:r>
              <a:rPr lang="en-US" sz="1200" dirty="0" err="1"/>
              <a:t>behaviour</a:t>
            </a:r>
            <a:r>
              <a:rPr lang="en-US" sz="1200" dirty="0"/>
              <a:t> that transgresses social standards and endangers the rights of others(Manne, 2011). </a:t>
            </a:r>
          </a:p>
          <a:p>
            <a:r>
              <a:rPr lang="en-US" sz="1200" dirty="0"/>
              <a:t>This type of behavior is displayed by a lot of people at some point in their lives. The majority of the time, this is uncommon and only occurs in specific situations. Child is particularly susceptible to it since it is a period of exploration and experimentation that is crucial for the development of a person's identity and during which peer acceptability is crucial. Adolescents occasionally engage in antisocial </a:t>
            </a:r>
            <a:r>
              <a:rPr lang="en-US" sz="1200" dirty="0" err="1"/>
              <a:t>behaviour</a:t>
            </a:r>
            <a:r>
              <a:rPr lang="en-US" sz="1200" dirty="0"/>
              <a:t> to fit in or to elevate their status. Despite this, there are a few instances when antisocial </a:t>
            </a:r>
            <a:r>
              <a:rPr lang="en-US" sz="1200" dirty="0" err="1"/>
              <a:t>behaviour</a:t>
            </a:r>
            <a:r>
              <a:rPr lang="en-US" sz="1200" dirty="0"/>
              <a:t> can be a stable trait that lasts into maturity (Moffitt, 1993).</a:t>
            </a:r>
          </a:p>
        </p:txBody>
      </p:sp>
      <p:sp>
        <p:nvSpPr>
          <p:cNvPr id="5" name="Slide Number Placeholder 4">
            <a:extLst>
              <a:ext uri="{FF2B5EF4-FFF2-40B4-BE49-F238E27FC236}">
                <a16:creationId xmlns:a16="http://schemas.microsoft.com/office/drawing/2014/main" id="{74D887FB-1EAF-78A5-F966-3D63582FFD41}"/>
              </a:ext>
            </a:extLst>
          </p:cNvPr>
          <p:cNvSpPr>
            <a:spLocks noGrp="1"/>
          </p:cNvSpPr>
          <p:nvPr>
            <p:ph type="sldNum" sz="quarter" idx="12"/>
          </p:nvPr>
        </p:nvSpPr>
        <p:spPr/>
        <p:txBody>
          <a:bodyPr/>
          <a:lstStyle/>
          <a:p>
            <a:fld id="{294A09A9-5501-47C1-A89A-A340965A2BE2}" type="slidenum">
              <a:rPr lang="en-US" smtClean="0"/>
              <a:t>12</a:t>
            </a:fld>
            <a:endParaRPr lang="en-US" dirty="0"/>
          </a:p>
        </p:txBody>
      </p:sp>
    </p:spTree>
    <p:extLst>
      <p:ext uri="{BB962C8B-B14F-4D97-AF65-F5344CB8AC3E}">
        <p14:creationId xmlns:p14="http://schemas.microsoft.com/office/powerpoint/2010/main" val="235159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828800" y="228600"/>
            <a:ext cx="6848856" cy="994664"/>
          </a:xfrm>
        </p:spPr>
        <p:txBody>
          <a:bodyPr anchor="t">
            <a:noAutofit/>
          </a:bodyPr>
          <a:lstStyle/>
          <a:p>
            <a:pPr algn="l"/>
            <a:r>
              <a:rPr lang="en-US" sz="4400" dirty="0"/>
              <a:t>References </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078992" y="1066800"/>
            <a:ext cx="10040112" cy="5562600"/>
          </a:xfrm>
        </p:spPr>
        <p:txBody>
          <a:bodyPr anchor="t">
            <a:normAutofit fontScale="25000" lnSpcReduction="20000"/>
          </a:bodyPr>
          <a:lstStyle/>
          <a:p>
            <a:pPr marL="0" indent="0" algn="l">
              <a:buNone/>
            </a:pPr>
            <a:r>
              <a:rPr lang="en-US" b="1" dirty="0" err="1"/>
              <a:t>Craske</a:t>
            </a:r>
            <a:r>
              <a:rPr lang="en-US" b="1" dirty="0"/>
              <a:t>, M.G., 2010. Cognitive–behavioral therapy. American Psychological Association.</a:t>
            </a:r>
          </a:p>
          <a:p>
            <a:pPr marL="0" indent="0" algn="l">
              <a:buNone/>
            </a:pPr>
            <a:r>
              <a:rPr lang="en-US" b="1" dirty="0" err="1"/>
              <a:t>Kurtines</a:t>
            </a:r>
            <a:r>
              <a:rPr lang="en-US" b="1" dirty="0"/>
              <a:t>, W.M., Gewirtz, J. and Lamb, J.L., 2013. Handbook of moral behavior and development: Volume 3: Application. Psychology Press.</a:t>
            </a:r>
          </a:p>
          <a:p>
            <a:pPr marL="0" indent="0" algn="l">
              <a:buNone/>
            </a:pPr>
            <a:r>
              <a:rPr lang="en-US" b="1" dirty="0"/>
              <a:t>Hale, A.J., Ricotta, D.N., Freed, J., Smith, C.C. and Huang, G.C., 2019. Adapting Maslow's hierarchy of needs as a framework for resident wellness. Teaching and learning in medicine, 31(1), pp.109-118.</a:t>
            </a:r>
          </a:p>
          <a:p>
            <a:pPr marL="0" indent="0" algn="l">
              <a:buNone/>
            </a:pPr>
            <a:r>
              <a:rPr lang="en-US" b="1" dirty="0"/>
              <a:t>Moffitt, T.E., 2018. Male antisocial </a:t>
            </a:r>
            <a:r>
              <a:rPr lang="en-US" b="1" dirty="0" err="1"/>
              <a:t>behaviour</a:t>
            </a:r>
            <a:r>
              <a:rPr lang="en-US" b="1" dirty="0"/>
              <a:t> in adolescence and beyond. Nature human </a:t>
            </a:r>
            <a:r>
              <a:rPr lang="en-US" b="1" dirty="0" err="1"/>
              <a:t>behaviour</a:t>
            </a:r>
            <a:r>
              <a:rPr lang="en-US" b="1" dirty="0"/>
              <a:t>, 2(3), pp.177-186.</a:t>
            </a:r>
          </a:p>
          <a:p>
            <a:pPr marL="0" indent="0" algn="l">
              <a:buNone/>
            </a:pPr>
            <a:r>
              <a:rPr lang="en-US" b="1" dirty="0"/>
              <a:t>Burney, E., 2013. Making people behave: Anti-social </a:t>
            </a:r>
            <a:r>
              <a:rPr lang="en-US" b="1" dirty="0" err="1"/>
              <a:t>behaviour</a:t>
            </a:r>
            <a:r>
              <a:rPr lang="en-US" b="1" dirty="0"/>
              <a:t>, politics and policy. Willan.</a:t>
            </a:r>
          </a:p>
          <a:p>
            <a:pPr marL="0" indent="0" algn="l">
              <a:buNone/>
            </a:pPr>
            <a:r>
              <a:rPr lang="en-US" b="1" dirty="0"/>
              <a:t>Rodger, J., 2012. </a:t>
            </a:r>
            <a:r>
              <a:rPr lang="en-US" b="1" dirty="0" err="1"/>
              <a:t>Criminalising</a:t>
            </a:r>
            <a:r>
              <a:rPr lang="en-US" b="1" dirty="0"/>
              <a:t> social policy: Anti-social </a:t>
            </a:r>
            <a:r>
              <a:rPr lang="en-US" b="1" dirty="0" err="1"/>
              <a:t>behaviour</a:t>
            </a:r>
            <a:r>
              <a:rPr lang="en-US" b="1" dirty="0"/>
              <a:t> and welfare in a de-</a:t>
            </a:r>
            <a:r>
              <a:rPr lang="en-US" b="1" dirty="0" err="1"/>
              <a:t>civilised</a:t>
            </a:r>
            <a:r>
              <a:rPr lang="en-US" b="1" dirty="0"/>
              <a:t> society. Willan.</a:t>
            </a:r>
          </a:p>
          <a:p>
            <a:pPr marL="0" indent="0" algn="l">
              <a:buNone/>
            </a:pPr>
            <a:r>
              <a:rPr lang="en-US" b="1" dirty="0" err="1"/>
              <a:t>Piotrowska</a:t>
            </a:r>
            <a:r>
              <a:rPr lang="en-US" b="1" dirty="0"/>
              <a:t>, P.J., Stride, C.B., Croft, S.E. and Rowe, R., 2015. Socioeconomic status and antisocial </a:t>
            </a:r>
            <a:r>
              <a:rPr lang="en-US" b="1" dirty="0" err="1"/>
              <a:t>behaviour</a:t>
            </a:r>
            <a:r>
              <a:rPr lang="en-US" b="1" dirty="0"/>
              <a:t> among children and adolescents: A systematic review and meta-analysis. Clinical psychology review, 35, pp.47-55.</a:t>
            </a:r>
          </a:p>
          <a:p>
            <a:pPr marL="0" indent="0" algn="l">
              <a:buNone/>
            </a:pPr>
            <a:r>
              <a:rPr lang="en-US" b="1" dirty="0"/>
              <a:t>Sellers, R., Harold, G.T., Elam, K., Rhoades, K.A., Potter, R., Mars, B., Craddock, N., Thapar, A. and </a:t>
            </a:r>
            <a:r>
              <a:rPr lang="en-US" b="1" dirty="0" err="1"/>
              <a:t>Collishaw</a:t>
            </a:r>
            <a:r>
              <a:rPr lang="en-US" b="1" dirty="0"/>
              <a:t>, S., 2014. Maternal depression and co‐occurring antisocial </a:t>
            </a:r>
            <a:r>
              <a:rPr lang="en-US" b="1" dirty="0" err="1"/>
              <a:t>behaviour</a:t>
            </a:r>
            <a:r>
              <a:rPr lang="en-US" b="1" dirty="0"/>
              <a:t>: Testing maternal hostility and warmth as mediators of risk for offspring psychopathology. Journal of Child Psychology and Psychiatry, 55(2), pp.112-120.</a:t>
            </a:r>
          </a:p>
          <a:p>
            <a:pPr marL="0" indent="0" algn="l">
              <a:buNone/>
            </a:pPr>
            <a:r>
              <a:rPr lang="en-US" b="1" dirty="0" err="1"/>
              <a:t>Morvan</a:t>
            </a:r>
            <a:r>
              <a:rPr lang="en-US" b="1" dirty="0"/>
              <a:t>, C. and O’Connor, A.J., 2017. An analysis of Leon Festinger’s A theory of cognitive dissonance. </a:t>
            </a:r>
            <a:r>
              <a:rPr lang="en-US" b="1" dirty="0" err="1"/>
              <a:t>Macat</a:t>
            </a:r>
            <a:r>
              <a:rPr lang="en-US" b="1" dirty="0"/>
              <a:t> Library.</a:t>
            </a:r>
          </a:p>
          <a:p>
            <a:pPr marL="0" indent="0" algn="l">
              <a:buNone/>
            </a:pPr>
            <a:r>
              <a:rPr lang="en-US" b="1" dirty="0"/>
              <a:t>Harmon-Jones, E. and Mills, J., 2019. An introduction to cognitive dissonance theory and an overview of current perspectives on the theory.</a:t>
            </a:r>
          </a:p>
          <a:p>
            <a:pPr marL="0" indent="0" algn="l">
              <a:buNone/>
            </a:pPr>
            <a:r>
              <a:rPr lang="en-US" b="1" dirty="0"/>
              <a:t>Marcum, J.A., 2012. An integrated model of clinical reasoning: dual‐process theory of cognition and metacognition. Journal of evaluation in clinical practice, 18(5), pp.954-961.</a:t>
            </a:r>
          </a:p>
          <a:p>
            <a:pPr marL="0" indent="0" algn="l">
              <a:buNone/>
            </a:pPr>
            <a:r>
              <a:rPr lang="en-US" b="1" dirty="0"/>
              <a:t>Anderson, J.R., 2013. The architecture of cognition. Psychology Press.</a:t>
            </a:r>
          </a:p>
          <a:p>
            <a:pPr marL="0" indent="0" algn="l">
              <a:buNone/>
            </a:pPr>
            <a:r>
              <a:rPr lang="en-US" b="1" dirty="0"/>
              <a:t>Lester, D., 2013. Measuring Maslow's hierarchy of needs. Psychological reports, 113(1), pp.15-17.</a:t>
            </a:r>
          </a:p>
          <a:p>
            <a:pPr marL="0" indent="0" algn="l">
              <a:buNone/>
            </a:pPr>
            <a:r>
              <a:rPr lang="en-US" b="1" dirty="0" err="1"/>
              <a:t>Soni</a:t>
            </a:r>
            <a:r>
              <a:rPr lang="en-US" b="1" dirty="0"/>
              <a:t>, B. and </a:t>
            </a:r>
            <a:r>
              <a:rPr lang="en-US" b="1" dirty="0" err="1"/>
              <a:t>Soni</a:t>
            </a:r>
            <a:r>
              <a:rPr lang="en-US" b="1" dirty="0"/>
              <a:t>, R., 2016, July. Enhancing Maslow's hierarchy of needs for effective leadership. In Competition Forum (Vol. 14, No. 2, p. 259). American Society for Competitiveness.</a:t>
            </a:r>
          </a:p>
          <a:p>
            <a:pPr marL="0" indent="0" algn="l">
              <a:buNone/>
            </a:pPr>
            <a:r>
              <a:rPr lang="en-US" b="1" dirty="0" err="1"/>
              <a:t>Fallatah</a:t>
            </a:r>
            <a:r>
              <a:rPr lang="en-US" b="1" dirty="0"/>
              <a:t>, R.H.M., Syed, J., </a:t>
            </a:r>
            <a:r>
              <a:rPr lang="en-US" b="1" dirty="0" err="1"/>
              <a:t>Fallatah</a:t>
            </a:r>
            <a:r>
              <a:rPr lang="en-US" b="1" dirty="0"/>
              <a:t>, R.H.M. and Syed, J., 2018. A critical review of Maslow’s hierarchy of needs. Employee Motivation in Saudi Arabia: An Investigation into the Higher Education Sector, pp.19-59.</a:t>
            </a:r>
          </a:p>
          <a:p>
            <a:pPr marL="0" indent="0" algn="l">
              <a:buNone/>
            </a:pPr>
            <a:r>
              <a:rPr lang="en-US" b="1" dirty="0"/>
              <a:t>(Clark &amp; Lepinteur,2019)</a:t>
            </a:r>
          </a:p>
          <a:p>
            <a:pPr marL="0" indent="0" algn="l">
              <a:buNone/>
            </a:pPr>
            <a:r>
              <a:rPr lang="en-US" b="1" dirty="0"/>
              <a:t>Heap, V., Black, A. and </a:t>
            </a:r>
            <a:r>
              <a:rPr lang="en-US" b="1" dirty="0" err="1"/>
              <a:t>Devany</a:t>
            </a:r>
            <a:r>
              <a:rPr lang="en-US" b="1" dirty="0"/>
              <a:t>, C., 2022. Understanding how Community Protection Notices are used to manage anti-social </a:t>
            </a:r>
            <a:r>
              <a:rPr lang="en-US" b="1" dirty="0" err="1"/>
              <a:t>behaviour</a:t>
            </a:r>
            <a:r>
              <a:rPr lang="en-US" b="1" dirty="0"/>
              <a:t> attributed to people experiencing street homelessness. People, Place and Policy (PPP).</a:t>
            </a:r>
          </a:p>
          <a:p>
            <a:pPr marL="0" indent="0" algn="l">
              <a:buNone/>
            </a:pPr>
            <a:r>
              <a:rPr lang="en-US" b="1" dirty="0"/>
              <a:t>Wiley, Z., Jacob, J.T. and </a:t>
            </a:r>
            <a:r>
              <a:rPr lang="en-US" b="1" dirty="0" err="1"/>
              <a:t>Burd</a:t>
            </a:r>
            <a:r>
              <a:rPr lang="en-US" b="1" dirty="0"/>
              <a:t>, E.M., 2020. Targeting asymptomatic bacteriuria in antimicrobial stewardship: the role of the microbiology laboratory. Journal of clinical microbiology, 58(5), pp.e00518-18.</a:t>
            </a:r>
          </a:p>
          <a:p>
            <a:pPr marL="0" indent="0" algn="l">
              <a:buNone/>
            </a:pPr>
            <a:r>
              <a:rPr lang="en-US" b="1" dirty="0"/>
              <a:t>Grunberg, V. A., Geller, P. A., Durham, K., </a:t>
            </a:r>
            <a:r>
              <a:rPr lang="en-US" b="1" dirty="0" err="1"/>
              <a:t>Bonacquisti</a:t>
            </a:r>
            <a:r>
              <a:rPr lang="en-US" b="1" dirty="0"/>
              <a:t>, A., &amp; </a:t>
            </a:r>
            <a:r>
              <a:rPr lang="en-US" b="1" dirty="0" err="1"/>
              <a:t>Barkin</a:t>
            </a:r>
            <a:r>
              <a:rPr lang="en-US" b="1" dirty="0"/>
              <a:t>, J. L. (2022). Motherhood and Me (Mom-Me): The Development of an Acceptance-Based Group for Women with Postpartum Mood and Anxiety Symptoms. Journal of clinical medicine, 11(9), 2345. </a:t>
            </a:r>
          </a:p>
          <a:p>
            <a:pPr marL="0" indent="0" algn="l">
              <a:buNone/>
            </a:pPr>
            <a:r>
              <a:rPr lang="en-US" b="1" dirty="0"/>
              <a:t>Li, C., Zhang, X., Ye, T., Li, X., &amp; Wang, G. (2022). Protection and Damage Repair Mechanisms Contributed To the Survival of </a:t>
            </a:r>
            <a:r>
              <a:rPr lang="en-US" b="1" dirty="0" err="1"/>
              <a:t>Chroococcidiopsis</a:t>
            </a:r>
            <a:r>
              <a:rPr lang="en-US" b="1" dirty="0"/>
              <a:t> sp. Exposed To a Mars-Like Near Space Environment. Microbiology Spectrum, 10(6), e03440-22.</a:t>
            </a:r>
          </a:p>
          <a:p>
            <a:pPr marL="0" indent="0" algn="l">
              <a:buNone/>
            </a:pPr>
            <a:r>
              <a:rPr lang="en-US" b="1" dirty="0"/>
              <a:t>Trivedi, A.J. and Mehta, A., 2019. Maslow’s Hierarchy of Needs-Theory of Human Motivation. International Journal of Research in all Subjects in Multi Languages, 7(6), pp.38-41.</a:t>
            </a:r>
          </a:p>
          <a:p>
            <a:pPr marL="0" indent="0" algn="l">
              <a:buNone/>
            </a:pPr>
            <a:r>
              <a:rPr lang="en-US" b="1" dirty="0" err="1"/>
              <a:t>Menichelli</a:t>
            </a:r>
            <a:r>
              <a:rPr lang="en-US" b="1" dirty="0"/>
              <a:t>, F., 2020. Transforming the English model of community safety: From crime and disorder to the safeguarding of vulnerable people. Criminology &amp; criminal justice, 20(1), pp.39-56.</a:t>
            </a:r>
          </a:p>
          <a:p>
            <a:pPr marL="0" indent="0" algn="l">
              <a:buNone/>
            </a:pPr>
            <a:r>
              <a:rPr lang="en-US" b="1" dirty="0" err="1"/>
              <a:t>Gaherity</a:t>
            </a:r>
            <a:r>
              <a:rPr lang="en-US" b="1" dirty="0"/>
              <a:t>, C. and Birch, P., 2022. A criminologically informed examination of looting </a:t>
            </a:r>
            <a:r>
              <a:rPr lang="en-US" b="1" dirty="0" err="1"/>
              <a:t>behaviour</a:t>
            </a:r>
            <a:r>
              <a:rPr lang="en-US" b="1" dirty="0"/>
              <a:t> during natural disaster incidents. Safer Communities, 21(1), pp.19-30.</a:t>
            </a:r>
          </a:p>
          <a:p>
            <a:pPr marL="0" indent="0" algn="l">
              <a:buNone/>
            </a:pPr>
            <a:r>
              <a:rPr lang="en-US" b="1" dirty="0"/>
              <a:t>Acquah, A., Nsiah, T.K., </a:t>
            </a:r>
            <a:r>
              <a:rPr lang="en-US" b="1" dirty="0" err="1"/>
              <a:t>Antie</a:t>
            </a:r>
            <a:r>
              <a:rPr lang="en-US" b="1" dirty="0"/>
              <a:t>, E.N.A. and </a:t>
            </a:r>
            <a:r>
              <a:rPr lang="en-US" b="1" dirty="0" err="1"/>
              <a:t>Otoo</a:t>
            </a:r>
            <a:r>
              <a:rPr lang="en-US" b="1" dirty="0"/>
              <a:t>, B., 2021. Literature review on theories of motivation. EPRA International Journal of Economic and Business Review, 9(5), pp.25-29.</a:t>
            </a:r>
          </a:p>
          <a:p>
            <a:pPr marL="0" indent="0" algn="l">
              <a:buNone/>
            </a:pPr>
            <a:r>
              <a:rPr lang="en-US" b="1" dirty="0"/>
              <a:t>Clark, A.E. and </a:t>
            </a:r>
            <a:r>
              <a:rPr lang="en-US" b="1" dirty="0" err="1"/>
              <a:t>Lepinteur</a:t>
            </a:r>
            <a:r>
              <a:rPr lang="en-US" b="1" dirty="0"/>
              <a:t>, A., 2019. The causes and consequences of early-adult unemployment: Evidence from cohort data. </a:t>
            </a:r>
            <a:r>
              <a:rPr lang="en-US" b="1"/>
              <a:t>Journal of Economic Behavior &amp; Organization, 166, pp.107-124.</a:t>
            </a:r>
          </a:p>
          <a:p>
            <a:pPr marL="0" indent="0" algn="l">
              <a:buNone/>
            </a:pPr>
            <a:endParaRPr lang="en-US" b="1" dirty="0"/>
          </a:p>
        </p:txBody>
      </p:sp>
    </p:spTree>
    <p:extLst>
      <p:ext uri="{BB962C8B-B14F-4D97-AF65-F5344CB8AC3E}">
        <p14:creationId xmlns:p14="http://schemas.microsoft.com/office/powerpoint/2010/main" val="2416725109"/>
      </p:ext>
    </p:extLst>
  </p:cSld>
  <p:clrMapOvr>
    <a:masterClrMapping/>
  </p:clrMapOvr>
</p:sld>
</file>

<file path=ppt/theme/theme1.xml><?xml version="1.0" encoding="utf-8"?>
<a:theme xmlns:a="http://schemas.openxmlformats.org/drawingml/2006/main" name="Office Theme">
  <a:themeElements>
    <a:clrScheme name="Droplet">
      <a:dk1>
        <a:srgbClr val="000000"/>
      </a:dk1>
      <a:lt1>
        <a:srgbClr val="FFFFFF"/>
      </a:lt1>
      <a:dk2>
        <a:srgbClr val="0065A8"/>
      </a:dk2>
      <a:lt2>
        <a:srgbClr val="E7E6E6"/>
      </a:lt2>
      <a:accent1>
        <a:srgbClr val="FDCFFD"/>
      </a:accent1>
      <a:accent2>
        <a:srgbClr val="B6DFFF"/>
      </a:accent2>
      <a:accent3>
        <a:srgbClr val="8AE3A8"/>
      </a:accent3>
      <a:accent4>
        <a:srgbClr val="A69BFB"/>
      </a:accent4>
      <a:accent5>
        <a:srgbClr val="B5C3FF"/>
      </a:accent5>
      <a:accent6>
        <a:srgbClr val="73E9C4"/>
      </a:accent6>
      <a:hlink>
        <a:srgbClr val="0563C1"/>
      </a:hlink>
      <a:folHlink>
        <a:srgbClr val="954F72"/>
      </a:folHlink>
    </a:clrScheme>
    <a:fontScheme name="Custom 2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roplet-Design-TM34316244_Win32_SD_v9" id="{4C371580-6163-46D2-96AA-0DCC330A1B9A}" vid="{FC8D8AFF-D381-4C29-B9DC-A81BA0CD1B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4FA603-F875-4A03-93C9-402691CFAD8E}">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2421B937-7172-47A3-B8EF-010B04CBBB90}">
  <ds:schemaRefs>
    <ds:schemaRef ds:uri="http://schemas.microsoft.com/sharepoint/v3/contenttype/forms"/>
  </ds:schemaRefs>
</ds:datastoreItem>
</file>

<file path=customXml/itemProps3.xml><?xml version="1.0" encoding="utf-8"?>
<ds:datastoreItem xmlns:ds="http://schemas.openxmlformats.org/officeDocument/2006/customXml" ds:itemID="{6BCCC5ED-FDC5-47FC-8E7E-D334979F148A}">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Droplet design</Template>
  <TotalTime>340</TotalTime>
  <Words>3338</Words>
  <Application>Microsoft Office PowerPoint</Application>
  <PresentationFormat>Widescreen</PresentationFormat>
  <Paragraphs>175</Paragraphs>
  <Slides>13</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Black</vt:lpstr>
      <vt:lpstr>Calibri</vt:lpstr>
      <vt:lpstr>MuseoSans</vt:lpstr>
      <vt:lpstr>Open Sans</vt:lpstr>
      <vt:lpstr>Office Theme</vt:lpstr>
      <vt:lpstr>Children, Young People and Families   Presentation Case Study e  </vt:lpstr>
      <vt:lpstr>Content</vt:lpstr>
      <vt:lpstr>INTRODUCTION</vt:lpstr>
      <vt:lpstr>RISK FACTORS</vt:lpstr>
      <vt:lpstr>Risk factors</vt:lpstr>
      <vt:lpstr>Analysis of mother </vt:lpstr>
      <vt:lpstr>Analysis of child </vt:lpstr>
      <vt:lpstr>Maslow's Theory of Motivation</vt:lpstr>
      <vt:lpstr> Example of child </vt:lpstr>
      <vt:lpstr>Policies </vt:lpstr>
      <vt:lpstr>Invention and prevention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Young People and Families   Presentation Case Study e</dc:title>
  <dc:creator>2022</dc:creator>
  <cp:lastModifiedBy>Vimi</cp:lastModifiedBy>
  <cp:revision>20</cp:revision>
  <dcterms:created xsi:type="dcterms:W3CDTF">2023-02-08T20:01:59Z</dcterms:created>
  <dcterms:modified xsi:type="dcterms:W3CDTF">2023-02-23T08:12:15Z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