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handoutMasterIdLst>
    <p:handoutMasterId r:id="rId16"/>
  </p:handoutMasterIdLst>
  <p:sldIdLst>
    <p:sldId id="257" r:id="rId2"/>
    <p:sldId id="256" r:id="rId3"/>
    <p:sldId id="258" r:id="rId4"/>
    <p:sldId id="259" r:id="rId5"/>
    <p:sldId id="297" r:id="rId6"/>
    <p:sldId id="261" r:id="rId7"/>
    <p:sldId id="298" r:id="rId8"/>
    <p:sldId id="266" r:id="rId9"/>
    <p:sldId id="299" r:id="rId10"/>
    <p:sldId id="300" r:id="rId11"/>
    <p:sldId id="301" r:id="rId12"/>
    <p:sldId id="302" r:id="rId13"/>
    <p:sldId id="303" r:id="rId14"/>
  </p:sldIdLst>
  <p:sldSz cx="12192000" cy="6858000"/>
  <p:notesSz cx="6858000" cy="9144000"/>
  <p:defaultTex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379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C1C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61"/>
    <p:restoredTop sz="96197"/>
  </p:normalViewPr>
  <p:slideViewPr>
    <p:cSldViewPr snapToGrid="0" showGuides="1">
      <p:cViewPr varScale="1">
        <p:scale>
          <a:sx n="72" d="100"/>
          <a:sy n="72" d="100"/>
        </p:scale>
        <p:origin x="552" y="-84"/>
      </p:cViewPr>
      <p:guideLst>
        <p:guide orient="horz" pos="2160"/>
        <p:guide pos="3791"/>
      </p:guideLst>
    </p:cSldViewPr>
  </p:slideViewPr>
  <p:notesTextViewPr>
    <p:cViewPr>
      <p:scale>
        <a:sx n="1" d="1"/>
        <a:sy n="1" d="1"/>
      </p:scale>
      <p:origin x="0" y="0"/>
    </p:cViewPr>
  </p:notesTextViewPr>
  <p:sorterViewPr showFormatting="0">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0F9B84EA-7D68-4D60-9CB1-D50884785D1C}" type="datetimeFigureOut">
              <a:rPr lang="zh-CN" altLang="en-US" strike="noStrike" noProof="1" smtClean="0">
                <a:latin typeface="Calibri" panose="020F0502020204030204" pitchFamily="34" charset="0"/>
                <a:ea typeface="SimSun" panose="02010600030101010101" pitchFamily="2" charset="-122"/>
                <a:cs typeface="+mn-cs"/>
              </a:rPr>
              <a:t>2021/11/2</a:t>
            </a:fld>
            <a:endParaRPr lang="zh-CN" altLang="en-US" strike="noStrike" noProof="1"/>
          </a:p>
        </p:txBody>
      </p:sp>
      <p:sp>
        <p:nvSpPr>
          <p:cNvPr id="4" name="页脚占位符 3"/>
          <p:cNvSpPr>
            <a:spLocks noGrp="1"/>
          </p:cNvSpPr>
          <p:nvPr>
            <p:ph type="ftr" sz="quarter" idx="2"/>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5" name="灯片编号占位符 4"/>
          <p:cNvSpPr>
            <a:spLocks noGrp="1"/>
          </p:cNvSpPr>
          <p:nvPr>
            <p:ph type="sldNum" sz="quarter" idx="3"/>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8D4E0FC9-F1F8-4FAE-9988-3BA365CFD46F}" type="slidenum">
              <a:rPr lang="zh-CN" altLang="en-US" strike="noStrike" noProof="1" smtClean="0">
                <a:latin typeface="Calibri" panose="020F0502020204030204" pitchFamily="34" charset="0"/>
                <a:ea typeface="SimSun" panose="02010600030101010101" pitchFamily="2" charset="-122"/>
                <a:cs typeface="+mn-cs"/>
              </a:rPr>
              <a:t>‹#›</a:t>
            </a:fld>
            <a:endParaRPr lang="zh-CN" altLang="en-US" strike="noStrike" noProof="1"/>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Calibri" panose="020F0502020204030204" pitchFamily="34" charset="0"/>
                <a:ea typeface="SimSun" panose="02010600030101010101" pitchFamily="2" charset="-122"/>
                <a:cs typeface="+mn-cs"/>
              </a:rPr>
              <a:t>2021/11/2</a:t>
            </a:fld>
            <a:endParaRPr lang="zh-CN" altLang="en-US" strike="noStrike" noProof="1"/>
          </a:p>
        </p:txBody>
      </p:sp>
      <p:sp>
        <p:nvSpPr>
          <p:cNvPr id="3076" name="幻灯片图像占位符 3"/>
          <p:cNvSpPr>
            <a:spLocks noGrp="1" noRot="1" noChangeAspect="1"/>
          </p:cNvSpPr>
          <p:nvPr>
            <p:ph type="sldImg"/>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3077" name="备注占位符 4"/>
          <p:cNvSpPr>
            <a:spLocks noGrp="1"/>
          </p:cNvSpPr>
          <p:nvPr>
            <p:ph type="body" sz="quarter"/>
          </p:nvPr>
        </p:nvSpPr>
        <p:spPr>
          <a:xfrm>
            <a:off x="685800" y="4400550"/>
            <a:ext cx="5486400" cy="3600450"/>
          </a:xfrm>
          <a:prstGeom prst="rect">
            <a:avLst/>
          </a:prstGeom>
          <a:noFill/>
          <a:ln w="9525">
            <a:noFill/>
          </a:ln>
        </p:spPr>
        <p:txBody>
          <a:bodyPr lIns="91440" tIns="45720" rIns="91440" bIns="45720" anchor="t"/>
          <a:lstStyle/>
          <a:p>
            <a:pPr lvl="0"/>
            <a:r>
              <a:rPr lang="zh-CN" altLang="en-US"/>
              <a:t>Click to edit Master text style</a:t>
            </a:r>
          </a:p>
          <a:p>
            <a:pPr lvl="1" indent="0"/>
            <a:r>
              <a:rPr lang="zh-CN" altLang="en-US"/>
              <a:t>Second level</a:t>
            </a:r>
          </a:p>
          <a:p>
            <a:pPr lvl="2" indent="0"/>
            <a:r>
              <a:rPr lang="zh-CN" altLang="en-US"/>
              <a:t>Third leevel</a:t>
            </a:r>
          </a:p>
          <a:p>
            <a:pPr lvl="3" indent="0"/>
            <a:r>
              <a:rPr lang="zh-CN" altLang="en-US"/>
              <a:t>Fourth level</a:t>
            </a:r>
          </a:p>
          <a:p>
            <a:pPr lvl="4" indent="0"/>
            <a:r>
              <a:rPr lang="zh-CN" altLang="en-US"/>
              <a:t>Fifth level</a:t>
            </a: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Calibri" panose="020F0502020204030204" pitchFamily="34" charset="0"/>
                <a:ea typeface="SimSun" panose="02010600030101010101" pitchFamily="2" charset="-122"/>
                <a:cs typeface="+mn-cs"/>
              </a:rPr>
              <a:t>‹#›</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C1C58"/>
        </a:solidFill>
        <a:effectLst/>
      </p:bgPr>
    </p:bg>
    <p:spTree>
      <p:nvGrpSpPr>
        <p:cNvPr id="1" name=""/>
        <p:cNvGrpSpPr/>
        <p:nvPr/>
      </p:nvGrpSpPr>
      <p:grpSpPr>
        <a:xfrm>
          <a:off x="0" y="0"/>
          <a:ext cx="0" cy="0"/>
          <a:chOff x="0" y="0"/>
          <a:chExt cx="0" cy="0"/>
        </a:xfrm>
      </p:grpSpPr>
      <p:sp>
        <p:nvSpPr>
          <p:cNvPr id="6" name="矩形 5"/>
          <p:cNvSpPr/>
          <p:nvPr/>
        </p:nvSpPr>
        <p:spPr>
          <a:xfrm>
            <a:off x="4268788" y="2457450"/>
            <a:ext cx="7923213" cy="16192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4099" name="图片 4"/>
          <p:cNvPicPr>
            <a:picLocks noChangeAspect="1"/>
          </p:cNvPicPr>
          <p:nvPr/>
        </p:nvPicPr>
        <p:blipFill>
          <a:blip r:embed="rId2"/>
          <a:srcRect l="48994"/>
          <a:stretch>
            <a:fillRect/>
          </a:stretch>
        </p:blipFill>
        <p:spPr>
          <a:xfrm>
            <a:off x="-76200" y="-361950"/>
            <a:ext cx="3867150" cy="7581900"/>
          </a:xfrm>
          <a:prstGeom prst="rect">
            <a:avLst/>
          </a:prstGeom>
          <a:noFill/>
          <a:ln w="9525">
            <a:noFill/>
          </a:ln>
        </p:spPr>
      </p:pic>
      <p:sp>
        <p:nvSpPr>
          <p:cNvPr id="7" name="矩形 6"/>
          <p:cNvSpPr/>
          <p:nvPr/>
        </p:nvSpPr>
        <p:spPr>
          <a:xfrm>
            <a:off x="4268788" y="3794125"/>
            <a:ext cx="7878763" cy="460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101" name="文本框 7"/>
          <p:cNvSpPr txBox="1"/>
          <p:nvPr/>
        </p:nvSpPr>
        <p:spPr>
          <a:xfrm>
            <a:off x="8115300" y="-1857375"/>
            <a:ext cx="184150" cy="369888"/>
          </a:xfrm>
          <a:prstGeom prst="rect">
            <a:avLst/>
          </a:prstGeom>
          <a:noFill/>
          <a:ln w="9525">
            <a:noFill/>
          </a:ln>
        </p:spPr>
        <p:txBody>
          <a:bodyPr wrap="none" anchor="t">
            <a:spAutoFit/>
          </a:bodyPr>
          <a:lstStyle/>
          <a:p>
            <a:endParaRPr lang="zh-CN" altLang="en-US" dirty="0">
              <a:latin typeface="Calibri" panose="020F0502020204030204" pitchFamily="34" charset="0"/>
              <a:ea typeface="SimSun" panose="02010600030101010101" pitchFamily="2" charset="-122"/>
            </a:endParaRPr>
          </a:p>
        </p:txBody>
      </p:sp>
      <p:sp>
        <p:nvSpPr>
          <p:cNvPr id="4102" name="文本框 8"/>
          <p:cNvSpPr txBox="1"/>
          <p:nvPr/>
        </p:nvSpPr>
        <p:spPr>
          <a:xfrm>
            <a:off x="4481513" y="2662238"/>
            <a:ext cx="6066790" cy="460375"/>
          </a:xfrm>
          <a:prstGeom prst="rect">
            <a:avLst/>
          </a:prstGeom>
          <a:noFill/>
          <a:ln w="9525">
            <a:noFill/>
          </a:ln>
        </p:spPr>
        <p:txBody>
          <a:bodyPr wrap="none" anchor="t">
            <a:spAutoFit/>
          </a:bodyPr>
          <a:lstStyle/>
          <a:p>
            <a:pPr algn="l"/>
            <a:r>
              <a:rPr lang="zh-CN" altLang="en-US" sz="2400" b="1" dirty="0">
                <a:solidFill>
                  <a:srgbClr val="FFFFFF"/>
                </a:solidFill>
                <a:latin typeface="Microsoft YaHei" panose="020B0503020204020204" pitchFamily="34" charset="-122"/>
                <a:ea typeface="Microsoft YaHei" panose="020B0503020204020204" pitchFamily="34" charset="-122"/>
              </a:rPr>
              <a:t>Problem-Solving and Decision Making</a:t>
            </a:r>
          </a:p>
        </p:txBody>
      </p:sp>
      <p:sp>
        <p:nvSpPr>
          <p:cNvPr id="4105" name="文本框 12"/>
          <p:cNvSpPr txBox="1"/>
          <p:nvPr/>
        </p:nvSpPr>
        <p:spPr>
          <a:xfrm>
            <a:off x="4481514" y="4295775"/>
            <a:ext cx="7471866" cy="1323439"/>
          </a:xfrm>
          <a:prstGeom prst="rect">
            <a:avLst/>
          </a:prstGeom>
          <a:noFill/>
          <a:ln w="9525">
            <a:noFill/>
          </a:ln>
        </p:spPr>
        <p:txBody>
          <a:bodyPr wrap="square" anchor="t">
            <a:spAutoFit/>
          </a:bodyPr>
          <a:lstStyle/>
          <a:p>
            <a:r>
              <a:rPr lang="en-US" altLang="zh-CN" sz="1600" b="1" dirty="0">
                <a:solidFill>
                  <a:srgbClr val="FFFFFF"/>
                </a:solidFill>
                <a:latin typeface="Microsoft YaHei" panose="020B0503020204020204" pitchFamily="34" charset="-122"/>
                <a:ea typeface="Microsoft YaHei" panose="020B0503020204020204" pitchFamily="34" charset="-122"/>
              </a:rPr>
              <a:t>Students Name</a:t>
            </a:r>
            <a:r>
              <a:rPr lang="zh-CN" altLang="en-US" sz="1600" b="1" dirty="0">
                <a:solidFill>
                  <a:srgbClr val="FFFFFF"/>
                </a:solidFill>
                <a:latin typeface="Microsoft YaHei" panose="020B0503020204020204" pitchFamily="34" charset="-122"/>
                <a:ea typeface="Microsoft YaHei" panose="020B0503020204020204" pitchFamily="34" charset="-122"/>
              </a:rPr>
              <a:t>：</a:t>
            </a:r>
            <a:r>
              <a:rPr lang="en-GB" altLang="zh-CN" sz="1600" b="1" dirty="0" err="1">
                <a:solidFill>
                  <a:srgbClr val="FFFFFF"/>
                </a:solidFill>
                <a:latin typeface="Microsoft YaHei" panose="020B0503020204020204" pitchFamily="34" charset="-122"/>
                <a:ea typeface="Microsoft YaHei" panose="020B0503020204020204" pitchFamily="34" charset="-122"/>
              </a:rPr>
              <a:t>syed</a:t>
            </a:r>
            <a:r>
              <a:rPr lang="en-GB" altLang="zh-CN" sz="1600" b="1" dirty="0">
                <a:solidFill>
                  <a:srgbClr val="FFFFFF"/>
                </a:solidFill>
                <a:latin typeface="Microsoft YaHei" panose="020B0503020204020204" pitchFamily="34" charset="-122"/>
                <a:ea typeface="Microsoft YaHei" panose="020B0503020204020204" pitchFamily="34" charset="-122"/>
              </a:rPr>
              <a:t> </a:t>
            </a:r>
            <a:r>
              <a:rPr lang="en-GB" altLang="zh-CN" sz="1600" b="1" dirty="0" err="1">
                <a:solidFill>
                  <a:srgbClr val="FFFFFF"/>
                </a:solidFill>
                <a:latin typeface="Microsoft YaHei" panose="020B0503020204020204" pitchFamily="34" charset="-122"/>
                <a:ea typeface="Microsoft YaHei" panose="020B0503020204020204" pitchFamily="34" charset="-122"/>
              </a:rPr>
              <a:t>Mosharraf</a:t>
            </a:r>
            <a:r>
              <a:rPr lang="en-GB" altLang="zh-CN" sz="1600" b="1" dirty="0">
                <a:solidFill>
                  <a:srgbClr val="FFFFFF"/>
                </a:solidFill>
                <a:latin typeface="Microsoft YaHei" panose="020B0503020204020204" pitchFamily="34" charset="-122"/>
                <a:ea typeface="Microsoft YaHei" panose="020B0503020204020204" pitchFamily="34" charset="-122"/>
              </a:rPr>
              <a:t> </a:t>
            </a:r>
            <a:r>
              <a:rPr lang="en-GB" altLang="zh-CN" sz="1600" b="1" dirty="0" err="1">
                <a:solidFill>
                  <a:srgbClr val="FFFFFF"/>
                </a:solidFill>
                <a:latin typeface="Microsoft YaHei" panose="020B0503020204020204" pitchFamily="34" charset="-122"/>
                <a:ea typeface="Microsoft YaHei" panose="020B0503020204020204" pitchFamily="34" charset="-122"/>
              </a:rPr>
              <a:t>ali</a:t>
            </a:r>
            <a:endParaRPr lang="en-GB" altLang="zh-CN" sz="1600" b="1" dirty="0">
              <a:solidFill>
                <a:srgbClr val="FFFFFF"/>
              </a:solidFill>
              <a:latin typeface="Microsoft YaHei" panose="020B0503020204020204" pitchFamily="34" charset="-122"/>
              <a:ea typeface="Microsoft YaHei" panose="020B0503020204020204" pitchFamily="34" charset="-122"/>
            </a:endParaRPr>
          </a:p>
          <a:p>
            <a:r>
              <a:rPr lang="en-GB" altLang="zh-CN" sz="1600" b="1" dirty="0">
                <a:solidFill>
                  <a:srgbClr val="FFFFFF"/>
                </a:solidFill>
                <a:latin typeface="Microsoft YaHei" panose="020B0503020204020204" pitchFamily="34" charset="-122"/>
                <a:ea typeface="Microsoft YaHei" panose="020B0503020204020204" pitchFamily="34" charset="-122"/>
              </a:rPr>
              <a:t>Student ID : 2028971</a:t>
            </a:r>
          </a:p>
          <a:p>
            <a:r>
              <a:rPr lang="en-GB" altLang="zh-CN" sz="1600" b="1" dirty="0">
                <a:solidFill>
                  <a:srgbClr val="FFFFFF"/>
                </a:solidFill>
                <a:latin typeface="Microsoft YaHei" panose="020B0503020204020204" pitchFamily="34" charset="-122"/>
                <a:ea typeface="Microsoft YaHei" panose="020B0503020204020204" pitchFamily="34" charset="-122"/>
              </a:rPr>
              <a:t>Module code :BMSW4004</a:t>
            </a:r>
          </a:p>
          <a:p>
            <a:r>
              <a:rPr lang="en-GB" altLang="zh-CN" sz="1600" b="1" dirty="0">
                <a:solidFill>
                  <a:srgbClr val="FFFFFF"/>
                </a:solidFill>
                <a:latin typeface="Microsoft YaHei" panose="020B0503020204020204" pitchFamily="34" charset="-122"/>
                <a:ea typeface="Microsoft YaHei" panose="020B0503020204020204" pitchFamily="34" charset="-122"/>
              </a:rPr>
              <a:t>Module coordinator : Ernest </a:t>
            </a:r>
            <a:r>
              <a:rPr lang="en-GB" altLang="zh-CN" sz="1600" b="1">
                <a:solidFill>
                  <a:srgbClr val="FFFFFF"/>
                </a:solidFill>
                <a:latin typeface="Microsoft YaHei" panose="020B0503020204020204" pitchFamily="34" charset="-122"/>
                <a:ea typeface="Microsoft YaHei" panose="020B0503020204020204" pitchFamily="34" charset="-122"/>
              </a:rPr>
              <a:t>Ovia</a:t>
            </a:r>
            <a:endParaRPr lang="en-GB" altLang="zh-CN" sz="1600" b="1" dirty="0">
              <a:solidFill>
                <a:srgbClr val="FFFFFF"/>
              </a:solidFill>
              <a:latin typeface="Microsoft YaHei" panose="020B0503020204020204" pitchFamily="34" charset="-122"/>
              <a:ea typeface="Microsoft YaHei" panose="020B0503020204020204" pitchFamily="34" charset="-122"/>
            </a:endParaRPr>
          </a:p>
          <a:p>
            <a:endParaRPr lang="zh-CN" altLang="en-US" sz="1600" b="1" dirty="0">
              <a:solidFill>
                <a:srgbClr val="FFFFFF"/>
              </a:solidFill>
              <a:latin typeface="Microsoft YaHei" panose="020B0503020204020204" pitchFamily="34" charset="-122"/>
              <a:ea typeface="Microsoft YaHei" panose="020B0503020204020204" pitchFamily="3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矩形 11"/>
          <p:cNvSpPr/>
          <p:nvPr/>
        </p:nvSpPr>
        <p:spPr>
          <a:xfrm>
            <a:off x="0" y="0"/>
            <a:ext cx="4819650" cy="685800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123" name="图片 9"/>
          <p:cNvPicPr>
            <a:picLocks noChangeAspect="1"/>
          </p:cNvPicPr>
          <p:nvPr/>
        </p:nvPicPr>
        <p:blipFill>
          <a:blip r:embed="rId2"/>
          <a:stretch>
            <a:fillRect/>
          </a:stretch>
        </p:blipFill>
        <p:spPr>
          <a:xfrm>
            <a:off x="347663" y="1371600"/>
            <a:ext cx="4114800" cy="4114800"/>
          </a:xfrm>
          <a:prstGeom prst="rect">
            <a:avLst/>
          </a:prstGeom>
          <a:noFill/>
          <a:ln w="9525">
            <a:noFill/>
          </a:ln>
        </p:spPr>
      </p:pic>
      <p:sp>
        <p:nvSpPr>
          <p:cNvPr id="100" name="Text Box 99"/>
          <p:cNvSpPr txBox="1"/>
          <p:nvPr/>
        </p:nvSpPr>
        <p:spPr>
          <a:xfrm>
            <a:off x="5440171" y="1536174"/>
            <a:ext cx="6245669" cy="5016758"/>
          </a:xfrm>
          <a:prstGeom prst="rect">
            <a:avLst/>
          </a:prstGeom>
          <a:noFill/>
          <a:ln w="9525">
            <a:noFill/>
          </a:ln>
        </p:spPr>
        <p:txBody>
          <a:bodyPr wrap="square">
            <a:spAutoFit/>
          </a:bodyPr>
          <a:lstStyle/>
          <a:p>
            <a:r>
              <a:rPr lang="en-US" sz="2000" b="1" dirty="0">
                <a:solidFill>
                  <a:srgbClr val="365F91"/>
                </a:solidFill>
                <a:latin typeface="Times New Roman" panose="02020603050405020304" pitchFamily="18" charset="0"/>
                <a:cs typeface="Times New Roman" panose="02020603050405020304" pitchFamily="18" charset="0"/>
              </a:rPr>
              <a:t>1. Introduction:</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Problem-solving and decision-making are essential for the success of any organization.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According to scholars, problem-solving can be referred to as the act of defining a problem, identifying the cause behind the problem, making prioritization, and selecting alternatives to implement a solution </a:t>
            </a:r>
            <a:r>
              <a:rPr lang="en-GB" sz="2000" dirty="0">
                <a:latin typeface="Times New Roman" panose="02020603050405020304" pitchFamily="18" charset="0"/>
                <a:cs typeface="Times New Roman" panose="02020603050405020304" pitchFamily="18" charset="0"/>
              </a:rPr>
              <a:t>(</a:t>
            </a:r>
            <a:r>
              <a:rPr lang="en-GB" sz="2000" dirty="0" err="1">
                <a:latin typeface="Times New Roman" panose="02020603050405020304" pitchFamily="18" charset="0"/>
                <a:cs typeface="Times New Roman" panose="02020603050405020304" pitchFamily="18" charset="0"/>
              </a:rPr>
              <a:t>Ahmady</a:t>
            </a:r>
            <a:r>
              <a:rPr lang="en-GB" sz="2000" dirty="0">
                <a:latin typeface="Times New Roman" panose="02020603050405020304" pitchFamily="18" charset="0"/>
                <a:cs typeface="Times New Roman" panose="02020603050405020304" pitchFamily="18" charset="0"/>
              </a:rPr>
              <a:t>, 2020). </a:t>
            </a:r>
            <a:r>
              <a:rPr lang="en-US" sz="2000" dirty="0">
                <a:latin typeface="Times New Roman" panose="02020603050405020304" pitchFamily="18" charset="0"/>
                <a:cs typeface="Times New Roman" panose="02020603050405020304" pitchFamily="18" charset="0"/>
              </a:rPr>
              <a:t>.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At the same time, decision-making is the process where the company makes a choice by evaluating a decision, assessing alternatives, and gathering information.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complex problem to be discussed is the concerning issue of stress amongst the UK people especially in the workplace.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76275"/>
            <a:ext cx="12192000" cy="550545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6146" name="图片 4"/>
          <p:cNvPicPr>
            <a:picLocks noChangeAspect="1"/>
          </p:cNvPicPr>
          <p:nvPr/>
        </p:nvPicPr>
        <p:blipFill>
          <a:blip r:embed="rId2"/>
          <a:srcRect l="-4073" r="-2"/>
          <a:stretch>
            <a:fillRect/>
          </a:stretch>
        </p:blipFill>
        <p:spPr>
          <a:xfrm>
            <a:off x="628650" y="1022350"/>
            <a:ext cx="5010150" cy="4813300"/>
          </a:xfrm>
          <a:prstGeom prst="rect">
            <a:avLst/>
          </a:prstGeom>
          <a:noFill/>
          <a:ln w="9525">
            <a:noFill/>
          </a:ln>
        </p:spPr>
      </p:pic>
      <p:sp>
        <p:nvSpPr>
          <p:cNvPr id="6147" name="文本框 7"/>
          <p:cNvSpPr txBox="1"/>
          <p:nvPr/>
        </p:nvSpPr>
        <p:spPr>
          <a:xfrm>
            <a:off x="6070600" y="1342390"/>
            <a:ext cx="2124075" cy="521970"/>
          </a:xfrm>
          <a:prstGeom prst="rect">
            <a:avLst/>
          </a:prstGeom>
          <a:noFill/>
          <a:ln w="9525">
            <a:noFill/>
          </a:ln>
        </p:spPr>
        <p:txBody>
          <a:bodyPr wrap="square" anchor="t">
            <a:spAutoFit/>
          </a:bodyPr>
          <a:lstStyle/>
          <a:p>
            <a:r>
              <a:rPr lang="en-US" altLang="zh-CN" sz="2800" dirty="0">
                <a:solidFill>
                  <a:srgbClr val="FFFFFF"/>
                </a:solidFill>
                <a:latin typeface="Microsoft YaHei" panose="020B0503020204020204" pitchFamily="34" charset="-122"/>
                <a:ea typeface="Microsoft YaHei" panose="020B0503020204020204" pitchFamily="34" charset="-122"/>
              </a:rPr>
              <a:t>Problem </a:t>
            </a:r>
            <a:endParaRPr lang="zh-CN" altLang="en-US" sz="2800" dirty="0">
              <a:solidFill>
                <a:srgbClr val="FFFFFF"/>
              </a:solidFill>
              <a:latin typeface="Microsoft YaHei" panose="020B0503020204020204" pitchFamily="34" charset="-122"/>
              <a:ea typeface="Microsoft YaHei" panose="020B0503020204020204" pitchFamily="34" charset="-122"/>
            </a:endParaRPr>
          </a:p>
        </p:txBody>
      </p:sp>
      <p:sp>
        <p:nvSpPr>
          <p:cNvPr id="6148" name="文本框 8"/>
          <p:cNvSpPr txBox="1"/>
          <p:nvPr/>
        </p:nvSpPr>
        <p:spPr>
          <a:xfrm>
            <a:off x="6070600" y="2228850"/>
            <a:ext cx="5918200" cy="3416320"/>
          </a:xfrm>
          <a:prstGeom prst="rect">
            <a:avLst/>
          </a:prstGeom>
          <a:noFill/>
          <a:ln w="9525">
            <a:noFill/>
          </a:ln>
        </p:spPr>
        <p:txBody>
          <a:bodyPr wrap="square" anchor="t">
            <a:spAutoFit/>
          </a:bodyPr>
          <a:lstStyle/>
          <a:p>
            <a:r>
              <a:rPr lang="zh-CN" altLang="en-US" sz="2400" b="1" dirty="0">
                <a:solidFill>
                  <a:srgbClr val="FFFFFF"/>
                </a:solidFill>
                <a:latin typeface="Microsoft YaHei" panose="020B0503020204020204" pitchFamily="34" charset="-122"/>
                <a:ea typeface="Microsoft YaHei" panose="020B0503020204020204" pitchFamily="34" charset="-122"/>
              </a:rPr>
              <a:t>The nature of the problem</a:t>
            </a:r>
            <a:r>
              <a:rPr lang="en-US" altLang="zh-CN" sz="2400" b="1" dirty="0">
                <a:solidFill>
                  <a:srgbClr val="FFFFFF"/>
                </a:solidFill>
                <a:latin typeface="Microsoft YaHei" panose="020B0503020204020204" pitchFamily="34" charset="-122"/>
                <a:ea typeface="Microsoft YaHei" panose="020B0503020204020204" pitchFamily="34" charset="-122"/>
              </a:rPr>
              <a:t> being discussed is workplace stress as well as other stress related issues and how this </a:t>
            </a:r>
            <a:r>
              <a:rPr lang="zh-CN" altLang="en-US" sz="2400" b="1" dirty="0">
                <a:solidFill>
                  <a:srgbClr val="FFFFFF"/>
                </a:solidFill>
                <a:latin typeface="Microsoft YaHei" panose="020B0503020204020204" pitchFamily="34" charset="-122"/>
                <a:ea typeface="Microsoft YaHei" panose="020B0503020204020204" pitchFamily="34" charset="-122"/>
              </a:rPr>
              <a:t> affects the work performance of the employee </a:t>
            </a:r>
            <a:r>
              <a:rPr lang="en-GB" altLang="zh-CN" sz="2400" b="1" dirty="0">
                <a:solidFill>
                  <a:srgbClr val="FFFFFF"/>
                </a:solidFill>
                <a:latin typeface="Microsoft YaHei" panose="020B0503020204020204" pitchFamily="34" charset="-122"/>
                <a:ea typeface="Microsoft YaHei" panose="020B0503020204020204" pitchFamily="34" charset="-122"/>
              </a:rPr>
              <a:t>and</a:t>
            </a:r>
            <a:r>
              <a:rPr lang="zh-CN" altLang="en-US" sz="2400" b="1" dirty="0">
                <a:solidFill>
                  <a:srgbClr val="FFFFFF"/>
                </a:solidFill>
                <a:latin typeface="Microsoft YaHei" panose="020B0503020204020204" pitchFamily="34" charset="-122"/>
                <a:ea typeface="Microsoft YaHei" panose="020B0503020204020204" pitchFamily="34" charset="-122"/>
              </a:rPr>
              <a:t> impact the quality of work. </a:t>
            </a:r>
            <a:r>
              <a:rPr lang="en-GB" altLang="zh-CN" sz="2400" b="1" dirty="0">
                <a:solidFill>
                  <a:srgbClr val="FFFFFF"/>
                </a:solidFill>
                <a:latin typeface="Microsoft YaHei" panose="020B0503020204020204" pitchFamily="34" charset="-122"/>
                <a:ea typeface="Microsoft YaHei" panose="020B0503020204020204" pitchFamily="34" charset="-122"/>
              </a:rPr>
              <a:t>There are other types of stress that should be considered for example financial related stress. </a:t>
            </a:r>
            <a:endParaRPr lang="zh-CN" altLang="en-US" sz="2400" b="1" dirty="0">
              <a:solidFill>
                <a:srgbClr val="FFFFFF"/>
              </a:solidFill>
              <a:latin typeface="Microsoft YaHei" panose="020B0503020204020204" pitchFamily="34" charset="-122"/>
              <a:ea typeface="Microsoft YaHei" panose="020B0503020204020204" pitchFamily="34" charset="-122"/>
            </a:endParaRPr>
          </a:p>
        </p:txBody>
      </p:sp>
      <p:cxnSp>
        <p:nvCxnSpPr>
          <p:cNvPr id="10" name="直接连接符 9"/>
          <p:cNvCxnSpPr/>
          <p:nvPr/>
        </p:nvCxnSpPr>
        <p:spPr>
          <a:xfrm>
            <a:off x="6070600" y="1878648"/>
            <a:ext cx="2205038" cy="0"/>
          </a:xfrm>
          <a:prstGeom prst="line">
            <a:avLst/>
          </a:prstGeom>
          <a:ln w="3175">
            <a:solidFill>
              <a:srgbClr val="FFFFFF"/>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282575" y="378302"/>
            <a:ext cx="4714875" cy="58356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Scope of the Problem:</a:t>
            </a:r>
          </a:p>
        </p:txBody>
      </p:sp>
      <p:pic>
        <p:nvPicPr>
          <p:cNvPr id="7183" name="图片 23"/>
          <p:cNvPicPr>
            <a:picLocks noChangeAspect="1"/>
          </p:cNvPicPr>
          <p:nvPr/>
        </p:nvPicPr>
        <p:blipFill>
          <a:blip r:embed="rId2"/>
          <a:srcRect l="-4073" r="-2"/>
          <a:stretch>
            <a:fillRect/>
          </a:stretch>
        </p:blipFill>
        <p:spPr>
          <a:xfrm>
            <a:off x="7754938" y="2566988"/>
            <a:ext cx="1704975" cy="1638300"/>
          </a:xfrm>
          <a:prstGeom prst="rect">
            <a:avLst/>
          </a:prstGeom>
          <a:noFill/>
          <a:ln w="9525">
            <a:noFill/>
          </a:ln>
        </p:spPr>
      </p:pic>
      <p:pic>
        <p:nvPicPr>
          <p:cNvPr id="3" name="Picture 2" descr="abn"/>
          <p:cNvPicPr>
            <a:picLocks noChangeAspect="1"/>
          </p:cNvPicPr>
          <p:nvPr/>
        </p:nvPicPr>
        <p:blipFill>
          <a:blip r:embed="rId3"/>
          <a:stretch>
            <a:fillRect/>
          </a:stretch>
        </p:blipFill>
        <p:spPr>
          <a:xfrm>
            <a:off x="220663" y="1288256"/>
            <a:ext cx="5781675" cy="4004945"/>
          </a:xfrm>
          <a:prstGeom prst="rect">
            <a:avLst/>
          </a:prstGeom>
        </p:spPr>
      </p:pic>
      <p:sp>
        <p:nvSpPr>
          <p:cNvPr id="2" name="TextBox 1">
            <a:extLst>
              <a:ext uri="{FF2B5EF4-FFF2-40B4-BE49-F238E27FC236}">
                <a16:creationId xmlns:a16="http://schemas.microsoft.com/office/drawing/2014/main" id="{9ED85317-3A3F-F644-AB56-914BB294F062}"/>
              </a:ext>
            </a:extLst>
          </p:cNvPr>
          <p:cNvSpPr txBox="1"/>
          <p:nvPr/>
        </p:nvSpPr>
        <p:spPr>
          <a:xfrm>
            <a:off x="6621031" y="1551920"/>
            <a:ext cx="4530436" cy="3416320"/>
          </a:xfrm>
          <a:prstGeom prst="rect">
            <a:avLst/>
          </a:prstGeom>
          <a:noFill/>
        </p:spPr>
        <p:txBody>
          <a:bodyPr wrap="square" rtlCol="0">
            <a:spAutoFit/>
          </a:bodyPr>
          <a:lstStyle/>
          <a:p>
            <a:r>
              <a:rPr lang="en-GB" dirty="0"/>
              <a:t>One of the major contributors to mental health issues is stress as well as depression and anxiety </a:t>
            </a:r>
          </a:p>
          <a:p>
            <a:endParaRPr lang="en-GB" dirty="0"/>
          </a:p>
          <a:p>
            <a:r>
              <a:rPr lang="en-GB" dirty="0"/>
              <a:t>The chart provided shows in that the department in organisations overall where workplace stress or stress in general is most prevalent is in the customer service sector.</a:t>
            </a:r>
          </a:p>
          <a:p>
            <a:endParaRPr lang="en-GB" dirty="0"/>
          </a:p>
          <a:p>
            <a:r>
              <a:rPr lang="en-GB" dirty="0"/>
              <a:t>This is understandable perhaps because of the high dealings with angry and irritated customers with a range of issues. </a:t>
            </a:r>
          </a:p>
        </p:txBody>
      </p:sp>
      <p:sp>
        <p:nvSpPr>
          <p:cNvPr id="4" name="Rectangle 3">
            <a:extLst>
              <a:ext uri="{FF2B5EF4-FFF2-40B4-BE49-F238E27FC236}">
                <a16:creationId xmlns:a16="http://schemas.microsoft.com/office/drawing/2014/main" id="{12884E0C-1DAC-0D4B-AF74-128A68D65A96}"/>
              </a:ext>
            </a:extLst>
          </p:cNvPr>
          <p:cNvSpPr/>
          <p:nvPr/>
        </p:nvSpPr>
        <p:spPr>
          <a:xfrm>
            <a:off x="76200" y="5376033"/>
            <a:ext cx="6096000" cy="873252"/>
          </a:xfrm>
          <a:prstGeom prst="rect">
            <a:avLst/>
          </a:prstGeom>
        </p:spPr>
        <p:txBody>
          <a:bodyPr>
            <a:spAutoFit/>
          </a:bodyPr>
          <a:lstStyle/>
          <a:p>
            <a:pPr algn="ctr">
              <a:lnSpc>
                <a:spcPct val="150000"/>
              </a:lnSpc>
            </a:pPr>
            <a:r>
              <a:rPr lang="en-GB" i="1" dirty="0">
                <a:solidFill>
                  <a:srgbClr val="000000"/>
                </a:solidFill>
                <a:latin typeface="Arial" panose="020B0604020202020204" pitchFamily="34" charset="0"/>
                <a:ea typeface="Times New Roman" panose="02020603050405020304" pitchFamily="18" charset="0"/>
              </a:rPr>
              <a:t>Figure 1- Departments with most work-related stress in the UK's Organizations (Statista, 2021)</a:t>
            </a: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494030" y="1723073"/>
            <a:ext cx="4714875" cy="58356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Scope of the Problem:</a:t>
            </a:r>
          </a:p>
        </p:txBody>
      </p:sp>
      <p:pic>
        <p:nvPicPr>
          <p:cNvPr id="7183" name="图片 23"/>
          <p:cNvPicPr>
            <a:picLocks noChangeAspect="1"/>
          </p:cNvPicPr>
          <p:nvPr/>
        </p:nvPicPr>
        <p:blipFill>
          <a:blip r:embed="rId2"/>
          <a:srcRect l="-4073" r="-2"/>
          <a:stretch>
            <a:fillRect/>
          </a:stretch>
        </p:blipFill>
        <p:spPr>
          <a:xfrm>
            <a:off x="7754938" y="2566988"/>
            <a:ext cx="1704975" cy="1638300"/>
          </a:xfrm>
          <a:prstGeom prst="rect">
            <a:avLst/>
          </a:prstGeom>
          <a:noFill/>
          <a:ln w="9525">
            <a:noFill/>
          </a:ln>
        </p:spPr>
      </p:pic>
      <p:pic>
        <p:nvPicPr>
          <p:cNvPr id="2" name="Picture 1" descr="bnv"/>
          <p:cNvPicPr>
            <a:picLocks noChangeAspect="1"/>
          </p:cNvPicPr>
          <p:nvPr/>
        </p:nvPicPr>
        <p:blipFill>
          <a:blip r:embed="rId3"/>
          <a:stretch>
            <a:fillRect/>
          </a:stretch>
        </p:blipFill>
        <p:spPr>
          <a:xfrm>
            <a:off x="152400" y="2930525"/>
            <a:ext cx="5911215" cy="2352675"/>
          </a:xfrm>
          <a:prstGeom prst="rect">
            <a:avLst/>
          </a:prstGeom>
        </p:spPr>
      </p:pic>
      <p:sp>
        <p:nvSpPr>
          <p:cNvPr id="3" name="TextBox 2">
            <a:extLst>
              <a:ext uri="{FF2B5EF4-FFF2-40B4-BE49-F238E27FC236}">
                <a16:creationId xmlns:a16="http://schemas.microsoft.com/office/drawing/2014/main" id="{2590FC75-3664-3946-B5C8-67A59E126366}"/>
              </a:ext>
            </a:extLst>
          </p:cNvPr>
          <p:cNvSpPr txBox="1"/>
          <p:nvPr/>
        </p:nvSpPr>
        <p:spPr>
          <a:xfrm>
            <a:off x="6434136" y="3017402"/>
            <a:ext cx="4486679" cy="310854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74% of the UK population is as been overwhelmed or unable to deal with stress in 2020 (</a:t>
            </a:r>
            <a:r>
              <a:rPr lang="en-US" sz="2000" dirty="0">
                <a:latin typeface="Arial" panose="020B0604020202020204" pitchFamily="34" charset="0"/>
                <a:cs typeface="Arial" panose="020B0604020202020204" pitchFamily="34" charset="0"/>
              </a:rPr>
              <a:t>Foundation, n.d.)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Around 32% adults have admitted to have having suicidal thoughts as a result of this stress (Samaritans, 2021)</a:t>
            </a:r>
          </a:p>
          <a:p>
            <a:endParaRPr lang="en-GB" dirty="0"/>
          </a:p>
          <a:p>
            <a:endParaRPr lang="en-GB" dirty="0"/>
          </a:p>
        </p:txBody>
      </p:sp>
      <p:sp>
        <p:nvSpPr>
          <p:cNvPr id="4" name="Rectangle 3">
            <a:extLst>
              <a:ext uri="{FF2B5EF4-FFF2-40B4-BE49-F238E27FC236}">
                <a16:creationId xmlns:a16="http://schemas.microsoft.com/office/drawing/2014/main" id="{71E78AE7-71E0-FA4A-A9CA-A5BDBBD9E6E9}"/>
              </a:ext>
            </a:extLst>
          </p:cNvPr>
          <p:cNvSpPr/>
          <p:nvPr/>
        </p:nvSpPr>
        <p:spPr>
          <a:xfrm>
            <a:off x="152400" y="5433155"/>
            <a:ext cx="6096000" cy="873252"/>
          </a:xfrm>
          <a:prstGeom prst="rect">
            <a:avLst/>
          </a:prstGeom>
        </p:spPr>
        <p:txBody>
          <a:bodyPr>
            <a:spAutoFit/>
          </a:bodyPr>
          <a:lstStyle/>
          <a:p>
            <a:pPr algn="ctr">
              <a:lnSpc>
                <a:spcPct val="150000"/>
              </a:lnSpc>
            </a:pPr>
            <a:r>
              <a:rPr lang="en-GB" i="1" dirty="0">
                <a:solidFill>
                  <a:srgbClr val="000000"/>
                </a:solidFill>
                <a:latin typeface="Arial" panose="020B0604020202020204" pitchFamily="34" charset="0"/>
                <a:ea typeface="Times New Roman" panose="02020603050405020304" pitchFamily="18" charset="0"/>
              </a:rPr>
              <a:t>Figure 2- The statistics to show work-related stress in the UK.</a:t>
            </a: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194" name="文本框 13"/>
          <p:cNvSpPr txBox="1"/>
          <p:nvPr/>
        </p:nvSpPr>
        <p:spPr>
          <a:xfrm>
            <a:off x="152400" y="282575"/>
            <a:ext cx="3969356" cy="707886"/>
          </a:xfrm>
          <a:prstGeom prst="rect">
            <a:avLst/>
          </a:prstGeom>
          <a:noFill/>
          <a:ln w="9525">
            <a:noFill/>
          </a:ln>
        </p:spPr>
        <p:txBody>
          <a:bodyPr wrap="none" anchor="t">
            <a:spAutoFit/>
          </a:bodyPr>
          <a:lstStyle/>
          <a:p>
            <a:r>
              <a:rPr lang="en-US" altLang="zh-CN" sz="4000" dirty="0">
                <a:solidFill>
                  <a:srgbClr val="0C1C58"/>
                </a:solidFill>
                <a:latin typeface="Microsoft YaHei" panose="020B0503020204020204" pitchFamily="34" charset="-122"/>
                <a:ea typeface="Microsoft YaHei" panose="020B0503020204020204" pitchFamily="34" charset="-122"/>
              </a:rPr>
              <a:t>PESTLE analysis</a:t>
            </a:r>
          </a:p>
        </p:txBody>
      </p:sp>
      <p:graphicFrame>
        <p:nvGraphicFramePr>
          <p:cNvPr id="2" name="Table 2">
            <a:extLst>
              <a:ext uri="{FF2B5EF4-FFF2-40B4-BE49-F238E27FC236}">
                <a16:creationId xmlns:a16="http://schemas.microsoft.com/office/drawing/2014/main" id="{54B63C9B-29AB-2E47-94E7-09E4D1F6EE5D}"/>
              </a:ext>
            </a:extLst>
          </p:cNvPr>
          <p:cNvGraphicFramePr>
            <a:graphicFrameLocks noGrp="1"/>
          </p:cNvGraphicFramePr>
          <p:nvPr>
            <p:extLst>
              <p:ext uri="{D42A27DB-BD31-4B8C-83A1-F6EECF244321}">
                <p14:modId xmlns:p14="http://schemas.microsoft.com/office/powerpoint/2010/main" val="2618430253"/>
              </p:ext>
            </p:extLst>
          </p:nvPr>
        </p:nvGraphicFramePr>
        <p:xfrm>
          <a:off x="1088071" y="1488594"/>
          <a:ext cx="10445838" cy="4455006"/>
        </p:xfrm>
        <a:graphic>
          <a:graphicData uri="http://schemas.openxmlformats.org/drawingml/2006/table">
            <a:tbl>
              <a:tblPr firstRow="1" bandRow="1">
                <a:tableStyleId>{0E3FDE45-AF77-4B5C-9715-49D594BDF05E}</a:tableStyleId>
              </a:tblPr>
              <a:tblGrid>
                <a:gridCol w="5222919">
                  <a:extLst>
                    <a:ext uri="{9D8B030D-6E8A-4147-A177-3AD203B41FA5}">
                      <a16:colId xmlns:a16="http://schemas.microsoft.com/office/drawing/2014/main" val="3698658972"/>
                    </a:ext>
                  </a:extLst>
                </a:gridCol>
                <a:gridCol w="5222919">
                  <a:extLst>
                    <a:ext uri="{9D8B030D-6E8A-4147-A177-3AD203B41FA5}">
                      <a16:colId xmlns:a16="http://schemas.microsoft.com/office/drawing/2014/main" val="2473781838"/>
                    </a:ext>
                  </a:extLst>
                </a:gridCol>
              </a:tblGrid>
              <a:tr h="798479">
                <a:tc>
                  <a:txBody>
                    <a:bodyPr/>
                    <a:lstStyle/>
                    <a:p>
                      <a:r>
                        <a:rPr lang="en-GB" b="1" dirty="0"/>
                        <a:t>Political Factors </a:t>
                      </a:r>
                    </a:p>
                  </a:txBody>
                  <a:tcPr/>
                </a:tc>
                <a:tc>
                  <a:txBody>
                    <a:bodyPr/>
                    <a:lstStyle/>
                    <a:p>
                      <a:pPr marL="285750" indent="-285750">
                        <a:buFont typeface="Arial" panose="020B0604020202020204" pitchFamily="34" charset="0"/>
                        <a:buChar char="•"/>
                      </a:pPr>
                      <a:r>
                        <a:rPr lang="en-GB" b="0" dirty="0"/>
                        <a:t>Labour law </a:t>
                      </a:r>
                    </a:p>
                    <a:p>
                      <a:pPr marL="285750" indent="-285750">
                        <a:buFont typeface="Arial" panose="020B0604020202020204" pitchFamily="34" charset="0"/>
                        <a:buChar char="•"/>
                      </a:pPr>
                      <a:r>
                        <a:rPr lang="en-GB" b="0" dirty="0"/>
                        <a:t>Covid – 19 restrictions  </a:t>
                      </a:r>
                      <a:r>
                        <a:rPr lang="en-GB" sz="1800" b="0" kern="1200" dirty="0">
                          <a:solidFill>
                            <a:schemeClr val="tx1"/>
                          </a:solidFill>
                          <a:effectLst/>
                          <a:latin typeface="+mn-lt"/>
                          <a:ea typeface="+mn-ea"/>
                          <a:cs typeface="+mn-cs"/>
                        </a:rPr>
                        <a:t>(</a:t>
                      </a:r>
                      <a:r>
                        <a:rPr lang="en-GB" sz="1800" b="0" kern="1200" dirty="0" err="1">
                          <a:solidFill>
                            <a:schemeClr val="tx1"/>
                          </a:solidFill>
                          <a:effectLst/>
                          <a:latin typeface="+mn-lt"/>
                          <a:ea typeface="+mn-ea"/>
                          <a:cs typeface="+mn-cs"/>
                        </a:rPr>
                        <a:t>Kais</a:t>
                      </a:r>
                      <a:r>
                        <a:rPr lang="en-GB" sz="1800" b="0" kern="1200" dirty="0">
                          <a:solidFill>
                            <a:schemeClr val="tx1"/>
                          </a:solidFill>
                          <a:effectLst/>
                          <a:latin typeface="+mn-lt"/>
                          <a:ea typeface="+mn-ea"/>
                          <a:cs typeface="+mn-cs"/>
                        </a:rPr>
                        <a:t> </a:t>
                      </a:r>
                      <a:r>
                        <a:rPr lang="en-GB" sz="1800" b="0" kern="1200" dirty="0" err="1">
                          <a:solidFill>
                            <a:schemeClr val="tx1"/>
                          </a:solidFill>
                          <a:effectLst/>
                          <a:latin typeface="+mn-lt"/>
                          <a:ea typeface="+mn-ea"/>
                          <a:cs typeface="+mn-cs"/>
                        </a:rPr>
                        <a:t>Lassoued</a:t>
                      </a:r>
                      <a:r>
                        <a:rPr lang="en-GB" sz="1800" b="0" kern="1200" dirty="0">
                          <a:solidFill>
                            <a:schemeClr val="tx1"/>
                          </a:solidFill>
                          <a:effectLst/>
                          <a:latin typeface="+mn-lt"/>
                          <a:ea typeface="+mn-ea"/>
                          <a:cs typeface="+mn-cs"/>
                        </a:rPr>
                        <a:t>, 2020). </a:t>
                      </a:r>
                      <a:endParaRPr lang="en-GB" b="0" dirty="0"/>
                    </a:p>
                  </a:txBody>
                  <a:tcPr/>
                </a:tc>
                <a:extLst>
                  <a:ext uri="{0D108BD9-81ED-4DB2-BD59-A6C34878D82A}">
                    <a16:rowId xmlns:a16="http://schemas.microsoft.com/office/drawing/2014/main" val="4184927475"/>
                  </a:ext>
                </a:extLst>
              </a:tr>
              <a:tr h="798479">
                <a:tc>
                  <a:txBody>
                    <a:bodyPr/>
                    <a:lstStyle/>
                    <a:p>
                      <a:r>
                        <a:rPr lang="en-GB" b="1" dirty="0"/>
                        <a:t>Economic Factors </a:t>
                      </a:r>
                    </a:p>
                  </a:txBody>
                  <a:tcPr/>
                </a:tc>
                <a:tc>
                  <a:txBody>
                    <a:bodyPr/>
                    <a:lstStyle/>
                    <a:p>
                      <a:pPr marL="285750" indent="-285750">
                        <a:buFont typeface="Arial" panose="020B0604020202020204" pitchFamily="34" charset="0"/>
                        <a:buChar char="•"/>
                      </a:pPr>
                      <a:r>
                        <a:rPr lang="en-GB" dirty="0"/>
                        <a:t>Change in the economic behaviour </a:t>
                      </a:r>
                    </a:p>
                    <a:p>
                      <a:pPr marL="285750" indent="-285750">
                        <a:buFont typeface="Arial" panose="020B0604020202020204" pitchFamily="34" charset="0"/>
                        <a:buChar char="•"/>
                      </a:pPr>
                      <a:r>
                        <a:rPr lang="en-GB" dirty="0"/>
                        <a:t>Unemployment </a:t>
                      </a:r>
                    </a:p>
                  </a:txBody>
                  <a:tcPr/>
                </a:tc>
                <a:extLst>
                  <a:ext uri="{0D108BD9-81ED-4DB2-BD59-A6C34878D82A}">
                    <a16:rowId xmlns:a16="http://schemas.microsoft.com/office/drawing/2014/main" val="1736832949"/>
                  </a:ext>
                </a:extLst>
              </a:tr>
              <a:tr h="798479">
                <a:tc>
                  <a:txBody>
                    <a:bodyPr/>
                    <a:lstStyle/>
                    <a:p>
                      <a:r>
                        <a:rPr lang="en-GB" b="1" dirty="0"/>
                        <a:t>Social Factors </a:t>
                      </a:r>
                    </a:p>
                  </a:txBody>
                  <a:tcPr/>
                </a:tc>
                <a:tc>
                  <a:txBody>
                    <a:bodyPr/>
                    <a:lstStyle/>
                    <a:p>
                      <a:pPr marL="285750" indent="-285750">
                        <a:buFont typeface="Arial" panose="020B0604020202020204" pitchFamily="34" charset="0"/>
                        <a:buChar char="•"/>
                      </a:pPr>
                      <a:r>
                        <a:rPr lang="en-GB" dirty="0"/>
                        <a:t>Cultural impact </a:t>
                      </a:r>
                    </a:p>
                    <a:p>
                      <a:pPr marL="285750" indent="-285750">
                        <a:buFont typeface="Arial" panose="020B0604020202020204" pitchFamily="34" charset="0"/>
                        <a:buChar char="•"/>
                      </a:pPr>
                      <a:r>
                        <a:rPr lang="en-GB" dirty="0"/>
                        <a:t>Changes in the social status </a:t>
                      </a:r>
                    </a:p>
                  </a:txBody>
                  <a:tcPr/>
                </a:tc>
                <a:extLst>
                  <a:ext uri="{0D108BD9-81ED-4DB2-BD59-A6C34878D82A}">
                    <a16:rowId xmlns:a16="http://schemas.microsoft.com/office/drawing/2014/main" val="230453798"/>
                  </a:ext>
                </a:extLst>
              </a:tr>
              <a:tr h="798479">
                <a:tc>
                  <a:txBody>
                    <a:bodyPr/>
                    <a:lstStyle/>
                    <a:p>
                      <a:r>
                        <a:rPr lang="en-GB" b="1" dirty="0"/>
                        <a:t>Technological Factors </a:t>
                      </a:r>
                    </a:p>
                  </a:txBody>
                  <a:tcPr/>
                </a:tc>
                <a:tc>
                  <a:txBody>
                    <a:bodyPr/>
                    <a:lstStyle/>
                    <a:p>
                      <a:pPr marL="285750" indent="-285750">
                        <a:buFont typeface="Arial" panose="020B0604020202020204" pitchFamily="34" charset="0"/>
                        <a:buChar char="•"/>
                      </a:pPr>
                      <a:r>
                        <a:rPr lang="en-GB" dirty="0"/>
                        <a:t>The increased use of technology and engagement of the virtual world </a:t>
                      </a:r>
                    </a:p>
                  </a:txBody>
                  <a:tcPr/>
                </a:tc>
                <a:extLst>
                  <a:ext uri="{0D108BD9-81ED-4DB2-BD59-A6C34878D82A}">
                    <a16:rowId xmlns:a16="http://schemas.microsoft.com/office/drawing/2014/main" val="690077738"/>
                  </a:ext>
                </a:extLst>
              </a:tr>
              <a:tr h="462611">
                <a:tc>
                  <a:txBody>
                    <a:bodyPr/>
                    <a:lstStyle/>
                    <a:p>
                      <a:r>
                        <a:rPr lang="en-GB" b="1" dirty="0"/>
                        <a:t>Legal Factors </a:t>
                      </a:r>
                    </a:p>
                  </a:txBody>
                  <a:tcPr/>
                </a:tc>
                <a:tc>
                  <a:txBody>
                    <a:bodyPr/>
                    <a:lstStyle/>
                    <a:p>
                      <a:pPr marL="285750" indent="-285750">
                        <a:buFont typeface="Arial" panose="020B0604020202020204" pitchFamily="34" charset="0"/>
                        <a:buChar char="•"/>
                      </a:pPr>
                      <a:r>
                        <a:rPr lang="en-GB" dirty="0"/>
                        <a:t>The safety regulations of employees </a:t>
                      </a:r>
                    </a:p>
                  </a:txBody>
                  <a:tcPr/>
                </a:tc>
                <a:extLst>
                  <a:ext uri="{0D108BD9-81ED-4DB2-BD59-A6C34878D82A}">
                    <a16:rowId xmlns:a16="http://schemas.microsoft.com/office/drawing/2014/main" val="873920075"/>
                  </a:ext>
                </a:extLst>
              </a:tr>
              <a:tr h="798479">
                <a:tc>
                  <a:txBody>
                    <a:bodyPr/>
                    <a:lstStyle/>
                    <a:p>
                      <a:r>
                        <a:rPr lang="en-GB" b="1" dirty="0"/>
                        <a:t>Environmental Factors </a:t>
                      </a:r>
                    </a:p>
                  </a:txBody>
                  <a:tcPr/>
                </a:tc>
                <a:tc>
                  <a:txBody>
                    <a:bodyPr/>
                    <a:lstStyle/>
                    <a:p>
                      <a:pPr marL="285750" indent="-285750">
                        <a:buFont typeface="Arial" panose="020B0604020202020204" pitchFamily="34" charset="0"/>
                        <a:buChar char="•"/>
                      </a:pPr>
                      <a:r>
                        <a:rPr lang="en-GB" dirty="0"/>
                        <a:t>The change in the climate </a:t>
                      </a:r>
                    </a:p>
                    <a:p>
                      <a:pPr marL="285750" indent="-285750">
                        <a:buFont typeface="Arial" panose="020B0604020202020204" pitchFamily="34" charset="0"/>
                        <a:buChar char="•"/>
                      </a:pPr>
                      <a:r>
                        <a:rPr lang="en-GB" dirty="0"/>
                        <a:t>Early life stress </a:t>
                      </a:r>
                    </a:p>
                  </a:txBody>
                  <a:tcPr/>
                </a:tc>
                <a:extLst>
                  <a:ext uri="{0D108BD9-81ED-4DB2-BD59-A6C34878D82A}">
                    <a16:rowId xmlns:a16="http://schemas.microsoft.com/office/drawing/2014/main" val="428546515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2261870" y="960013"/>
            <a:ext cx="4182555" cy="58477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Fishbone Diagram:</a:t>
            </a:r>
          </a:p>
        </p:txBody>
      </p:sp>
      <p:pic>
        <p:nvPicPr>
          <p:cNvPr id="2" name="Picture 1" descr="gfh"/>
          <p:cNvPicPr>
            <a:picLocks noChangeAspect="1"/>
          </p:cNvPicPr>
          <p:nvPr/>
        </p:nvPicPr>
        <p:blipFill rotWithShape="1">
          <a:blip r:embed="rId3"/>
          <a:srcRect t="6699"/>
          <a:stretch/>
        </p:blipFill>
        <p:spPr>
          <a:xfrm>
            <a:off x="1706633" y="2076610"/>
            <a:ext cx="7461110" cy="362172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243" name="文本框 13"/>
          <p:cNvSpPr txBox="1"/>
          <p:nvPr/>
        </p:nvSpPr>
        <p:spPr>
          <a:xfrm>
            <a:off x="152400" y="282575"/>
            <a:ext cx="8340681" cy="523220"/>
          </a:xfrm>
          <a:prstGeom prst="rect">
            <a:avLst/>
          </a:prstGeom>
          <a:noFill/>
          <a:ln w="9525">
            <a:noFill/>
          </a:ln>
        </p:spPr>
        <p:txBody>
          <a:bodyPr wrap="none" anchor="t">
            <a:spAutoFit/>
          </a:bodyPr>
          <a:lstStyle/>
          <a:p>
            <a:pPr algn="l"/>
            <a:r>
              <a:rPr lang="zh-CN" altLang="en-US" sz="2800" dirty="0">
                <a:solidFill>
                  <a:srgbClr val="0C1C58"/>
                </a:solidFill>
                <a:latin typeface="Microsoft YaHei" panose="020B0503020204020204" pitchFamily="34" charset="-122"/>
                <a:ea typeface="Microsoft YaHei" panose="020B0503020204020204" pitchFamily="34" charset="-122"/>
              </a:rPr>
              <a:t>Proposed alternative solutions for the problem</a:t>
            </a:r>
            <a:r>
              <a:rPr lang="zh-CN" altLang="en-US" dirty="0">
                <a:solidFill>
                  <a:srgbClr val="0C1C58"/>
                </a:solidFill>
                <a:latin typeface="Microsoft YaHei" panose="020B0503020204020204" pitchFamily="34" charset="-122"/>
                <a:ea typeface="Microsoft YaHei" panose="020B0503020204020204" pitchFamily="34" charset="-122"/>
              </a:rPr>
              <a:t>: </a:t>
            </a:r>
          </a:p>
        </p:txBody>
      </p:sp>
      <p:grpSp>
        <p:nvGrpSpPr>
          <p:cNvPr id="10244"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10246"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10283" name="TextBox 13"/>
          <p:cNvSpPr txBox="1"/>
          <p:nvPr/>
        </p:nvSpPr>
        <p:spPr>
          <a:xfrm>
            <a:off x="1152525" y="1485889"/>
            <a:ext cx="4943475" cy="3520964"/>
          </a:xfrm>
          <a:prstGeom prst="rect">
            <a:avLst/>
          </a:prstGeom>
          <a:noFill/>
          <a:ln w="9525">
            <a:noFill/>
          </a:ln>
        </p:spPr>
        <p:txBody>
          <a:bodyPr wrap="square" lIns="0" tIns="0" rIns="0" bIns="0" anchor="t">
            <a:spAutoFit/>
          </a:bodyPr>
          <a:lstStyle/>
          <a:p>
            <a:pPr marL="342900" indent="-342900" defTabSz="1216025">
              <a:spcBef>
                <a:spcPct val="20000"/>
              </a:spcBef>
              <a:buFont typeface="+mj-lt"/>
              <a:buAutoNum type="arabicPeriod"/>
            </a:pPr>
            <a:r>
              <a:rPr lang="zh-CN" altLang="en-US"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Stay Away for conflicts.</a:t>
            </a:r>
            <a:endParaRPr lang="en-GB"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marL="342900" indent="-342900" defTabSz="1216025">
              <a:spcBef>
                <a:spcPct val="20000"/>
              </a:spcBef>
              <a:buFont typeface="+mj-lt"/>
              <a:buAutoNum type="arabicPeriod"/>
            </a:pPr>
            <a:endParaRPr lang="en-GB"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marL="342900" indent="-342900" defTabSz="1216025">
              <a:spcBef>
                <a:spcPct val="20000"/>
              </a:spcBef>
              <a:buFont typeface="+mj-lt"/>
              <a:buAutoNum type="arabicPeriod"/>
            </a:pPr>
            <a:r>
              <a:rPr lang="zh-CN" altLang="en-US"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 Practical relaxation techniques</a:t>
            </a:r>
            <a:r>
              <a:rPr lang="en-US"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t>
            </a:r>
          </a:p>
          <a:p>
            <a:pPr marL="342900" indent="-342900" defTabSz="1216025">
              <a:spcBef>
                <a:spcPct val="20000"/>
              </a:spcBef>
              <a:buFont typeface="+mj-lt"/>
              <a:buAutoNum type="arabicPeriod"/>
            </a:pPr>
            <a:endParaRPr lang="en-US"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marL="342900" indent="-342900" defTabSz="1216025">
              <a:spcBef>
                <a:spcPct val="20000"/>
              </a:spcBef>
              <a:buFont typeface="+mj-lt"/>
              <a:buAutoNum type="arabicPeriod"/>
            </a:pPr>
            <a:r>
              <a:rPr lang="zh-CN" altLang="en-US"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Managing stress triggers.</a:t>
            </a:r>
          </a:p>
          <a:p>
            <a:pPr marL="342900" indent="-342900" defTabSz="1216025">
              <a:spcBef>
                <a:spcPct val="20000"/>
              </a:spcBef>
              <a:buFont typeface="+mj-lt"/>
              <a:buAutoNum type="arabicPeriod"/>
            </a:pPr>
            <a:endParaRPr lang="en-US" altLang="zh-CN"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defTabSz="1216025">
              <a:spcBef>
                <a:spcPct val="20000"/>
              </a:spcBef>
              <a:buFont typeface="Arial" panose="020B0604020202020204" pitchFamily="34" charset="0"/>
            </a:pPr>
            <a:endPar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p:txBody>
      </p:sp>
      <p:pic>
        <p:nvPicPr>
          <p:cNvPr id="2050" name="Picture 2" descr="How to Handle Stress in the Moment">
            <a:extLst>
              <a:ext uri="{FF2B5EF4-FFF2-40B4-BE49-F238E27FC236}">
                <a16:creationId xmlns:a16="http://schemas.microsoft.com/office/drawing/2014/main" id="{3E21C2B3-33E8-974C-95DF-53B85ED7BB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97121"/>
            <a:ext cx="5858933" cy="3295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466725" y="437833"/>
            <a:ext cx="4769485" cy="58356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Evaluation of solution:</a:t>
            </a:r>
          </a:p>
        </p:txBody>
      </p:sp>
      <p:graphicFrame>
        <p:nvGraphicFramePr>
          <p:cNvPr id="3" name="Table 2"/>
          <p:cNvGraphicFramePr/>
          <p:nvPr/>
        </p:nvGraphicFramePr>
        <p:xfrm>
          <a:off x="152400" y="1265555"/>
          <a:ext cx="9980295" cy="4586605"/>
        </p:xfrm>
        <a:graphic>
          <a:graphicData uri="http://schemas.openxmlformats.org/drawingml/2006/table">
            <a:tbl>
              <a:tblPr firstRow="1" bandRow="1">
                <a:tableStyleId>{5940675A-B579-460E-94D1-54222C63F5DA}</a:tableStyleId>
              </a:tblPr>
              <a:tblGrid>
                <a:gridCol w="3328035">
                  <a:extLst>
                    <a:ext uri="{9D8B030D-6E8A-4147-A177-3AD203B41FA5}">
                      <a16:colId xmlns:a16="http://schemas.microsoft.com/office/drawing/2014/main" val="20000"/>
                    </a:ext>
                  </a:extLst>
                </a:gridCol>
                <a:gridCol w="3327400">
                  <a:extLst>
                    <a:ext uri="{9D8B030D-6E8A-4147-A177-3AD203B41FA5}">
                      <a16:colId xmlns:a16="http://schemas.microsoft.com/office/drawing/2014/main" val="20001"/>
                    </a:ext>
                  </a:extLst>
                </a:gridCol>
                <a:gridCol w="3324860">
                  <a:extLst>
                    <a:ext uri="{9D8B030D-6E8A-4147-A177-3AD203B41FA5}">
                      <a16:colId xmlns:a16="http://schemas.microsoft.com/office/drawing/2014/main" val="20002"/>
                    </a:ext>
                  </a:extLst>
                </a:gridCol>
              </a:tblGrid>
              <a:tr h="352425">
                <a:tc gridSpan="3">
                  <a:txBody>
                    <a:bodyPr/>
                    <a:lstStyle/>
                    <a:p>
                      <a:pPr indent="0">
                        <a:buNone/>
                      </a:pPr>
                      <a:r>
                        <a:rPr lang="en-US" sz="1200" b="1">
                          <a:latin typeface="Times New Roman" panose="02020603050405020304" charset="0"/>
                          <a:cs typeface="Times New Roman" panose="02020603050405020304" charset="0"/>
                        </a:rPr>
                        <a:t>Solution 3 Analysis</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C6D9F1"/>
                    </a:solidFill>
                  </a:tcPr>
                </a:tc>
                <a:tc hMerge="1">
                  <a:txBody>
                    <a:bodyPr/>
                    <a:lstStyle/>
                    <a:p>
                      <a:endParaRPr lang="en-US"/>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a:lstStyle/>
                    <a:p>
                      <a:endParaRPr lang="en-US"/>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extLst>
                  <a:ext uri="{0D108BD9-81ED-4DB2-BD59-A6C34878D82A}">
                    <a16:rowId xmlns:a16="http://schemas.microsoft.com/office/drawing/2014/main" val="10000"/>
                  </a:ext>
                </a:extLst>
              </a:tr>
              <a:tr h="353695">
                <a:tc>
                  <a:txBody>
                    <a:bodyPr/>
                    <a:lstStyle/>
                    <a:p>
                      <a:pPr indent="0">
                        <a:buNone/>
                      </a:pPr>
                      <a:r>
                        <a:rPr lang="en-US" sz="1200" b="1">
                          <a:latin typeface="Times New Roman" panose="02020603050405020304" charset="0"/>
                          <a:cs typeface="Times New Roman" panose="02020603050405020304" charset="0"/>
                        </a:rPr>
                        <a:t>What's good?(+)</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200" b="1">
                          <a:latin typeface="Times New Roman" panose="02020603050405020304" charset="0"/>
                          <a:cs typeface="Times New Roman" panose="02020603050405020304" charset="0"/>
                        </a:rPr>
                        <a:t>What's bad?(-)</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200" b="1">
                          <a:latin typeface="Times New Roman" panose="02020603050405020304" charset="0"/>
                          <a:cs typeface="Times New Roman" panose="02020603050405020304" charset="0"/>
                        </a:rPr>
                        <a:t>What's interesting?(?)</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880485">
                <a:tc>
                  <a:txBody>
                    <a:bodyPr/>
                    <a:lstStyle/>
                    <a:p>
                      <a:pPr indent="0">
                        <a:buNone/>
                      </a:pPr>
                      <a:r>
                        <a:rPr lang="en-US" sz="1800" b="0">
                          <a:latin typeface="Times New Roman" panose="02020603050405020304" charset="0"/>
                          <a:cs typeface="Times New Roman" panose="02020603050405020304" charset="0"/>
                        </a:rPr>
                        <a:t>The third solution has been selected for the problem of stress issue. The most helpful thing about this problem is that it will offer the "long-term solution" to the problem and it address various types of stress (Walton, 2020). The other two solutions are not long-term solutions for the stress management. </a:t>
                      </a:r>
                      <a:endParaRPr lang="en-US" sz="18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800" b="0">
                          <a:latin typeface="Times New Roman" panose="02020603050405020304" charset="0"/>
                          <a:cs typeface="Times New Roman" panose="02020603050405020304" charset="0"/>
                        </a:rPr>
                        <a:t>The negative point about using this solution is that it can take a long time to implement this solution. People suffering from stress would have to identify the triggers which can be challenging for some people. </a:t>
                      </a:r>
                      <a:endParaRPr lang="en-US" sz="18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800" b="0">
                          <a:latin typeface="Times New Roman" panose="02020603050405020304" charset="0"/>
                          <a:cs typeface="Times New Roman" panose="02020603050405020304" charset="0"/>
                        </a:rPr>
                        <a:t>The most interesting aspect of the solution is that it will allow people suffering from stress to learn other skills such as time management, budgeting, tracking stressors, etc. The last proposed solution would give more self control to people implementing this solution in their life. </a:t>
                      </a:r>
                      <a:endParaRPr lang="en-US" sz="18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243" name="文本框 13"/>
          <p:cNvSpPr txBox="1"/>
          <p:nvPr/>
        </p:nvSpPr>
        <p:spPr>
          <a:xfrm>
            <a:off x="152400" y="324139"/>
            <a:ext cx="2967990" cy="368300"/>
          </a:xfrm>
          <a:prstGeom prst="rect">
            <a:avLst/>
          </a:prstGeom>
          <a:noFill/>
          <a:ln w="9525">
            <a:noFill/>
          </a:ln>
        </p:spPr>
        <p:txBody>
          <a:bodyPr wrap="none" anchor="t">
            <a:spAutoFit/>
          </a:bodyPr>
          <a:lstStyle/>
          <a:p>
            <a:pPr algn="l"/>
            <a:r>
              <a:rPr lang="en-US" altLang="zh-CN" dirty="0">
                <a:solidFill>
                  <a:srgbClr val="0C1C58"/>
                </a:solidFill>
                <a:latin typeface="Microsoft YaHei" panose="020B0503020204020204" pitchFamily="34" charset="-122"/>
                <a:ea typeface="Microsoft YaHei" panose="020B0503020204020204" pitchFamily="34" charset="-122"/>
              </a:rPr>
              <a:t>Plan for Implementation</a:t>
            </a:r>
            <a:r>
              <a:rPr lang="zh-CN" altLang="en-US" dirty="0">
                <a:solidFill>
                  <a:srgbClr val="0C1C58"/>
                </a:solidFill>
                <a:latin typeface="Microsoft YaHei" panose="020B0503020204020204" pitchFamily="34" charset="-122"/>
                <a:ea typeface="Microsoft YaHei" panose="020B0503020204020204" pitchFamily="34" charset="-122"/>
              </a:rPr>
              <a:t>: </a:t>
            </a:r>
          </a:p>
        </p:txBody>
      </p:sp>
      <p:grpSp>
        <p:nvGrpSpPr>
          <p:cNvPr id="10244"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10246"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10283" name="TextBox 13"/>
          <p:cNvSpPr txBox="1"/>
          <p:nvPr/>
        </p:nvSpPr>
        <p:spPr>
          <a:xfrm>
            <a:off x="7096125" y="113665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Priority Area:</a:t>
            </a:r>
          </a:p>
        </p:txBody>
      </p:sp>
      <p:sp>
        <p:nvSpPr>
          <p:cNvPr id="2" name="TextBox 13"/>
          <p:cNvSpPr txBox="1"/>
          <p:nvPr/>
        </p:nvSpPr>
        <p:spPr>
          <a:xfrm>
            <a:off x="7096125" y="189738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Performance Measures:</a:t>
            </a:r>
          </a:p>
        </p:txBody>
      </p:sp>
      <p:sp>
        <p:nvSpPr>
          <p:cNvPr id="3" name="TextBox 13"/>
          <p:cNvSpPr txBox="1"/>
          <p:nvPr/>
        </p:nvSpPr>
        <p:spPr>
          <a:xfrm>
            <a:off x="7096125" y="2657475"/>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Objectives:</a:t>
            </a:r>
          </a:p>
        </p:txBody>
      </p:sp>
      <p:sp>
        <p:nvSpPr>
          <p:cNvPr id="4" name="TextBox 13"/>
          <p:cNvSpPr txBox="1"/>
          <p:nvPr/>
        </p:nvSpPr>
        <p:spPr>
          <a:xfrm>
            <a:off x="7096125" y="330581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Backgrounds:</a:t>
            </a:r>
          </a:p>
        </p:txBody>
      </p:sp>
      <p:sp>
        <p:nvSpPr>
          <p:cNvPr id="5" name="TextBox 13"/>
          <p:cNvSpPr txBox="1"/>
          <p:nvPr/>
        </p:nvSpPr>
        <p:spPr>
          <a:xfrm>
            <a:off x="7096125" y="3996055"/>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Activity:</a:t>
            </a:r>
          </a:p>
        </p:txBody>
      </p:sp>
      <p:sp>
        <p:nvSpPr>
          <p:cNvPr id="6" name="TextBox 13"/>
          <p:cNvSpPr txBox="1"/>
          <p:nvPr/>
        </p:nvSpPr>
        <p:spPr>
          <a:xfrm>
            <a:off x="7096125" y="460375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Timeline for the project:</a:t>
            </a:r>
          </a:p>
        </p:txBody>
      </p:sp>
      <p:sp>
        <p:nvSpPr>
          <p:cNvPr id="7" name="TextBox 13"/>
          <p:cNvSpPr txBox="1"/>
          <p:nvPr/>
        </p:nvSpPr>
        <p:spPr>
          <a:xfrm>
            <a:off x="7096125" y="5461635"/>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en-US" altLang="zh-CN"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Anticipated Results</a:t>
            </a: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t>
            </a:r>
          </a:p>
        </p:txBody>
      </p:sp>
      <p:pic>
        <p:nvPicPr>
          <p:cNvPr id="1026" name="Picture 2" descr="663,788 Planning Photos - Free &amp; Royalty-Free Stock Photos from Dreamstime">
            <a:extLst>
              <a:ext uri="{FF2B5EF4-FFF2-40B4-BE49-F238E27FC236}">
                <a16:creationId xmlns:a16="http://schemas.microsoft.com/office/drawing/2014/main" id="{AB2CE0BF-058B-AA44-BF95-5CD7BF8099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199" y="1427480"/>
            <a:ext cx="5564327" cy="36559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矩形 11"/>
          <p:cNvSpPr/>
          <p:nvPr/>
        </p:nvSpPr>
        <p:spPr>
          <a:xfrm>
            <a:off x="0" y="0"/>
            <a:ext cx="4819650" cy="685800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123" name="图片 9"/>
          <p:cNvPicPr>
            <a:picLocks noChangeAspect="1"/>
          </p:cNvPicPr>
          <p:nvPr/>
        </p:nvPicPr>
        <p:blipFill>
          <a:blip r:embed="rId2"/>
          <a:stretch>
            <a:fillRect/>
          </a:stretch>
        </p:blipFill>
        <p:spPr>
          <a:xfrm>
            <a:off x="347663" y="1371600"/>
            <a:ext cx="4114800" cy="4114800"/>
          </a:xfrm>
          <a:prstGeom prst="rect">
            <a:avLst/>
          </a:prstGeom>
          <a:noFill/>
          <a:ln w="9525">
            <a:noFill/>
          </a:ln>
        </p:spPr>
      </p:pic>
      <p:sp>
        <p:nvSpPr>
          <p:cNvPr id="100" name="Text Box 99"/>
          <p:cNvSpPr txBox="1"/>
          <p:nvPr/>
        </p:nvSpPr>
        <p:spPr>
          <a:xfrm>
            <a:off x="5903768" y="1085195"/>
            <a:ext cx="5231966" cy="4401205"/>
          </a:xfrm>
          <a:prstGeom prst="rect">
            <a:avLst/>
          </a:prstGeom>
          <a:noFill/>
          <a:ln w="9525">
            <a:noFill/>
          </a:ln>
        </p:spPr>
        <p:txBody>
          <a:bodyPr wrap="square">
            <a:spAutoFit/>
          </a:bodyPr>
          <a:lstStyle/>
          <a:p>
            <a:r>
              <a:rPr lang="en-US" sz="2000" b="1" dirty="0">
                <a:solidFill>
                  <a:srgbClr val="365F91"/>
                </a:solidFill>
                <a:latin typeface="Times New Roman" panose="02020603050405020304" charset="0"/>
                <a:ea typeface="SimSun" panose="02010600030101010101" pitchFamily="2" charset="-122"/>
              </a:rPr>
              <a:t>Conclusion:</a:t>
            </a:r>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In conclusion, stress is the main issue in the UK that has been prevailing from the last few years. </a:t>
            </a:r>
          </a:p>
          <a:p>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The case study has offered a brief analysis about stress in the UK. </a:t>
            </a:r>
          </a:p>
          <a:p>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It is to be mentioned that the three main types of stress that has been discussed in the case study are  related to money, work, and health. </a:t>
            </a:r>
          </a:p>
          <a:p>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The solution that has been selected to deal with the problem is </a:t>
            </a:r>
            <a:r>
              <a:rPr lang="en-US" sz="2000" dirty="0">
                <a:latin typeface="Times New Roman" panose="02020603050405020304" charset="0"/>
              </a:rPr>
              <a:t>effective</a:t>
            </a:r>
            <a:r>
              <a:rPr lang="en-US" sz="2000" dirty="0">
                <a:latin typeface="Times New Roman" panose="02020603050405020304" charset="0"/>
                <a:ea typeface="SimSun" panose="02010600030101010101" pitchFamily="2" charset="-122"/>
              </a:rPr>
              <a:t> for all three types of stress issues. </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矩形 11"/>
          <p:cNvSpPr/>
          <p:nvPr/>
        </p:nvSpPr>
        <p:spPr>
          <a:xfrm>
            <a:off x="0" y="0"/>
            <a:ext cx="4819650" cy="685800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123" name="图片 9"/>
          <p:cNvPicPr>
            <a:picLocks noChangeAspect="1"/>
          </p:cNvPicPr>
          <p:nvPr/>
        </p:nvPicPr>
        <p:blipFill>
          <a:blip r:embed="rId2"/>
          <a:stretch>
            <a:fillRect/>
          </a:stretch>
        </p:blipFill>
        <p:spPr>
          <a:xfrm>
            <a:off x="347663" y="1371600"/>
            <a:ext cx="4114800" cy="4114800"/>
          </a:xfrm>
          <a:prstGeom prst="rect">
            <a:avLst/>
          </a:prstGeom>
          <a:noFill/>
          <a:ln w="9525">
            <a:noFill/>
          </a:ln>
        </p:spPr>
      </p:pic>
      <p:sp>
        <p:nvSpPr>
          <p:cNvPr id="100" name="Text Box 99"/>
          <p:cNvSpPr txBox="1"/>
          <p:nvPr/>
        </p:nvSpPr>
        <p:spPr>
          <a:xfrm>
            <a:off x="5167313" y="-304265"/>
            <a:ext cx="7024687" cy="8094524"/>
          </a:xfrm>
          <a:prstGeom prst="rect">
            <a:avLst/>
          </a:prstGeom>
          <a:noFill/>
          <a:ln w="9525">
            <a:noFill/>
          </a:ln>
        </p:spPr>
        <p:txBody>
          <a:bodyPr wrap="square">
            <a:spAutoFit/>
          </a:bodyPr>
          <a:lstStyle/>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References </a:t>
            </a:r>
          </a:p>
          <a:p>
            <a:r>
              <a:rPr lang="en-US" sz="2000" dirty="0" err="1">
                <a:latin typeface="Arial" panose="020B0604020202020204" pitchFamily="34" charset="0"/>
                <a:cs typeface="Arial" panose="020B0604020202020204" pitchFamily="34" charset="0"/>
              </a:rPr>
              <a:t>Ahmady</a:t>
            </a:r>
            <a:r>
              <a:rPr lang="en-US" sz="2000" dirty="0">
                <a:latin typeface="Arial" panose="020B0604020202020204" pitchFamily="34" charset="0"/>
                <a:cs typeface="Arial" panose="020B0604020202020204" pitchFamily="34" charset="0"/>
              </a:rPr>
              <a:t>, S. (2020). Impact of social problem-solving training on critical thinking and decision making of nursing students. BMC nursing.</a:t>
            </a:r>
          </a:p>
          <a:p>
            <a:r>
              <a:rPr lang="en-US" sz="2000" dirty="0">
                <a:latin typeface="Arial" panose="020B0604020202020204" pitchFamily="34" charset="0"/>
                <a:cs typeface="Arial" panose="020B0604020202020204" pitchFamily="34" charset="0"/>
              </a:rPr>
              <a:t>Foundation, E. o. (n.d.). Stressed nation: 74% of UK 'overwhelmed or unable to cope' at some point in the past year. Retrieved from Mental Health Foundation: https://</a:t>
            </a:r>
            <a:r>
              <a:rPr lang="en-US" sz="2000" dirty="0" err="1">
                <a:latin typeface="Arial" panose="020B0604020202020204" pitchFamily="34" charset="0"/>
                <a:cs typeface="Arial" panose="020B0604020202020204" pitchFamily="34" charset="0"/>
              </a:rPr>
              <a:t>www.mentalhealth.org.uk</a:t>
            </a:r>
            <a:r>
              <a:rPr lang="en-US" sz="2000" dirty="0">
                <a:latin typeface="Arial" panose="020B0604020202020204" pitchFamily="34" charset="0"/>
                <a:cs typeface="Arial" panose="020B0604020202020204" pitchFamily="34" charset="0"/>
              </a:rPr>
              <a:t>/news/stressed-nation-74-uk-overwhelmed-or-unable-cope-some-point-past-year</a:t>
            </a:r>
          </a:p>
          <a:p>
            <a:r>
              <a:rPr lang="en-US" sz="2000" dirty="0" err="1">
                <a:latin typeface="Arial" panose="020B0604020202020204" pitchFamily="34" charset="0"/>
                <a:cs typeface="Arial" panose="020B0604020202020204" pitchFamily="34" charset="0"/>
              </a:rPr>
              <a:t>Kais</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Lassoued</a:t>
            </a:r>
            <a:r>
              <a:rPr lang="en-US" sz="2000" dirty="0">
                <a:latin typeface="Arial" panose="020B0604020202020204" pitchFamily="34" charset="0"/>
                <a:cs typeface="Arial" panose="020B0604020202020204" pitchFamily="34" charset="0"/>
              </a:rPr>
              <a:t>. (2020). The impact of managerial empowerment on problem solving and decision making skills: the case of Abu Dhabi University . Management Science Letters, 769-780.</a:t>
            </a:r>
          </a:p>
          <a:p>
            <a:r>
              <a:rPr lang="en-GB" dirty="0">
                <a:latin typeface="Arial" panose="020B0604020202020204" pitchFamily="34" charset="0"/>
                <a:cs typeface="Arial" panose="020B0604020202020204" pitchFamily="34" charset="0"/>
              </a:rPr>
              <a:t>Samaritans. 2021. </a:t>
            </a:r>
            <a:r>
              <a:rPr lang="en-GB" i="1" dirty="0">
                <a:latin typeface="Arial" panose="020B0604020202020204" pitchFamily="34" charset="0"/>
                <a:cs typeface="Arial" panose="020B0604020202020204" pitchFamily="34" charset="0"/>
              </a:rPr>
              <a:t>Coronavirus and healthcare workers</a:t>
            </a:r>
            <a:r>
              <a:rPr lang="en-GB" dirty="0">
                <a:latin typeface="Arial" panose="020B0604020202020204" pitchFamily="34" charset="0"/>
                <a:cs typeface="Arial" panose="020B0604020202020204" pitchFamily="34" charset="0"/>
              </a:rPr>
              <a:t>. [online] Available at: &lt;https://</a:t>
            </a:r>
            <a:r>
              <a:rPr lang="en-GB" dirty="0" err="1">
                <a:latin typeface="Arial" panose="020B0604020202020204" pitchFamily="34" charset="0"/>
                <a:cs typeface="Arial" panose="020B0604020202020204" pitchFamily="34" charset="0"/>
              </a:rPr>
              <a:t>www.samaritans.org</a:t>
            </a:r>
            <a:r>
              <a:rPr lang="en-GB" dirty="0">
                <a:latin typeface="Arial" panose="020B0604020202020204" pitchFamily="34" charset="0"/>
                <a:cs typeface="Arial" panose="020B0604020202020204" pitchFamily="34" charset="0"/>
              </a:rPr>
              <a:t>/about-</a:t>
            </a:r>
            <a:r>
              <a:rPr lang="en-GB" dirty="0" err="1">
                <a:latin typeface="Arial" panose="020B0604020202020204" pitchFamily="34" charset="0"/>
                <a:cs typeface="Arial" panose="020B0604020202020204" pitchFamily="34" charset="0"/>
              </a:rPr>
              <a:t>samaritans</a:t>
            </a:r>
            <a:r>
              <a:rPr lang="en-GB" dirty="0">
                <a:latin typeface="Arial" panose="020B0604020202020204" pitchFamily="34" charset="0"/>
                <a:cs typeface="Arial" panose="020B0604020202020204" pitchFamily="34" charset="0"/>
              </a:rPr>
              <a:t>/research-policy/coronavirus-and-suicide/one-year-on-data-on-covid-19/coronavirus-and-healthcare-workers/&gt; [Accessed 26 October 2021].</a:t>
            </a:r>
          </a:p>
          <a:p>
            <a:r>
              <a:rPr lang="en-GB" dirty="0">
                <a:latin typeface="Arial" panose="020B0604020202020204" pitchFamily="34" charset="0"/>
                <a:cs typeface="Arial" panose="020B0604020202020204" pitchFamily="34" charset="0"/>
              </a:rPr>
              <a:t>Statista. 2021. </a:t>
            </a:r>
            <a:r>
              <a:rPr lang="en-GB" i="1" dirty="0">
                <a:latin typeface="Arial" panose="020B0604020202020204" pitchFamily="34" charset="0"/>
                <a:cs typeface="Arial" panose="020B0604020202020204" pitchFamily="34" charset="0"/>
              </a:rPr>
              <a:t>Most stressed work departments in the UK 2020 | Statista</a:t>
            </a:r>
            <a:r>
              <a:rPr lang="en-GB" dirty="0">
                <a:latin typeface="Arial" panose="020B0604020202020204" pitchFamily="34" charset="0"/>
                <a:cs typeface="Arial" panose="020B0604020202020204" pitchFamily="34" charset="0"/>
              </a:rPr>
              <a:t>. [online] Available at: &lt;https://</a:t>
            </a:r>
            <a:r>
              <a:rPr lang="en-GB" dirty="0" err="1">
                <a:latin typeface="Arial" panose="020B0604020202020204" pitchFamily="34" charset="0"/>
                <a:cs typeface="Arial" panose="020B0604020202020204" pitchFamily="34" charset="0"/>
              </a:rPr>
              <a:t>www.statista.com</a:t>
            </a:r>
            <a:r>
              <a:rPr lang="en-GB" dirty="0">
                <a:latin typeface="Arial" panose="020B0604020202020204" pitchFamily="34" charset="0"/>
                <a:cs typeface="Arial" panose="020B0604020202020204" pitchFamily="34" charset="0"/>
              </a:rPr>
              <a:t>/statistics/1134474/most-stressed-work-departments-in-the-</a:t>
            </a:r>
            <a:r>
              <a:rPr lang="en-GB" dirty="0" err="1">
                <a:latin typeface="Arial" panose="020B0604020202020204" pitchFamily="34" charset="0"/>
                <a:cs typeface="Arial" panose="020B0604020202020204" pitchFamily="34" charset="0"/>
              </a:rPr>
              <a:t>uk</a:t>
            </a:r>
            <a:r>
              <a:rPr lang="en-GB" dirty="0">
                <a:latin typeface="Arial" panose="020B0604020202020204" pitchFamily="34" charset="0"/>
                <a:cs typeface="Arial" panose="020B0604020202020204" pitchFamily="34" charset="0"/>
              </a:rPr>
              <a:t>/&gt; [Accessed 26 October 2021].</a:t>
            </a:r>
          </a:p>
          <a:p>
            <a:endParaRPr lang="en-GB" dirty="0"/>
          </a:p>
          <a:p>
            <a:endParaRPr lang="en-US" sz="2000" dirty="0">
              <a:latin typeface="Times New Roman" panose="02020603050405020304" charset="0"/>
              <a:ea typeface="SimSun" panose="02010600030101010101" pitchFamily="2" charset="-12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C1C58"/>
        </a:solidFill>
        <a:effectLst/>
      </p:bgPr>
    </p:bg>
    <p:spTree>
      <p:nvGrpSpPr>
        <p:cNvPr id="1" name=""/>
        <p:cNvGrpSpPr/>
        <p:nvPr/>
      </p:nvGrpSpPr>
      <p:grpSpPr>
        <a:xfrm>
          <a:off x="0" y="0"/>
          <a:ext cx="0" cy="0"/>
          <a:chOff x="0" y="0"/>
          <a:chExt cx="0" cy="0"/>
        </a:xfrm>
      </p:grpSpPr>
      <p:sp>
        <p:nvSpPr>
          <p:cNvPr id="6" name="矩形 5"/>
          <p:cNvSpPr/>
          <p:nvPr/>
        </p:nvSpPr>
        <p:spPr>
          <a:xfrm>
            <a:off x="4268788" y="2457450"/>
            <a:ext cx="7923213" cy="16192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4099" name="图片 4"/>
          <p:cNvPicPr>
            <a:picLocks noChangeAspect="1"/>
          </p:cNvPicPr>
          <p:nvPr/>
        </p:nvPicPr>
        <p:blipFill>
          <a:blip r:embed="rId2"/>
          <a:srcRect l="48994"/>
          <a:stretch>
            <a:fillRect/>
          </a:stretch>
        </p:blipFill>
        <p:spPr>
          <a:xfrm>
            <a:off x="-76200" y="-361950"/>
            <a:ext cx="3867150" cy="7581900"/>
          </a:xfrm>
          <a:prstGeom prst="rect">
            <a:avLst/>
          </a:prstGeom>
          <a:noFill/>
          <a:ln w="9525">
            <a:noFill/>
          </a:ln>
        </p:spPr>
      </p:pic>
      <p:sp>
        <p:nvSpPr>
          <p:cNvPr id="7" name="矩形 6"/>
          <p:cNvSpPr/>
          <p:nvPr/>
        </p:nvSpPr>
        <p:spPr>
          <a:xfrm>
            <a:off x="4268788" y="3794125"/>
            <a:ext cx="7878763" cy="460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101" name="文本框 7"/>
          <p:cNvSpPr txBox="1"/>
          <p:nvPr/>
        </p:nvSpPr>
        <p:spPr>
          <a:xfrm>
            <a:off x="8115300" y="-1857375"/>
            <a:ext cx="184150" cy="369888"/>
          </a:xfrm>
          <a:prstGeom prst="rect">
            <a:avLst/>
          </a:prstGeom>
          <a:noFill/>
          <a:ln w="9525">
            <a:noFill/>
          </a:ln>
        </p:spPr>
        <p:txBody>
          <a:bodyPr wrap="none" anchor="t">
            <a:spAutoFit/>
          </a:bodyPr>
          <a:lstStyle/>
          <a:p>
            <a:endParaRPr lang="zh-CN" altLang="en-US" dirty="0">
              <a:latin typeface="Calibri" panose="020F0502020204030204" pitchFamily="34" charset="0"/>
              <a:ea typeface="SimSun" panose="02010600030101010101" pitchFamily="2" charset="-122"/>
            </a:endParaRPr>
          </a:p>
        </p:txBody>
      </p:sp>
      <p:sp>
        <p:nvSpPr>
          <p:cNvPr id="4102" name="文本框 8"/>
          <p:cNvSpPr txBox="1"/>
          <p:nvPr/>
        </p:nvSpPr>
        <p:spPr>
          <a:xfrm>
            <a:off x="4481513" y="2662238"/>
            <a:ext cx="1781175" cy="460375"/>
          </a:xfrm>
          <a:prstGeom prst="rect">
            <a:avLst/>
          </a:prstGeom>
          <a:noFill/>
          <a:ln w="9525">
            <a:noFill/>
          </a:ln>
        </p:spPr>
        <p:txBody>
          <a:bodyPr wrap="none" anchor="t">
            <a:spAutoFit/>
          </a:bodyPr>
          <a:lstStyle/>
          <a:p>
            <a:pPr algn="l"/>
            <a:r>
              <a:rPr lang="en-US" altLang="zh-CN" sz="2400" b="1" dirty="0">
                <a:solidFill>
                  <a:srgbClr val="FFFFFF"/>
                </a:solidFill>
                <a:latin typeface="Microsoft YaHei" panose="020B0503020204020204" pitchFamily="34" charset="-122"/>
                <a:ea typeface="Microsoft YaHei" panose="020B0503020204020204" pitchFamily="34" charset="-122"/>
              </a:rPr>
              <a:t>Thank You</a:t>
            </a:r>
          </a:p>
        </p:txBody>
      </p:sp>
    </p:spTree>
  </p:cSld>
  <p:clrMapOvr>
    <a:masterClrMapping/>
  </p:clrMapOvr>
</p:sld>
</file>

<file path=ppt/theme/theme1.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1140</Words>
  <Application>Microsoft Office PowerPoint</Application>
  <PresentationFormat>Widescreen</PresentationFormat>
  <Paragraphs>84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Microsoft YaHei</vt:lpstr>
      <vt:lpstr>Arial</vt:lpstr>
      <vt:lpstr>Calibri</vt:lpstr>
      <vt:lpstr>Times New Roman</vt:lpstr>
      <vt:lpstr>1_Office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dc:creator>
  <cp:lastModifiedBy>Syed Ali</cp:lastModifiedBy>
  <cp:revision>31</cp:revision>
  <dcterms:created xsi:type="dcterms:W3CDTF">2016-01-05T11:02:00Z</dcterms:created>
  <dcterms:modified xsi:type="dcterms:W3CDTF">2021-11-02T11:57:04Z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1033-11.2.0.10323</vt:lpwstr>
  </property>
  <property fmtid="{D5CDD505-2E9C-101B-9397-08002B2CF9AE}" pid="3" name="ICV">
    <vt:lpwstr>BCAAE6FCC0294F7AA8A1E5F9873B0CDD</vt:lpwstr>
  </property>
</Properties>
</file>