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399" r:id="rId5"/>
    <p:sldId id="365" r:id="rId6"/>
    <p:sldId id="376" r:id="rId7"/>
    <p:sldId id="377" r:id="rId8"/>
    <p:sldId id="375" r:id="rId9"/>
    <p:sldId id="294" r:id="rId10"/>
    <p:sldId id="379" r:id="rId11"/>
    <p:sldId id="372" r:id="rId12"/>
    <p:sldId id="380" r:id="rId13"/>
    <p:sldId id="381" r:id="rId14"/>
    <p:sldId id="382" r:id="rId15"/>
    <p:sldId id="383" r:id="rId16"/>
    <p:sldId id="373" r:id="rId17"/>
    <p:sldId id="374" r:id="rId18"/>
    <p:sldId id="386" r:id="rId19"/>
    <p:sldId id="291" r:id="rId20"/>
    <p:sldId id="396" r:id="rId21"/>
    <p:sldId id="288" r:id="rId22"/>
    <p:sldId id="397" r:id="rId23"/>
    <p:sldId id="401" r:id="rId24"/>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770641-924A-495A-89CB-FB469240345F}" v="60" dt="2021-11-12T10:48:12.7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51483" autoAdjust="0"/>
  </p:normalViewPr>
  <p:slideViewPr>
    <p:cSldViewPr>
      <p:cViewPr varScale="1">
        <p:scale>
          <a:sx n="51" d="100"/>
          <a:sy n="51" d="100"/>
        </p:scale>
        <p:origin x="2268" y="6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pPr/>
              <a:t>05/01/2023</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1E9EAB9E-E8D5-476C-93BA-6CDCDF16D67A}" type="datetimeFigureOut">
              <a:rPr lang="en-GB" smtClean="0"/>
              <a:pPr/>
              <a:t>05/01/2023</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i98FAsHydlE"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GB" dirty="0"/>
          </a:p>
        </p:txBody>
      </p:sp>
      <p:sp>
        <p:nvSpPr>
          <p:cNvPr id="4" name="Slide Number Placeholder 3"/>
          <p:cNvSpPr>
            <a:spLocks noGrp="1"/>
          </p:cNvSpPr>
          <p:nvPr>
            <p:ph type="sldNum" sz="quarter" idx="10"/>
          </p:nvPr>
        </p:nvSpPr>
        <p:spPr/>
        <p:txBody>
          <a:bodyPr/>
          <a:lstStyle/>
          <a:p>
            <a:fld id="{831A1511-BA99-4995-9603-94CCAF14FA3D}" type="slidenum">
              <a:rPr lang="en-GB" smtClean="0"/>
              <a:pPr/>
              <a:t>1</a:t>
            </a:fld>
            <a:endParaRPr lang="en-GB" dirty="0"/>
          </a:p>
        </p:txBody>
      </p:sp>
    </p:spTree>
    <p:extLst>
      <p:ext uri="{BB962C8B-B14F-4D97-AF65-F5344CB8AC3E}">
        <p14:creationId xmlns:p14="http://schemas.microsoft.com/office/powerpoint/2010/main" val="2092380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 Listening questionnaire</a:t>
            </a:r>
          </a:p>
          <a:p>
            <a:pPr>
              <a:buFont typeface="Arial" pitchFamily="34" charset="0"/>
              <a:buChar char="•"/>
            </a:pPr>
            <a:r>
              <a:rPr lang="en-GB" baseline="0" dirty="0"/>
              <a:t>Questioning tasks – funnel. </a:t>
            </a:r>
          </a:p>
          <a:p>
            <a:pPr>
              <a:buFont typeface="Arial" pitchFamily="34" charset="0"/>
              <a:buChar char="•"/>
            </a:pPr>
            <a:r>
              <a:rPr lang="en-GB" baseline="0" dirty="0"/>
              <a:t>Communication – building rapport, using emotional intelligence to stay calm and focussed. </a:t>
            </a:r>
          </a:p>
          <a:p>
            <a:pPr>
              <a:buFont typeface="Arial" pitchFamily="34" charset="0"/>
              <a:buChar char="•"/>
            </a:pPr>
            <a:r>
              <a:rPr lang="en-GB" baseline="0" dirty="0"/>
              <a:t>Assertiveness </a:t>
            </a:r>
          </a:p>
          <a:p>
            <a:pPr>
              <a:buFont typeface="Arial" pitchFamily="34" charset="0"/>
              <a:buChar char="•"/>
            </a:pPr>
            <a:r>
              <a:rPr lang="en-GB" baseline="0" dirty="0"/>
              <a:t>Time Management exercises</a:t>
            </a:r>
          </a:p>
          <a:p>
            <a:pPr>
              <a:buFont typeface="Arial" pitchFamily="34" charset="0"/>
              <a:buChar char="•"/>
            </a:pPr>
            <a:r>
              <a:rPr lang="en-GB" baseline="0" dirty="0"/>
              <a:t>Note taking, diary management, prep</a:t>
            </a:r>
          </a:p>
          <a:p>
            <a:pPr>
              <a:buFont typeface="Arial" pitchFamily="34" charset="0"/>
              <a:buChar char="•"/>
            </a:pPr>
            <a:r>
              <a:rPr lang="en-GB" baseline="0" dirty="0"/>
              <a:t>Business acumen – to ask the right questions</a:t>
            </a:r>
          </a:p>
          <a:p>
            <a:pPr>
              <a:buFont typeface="Arial" pitchFamily="34" charset="0"/>
              <a:buChar char="•"/>
            </a:pPr>
            <a:r>
              <a:rPr lang="en-GB" baseline="0" dirty="0"/>
              <a:t>Ethical – confidentiality, impartiality, </a:t>
            </a:r>
          </a:p>
          <a:p>
            <a:pPr>
              <a:buFont typeface="Arial" pitchFamily="34" charset="0"/>
              <a:buChar char="•"/>
            </a:pPr>
            <a:r>
              <a:rPr lang="en-GB" baseline="0" dirty="0"/>
              <a:t>Data Protection Act</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2</a:t>
            </a:fld>
            <a:endParaRPr lang="en-GB"/>
          </a:p>
        </p:txBody>
      </p:sp>
    </p:spTree>
    <p:extLst>
      <p:ext uri="{BB962C8B-B14F-4D97-AF65-F5344CB8AC3E}">
        <p14:creationId xmlns:p14="http://schemas.microsoft.com/office/powerpoint/2010/main" val="4121229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sz="1200" b="0" i="0" kern="1200" dirty="0">
                <a:solidFill>
                  <a:schemeClr val="tx1"/>
                </a:solidFill>
                <a:effectLst/>
                <a:latin typeface="+mn-lt"/>
                <a:ea typeface="+mn-ea"/>
                <a:cs typeface="+mn-cs"/>
              </a:rPr>
              <a:t>Julie Starr – The Coaching Manual</a:t>
            </a:r>
          </a:p>
          <a:p>
            <a:pPr>
              <a:buFont typeface="Arial" pitchFamily="34" charset="0"/>
              <a:buChar char="•"/>
            </a:pPr>
            <a:endParaRPr lang="en-GB" sz="1200" b="0" i="0" kern="1200" dirty="0">
              <a:solidFill>
                <a:schemeClr val="tx1"/>
              </a:solidFill>
              <a:effectLst/>
              <a:latin typeface="+mn-lt"/>
              <a:ea typeface="+mn-ea"/>
              <a:cs typeface="+mn-cs"/>
            </a:endParaRPr>
          </a:p>
          <a:p>
            <a:pPr>
              <a:buFont typeface="Arial" pitchFamily="34" charset="0"/>
              <a:buNone/>
            </a:pPr>
            <a:r>
              <a:rPr lang="en-GB" sz="1200" b="0" i="0" kern="1200" dirty="0">
                <a:solidFill>
                  <a:schemeClr val="tx1"/>
                </a:solidFill>
                <a:effectLst/>
                <a:latin typeface="+mn-lt"/>
                <a:ea typeface="+mn-ea"/>
                <a:cs typeface="+mn-cs"/>
              </a:rPr>
              <a:t>The book explains the principles and approaches of personal coaching and shows how to apply them in any coaching situation – from business coaching for performance, to life coaching. </a:t>
            </a: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3</a:t>
            </a:fld>
            <a:endParaRPr lang="en-GB"/>
          </a:p>
        </p:txBody>
      </p:sp>
    </p:spTree>
    <p:extLst>
      <p:ext uri="{BB962C8B-B14F-4D97-AF65-F5344CB8AC3E}">
        <p14:creationId xmlns:p14="http://schemas.microsoft.com/office/powerpoint/2010/main" val="3173572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Stephen Covey’s Empathic Listening – Habit 5 – Seek first to understand. </a:t>
            </a:r>
          </a:p>
          <a:p>
            <a:pPr>
              <a:buFont typeface="Arial" pitchFamily="34" charset="0"/>
              <a:buChar char="•"/>
            </a:pPr>
            <a:endParaRPr lang="en-GB" baseline="0" dirty="0"/>
          </a:p>
          <a:p>
            <a:pPr>
              <a:buFont typeface="Arial" pitchFamily="34" charset="0"/>
              <a:buNone/>
            </a:pPr>
            <a:r>
              <a:rPr lang="en-GB" dirty="0">
                <a:hlinkClick r:id="rId3"/>
              </a:rPr>
              <a:t>https://www.youtube.com/watch?v=i98FAsHydlE</a:t>
            </a:r>
            <a:endParaRPr lang="en-GB" baseline="0" dirty="0"/>
          </a:p>
          <a:p>
            <a:pPr>
              <a:buFont typeface="Arial" pitchFamily="34" charset="0"/>
              <a:buChar char="•"/>
            </a:pPr>
            <a:endParaRPr lang="en-GB" baseline="0" dirty="0"/>
          </a:p>
          <a:p>
            <a:pPr>
              <a:buFont typeface="Arial" pitchFamily="34" charset="0"/>
              <a:buNone/>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4</a:t>
            </a:fld>
            <a:endParaRPr lang="en-GB"/>
          </a:p>
        </p:txBody>
      </p:sp>
    </p:spTree>
    <p:extLst>
      <p:ext uri="{BB962C8B-B14F-4D97-AF65-F5344CB8AC3E}">
        <p14:creationId xmlns:p14="http://schemas.microsoft.com/office/powerpoint/2010/main" val="739613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 P</a:t>
            </a:r>
          </a:p>
          <a:p>
            <a:pPr>
              <a:buFont typeface="Arial" pitchFamily="34" charset="0"/>
              <a:buChar char="•"/>
            </a:pPr>
            <a:r>
              <a:rPr lang="en-GB" baseline="0" dirty="0"/>
              <a:t> R</a:t>
            </a:r>
          </a:p>
          <a:p>
            <a:pPr>
              <a:buFont typeface="Arial" pitchFamily="34" charset="0"/>
              <a:buChar char="•"/>
            </a:pPr>
            <a:r>
              <a:rPr lang="en-GB" baseline="0" dirty="0"/>
              <a:t> A</a:t>
            </a:r>
          </a:p>
          <a:p>
            <a:pPr>
              <a:buFont typeface="Arial" pitchFamily="34" charset="0"/>
              <a:buChar char="•"/>
            </a:pPr>
            <a:r>
              <a:rPr lang="en-GB" baseline="0" dirty="0"/>
              <a:t> I</a:t>
            </a:r>
          </a:p>
          <a:p>
            <a:pPr>
              <a:buFont typeface="Arial" pitchFamily="34" charset="0"/>
              <a:buChar char="•"/>
            </a:pPr>
            <a:r>
              <a:rPr lang="en-GB" baseline="0" dirty="0"/>
              <a:t> R</a:t>
            </a:r>
          </a:p>
          <a:p>
            <a:pPr>
              <a:buFont typeface="Arial" pitchFamily="34" charset="0"/>
              <a:buChar char="•"/>
            </a:pPr>
            <a:r>
              <a:rPr lang="en-GB" baseline="0" dirty="0"/>
              <a:t> I</a:t>
            </a:r>
          </a:p>
          <a:p>
            <a:pPr>
              <a:buFont typeface="Arial" pitchFamily="34" charset="0"/>
              <a:buChar char="•"/>
            </a:pPr>
            <a:r>
              <a:rPr lang="en-GB" baseline="0" dirty="0"/>
              <a:t> E</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5</a:t>
            </a:fld>
            <a:endParaRPr lang="en-GB"/>
          </a:p>
        </p:txBody>
      </p:sp>
    </p:spTree>
    <p:extLst>
      <p:ext uri="{BB962C8B-B14F-4D97-AF65-F5344CB8AC3E}">
        <p14:creationId xmlns:p14="http://schemas.microsoft.com/office/powerpoint/2010/main" val="2555435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DE3D0D1-4B3A-4F23-B1EF-A571EF3E1FAB}"/>
              </a:ext>
            </a:extLst>
          </p:cNvPr>
          <p:cNvSpPr>
            <a:spLocks noGrp="1" noChangeArrowheads="1"/>
          </p:cNvSpPr>
          <p:nvPr>
            <p:ph type="sldNum" sz="quarter" idx="5"/>
          </p:nvPr>
        </p:nvSpPr>
        <p:spPr>
          <a:ln/>
        </p:spPr>
        <p:txBody>
          <a:bodyPr/>
          <a:lstStyle/>
          <a:p>
            <a:fld id="{E8E48F92-CC10-42EC-867F-7C913BB14D2C}" type="slidenum">
              <a:rPr lang="en-GB" altLang="en-US"/>
              <a:pPr/>
              <a:t>6</a:t>
            </a:fld>
            <a:endParaRPr lang="en-GB" altLang="en-US"/>
          </a:p>
        </p:txBody>
      </p:sp>
      <p:sp>
        <p:nvSpPr>
          <p:cNvPr id="112642" name="Rectangle 2">
            <a:extLst>
              <a:ext uri="{FF2B5EF4-FFF2-40B4-BE49-F238E27FC236}">
                <a16:creationId xmlns:a16="http://schemas.microsoft.com/office/drawing/2014/main" id="{BD72B614-6052-4D12-8AD9-7197C137F1DF}"/>
              </a:ext>
            </a:extLst>
          </p:cNvPr>
          <p:cNvSpPr>
            <a:spLocks noGrp="1" noRot="1" noChangeAspect="1" noChangeArrowheads="1" noTextEdit="1"/>
          </p:cNvSpPr>
          <p:nvPr>
            <p:ph type="sldImg"/>
          </p:nvPr>
        </p:nvSpPr>
        <p:spPr>
          <a:ln/>
        </p:spPr>
      </p:sp>
      <p:sp>
        <p:nvSpPr>
          <p:cNvPr id="112643" name="Rectangle 3">
            <a:extLst>
              <a:ext uri="{FF2B5EF4-FFF2-40B4-BE49-F238E27FC236}">
                <a16:creationId xmlns:a16="http://schemas.microsoft.com/office/drawing/2014/main" id="{0F2B9C7A-E2D7-4B9B-9D61-3E0FB62CB824}"/>
              </a:ext>
            </a:extLst>
          </p:cNvPr>
          <p:cNvSpPr>
            <a:spLocks noGrp="1" noChangeArrowheads="1"/>
          </p:cNvSpPr>
          <p:nvPr>
            <p:ph type="body" idx="1"/>
          </p:nvPr>
        </p:nvSpPr>
        <p:spPr/>
        <p:txBody>
          <a:bodyPr/>
          <a:lstStyle/>
          <a:p>
            <a:r>
              <a:rPr lang="en-GB" altLang="en-US"/>
              <a:t>The sliding scale of the coaching spectrum.  We start at telling individuals – and work to being non directive and helping them solve their own issues through raising awareness and allowing them to reflect.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1 minute exercise</a:t>
            </a:r>
          </a:p>
          <a:p>
            <a:pPr>
              <a:buFont typeface="Arial" pitchFamily="34" charset="0"/>
              <a:buChar char="•"/>
            </a:pPr>
            <a:endParaRPr lang="en-GB" baseline="0" dirty="0"/>
          </a:p>
          <a:p>
            <a:pPr>
              <a:buFont typeface="Arial" pitchFamily="34" charset="0"/>
              <a:buChar char="•"/>
            </a:pPr>
            <a:r>
              <a:rPr lang="en-GB" sz="1200" b="0" i="0" kern="1200" dirty="0">
                <a:solidFill>
                  <a:schemeClr val="tx1"/>
                </a:solidFill>
                <a:effectLst/>
                <a:latin typeface="+mn-lt"/>
                <a:ea typeface="+mn-ea"/>
                <a:cs typeface="+mn-cs"/>
              </a:rPr>
              <a:t>This is a great exercise, get them all to stand up, tell them to close their eyes, ask them to sit down when a minute has passed, time one minute, then note the time the earliest and latest person sits down - it demonstrates how we perceive time differently and that a minute can seem ages, but often when coaching you have to give that person the minute and not jump in with your views etc.</a:t>
            </a: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3039209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 In pairs discuss something you are really passionate about, a hobby for example.  Be emphatic in trying to share with your partner why it is something you love so much.</a:t>
            </a:r>
          </a:p>
          <a:p>
            <a:pPr>
              <a:buFont typeface="Arial" pitchFamily="34" charset="0"/>
              <a:buChar char="•"/>
            </a:pPr>
            <a:r>
              <a:rPr lang="en-GB" baseline="0" dirty="0"/>
              <a:t>Notice the energy levels, NVC’s</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8</a:t>
            </a:fld>
            <a:endParaRPr lang="en-GB"/>
          </a:p>
        </p:txBody>
      </p:sp>
    </p:spTree>
    <p:extLst>
      <p:ext uri="{BB962C8B-B14F-4D97-AF65-F5344CB8AC3E}">
        <p14:creationId xmlns:p14="http://schemas.microsoft.com/office/powerpoint/2010/main" val="3489089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baseline="0" dirty="0"/>
              <a:t>I</a:t>
            </a:r>
            <a:r>
              <a:rPr lang="en-GB" sz="1200" b="0" i="0" kern="1200" dirty="0">
                <a:solidFill>
                  <a:schemeClr val="tx1"/>
                </a:solidFill>
                <a:effectLst/>
                <a:latin typeface="+mn-lt"/>
                <a:ea typeface="+mn-ea"/>
                <a:cs typeface="+mn-cs"/>
              </a:rPr>
              <a:t>ntuition can be a powerful tool in coaching—and a perilous one. The trap is that many coaches aren’t clear about how and when it’s appropriate to use it.</a:t>
            </a:r>
          </a:p>
          <a:p>
            <a:pPr>
              <a:buFont typeface="Arial" pitchFamily="34" charset="0"/>
              <a:buNone/>
            </a:pPr>
            <a:endParaRPr lang="en-GB" sz="1200" b="0" i="0" kern="1200" baseline="0" dirty="0">
              <a:solidFill>
                <a:schemeClr val="tx1"/>
              </a:solidFill>
              <a:effectLst/>
              <a:latin typeface="+mn-lt"/>
              <a:ea typeface="+mn-ea"/>
              <a:cs typeface="+mn-cs"/>
            </a:endParaRPr>
          </a:p>
          <a:p>
            <a:pPr>
              <a:buFont typeface="Arial" pitchFamily="34" charset="0"/>
              <a:buNone/>
            </a:pPr>
            <a:r>
              <a:rPr lang="en-GB" sz="1200" b="0" i="0" kern="1200" baseline="0" dirty="0">
                <a:solidFill>
                  <a:schemeClr val="tx1"/>
                </a:solidFill>
                <a:effectLst/>
                <a:latin typeface="+mn-lt"/>
                <a:ea typeface="+mn-ea"/>
                <a:cs typeface="+mn-cs"/>
              </a:rPr>
              <a:t>I</a:t>
            </a:r>
            <a:r>
              <a:rPr lang="en-GB" sz="1200" b="0" i="0" kern="1200" dirty="0">
                <a:solidFill>
                  <a:schemeClr val="tx1"/>
                </a:solidFill>
                <a:effectLst/>
                <a:latin typeface="+mn-lt"/>
                <a:ea typeface="+mn-ea"/>
                <a:cs typeface="+mn-cs"/>
              </a:rPr>
              <a:t>ntuition is a facet of our humanity that is, as yet, largely unexplained by science, yet experienced by most.</a:t>
            </a:r>
          </a:p>
          <a:p>
            <a:pPr>
              <a:buFont typeface="Arial" pitchFamily="34" charset="0"/>
              <a:buNone/>
            </a:pPr>
            <a:endParaRPr lang="en-GB" sz="1200" b="0" i="0" kern="1200" baseline="0" dirty="0">
              <a:solidFill>
                <a:schemeClr val="tx1"/>
              </a:solidFill>
              <a:effectLst/>
              <a:latin typeface="+mn-lt"/>
              <a:ea typeface="+mn-ea"/>
              <a:cs typeface="+mn-cs"/>
            </a:endParaRPr>
          </a:p>
          <a:p>
            <a:pPr>
              <a:buFont typeface="Arial" pitchFamily="34" charset="0"/>
              <a:buNone/>
            </a:pPr>
            <a:r>
              <a:rPr lang="en-GB" sz="1200" b="0" i="0" kern="1200" dirty="0">
                <a:solidFill>
                  <a:schemeClr val="tx1"/>
                </a:solidFill>
                <a:effectLst/>
                <a:latin typeface="+mn-lt"/>
                <a:ea typeface="+mn-ea"/>
                <a:cs typeface="+mn-cs"/>
              </a:rPr>
              <a:t>In coaching, we have an agenda to serve our client’s agenda. Our work is to guide a pathway, with our client’s agreement, toward greater clarity and understanding, and therefore more resourceful actions.</a:t>
            </a:r>
          </a:p>
          <a:p>
            <a:pPr>
              <a:buFont typeface="Arial" pitchFamily="34" charset="0"/>
              <a:buNone/>
            </a:pPr>
            <a:endParaRPr lang="en-GB" sz="1200" b="0" i="0" kern="1200" baseline="0" dirty="0">
              <a:solidFill>
                <a:schemeClr val="tx1"/>
              </a:solidFill>
              <a:effectLst/>
              <a:latin typeface="+mn-lt"/>
              <a:ea typeface="+mn-ea"/>
              <a:cs typeface="+mn-cs"/>
            </a:endParaRPr>
          </a:p>
          <a:p>
            <a:pPr>
              <a:buFont typeface="Arial" pitchFamily="34" charset="0"/>
              <a:buNone/>
            </a:pPr>
            <a:r>
              <a:rPr lang="en-GB" dirty="0"/>
              <a:t>Intuition is not a magical quality that can only be summoned by a few special people. Rather, it is a result of years of learning and deliberate practice. The link between expert performance and intuition cannot be ignored. As performers gain knowledge and experience in a particular field or profession, they become more intuitive and learn to trust the decisions they make. The process of developing and trusting intuition takes years of dedicated practice that results in keen perceptual abilities and a vast knowledge base. Every coach has the potential to become intuitive; it just takes a large investment of time and energy.</a:t>
            </a:r>
            <a:endParaRPr lang="en-GB" sz="1200" b="0" i="0" kern="1200" baseline="0" dirty="0">
              <a:solidFill>
                <a:schemeClr val="tx1"/>
              </a:solidFill>
              <a:effectLst/>
              <a:latin typeface="+mn-lt"/>
              <a:ea typeface="+mn-ea"/>
              <a:cs typeface="+mn-cs"/>
            </a:endParaRPr>
          </a:p>
          <a:p>
            <a:pPr>
              <a:buFont typeface="Arial" pitchFamily="34" charset="0"/>
              <a:buNone/>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9</a:t>
            </a:fld>
            <a:endParaRPr lang="en-GB"/>
          </a:p>
        </p:txBody>
      </p:sp>
    </p:spTree>
    <p:extLst>
      <p:ext uri="{BB962C8B-B14F-4D97-AF65-F5344CB8AC3E}">
        <p14:creationId xmlns:p14="http://schemas.microsoft.com/office/powerpoint/2010/main" val="4196990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10</a:t>
            </a:fld>
            <a:endParaRPr lang="en-GB"/>
          </a:p>
        </p:txBody>
      </p:sp>
    </p:spTree>
    <p:extLst>
      <p:ext uri="{BB962C8B-B14F-4D97-AF65-F5344CB8AC3E}">
        <p14:creationId xmlns:p14="http://schemas.microsoft.com/office/powerpoint/2010/main" val="2371066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Be mindful not to become a counsellor/therapist </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8127921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baseline="0" dirty="0"/>
              <a:t>It for skills. </a:t>
            </a:r>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12</a:t>
            </a:fld>
            <a:endParaRPr lang="en-GB"/>
          </a:p>
        </p:txBody>
      </p:sp>
    </p:spTree>
    <p:extLst>
      <p:ext uri="{BB962C8B-B14F-4D97-AF65-F5344CB8AC3E}">
        <p14:creationId xmlns:p14="http://schemas.microsoft.com/office/powerpoint/2010/main" val="1655383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‘Top-down’ approach to communication and information sharing</a:t>
            </a:r>
          </a:p>
          <a:p>
            <a:pPr>
              <a:buFont typeface="Arial" pitchFamily="34" charset="0"/>
              <a:buChar char="•"/>
            </a:pPr>
            <a:r>
              <a:rPr lang="en-GB" baseline="0" dirty="0"/>
              <a:t>If employee works over one day, can they go early on another?  If an employee puts their hand up to work on a really mundane piece of work, do they get a say in a more exciting project at a later date?</a:t>
            </a:r>
          </a:p>
          <a:p>
            <a:pPr>
              <a:buFont typeface="Arial" pitchFamily="34" charset="0"/>
              <a:buChar char="•"/>
            </a:pPr>
            <a:r>
              <a:rPr lang="en-GB" baseline="0" dirty="0"/>
              <a:t>Rewarding for achievement</a:t>
            </a:r>
          </a:p>
          <a:p>
            <a:pPr>
              <a:buFont typeface="Arial" pitchFamily="34" charset="0"/>
              <a:buChar char="•"/>
            </a:pPr>
            <a:endParaRPr lang="en-GB" baseline="0" dirty="0"/>
          </a:p>
          <a:p>
            <a:pPr>
              <a:buFont typeface="Arial" pitchFamily="34" charset="0"/>
              <a:buChar char="•"/>
            </a:pPr>
            <a:r>
              <a:rPr lang="en-GB" baseline="0" dirty="0"/>
              <a:t>How do these behaviours in the workplace affect a coaching/mentoring relationship?</a:t>
            </a:r>
          </a:p>
          <a:p>
            <a:pPr>
              <a:buFont typeface="Arial" pitchFamily="34" charset="0"/>
              <a:buChar char="•"/>
            </a:pPr>
            <a:r>
              <a:rPr lang="en-GB" baseline="0" dirty="0"/>
              <a:t>Emotionally detached – locked in the past, or anticipating something negative about the future.  As the coach/mentor you need your client to be present, you must also be present.</a:t>
            </a:r>
          </a:p>
          <a:p>
            <a:pPr>
              <a:buFont typeface="Arial" pitchFamily="34" charset="0"/>
              <a:buChar char="•"/>
            </a:pPr>
            <a:endParaRPr lang="en-GB" baseline="0" dirty="0"/>
          </a:p>
          <a:p>
            <a:pPr>
              <a:buFont typeface="Arial" pitchFamily="34" charset="0"/>
              <a:buChar char="•"/>
            </a:pPr>
            <a:endParaRPr lang="en-GB" baseline="0" dirty="0"/>
          </a:p>
          <a:p>
            <a:pPr>
              <a:buFont typeface="Arial" pitchFamily="34" charset="0"/>
              <a:buChar char="•"/>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13</a:t>
            </a:fld>
            <a:endParaRPr lang="en-GB"/>
          </a:p>
        </p:txBody>
      </p:sp>
    </p:spTree>
    <p:extLst>
      <p:ext uri="{BB962C8B-B14F-4D97-AF65-F5344CB8AC3E}">
        <p14:creationId xmlns:p14="http://schemas.microsoft.com/office/powerpoint/2010/main" val="17959951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14</a:t>
            </a:fld>
            <a:endParaRPr lang="en-GB"/>
          </a:p>
        </p:txBody>
      </p:sp>
    </p:spTree>
    <p:extLst>
      <p:ext uri="{BB962C8B-B14F-4D97-AF65-F5344CB8AC3E}">
        <p14:creationId xmlns:p14="http://schemas.microsoft.com/office/powerpoint/2010/main" val="31519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sz="1200" b="0" i="0" kern="1200" dirty="0">
                <a:solidFill>
                  <a:schemeClr val="tx1"/>
                </a:solidFill>
                <a:effectLst/>
                <a:latin typeface="+mn-lt"/>
                <a:ea typeface="+mn-ea"/>
                <a:cs typeface="+mn-cs"/>
              </a:rPr>
              <a:t>There are certain principles of perspective and belief that support collaborative coaching.</a:t>
            </a:r>
          </a:p>
          <a:p>
            <a:pPr>
              <a:buFont typeface="Arial" pitchFamily="34" charset="0"/>
              <a:buNone/>
            </a:pPr>
            <a:endParaRPr lang="en-GB" sz="1200" b="0" i="0" kern="1200" dirty="0">
              <a:solidFill>
                <a:schemeClr val="tx1"/>
              </a:solidFill>
              <a:effectLst/>
              <a:latin typeface="+mn-lt"/>
              <a:ea typeface="+mn-ea"/>
              <a:cs typeface="+mn-cs"/>
            </a:endParaRPr>
          </a:p>
          <a:p>
            <a:pPr>
              <a:buFont typeface="Arial" pitchFamily="34" charset="0"/>
              <a:buNone/>
            </a:pPr>
            <a:r>
              <a:rPr lang="en-GB" sz="1200" b="0" i="0" kern="1200" dirty="0">
                <a:solidFill>
                  <a:schemeClr val="tx1"/>
                </a:solidFill>
                <a:effectLst/>
                <a:latin typeface="+mn-lt"/>
                <a:ea typeface="+mn-ea"/>
                <a:cs typeface="+mn-cs"/>
              </a:rPr>
              <a:t>A room may be full of fabulous coaches who all look different, sound different and appear different. However, when they coach, they are operating from a set of common beliefs.</a:t>
            </a:r>
          </a:p>
          <a:p>
            <a:pPr>
              <a:buFont typeface="Arial" pitchFamily="34" charset="0"/>
              <a:buNone/>
            </a:pPr>
            <a:endParaRPr lang="en-GB" sz="1200" b="0" i="0" kern="1200" dirty="0">
              <a:solidFill>
                <a:schemeClr val="tx1"/>
              </a:solidFill>
              <a:effectLst/>
              <a:latin typeface="+mn-lt"/>
              <a:ea typeface="+mn-ea"/>
              <a:cs typeface="+mn-cs"/>
            </a:endParaRPr>
          </a:p>
          <a:p>
            <a:pPr>
              <a:buFont typeface="Arial" pitchFamily="34" charset="0"/>
              <a:buNone/>
            </a:pPr>
            <a:r>
              <a:rPr lang="en-GB" sz="1200" b="0" i="0" kern="1200" dirty="0">
                <a:solidFill>
                  <a:schemeClr val="tx1"/>
                </a:solidFill>
                <a:effectLst/>
                <a:latin typeface="+mn-lt"/>
                <a:ea typeface="+mn-ea"/>
                <a:cs typeface="+mn-cs"/>
              </a:rPr>
              <a:t>For example, they all believe in the power of coaching and they all believe that they can coach. These assumptions and beliefs are what help define effective coaching. </a:t>
            </a: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15</a:t>
            </a:fld>
            <a:endParaRPr lang="en-GB"/>
          </a:p>
        </p:txBody>
      </p:sp>
    </p:spTree>
    <p:extLst>
      <p:ext uri="{BB962C8B-B14F-4D97-AF65-F5344CB8AC3E}">
        <p14:creationId xmlns:p14="http://schemas.microsoft.com/office/powerpoint/2010/main" val="19391105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D5DD4E3-9945-4421-A7F2-06AC94EC13BC}"/>
              </a:ext>
            </a:extLst>
          </p:cNvPr>
          <p:cNvSpPr>
            <a:spLocks noGrp="1" noChangeArrowheads="1"/>
          </p:cNvSpPr>
          <p:nvPr>
            <p:ph type="sldNum" sz="quarter" idx="5"/>
          </p:nvPr>
        </p:nvSpPr>
        <p:spPr>
          <a:ln/>
        </p:spPr>
        <p:txBody>
          <a:bodyPr/>
          <a:lstStyle/>
          <a:p>
            <a:fld id="{396B4648-9961-425A-A832-C49EECFFDE77}" type="slidenum">
              <a:rPr lang="en-GB" altLang="en-US"/>
              <a:pPr/>
              <a:t>16</a:t>
            </a:fld>
            <a:endParaRPr lang="en-GB" altLang="en-US"/>
          </a:p>
        </p:txBody>
      </p:sp>
      <p:sp>
        <p:nvSpPr>
          <p:cNvPr id="108546" name="Rectangle 2">
            <a:extLst>
              <a:ext uri="{FF2B5EF4-FFF2-40B4-BE49-F238E27FC236}">
                <a16:creationId xmlns:a16="http://schemas.microsoft.com/office/drawing/2014/main" id="{EE145761-AE3B-4372-8D4C-D0F64309F4F7}"/>
              </a:ext>
            </a:extLst>
          </p:cNvPr>
          <p:cNvSpPr>
            <a:spLocks noGrp="1" noRot="1" noChangeAspect="1" noChangeArrowheads="1" noTextEdit="1"/>
          </p:cNvSpPr>
          <p:nvPr>
            <p:ph type="sldImg"/>
          </p:nvPr>
        </p:nvSpPr>
        <p:spPr>
          <a:ln/>
        </p:spPr>
      </p:sp>
      <p:sp>
        <p:nvSpPr>
          <p:cNvPr id="108547" name="Rectangle 3">
            <a:extLst>
              <a:ext uri="{FF2B5EF4-FFF2-40B4-BE49-F238E27FC236}">
                <a16:creationId xmlns:a16="http://schemas.microsoft.com/office/drawing/2014/main" id="{DF370393-D620-4FB1-9788-025222ACCA90}"/>
              </a:ext>
            </a:extLst>
          </p:cNvPr>
          <p:cNvSpPr>
            <a:spLocks noGrp="1" noChangeArrowheads="1"/>
          </p:cNvSpPr>
          <p:nvPr>
            <p:ph type="body" idx="1"/>
          </p:nvPr>
        </p:nvSpPr>
        <p:spPr/>
        <p:txBody>
          <a:bodyPr/>
          <a:lstStyle/>
          <a:p>
            <a:r>
              <a:rPr lang="en-GB" altLang="en-US" sz="1000" dirty="0"/>
              <a:t>Designed by Joseph </a:t>
            </a:r>
            <a:r>
              <a:rPr lang="en-GB" altLang="en-US" sz="1000" dirty="0" err="1"/>
              <a:t>Luft</a:t>
            </a:r>
            <a:r>
              <a:rPr lang="en-GB" altLang="en-US" sz="1000" dirty="0"/>
              <a:t> and Harry </a:t>
            </a:r>
            <a:r>
              <a:rPr lang="en-GB" altLang="en-US" sz="1000" dirty="0" err="1"/>
              <a:t>Ingham</a:t>
            </a:r>
            <a:r>
              <a:rPr lang="en-GB" altLang="en-US" sz="1000" dirty="0"/>
              <a:t>., Johari’s window is about building more self-awareness.</a:t>
            </a:r>
          </a:p>
          <a:p>
            <a:endParaRPr lang="en-GB" altLang="en-US" sz="1000" dirty="0"/>
          </a:p>
          <a:p>
            <a:r>
              <a:rPr lang="en-GB" sz="1200" b="0" i="0" kern="1200" dirty="0">
                <a:solidFill>
                  <a:schemeClr val="tx1"/>
                </a:solidFill>
                <a:effectLst/>
                <a:latin typeface="+mn-lt"/>
                <a:ea typeface="+mn-ea"/>
                <a:cs typeface="+mn-cs"/>
              </a:rPr>
              <a:t>It’s no secret that emotional intelligence and self-awareness are two of the most important leadership characteristics. The ability to read verbal &amp; non-verbal cues, control emotions, and compassionately empathize with others are necessities for building &amp; sustaining any healthy relationship.</a:t>
            </a:r>
          </a:p>
          <a:p>
            <a:endParaRPr lang="en-GB" altLang="en-US"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One of the most effective tools for developing self-awareness and opening up lines of communication with others is the </a:t>
            </a:r>
            <a:r>
              <a:rPr lang="en-GB" sz="1200" b="1" i="0" kern="1200" dirty="0">
                <a:solidFill>
                  <a:schemeClr val="tx1"/>
                </a:solidFill>
                <a:effectLst/>
                <a:latin typeface="+mn-lt"/>
                <a:ea typeface="+mn-ea"/>
                <a:cs typeface="+mn-cs"/>
              </a:rPr>
              <a:t>Johari Window. </a:t>
            </a:r>
          </a:p>
          <a:p>
            <a:endParaRPr lang="en-GB" altLang="en-US" sz="1200" b="1" i="0" kern="1200" dirty="0">
              <a:solidFill>
                <a:schemeClr val="tx1"/>
              </a:solidFill>
              <a:effectLst/>
              <a:latin typeface="+mn-lt"/>
              <a:ea typeface="+mn-ea"/>
              <a:cs typeface="+mn-cs"/>
            </a:endParaRPr>
          </a:p>
          <a:p>
            <a:r>
              <a:rPr lang="en-GB" altLang="en-US" sz="1200" b="0" i="0" kern="1200" dirty="0">
                <a:solidFill>
                  <a:schemeClr val="tx1"/>
                </a:solidFill>
                <a:effectLst/>
                <a:latin typeface="+mn-lt"/>
                <a:ea typeface="+mn-ea"/>
                <a:cs typeface="+mn-cs"/>
              </a:rPr>
              <a:t>Self-awareness is important for coaching as it impacts the openness of the coach/</a:t>
            </a:r>
            <a:r>
              <a:rPr lang="en-GB" altLang="en-US" sz="1200" b="0" i="0" kern="1200" dirty="0" err="1">
                <a:solidFill>
                  <a:schemeClr val="tx1"/>
                </a:solidFill>
                <a:effectLst/>
                <a:latin typeface="+mn-lt"/>
                <a:ea typeface="+mn-ea"/>
                <a:cs typeface="+mn-cs"/>
              </a:rPr>
              <a:t>coachee</a:t>
            </a:r>
            <a:r>
              <a:rPr lang="en-GB" altLang="en-US" sz="1200" b="0" i="0" kern="1200" dirty="0">
                <a:solidFill>
                  <a:schemeClr val="tx1"/>
                </a:solidFill>
                <a:effectLst/>
                <a:latin typeface="+mn-lt"/>
                <a:ea typeface="+mn-ea"/>
                <a:cs typeface="+mn-cs"/>
              </a:rPr>
              <a:t>. </a:t>
            </a:r>
            <a:endParaRPr lang="en-GB" altLang="en-US" sz="1000" b="0" dirty="0"/>
          </a:p>
          <a:p>
            <a:endParaRPr lang="en-GB" altLang="en-US" sz="1000" dirty="0"/>
          </a:p>
          <a:p>
            <a:r>
              <a:rPr lang="en-GB" altLang="en-US" sz="1000" dirty="0"/>
              <a:t>The size on the boxes are flexible.  Through coaching and giving feedback the objective is to extend the “open” window.  This then decreases the other areas.</a:t>
            </a:r>
          </a:p>
          <a:p>
            <a:endParaRPr lang="en-GB" altLang="en-US" sz="1000" dirty="0"/>
          </a:p>
          <a:p>
            <a:r>
              <a:rPr lang="en-GB" altLang="en-US" sz="1000" dirty="0"/>
              <a:t>A team works well together when they strive to increase their open areas, and minimise the other areas.  The open area increases when trust is developed.  Also it becomes the norm to give feedback and for it to be discussed.</a:t>
            </a:r>
          </a:p>
          <a:p>
            <a:endParaRPr lang="en-GB" altLang="en-US" sz="1000" dirty="0"/>
          </a:p>
          <a:p>
            <a:r>
              <a:rPr lang="en-GB" altLang="en-US" sz="1000" dirty="0"/>
              <a:t>Hidden area – likes asking questions but does not like to reveal personal information or receive feedback.  They like group activities but does not like the emphasis being on them.  It is hard to know where they stand on issues and they will not commit themselves, this can lead to distrust and irritate others.</a:t>
            </a:r>
          </a:p>
          <a:p>
            <a:endParaRPr lang="en-GB" altLang="en-US" sz="1000" dirty="0"/>
          </a:p>
          <a:p>
            <a:r>
              <a:rPr lang="en-GB" altLang="en-US" sz="1000" dirty="0"/>
              <a:t>Blind area – Approach issues like a “bull in a china shop.”  They tend not to be good listeners, so insensitive to the impact of their behaviour on others.  They could react to feedback with tears, anger and that will lead to reluctance to give it.  They could be perceived as opinionated, insensitive and critical.  Because they are unaware of their behaviour they cannot change it.</a:t>
            </a:r>
          </a:p>
          <a:p>
            <a:endParaRPr lang="en-GB" altLang="en-US" sz="1000" dirty="0"/>
          </a:p>
          <a:p>
            <a:r>
              <a:rPr lang="en-GB" altLang="en-US" sz="1000" dirty="0"/>
              <a:t>Unknown – They will not participate in a group or give feedback.  They will say that they learn more from listening, although this is not true.</a:t>
            </a:r>
          </a:p>
          <a:p>
            <a:endParaRPr lang="en-GB" altLang="en-US" sz="1000" dirty="0"/>
          </a:p>
          <a:p>
            <a:r>
              <a:rPr lang="en-GB" altLang="en-US" sz="1000" dirty="0"/>
              <a:t>The goal of coaching is to move information from the blind and hidden areas into the open area.   By doing this process, information from the unknown may become unknown through self discovery – an insight or inspiration!  A light bulb moment.  It should mean that individuals become more accepting of themselves.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3C3DC62-AC0F-4908-93F1-4BC0BD9B910F}"/>
              </a:ext>
            </a:extLst>
          </p:cNvPr>
          <p:cNvSpPr>
            <a:spLocks noGrp="1" noChangeArrowheads="1"/>
          </p:cNvSpPr>
          <p:nvPr>
            <p:ph type="sldNum" sz="quarter" idx="5"/>
          </p:nvPr>
        </p:nvSpPr>
        <p:spPr>
          <a:ln/>
        </p:spPr>
        <p:txBody>
          <a:bodyPr/>
          <a:lstStyle/>
          <a:p>
            <a:fld id="{CA823D59-34F3-43EF-88EF-45D936CE2F5B}" type="slidenum">
              <a:rPr lang="en-GB" altLang="en-US"/>
              <a:pPr/>
              <a:t>17</a:t>
            </a:fld>
            <a:endParaRPr lang="en-GB" altLang="en-US" dirty="0"/>
          </a:p>
        </p:txBody>
      </p:sp>
      <p:sp>
        <p:nvSpPr>
          <p:cNvPr id="73730" name="Rectangle 2">
            <a:extLst>
              <a:ext uri="{FF2B5EF4-FFF2-40B4-BE49-F238E27FC236}">
                <a16:creationId xmlns:a16="http://schemas.microsoft.com/office/drawing/2014/main" id="{11278AEA-803F-4650-81F0-7BE7EB9D76F6}"/>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5345AF70-7B0F-43FF-8D03-6D6B1AB31C1A}"/>
              </a:ext>
            </a:extLst>
          </p:cNvPr>
          <p:cNvSpPr>
            <a:spLocks noGrp="1" noChangeArrowheads="1"/>
          </p:cNvSpPr>
          <p:nvPr>
            <p:ph type="body" idx="1"/>
          </p:nvPr>
        </p:nvSpPr>
        <p:spPr/>
        <p:txBody>
          <a:bodyPr/>
          <a:lstStyle/>
          <a:p>
            <a:r>
              <a:rPr lang="en-GB" altLang="en-US" dirty="0"/>
              <a:t>Coaching is to raise the awareness and responsibility of people.  It is to make people aware and understand the underlying issues and barriers to a problem.  It is about realising what drives behaviour and how they can change that behaviour to change and develop themselves.</a:t>
            </a:r>
          </a:p>
          <a:p>
            <a:endParaRPr lang="en-GB" altLang="en-US" dirty="0"/>
          </a:p>
          <a:p>
            <a:r>
              <a:rPr lang="en-GB" altLang="en-US" dirty="0"/>
              <a:t>The iceberg is an example of traits that can be seen, and how they can limit or empower us.</a:t>
            </a:r>
          </a:p>
          <a:p>
            <a:endParaRPr lang="en-GB" altLang="en-US" dirty="0"/>
          </a:p>
          <a:p>
            <a:r>
              <a:rPr lang="en-GB" altLang="en-US" dirty="0"/>
              <a:t>What is not seen are values etc.  It is only through questioning and probing that these will become apparent to the coach and sometimes the </a:t>
            </a:r>
            <a:r>
              <a:rPr lang="en-GB" altLang="en-US" dirty="0" err="1"/>
              <a:t>coachee</a:t>
            </a:r>
            <a:r>
              <a:rPr lang="en-GB" altLang="en-US" dirty="0"/>
              <a:t> who is not aware of their habits and thoughts etc.  Again it is about self awareness.</a:t>
            </a:r>
          </a:p>
          <a:p>
            <a:endParaRPr lang="en-GB" altLang="en-US" dirty="0"/>
          </a:p>
          <a:p>
            <a:endParaRPr lang="en-GB" altLang="en-US" dirty="0"/>
          </a:p>
          <a:p>
            <a:r>
              <a:rPr lang="en-GB" altLang="en-US" dirty="0"/>
              <a:t>Discuss how they could do this.  </a:t>
            </a:r>
            <a:r>
              <a:rPr lang="en-GB" altLang="en-US" dirty="0" err="1"/>
              <a:t>Ie</a:t>
            </a:r>
            <a:r>
              <a:rPr lang="en-GB" altLang="en-US" dirty="0"/>
              <a:t>, language and accents – preconceived ideas and stereotyping.</a:t>
            </a:r>
          </a:p>
          <a:p>
            <a:endParaRPr lang="en-GB"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7DE6803-F9A1-4D0B-9AA2-6577C3C5A8B0}"/>
              </a:ext>
            </a:extLst>
          </p:cNvPr>
          <p:cNvSpPr>
            <a:spLocks noGrp="1" noChangeArrowheads="1"/>
          </p:cNvSpPr>
          <p:nvPr>
            <p:ph type="sldNum" sz="quarter" idx="5"/>
          </p:nvPr>
        </p:nvSpPr>
        <p:spPr>
          <a:ln/>
        </p:spPr>
        <p:txBody>
          <a:bodyPr/>
          <a:lstStyle/>
          <a:p>
            <a:fld id="{334F7BDA-A65F-41FF-8D90-4D2703C2E3E3}" type="slidenum">
              <a:rPr lang="en-GB" altLang="en-US"/>
              <a:pPr/>
              <a:t>18</a:t>
            </a:fld>
            <a:endParaRPr lang="en-GB" altLang="en-US"/>
          </a:p>
        </p:txBody>
      </p:sp>
      <p:sp>
        <p:nvSpPr>
          <p:cNvPr id="105474" name="Rectangle 2">
            <a:extLst>
              <a:ext uri="{FF2B5EF4-FFF2-40B4-BE49-F238E27FC236}">
                <a16:creationId xmlns:a16="http://schemas.microsoft.com/office/drawing/2014/main" id="{9CB924B8-9D14-4912-BC10-024571035C46}"/>
              </a:ext>
            </a:extLst>
          </p:cNvPr>
          <p:cNvSpPr>
            <a:spLocks noGrp="1" noRot="1" noChangeAspect="1" noChangeArrowheads="1" noTextEdit="1"/>
          </p:cNvSpPr>
          <p:nvPr>
            <p:ph type="sldImg"/>
          </p:nvPr>
        </p:nvSpPr>
        <p:spPr>
          <a:ln/>
        </p:spPr>
      </p:sp>
      <p:sp>
        <p:nvSpPr>
          <p:cNvPr id="105475" name="Rectangle 3">
            <a:extLst>
              <a:ext uri="{FF2B5EF4-FFF2-40B4-BE49-F238E27FC236}">
                <a16:creationId xmlns:a16="http://schemas.microsoft.com/office/drawing/2014/main" id="{DFF3E96F-FDA0-4D31-BE0C-61D02F8CAF56}"/>
              </a:ext>
            </a:extLst>
          </p:cNvPr>
          <p:cNvSpPr>
            <a:spLocks noGrp="1" noChangeArrowheads="1"/>
          </p:cNvSpPr>
          <p:nvPr>
            <p:ph type="body" idx="1"/>
          </p:nvPr>
        </p:nvSpPr>
        <p:spPr/>
        <p:txBody>
          <a:bodyPr/>
          <a:lstStyle/>
          <a:p>
            <a:r>
              <a:rPr lang="en-GB" altLang="en-US"/>
              <a:t>This demonstrates the importance of outside factors rather than what we say.  Our tone of voice, energy, attitude, emotions, dress, body language, eye contact, facial expressions, movements and gestures have a stronger impact than words alone.  As a coach we need to become self aware of our own behaviour and the impact and impression it can leave on others.</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baseline="0" dirty="0"/>
              <a:t>Person drowning example</a:t>
            </a:r>
          </a:p>
          <a:p>
            <a:pPr>
              <a:buFont typeface="Arial" pitchFamily="34" charset="0"/>
              <a:buChar char="•"/>
            </a:pPr>
            <a:endParaRPr lang="en-GB" baseline="0" dirty="0"/>
          </a:p>
          <a:p>
            <a:pPr>
              <a:buFont typeface="Arial" pitchFamily="34" charset="0"/>
              <a:buChar char="•"/>
            </a:pPr>
            <a:r>
              <a:rPr lang="en-GB" sz="1200" b="0" i="0" kern="1200" dirty="0">
                <a:solidFill>
                  <a:schemeClr val="tx1"/>
                </a:solidFill>
                <a:effectLst/>
                <a:latin typeface="+mn-lt"/>
                <a:ea typeface="+mn-ea"/>
                <a:cs typeface="+mn-cs"/>
              </a:rPr>
              <a:t>1st ask them, if they passed a lake and a man and a dog were drowning, who would they save?  Then ask them, the man is a known </a:t>
            </a:r>
            <a:r>
              <a:rPr lang="en-GB" sz="1200" b="0" i="0" kern="1200" dirty="0" err="1">
                <a:solidFill>
                  <a:schemeClr val="tx1"/>
                </a:solidFill>
                <a:effectLst/>
                <a:latin typeface="+mn-lt"/>
                <a:ea typeface="+mn-ea"/>
                <a:cs typeface="+mn-cs"/>
              </a:rPr>
              <a:t>pedophile</a:t>
            </a:r>
            <a:r>
              <a:rPr lang="en-GB" sz="1200" b="0" i="0" kern="1200" dirty="0">
                <a:solidFill>
                  <a:schemeClr val="tx1"/>
                </a:solidFill>
                <a:effectLst/>
                <a:latin typeface="+mn-lt"/>
                <a:ea typeface="+mn-ea"/>
                <a:cs typeface="+mn-cs"/>
              </a:rPr>
              <a:t>, now think about who you would save (you don't have to voice your answer) - this is to get them to think about the values </a:t>
            </a:r>
            <a:r>
              <a:rPr lang="en-GB" sz="1200" b="0" i="0" kern="1200">
                <a:solidFill>
                  <a:schemeClr val="tx1"/>
                </a:solidFill>
                <a:effectLst/>
                <a:latin typeface="+mn-lt"/>
                <a:ea typeface="+mn-ea"/>
                <a:cs typeface="+mn-cs"/>
              </a:rPr>
              <a:t>and judgements</a:t>
            </a:r>
            <a:r>
              <a:rPr lang="en-GB" sz="1200" b="0" i="0" kern="1200" dirty="0">
                <a:solidFill>
                  <a:schemeClr val="tx1"/>
                </a:solidFill>
                <a:effectLst/>
                <a:latin typeface="+mn-lt"/>
                <a:ea typeface="+mn-ea"/>
                <a:cs typeface="+mn-cs"/>
              </a:rPr>
              <a:t>.</a:t>
            </a: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19</a:t>
            </a:fld>
            <a:endParaRPr lang="en-GB"/>
          </a:p>
        </p:txBody>
      </p:sp>
    </p:spTree>
    <p:extLst>
      <p:ext uri="{BB962C8B-B14F-4D97-AF65-F5344CB8AC3E}">
        <p14:creationId xmlns:p14="http://schemas.microsoft.com/office/powerpoint/2010/main" val="4121229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29503" indent="-280578">
              <a:defRPr>
                <a:solidFill>
                  <a:schemeClr val="tx1"/>
                </a:solidFill>
                <a:latin typeface="Arial" panose="020B0604020202020204" pitchFamily="34" charset="0"/>
              </a:defRPr>
            </a:lvl2pPr>
            <a:lvl3pPr marL="1122312" indent="-224462">
              <a:defRPr>
                <a:solidFill>
                  <a:schemeClr val="tx1"/>
                </a:solidFill>
                <a:latin typeface="Arial" panose="020B0604020202020204" pitchFamily="34" charset="0"/>
              </a:defRPr>
            </a:lvl3pPr>
            <a:lvl4pPr marL="1571236" indent="-224462">
              <a:defRPr>
                <a:solidFill>
                  <a:schemeClr val="tx1"/>
                </a:solidFill>
                <a:latin typeface="Arial" panose="020B0604020202020204" pitchFamily="34" charset="0"/>
              </a:defRPr>
            </a:lvl4pPr>
            <a:lvl5pPr marL="2020161" indent="-224462">
              <a:defRPr>
                <a:solidFill>
                  <a:schemeClr val="tx1"/>
                </a:solidFill>
                <a:latin typeface="Arial" panose="020B0604020202020204" pitchFamily="34" charset="0"/>
              </a:defRPr>
            </a:lvl5pPr>
            <a:lvl6pPr marL="2469086" indent="-224462" eaLnBrk="0" fontAlgn="base" hangingPunct="0">
              <a:spcBef>
                <a:spcPct val="0"/>
              </a:spcBef>
              <a:spcAft>
                <a:spcPct val="0"/>
              </a:spcAft>
              <a:defRPr>
                <a:solidFill>
                  <a:schemeClr val="tx1"/>
                </a:solidFill>
                <a:latin typeface="Arial" panose="020B0604020202020204" pitchFamily="34" charset="0"/>
              </a:defRPr>
            </a:lvl6pPr>
            <a:lvl7pPr marL="2918010" indent="-224462" eaLnBrk="0" fontAlgn="base" hangingPunct="0">
              <a:spcBef>
                <a:spcPct val="0"/>
              </a:spcBef>
              <a:spcAft>
                <a:spcPct val="0"/>
              </a:spcAft>
              <a:defRPr>
                <a:solidFill>
                  <a:schemeClr val="tx1"/>
                </a:solidFill>
                <a:latin typeface="Arial" panose="020B0604020202020204" pitchFamily="34" charset="0"/>
              </a:defRPr>
            </a:lvl7pPr>
            <a:lvl8pPr marL="3366935" indent="-224462" eaLnBrk="0" fontAlgn="base" hangingPunct="0">
              <a:spcBef>
                <a:spcPct val="0"/>
              </a:spcBef>
              <a:spcAft>
                <a:spcPct val="0"/>
              </a:spcAft>
              <a:defRPr>
                <a:solidFill>
                  <a:schemeClr val="tx1"/>
                </a:solidFill>
                <a:latin typeface="Arial" panose="020B0604020202020204" pitchFamily="34" charset="0"/>
              </a:defRPr>
            </a:lvl8pPr>
            <a:lvl9pPr marL="3815860" indent="-224462" eaLnBrk="0" fontAlgn="base" hangingPunct="0">
              <a:spcBef>
                <a:spcPct val="0"/>
              </a:spcBef>
              <a:spcAft>
                <a:spcPct val="0"/>
              </a:spcAft>
              <a:defRPr>
                <a:solidFill>
                  <a:schemeClr val="tx1"/>
                </a:solidFill>
                <a:latin typeface="Arial" panose="020B0604020202020204" pitchFamily="34" charset="0"/>
              </a:defRPr>
            </a:lvl9pPr>
          </a:lstStyle>
          <a:p>
            <a:fld id="{D718910D-D3B9-42B9-A0FC-A071AB1BA6C9}" type="slidenum">
              <a:rPr lang="en-US" altLang="en-US" smtClean="0">
                <a:solidFill>
                  <a:srgbClr val="000000"/>
                </a:solidFill>
                <a:latin typeface="Calibri" panose="020F0502020204030204" pitchFamily="34" charset="0"/>
              </a:rPr>
              <a:pPr/>
              <a:t>20</a:t>
            </a:fld>
            <a:endParaRPr lang="en-US" altLang="en-US"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7840378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05/01/2023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05/01/2023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85725" y="-261938"/>
            <a:ext cx="2497138"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dirty="0">
                <a:solidFill>
                  <a:srgbClr val="3D7EDB"/>
                </a:solidFill>
                <a:latin typeface="Arial"/>
              </a:rPr>
              <a:t>Colored bar - 100% text</a:t>
            </a:r>
          </a:p>
        </p:txBody>
      </p:sp>
      <p:sp>
        <p:nvSpPr>
          <p:cNvPr id="2" name="Titel 1"/>
          <p:cNvSpPr>
            <a:spLocks noGrp="1"/>
          </p:cNvSpPr>
          <p:nvPr>
            <p:ph type="title"/>
          </p:nvPr>
        </p:nvSpPr>
        <p:spPr>
          <a:xfrm>
            <a:off x="405584" y="263001"/>
            <a:ext cx="82296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405584" y="1586673"/>
            <a:ext cx="8318832"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406146" y="1210043"/>
            <a:ext cx="831723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1372453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dex slide">
    <p:spTree>
      <p:nvGrpSpPr>
        <p:cNvPr id="1" name=""/>
        <p:cNvGrpSpPr/>
        <p:nvPr/>
      </p:nvGrpSpPr>
      <p:grpSpPr>
        <a:xfrm>
          <a:off x="0" y="0"/>
          <a:ext cx="0" cy="0"/>
          <a:chOff x="0" y="0"/>
          <a:chExt cx="0" cy="0"/>
        </a:xfrm>
      </p:grpSpPr>
      <p:sp>
        <p:nvSpPr>
          <p:cNvPr id="4" name="Tekstvak 14"/>
          <p:cNvSpPr txBox="1"/>
          <p:nvPr userDrawn="1"/>
        </p:nvSpPr>
        <p:spPr>
          <a:xfrm>
            <a:off x="-85725" y="-261938"/>
            <a:ext cx="1566863" cy="246063"/>
          </a:xfrm>
          <a:prstGeom prst="rect">
            <a:avLst/>
          </a:prstGeom>
          <a:noFill/>
        </p:spPr>
        <p:txBody>
          <a:bodyPr>
            <a:spAutoFit/>
          </a:bodyPr>
          <a:lstStyle>
            <a:defPPr>
              <a:defRPr lang="nl-NL"/>
            </a:defPPr>
            <a:lvl1pPr lvl="0">
              <a:defRPr sz="1000" b="1">
                <a:solidFill>
                  <a:schemeClr val="accent3"/>
                </a:solidFill>
              </a:defRPr>
            </a:lvl1pPr>
          </a:lstStyle>
          <a:p>
            <a:pPr eaLnBrk="1" fontAlgn="auto" hangingPunct="1">
              <a:spcBef>
                <a:spcPts val="0"/>
              </a:spcBef>
              <a:spcAft>
                <a:spcPts val="0"/>
              </a:spcAft>
              <a:defRPr/>
            </a:pPr>
            <a:r>
              <a:rPr lang="en-GB" dirty="0">
                <a:solidFill>
                  <a:srgbClr val="3D7EDB"/>
                </a:solidFill>
                <a:latin typeface="Arial"/>
              </a:rPr>
              <a:t>Index slide</a:t>
            </a:r>
          </a:p>
        </p:txBody>
      </p:sp>
      <p:grpSp>
        <p:nvGrpSpPr>
          <p:cNvPr id="5" name="Groep 56" hidden="1"/>
          <p:cNvGrpSpPr>
            <a:grpSpLocks/>
          </p:cNvGrpSpPr>
          <p:nvPr userDrawn="1"/>
        </p:nvGrpSpPr>
        <p:grpSpPr bwMode="auto">
          <a:xfrm>
            <a:off x="9369425" y="106363"/>
            <a:ext cx="2979738" cy="5918200"/>
            <a:chOff x="9234062" y="-92622"/>
            <a:chExt cx="2979308" cy="5917970"/>
          </a:xfrm>
        </p:grpSpPr>
        <p:sp>
          <p:nvSpPr>
            <p:cNvPr id="6" name="Tekstvak 33"/>
            <p:cNvSpPr txBox="1">
              <a:spLocks noChangeArrowheads="1"/>
            </p:cNvSpPr>
            <p:nvPr userDrawn="1"/>
          </p:nvSpPr>
          <p:spPr bwMode="auto">
            <a:xfrm>
              <a:off x="9438820" y="896352"/>
              <a:ext cx="2068213" cy="6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nl-NL" altLang="en-US" sz="1400">
                  <a:solidFill>
                    <a:srgbClr val="000000"/>
                  </a:solidFill>
                  <a:ea typeface="Tahoma" panose="020B0604030504040204" pitchFamily="34" charset="0"/>
                  <a:cs typeface="Arial" panose="020B0604020202020204" pitchFamily="34" charset="0"/>
                </a:rPr>
                <a:t>Delete existing picture and click on the icon to insert a new picture</a:t>
              </a:r>
              <a:endParaRPr lang="en-US" altLang="en-US" sz="1400">
                <a:solidFill>
                  <a:srgbClr val="000000"/>
                </a:solidFill>
                <a:ea typeface="Tahoma" panose="020B0604030504040204" pitchFamily="34" charset="0"/>
                <a:cs typeface="Arial" panose="020B0604020202020204" pitchFamily="34" charset="0"/>
              </a:endParaRPr>
            </a:p>
          </p:txBody>
        </p:sp>
        <p:sp>
          <p:nvSpPr>
            <p:cNvPr id="7" name="Tekstvak 33"/>
            <p:cNvSpPr txBox="1">
              <a:spLocks noChangeArrowheads="1"/>
            </p:cNvSpPr>
            <p:nvPr userDrawn="1"/>
          </p:nvSpPr>
          <p:spPr bwMode="auto">
            <a:xfrm>
              <a:off x="9438820" y="3036218"/>
              <a:ext cx="2141228" cy="6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400">
                  <a:solidFill>
                    <a:srgbClr val="000000"/>
                  </a:solidFill>
                  <a:ea typeface="Tahoma" panose="020B0604030504040204" pitchFamily="34" charset="0"/>
                  <a:cs typeface="Arial" panose="020B0604020202020204" pitchFamily="34" charset="0"/>
                </a:rPr>
                <a:t>Search and selected the picture you want.</a:t>
              </a:r>
              <a:br>
                <a:rPr lang="en-US" altLang="en-US" sz="1400">
                  <a:solidFill>
                    <a:srgbClr val="000000"/>
                  </a:solidFill>
                  <a:ea typeface="Tahoma" panose="020B0604030504040204" pitchFamily="34" charset="0"/>
                  <a:cs typeface="Arial" panose="020B0604020202020204" pitchFamily="34" charset="0"/>
                </a:rPr>
              </a:br>
              <a:r>
                <a:rPr lang="en-US" altLang="en-US" sz="1400">
                  <a:solidFill>
                    <a:srgbClr val="000000"/>
                  </a:solidFill>
                  <a:ea typeface="Tahoma" panose="020B0604030504040204" pitchFamily="34" charset="0"/>
                  <a:cs typeface="Arial" panose="020B0604020202020204" pitchFamily="34" charset="0"/>
                </a:rPr>
                <a:t>Click</a:t>
              </a:r>
              <a:r>
                <a:rPr lang="en-US" altLang="en-US" sz="1400">
                  <a:solidFill>
                    <a:srgbClr val="FFA100"/>
                  </a:solidFill>
                  <a:ea typeface="Tahoma" panose="020B0604030504040204" pitchFamily="34" charset="0"/>
                  <a:cs typeface="Arial" panose="020B0604020202020204" pitchFamily="34" charset="0"/>
                </a:rPr>
                <a:t> </a:t>
              </a:r>
              <a:r>
                <a:rPr lang="en-US" altLang="en-US" sz="1400" b="1">
                  <a:solidFill>
                    <a:srgbClr val="3D7EDB"/>
                  </a:solidFill>
                  <a:ea typeface="Tahoma" panose="020B0604030504040204" pitchFamily="34" charset="0"/>
                  <a:cs typeface="Arial" panose="020B0604020202020204" pitchFamily="34" charset="0"/>
                </a:rPr>
                <a:t>´Insert´</a:t>
              </a:r>
              <a:endParaRPr lang="nl-NL" altLang="en-US" sz="1400" b="1">
                <a:solidFill>
                  <a:srgbClr val="3D7EDB"/>
                </a:solidFill>
                <a:ea typeface="Tahoma" panose="020B0604030504040204" pitchFamily="34" charset="0"/>
                <a:cs typeface="Arial" panose="020B0604020202020204" pitchFamily="34" charset="0"/>
              </a:endParaRPr>
            </a:p>
          </p:txBody>
        </p:sp>
        <p:sp>
          <p:nvSpPr>
            <p:cNvPr id="9" name="Ovaal 59"/>
            <p:cNvSpPr>
              <a:spLocks noChangeArrowheads="1"/>
            </p:cNvSpPr>
            <p:nvPr userDrawn="1"/>
          </p:nvSpPr>
          <p:spPr bwMode="auto">
            <a:xfrm>
              <a:off x="9395964" y="412183"/>
              <a:ext cx="401580" cy="401621"/>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a:solidFill>
                    <a:srgbClr val="FFFFFF"/>
                  </a:solidFill>
                </a:rPr>
                <a:t>1</a:t>
              </a:r>
            </a:p>
          </p:txBody>
        </p:sp>
        <p:sp>
          <p:nvSpPr>
            <p:cNvPr id="10" name="Ovaal 60"/>
            <p:cNvSpPr>
              <a:spLocks noChangeArrowheads="1"/>
            </p:cNvSpPr>
            <p:nvPr userDrawn="1"/>
          </p:nvSpPr>
          <p:spPr bwMode="auto">
            <a:xfrm>
              <a:off x="9395964" y="2552050"/>
              <a:ext cx="401580" cy="401621"/>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a:solidFill>
                    <a:srgbClr val="FFFFFF"/>
                  </a:solidFill>
                </a:rPr>
                <a:t>2</a:t>
              </a:r>
            </a:p>
          </p:txBody>
        </p:sp>
        <p:pic>
          <p:nvPicPr>
            <p:cNvPr id="11" name="Picture 3"/>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4630" t="13535" r="3470" b="13927"/>
            <a:stretch/>
          </p:blipFill>
          <p:spPr bwMode="auto">
            <a:xfrm>
              <a:off x="9435801" y="3805970"/>
              <a:ext cx="1107757" cy="297656"/>
            </a:xfrm>
            <a:prstGeom prst="roundRect">
              <a:avLst>
                <a:gd name="adj" fmla="val 14496"/>
              </a:avLst>
            </a:prstGeom>
            <a:noFill/>
            <a:ln w="6350">
              <a:solidFill>
                <a:srgbClr val="E2AC00">
                  <a:lumMod val="50000"/>
                </a:srgbClr>
              </a:solid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3"/>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0004" t="23401" r="80712" b="21471"/>
            <a:stretch/>
          </p:blipFill>
          <p:spPr bwMode="auto">
            <a:xfrm>
              <a:off x="9505259" y="3832640"/>
              <a:ext cx="792088" cy="226219"/>
            </a:xfrm>
            <a:prstGeom prst="roundRect">
              <a:avLst>
                <a:gd name="adj" fmla="val 14496"/>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13" name="Tekstvak 63"/>
            <p:cNvSpPr txBox="1"/>
            <p:nvPr userDrawn="1"/>
          </p:nvSpPr>
          <p:spPr>
            <a:xfrm>
              <a:off x="9518184" y="3833112"/>
              <a:ext cx="779350" cy="261928"/>
            </a:xfrm>
            <a:prstGeom prst="rect">
              <a:avLst/>
            </a:prstGeom>
            <a:noFill/>
          </p:spPr>
          <p:txBody>
            <a:bodyPr anchor="ctr">
              <a:spAutoFit/>
            </a:bodyPr>
            <a:lstStyle/>
            <a:p>
              <a:pPr algn="ctr" eaLnBrk="1" fontAlgn="auto" hangingPunct="1">
                <a:spcBef>
                  <a:spcPts val="0"/>
                </a:spcBef>
                <a:spcAft>
                  <a:spcPts val="0"/>
                </a:spcAft>
                <a:defRPr/>
              </a:pPr>
              <a:r>
                <a:rPr lang="en-GB" sz="1100" b="1" kern="0" dirty="0">
                  <a:solidFill>
                    <a:srgbClr val="005634">
                      <a:lumMod val="25000"/>
                    </a:srgbClr>
                  </a:solidFill>
                  <a:effectLst>
                    <a:outerShdw blurRad="25400" algn="ctr" rotWithShape="0">
                      <a:prstClr val="white"/>
                    </a:outerShdw>
                  </a:effectLst>
                  <a:latin typeface="Arial"/>
                </a:rPr>
                <a:t>Insert</a:t>
              </a:r>
            </a:p>
          </p:txBody>
        </p:sp>
        <p:sp>
          <p:nvSpPr>
            <p:cNvPr id="14" name="Rechthoek 64"/>
            <p:cNvSpPr>
              <a:spLocks noChangeArrowheads="1"/>
            </p:cNvSpPr>
            <p:nvPr userDrawn="1"/>
          </p:nvSpPr>
          <p:spPr bwMode="auto">
            <a:xfrm>
              <a:off x="9234062" y="-92622"/>
              <a:ext cx="2772963" cy="387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txBody>
            <a:bodyPr lIns="180000" rIns="180000"/>
            <a:lstStyle>
              <a:lvl1pPr>
                <a:tabLst>
                  <a:tab pos="630238" algn="l"/>
                </a:tabLst>
                <a:defRPr>
                  <a:solidFill>
                    <a:schemeClr val="tx1"/>
                  </a:solidFill>
                  <a:latin typeface="Arial" panose="020B0604020202020204" pitchFamily="34" charset="0"/>
                </a:defRPr>
              </a:lvl1pPr>
              <a:lvl2pPr marL="742950" indent="-285750">
                <a:tabLst>
                  <a:tab pos="630238" algn="l"/>
                </a:tabLst>
                <a:defRPr>
                  <a:solidFill>
                    <a:schemeClr val="tx1"/>
                  </a:solidFill>
                  <a:latin typeface="Arial" panose="020B0604020202020204" pitchFamily="34" charset="0"/>
                </a:defRPr>
              </a:lvl2pPr>
              <a:lvl3pPr marL="1143000" indent="-228600">
                <a:tabLst>
                  <a:tab pos="630238" algn="l"/>
                </a:tabLst>
                <a:defRPr>
                  <a:solidFill>
                    <a:schemeClr val="tx1"/>
                  </a:solidFill>
                  <a:latin typeface="Arial" panose="020B0604020202020204" pitchFamily="34" charset="0"/>
                </a:defRPr>
              </a:lvl3pPr>
              <a:lvl4pPr marL="1600200" indent="-228600">
                <a:tabLst>
                  <a:tab pos="630238" algn="l"/>
                </a:tabLst>
                <a:defRPr>
                  <a:solidFill>
                    <a:schemeClr val="tx1"/>
                  </a:solidFill>
                  <a:latin typeface="Arial" panose="020B0604020202020204" pitchFamily="34" charset="0"/>
                </a:defRPr>
              </a:lvl4pPr>
              <a:lvl5pPr marL="2057400" indent="-228600">
                <a:tabLst>
                  <a:tab pos="6302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6302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6302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6302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630238" algn="l"/>
                </a:tabLst>
                <a:defRPr>
                  <a:solidFill>
                    <a:schemeClr val="tx1"/>
                  </a:solidFill>
                  <a:latin typeface="Arial" panose="020B0604020202020204" pitchFamily="34" charset="0"/>
                </a:defRPr>
              </a:lvl9pPr>
            </a:lstStyle>
            <a:p>
              <a:pPr eaLnBrk="1" hangingPunct="1">
                <a:defRPr/>
              </a:pPr>
              <a:r>
                <a:rPr lang="nl-NL" altLang="en-US" sz="1600" b="1">
                  <a:solidFill>
                    <a:srgbClr val="3D7EDB"/>
                  </a:solidFill>
                </a:rPr>
                <a:t>INSERT PICTURE</a:t>
              </a:r>
            </a:p>
          </p:txBody>
        </p:sp>
        <p:cxnSp>
          <p:nvCxnSpPr>
            <p:cNvPr id="15" name="Rechte verbindingslijn 65"/>
            <p:cNvCxnSpPr>
              <a:cxnSpLocks noChangeShapeType="1"/>
            </p:cNvCxnSpPr>
            <p:nvPr userDrawn="1"/>
          </p:nvCxnSpPr>
          <p:spPr bwMode="auto">
            <a:xfrm>
              <a:off x="9407882" y="292364"/>
              <a:ext cx="2805488"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cxnSp>
          <p:nvCxnSpPr>
            <p:cNvPr id="16" name="Rechte verbindingslijn 66"/>
            <p:cNvCxnSpPr>
              <a:cxnSpLocks noChangeShapeType="1"/>
            </p:cNvCxnSpPr>
            <p:nvPr userDrawn="1"/>
          </p:nvCxnSpPr>
          <p:spPr bwMode="auto">
            <a:xfrm>
              <a:off x="9407882" y="2365810"/>
              <a:ext cx="2805488"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cxnSp>
          <p:nvCxnSpPr>
            <p:cNvPr id="17" name="Rechte verbindingslijn 67"/>
            <p:cNvCxnSpPr>
              <a:cxnSpLocks noChangeShapeType="1"/>
            </p:cNvCxnSpPr>
            <p:nvPr userDrawn="1"/>
          </p:nvCxnSpPr>
          <p:spPr bwMode="auto">
            <a:xfrm>
              <a:off x="9408221" y="4238018"/>
              <a:ext cx="2805149" cy="0"/>
            </a:xfrm>
            <a:prstGeom prst="line">
              <a:avLst/>
            </a:prstGeom>
            <a:noFill/>
            <a:ln w="9525" algn="ctr">
              <a:solidFill>
                <a:schemeClr val="tx2"/>
              </a:solidFill>
              <a:round/>
              <a:headEnd/>
              <a:tailEnd/>
            </a:ln>
            <a:extLst>
              <a:ext uri="{909E8E84-426E-40DD-AFC4-6F175D3DCCD1}">
                <a14:hiddenFill xmlns:a14="http://schemas.microsoft.com/office/drawing/2010/main">
                  <a:noFill/>
                </a14:hiddenFill>
              </a:ext>
            </a:extLst>
          </p:spPr>
        </p:cxnSp>
        <p:sp>
          <p:nvSpPr>
            <p:cNvPr id="18" name="Tekstvak 33"/>
            <p:cNvSpPr txBox="1">
              <a:spLocks noChangeArrowheads="1"/>
            </p:cNvSpPr>
            <p:nvPr userDrawn="1"/>
          </p:nvSpPr>
          <p:spPr bwMode="auto">
            <a:xfrm>
              <a:off x="9438820" y="4914158"/>
              <a:ext cx="2141228" cy="431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400">
                  <a:solidFill>
                    <a:srgbClr val="000000"/>
                  </a:solidFill>
                  <a:ea typeface="Tahoma" panose="020B0604030504040204" pitchFamily="34" charset="0"/>
                  <a:cs typeface="Arial" panose="020B0604020202020204" pitchFamily="34" charset="0"/>
                </a:rPr>
                <a:t>Select the picture and select</a:t>
              </a:r>
              <a:r>
                <a:rPr lang="en-US" altLang="en-US" sz="1400">
                  <a:solidFill>
                    <a:srgbClr val="3D7EDB"/>
                  </a:solidFill>
                  <a:ea typeface="Tahoma" panose="020B0604030504040204" pitchFamily="34" charset="0"/>
                  <a:cs typeface="Arial" panose="020B0604020202020204" pitchFamily="34" charset="0"/>
                </a:rPr>
                <a:t> </a:t>
              </a:r>
              <a:r>
                <a:rPr lang="en-US" altLang="en-US" sz="1400" b="1">
                  <a:solidFill>
                    <a:srgbClr val="3D7EDB"/>
                  </a:solidFill>
                  <a:ea typeface="Tahoma" panose="020B0604030504040204" pitchFamily="34" charset="0"/>
                  <a:cs typeface="Arial" panose="020B0604020202020204" pitchFamily="34" charset="0"/>
                </a:rPr>
                <a:t>‘Send to back’</a:t>
              </a:r>
            </a:p>
          </p:txBody>
        </p:sp>
        <p:sp>
          <p:nvSpPr>
            <p:cNvPr id="19" name="Ovaal 69"/>
            <p:cNvSpPr>
              <a:spLocks noChangeArrowheads="1"/>
            </p:cNvSpPr>
            <p:nvPr userDrawn="1"/>
          </p:nvSpPr>
          <p:spPr bwMode="auto">
            <a:xfrm>
              <a:off x="9395964" y="4426814"/>
              <a:ext cx="401580" cy="401622"/>
            </a:xfrm>
            <a:prstGeom prst="ellipse">
              <a:avLst/>
            </a:prstGeom>
            <a:solidFill>
              <a:schemeClr val="tx2"/>
            </a:solidFill>
            <a:ln>
              <a:noFill/>
            </a:ln>
            <a:extLst>
              <a:ext uri="{91240B29-F687-4F45-9708-019B960494DF}">
                <a14:hiddenLine xmlns:a14="http://schemas.microsoft.com/office/drawing/2010/main" w="25400" algn="ctr">
                  <a:solidFill>
                    <a:srgbClr val="000000"/>
                  </a:solidFill>
                  <a:round/>
                  <a:headEnd/>
                  <a:tailEnd/>
                </a14:hiddenLine>
              </a:ext>
            </a:extLst>
          </p:spPr>
          <p:txBody>
            <a:bodyPr lIns="0" tIns="36000" rIns="0" bIns="4320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nl-NL" altLang="en-US" sz="1600">
                  <a:solidFill>
                    <a:srgbClr val="FFFFFF"/>
                  </a:solidFill>
                </a:rPr>
                <a:t>3</a:t>
              </a:r>
            </a:p>
          </p:txBody>
        </p:sp>
        <p:pic>
          <p:nvPicPr>
            <p:cNvPr id="20"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r="912" b="9320"/>
            <a:stretch/>
          </p:blipFill>
          <p:spPr bwMode="auto">
            <a:xfrm>
              <a:off x="9435801" y="5462154"/>
              <a:ext cx="2287853" cy="363194"/>
            </a:xfrm>
            <a:prstGeom prst="roundRect">
              <a:avLst>
                <a:gd name="adj" fmla="val 8018"/>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Afbeelding 71"/>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435801" y="1653232"/>
              <a:ext cx="610090" cy="610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el 1"/>
          <p:cNvSpPr>
            <a:spLocks noGrp="1"/>
          </p:cNvSpPr>
          <p:nvPr>
            <p:ph type="title"/>
          </p:nvPr>
        </p:nvSpPr>
        <p:spPr>
          <a:xfrm>
            <a:off x="395824" y="820313"/>
            <a:ext cx="8327552" cy="219074"/>
          </a:xfrm>
        </p:spPr>
        <p:txBody>
          <a:bodyPr>
            <a:noAutofit/>
          </a:bodyPr>
          <a:lstStyle>
            <a:lvl1pPr>
              <a:defRPr sz="4000">
                <a:solidFill>
                  <a:schemeClr val="tx2"/>
                </a:solidFill>
              </a:defRPr>
            </a:lvl1pPr>
          </a:lstStyle>
          <a:p>
            <a:r>
              <a:rPr lang="en-US"/>
              <a:t>Click to edit Master title style</a:t>
            </a:r>
            <a:endParaRPr lang="en-US" dirty="0"/>
          </a:p>
        </p:txBody>
      </p:sp>
      <p:sp>
        <p:nvSpPr>
          <p:cNvPr id="8" name="Tijdelijke aanduiding voor tabel 7"/>
          <p:cNvSpPr>
            <a:spLocks noGrp="1"/>
          </p:cNvSpPr>
          <p:nvPr>
            <p:ph type="tbl" sz="quarter" idx="16"/>
          </p:nvPr>
        </p:nvSpPr>
        <p:spPr>
          <a:xfrm>
            <a:off x="405584" y="1210970"/>
            <a:ext cx="8316592" cy="4234254"/>
          </a:xfrm>
        </p:spPr>
        <p:txBody>
          <a:bodyPr anchor="ctr"/>
          <a:lstStyle>
            <a:lvl1pPr algn="ctr">
              <a:lnSpc>
                <a:spcPct val="150000"/>
              </a:lnSpc>
              <a:defRPr>
                <a:solidFill>
                  <a:schemeClr val="tx2"/>
                </a:solidFill>
              </a:defRPr>
            </a:lvl1pPr>
          </a:lstStyle>
          <a:p>
            <a:pPr lvl="0"/>
            <a:r>
              <a:rPr lang="en-US" noProof="0"/>
              <a:t>Click icon to add table</a:t>
            </a:r>
            <a:endParaRPr lang="en-US" noProof="0" dirty="0"/>
          </a:p>
        </p:txBody>
      </p:sp>
      <p:sp>
        <p:nvSpPr>
          <p:cNvPr id="23" name="Tijdelijke aanduiding voor dianummer 5"/>
          <p:cNvSpPr>
            <a:spLocks noGrp="1"/>
          </p:cNvSpPr>
          <p:nvPr>
            <p:ph type="sldNum" sz="quarter" idx="18"/>
          </p:nvPr>
        </p:nvSpPr>
        <p:spPr/>
        <p:txBody>
          <a:bodyPr/>
          <a:lstStyle>
            <a:lvl1pPr eaLnBrk="0" fontAlgn="base" hangingPunct="0">
              <a:spcBef>
                <a:spcPct val="0"/>
              </a:spcBef>
              <a:spcAft>
                <a:spcPct val="0"/>
              </a:spcAft>
              <a:defRPr/>
            </a:lvl1pPr>
          </a:lstStyle>
          <a:p>
            <a:pPr>
              <a:defRPr/>
            </a:pPr>
            <a:fld id="{5452D9B6-0537-491A-B569-76F487D3EFE8}" type="slidenum">
              <a:rPr lang="en-US"/>
              <a:pPr>
                <a:defRPr/>
              </a:pPr>
              <a:t>‹#›</a:t>
            </a:fld>
            <a:endParaRPr lang="en-US"/>
          </a:p>
        </p:txBody>
      </p:sp>
    </p:spTree>
    <p:extLst>
      <p:ext uri="{BB962C8B-B14F-4D97-AF65-F5344CB8AC3E}">
        <p14:creationId xmlns:p14="http://schemas.microsoft.com/office/powerpoint/2010/main" val="4170571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646FC-1C06-47B8-906F-F1D7C7816024}"/>
              </a:ext>
            </a:extLst>
          </p:cNvPr>
          <p:cNvSpPr>
            <a:spLocks noGrp="1"/>
          </p:cNvSpPr>
          <p:nvPr>
            <p:ph type="title"/>
          </p:nvPr>
        </p:nvSpPr>
        <p:spPr>
          <a:xfrm>
            <a:off x="107950" y="125413"/>
            <a:ext cx="8856663" cy="495300"/>
          </a:xfrm>
        </p:spPr>
        <p:txBody>
          <a:bodyPr/>
          <a:lstStyle/>
          <a:p>
            <a:r>
              <a:rPr lang="en-US"/>
              <a:t>Click to edit Master title style</a:t>
            </a:r>
            <a:endParaRPr lang="en-GB"/>
          </a:p>
        </p:txBody>
      </p:sp>
      <p:sp>
        <p:nvSpPr>
          <p:cNvPr id="3" name="Table Placeholder 2">
            <a:extLst>
              <a:ext uri="{FF2B5EF4-FFF2-40B4-BE49-F238E27FC236}">
                <a16:creationId xmlns:a16="http://schemas.microsoft.com/office/drawing/2014/main" id="{353F0EC9-5DC0-4011-8D5A-F5B2EC34DD58}"/>
              </a:ext>
            </a:extLst>
          </p:cNvPr>
          <p:cNvSpPr>
            <a:spLocks noGrp="1"/>
          </p:cNvSpPr>
          <p:nvPr>
            <p:ph type="tbl" idx="1"/>
          </p:nvPr>
        </p:nvSpPr>
        <p:spPr>
          <a:xfrm>
            <a:off x="457200" y="836613"/>
            <a:ext cx="8229600" cy="5256212"/>
          </a:xfrm>
        </p:spPr>
        <p:txBody>
          <a:bodyPr/>
          <a:lstStyle/>
          <a:p>
            <a:endParaRPr lang="en-GB"/>
          </a:p>
        </p:txBody>
      </p:sp>
      <p:sp>
        <p:nvSpPr>
          <p:cNvPr id="4" name="Date Placeholder 3">
            <a:extLst>
              <a:ext uri="{FF2B5EF4-FFF2-40B4-BE49-F238E27FC236}">
                <a16:creationId xmlns:a16="http://schemas.microsoft.com/office/drawing/2014/main" id="{6959D603-CC3B-47C7-BE2A-8C7BDF90BABC}"/>
              </a:ext>
            </a:extLst>
          </p:cNvPr>
          <p:cNvSpPr>
            <a:spLocks noGrp="1"/>
          </p:cNvSpPr>
          <p:nvPr>
            <p:ph type="dt" sz="half" idx="10"/>
          </p:nvPr>
        </p:nvSpPr>
        <p:spPr>
          <a:xfrm>
            <a:off x="457200" y="6245225"/>
            <a:ext cx="2133600" cy="476250"/>
          </a:xfrm>
        </p:spPr>
        <p:txBody>
          <a:bodyPr/>
          <a:lstStyle>
            <a:lvl1pPr>
              <a:defRPr/>
            </a:lvl1pPr>
          </a:lstStyle>
          <a:p>
            <a:endParaRPr lang="en-GB" altLang="en-US"/>
          </a:p>
        </p:txBody>
      </p:sp>
      <p:sp>
        <p:nvSpPr>
          <p:cNvPr id="5" name="Footer Placeholder 4">
            <a:extLst>
              <a:ext uri="{FF2B5EF4-FFF2-40B4-BE49-F238E27FC236}">
                <a16:creationId xmlns:a16="http://schemas.microsoft.com/office/drawing/2014/main" id="{844B89F7-BC57-45D3-A38D-8F072BF77C58}"/>
              </a:ext>
            </a:extLst>
          </p:cNvPr>
          <p:cNvSpPr>
            <a:spLocks noGrp="1"/>
          </p:cNvSpPr>
          <p:nvPr>
            <p:ph type="ftr" sz="quarter" idx="11"/>
          </p:nvPr>
        </p:nvSpPr>
        <p:spPr>
          <a:xfrm>
            <a:off x="3124200" y="6245225"/>
            <a:ext cx="2895600" cy="476250"/>
          </a:xfrm>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C89D3A6A-E65A-4A07-B27A-3D9FD01F2912}"/>
              </a:ext>
            </a:extLst>
          </p:cNvPr>
          <p:cNvSpPr>
            <a:spLocks noGrp="1"/>
          </p:cNvSpPr>
          <p:nvPr>
            <p:ph type="sldNum" sz="quarter" idx="12"/>
          </p:nvPr>
        </p:nvSpPr>
        <p:spPr>
          <a:xfrm>
            <a:off x="6553200" y="6245225"/>
            <a:ext cx="2133600" cy="476250"/>
          </a:xfrm>
        </p:spPr>
        <p:txBody>
          <a:bodyPr/>
          <a:lstStyle>
            <a:lvl1pPr>
              <a:defRPr/>
            </a:lvl1pPr>
          </a:lstStyle>
          <a:p>
            <a:fld id="{BC535AFB-F356-4933-8BF9-5F8AE30ABF37}" type="slidenum">
              <a:rPr lang="en-GB" altLang="en-US"/>
              <a:pPr/>
              <a:t>‹#›</a:t>
            </a:fld>
            <a:endParaRPr lang="en-GB" altLang="en-US"/>
          </a:p>
        </p:txBody>
      </p:sp>
    </p:spTree>
    <p:extLst>
      <p:ext uri="{BB962C8B-B14F-4D97-AF65-F5344CB8AC3E}">
        <p14:creationId xmlns:p14="http://schemas.microsoft.com/office/powerpoint/2010/main" val="389235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05/01/2023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hyperlink" Target="http://clavesliderazgoresponsable.blogspot.com/2015/04/habilidades-fundamentales-para-un.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video" Target="https://www.youtube.com/embed/QXU-tAkz_TY" TargetMode="Externa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hyperlink" Target="https://creativecommons.org/licenses/by-sa/3.0/" TargetMode="External"/><Relationship Id="rId4" Type="http://schemas.openxmlformats.org/officeDocument/2006/relationships/hyperlink" Target="http://commons.wikimedia.org/wiki/File:Alarm_Clocks_20101107a.jp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hyperlink" Target="http://strategiclearner.wordpress.com/2011/09/19/make-em-laugh-in-a-good-way/"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howtosavetheworld.ca/2009/12/23/intuition-chemistry-and-heart-sense/" TargetMode="External"/><Relationship Id="rId3" Type="http://schemas.openxmlformats.org/officeDocument/2006/relationships/image" Target="../media/image11.png"/><Relationship Id="rId7"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hyperlink" Target="https://www.flickr.com/photos/vintuitive/19389669135/" TargetMode="External"/><Relationship Id="rId11" Type="http://schemas.openxmlformats.org/officeDocument/2006/relationships/hyperlink" Target="https://creativecommons.org/licenses/by-nd/3.0/" TargetMode="External"/><Relationship Id="rId5" Type="http://schemas.openxmlformats.org/officeDocument/2006/relationships/image" Target="../media/image12.jpg"/><Relationship Id="rId10" Type="http://schemas.openxmlformats.org/officeDocument/2006/relationships/hyperlink" Target="http://theconversation.com/explainer-what-is-intuition-13238" TargetMode="External"/><Relationship Id="rId4" Type="http://schemas.openxmlformats.org/officeDocument/2006/relationships/hyperlink" Target="http://www.thecryptocrew.com/2012/06/normal-0-false-false-false.html" TargetMode="External"/><Relationship Id="rId9"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hyperlink" Target="http://theconversation.com/explainer-what-is-intuition-13238"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hyperlink" Target="https://creativecommons.org/licenses/by-nd/3.0/"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video" Target="https://www.youtube.com/embed/4rG6jycC6z0" TargetMode="Externa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video" Target="https://www.youtube.com/embed/F7XF6jMsaP0" TargetMode="Externa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726976" y="2060848"/>
            <a:ext cx="7690048" cy="1752600"/>
          </a:xfrm>
        </p:spPr>
        <p:txBody>
          <a:bodyPr>
            <a:normAutofit lnSpcReduction="10000"/>
          </a:bodyPr>
          <a:lstStyle/>
          <a:p>
            <a:r>
              <a:rPr lang="en-GB" sz="4000" b="1" dirty="0">
                <a:solidFill>
                  <a:schemeClr val="bg1"/>
                </a:solidFill>
              </a:rPr>
              <a:t>Coaching Attributes – Skills, Attitudes, Values, Beliefs and Behaviours</a:t>
            </a:r>
          </a:p>
        </p:txBody>
      </p:sp>
      <p:sp>
        <p:nvSpPr>
          <p:cNvPr id="4" name="Slide Number Placeholder 3"/>
          <p:cNvSpPr>
            <a:spLocks noGrp="1"/>
          </p:cNvSpPr>
          <p:nvPr>
            <p:ph type="sldNum" sz="quarter" idx="12"/>
          </p:nvPr>
        </p:nvSpPr>
        <p:spPr/>
        <p:txBody>
          <a:bodyPr/>
          <a:lstStyle/>
          <a:p>
            <a:fld id="{AC82685A-BD3A-4230-8D85-804689F67293}" type="slidenum">
              <a:rPr lang="en-GB" smtClean="0"/>
              <a:pPr/>
              <a:t>1</a:t>
            </a:fld>
            <a:endParaRPr lang="en-GB" dirty="0"/>
          </a:p>
        </p:txBody>
      </p:sp>
    </p:spTree>
    <p:extLst>
      <p:ext uri="{BB962C8B-B14F-4D97-AF65-F5344CB8AC3E}">
        <p14:creationId xmlns:p14="http://schemas.microsoft.com/office/powerpoint/2010/main" val="1941066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 Skills of the Coach/Mentor</a:t>
            </a:r>
          </a:p>
        </p:txBody>
      </p:sp>
      <p:sp>
        <p:nvSpPr>
          <p:cNvPr id="5" name="Vertical Text Placeholder 4"/>
          <p:cNvSpPr>
            <a:spLocks noGrp="1"/>
          </p:cNvSpPr>
          <p:nvPr>
            <p:ph type="body" orient="vert" idx="1"/>
          </p:nvPr>
        </p:nvSpPr>
        <p:spPr>
          <a:xfrm>
            <a:off x="405584" y="1124745"/>
            <a:ext cx="8318832" cy="4392488"/>
          </a:xfrm>
        </p:spPr>
        <p:txBody>
          <a:bodyPr>
            <a:normAutofit fontScale="85000" lnSpcReduction="20000"/>
          </a:bodyPr>
          <a:lstStyle/>
          <a:p>
            <a:r>
              <a:rPr lang="en-GB" sz="2800" dirty="0"/>
              <a:t>Listening</a:t>
            </a:r>
          </a:p>
          <a:p>
            <a:r>
              <a:rPr lang="en-GB" sz="2800" dirty="0"/>
              <a:t>Questioning</a:t>
            </a:r>
          </a:p>
          <a:p>
            <a:r>
              <a:rPr lang="en-GB" sz="2800" dirty="0"/>
              <a:t>Pausing</a:t>
            </a:r>
          </a:p>
          <a:p>
            <a:r>
              <a:rPr lang="en-GB" sz="2800" dirty="0"/>
              <a:t>Communication/rapport</a:t>
            </a:r>
          </a:p>
          <a:p>
            <a:r>
              <a:rPr lang="en-GB" sz="2800" dirty="0"/>
              <a:t>Using Intuition</a:t>
            </a:r>
          </a:p>
          <a:p>
            <a:r>
              <a:rPr lang="en-GB" sz="2800" dirty="0"/>
              <a:t>Assertiveness</a:t>
            </a:r>
          </a:p>
          <a:p>
            <a:r>
              <a:rPr lang="en-GB" sz="2800" dirty="0"/>
              <a:t>Time management</a:t>
            </a:r>
          </a:p>
          <a:p>
            <a:r>
              <a:rPr lang="en-GB" sz="2800" dirty="0"/>
              <a:t>Organisational</a:t>
            </a:r>
          </a:p>
          <a:p>
            <a:r>
              <a:rPr lang="en-GB" sz="2800" dirty="0"/>
              <a:t>Business acumen</a:t>
            </a:r>
          </a:p>
          <a:p>
            <a:r>
              <a:rPr lang="en-GB" sz="2800" dirty="0"/>
              <a:t>Ethical awareness</a:t>
            </a:r>
          </a:p>
          <a:p>
            <a:r>
              <a:rPr lang="en-GB" sz="2800" dirty="0"/>
              <a:t>Compliant with regulations </a:t>
            </a:r>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7" name="Picture 6">
            <a:extLst>
              <a:ext uri="{FF2B5EF4-FFF2-40B4-BE49-F238E27FC236}">
                <a16:creationId xmlns:a16="http://schemas.microsoft.com/office/drawing/2014/main" id="{CF8A7AAA-A472-4567-A1DC-89D31D81493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88024" y="1124745"/>
            <a:ext cx="3950392" cy="3619500"/>
          </a:xfrm>
          <a:prstGeom prst="rect">
            <a:avLst/>
          </a:prstGeom>
        </p:spPr>
      </p:pic>
    </p:spTree>
    <p:extLst>
      <p:ext uri="{BB962C8B-B14F-4D97-AF65-F5344CB8AC3E}">
        <p14:creationId xmlns:p14="http://schemas.microsoft.com/office/powerpoint/2010/main" val="193657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1.1 Listening (Starr, 2011)</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endParaRPr lang="en-GB" sz="2800" dirty="0"/>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3" name="Picture 2">
            <a:extLst>
              <a:ext uri="{FF2B5EF4-FFF2-40B4-BE49-F238E27FC236}">
                <a16:creationId xmlns:a16="http://schemas.microsoft.com/office/drawing/2014/main" id="{5440EE16-4510-4700-8C29-FF47F4D73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000" y="1358900"/>
            <a:ext cx="8128000" cy="4140200"/>
          </a:xfrm>
          <a:prstGeom prst="rect">
            <a:avLst/>
          </a:prstGeom>
        </p:spPr>
      </p:pic>
    </p:spTree>
    <p:extLst>
      <p:ext uri="{BB962C8B-B14F-4D97-AF65-F5344CB8AC3E}">
        <p14:creationId xmlns:p14="http://schemas.microsoft.com/office/powerpoint/2010/main" val="2271790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1.1 Different Levels of Listening </a:t>
            </a:r>
          </a:p>
        </p:txBody>
      </p:sp>
      <p:sp>
        <p:nvSpPr>
          <p:cNvPr id="5" name="Vertical Text Placeholder 4"/>
          <p:cNvSpPr>
            <a:spLocks noGrp="1"/>
          </p:cNvSpPr>
          <p:nvPr>
            <p:ph type="body" orient="vert" idx="1"/>
          </p:nvPr>
        </p:nvSpPr>
        <p:spPr>
          <a:xfrm>
            <a:off x="405584" y="1124744"/>
            <a:ext cx="8738416" cy="4608511"/>
          </a:xfrm>
        </p:spPr>
        <p:txBody>
          <a:bodyPr>
            <a:normAutofit fontScale="77500" lnSpcReduction="20000"/>
          </a:bodyPr>
          <a:lstStyle/>
          <a:p>
            <a:r>
              <a:rPr lang="en-GB" sz="3600" dirty="0"/>
              <a:t>Active listening skills</a:t>
            </a:r>
          </a:p>
          <a:p>
            <a:pPr marL="0" indent="0">
              <a:buNone/>
            </a:pPr>
            <a:r>
              <a:rPr lang="en-GB" sz="3600" dirty="0"/>
              <a:t> - Reflective/Mirroring</a:t>
            </a:r>
          </a:p>
          <a:p>
            <a:pPr>
              <a:buFontTx/>
              <a:buChar char="-"/>
            </a:pPr>
            <a:r>
              <a:rPr lang="en-GB" sz="3600" dirty="0"/>
              <a:t>Paraphrasing</a:t>
            </a:r>
          </a:p>
          <a:p>
            <a:pPr>
              <a:buFontTx/>
              <a:buChar char="-"/>
            </a:pPr>
            <a:r>
              <a:rPr lang="en-GB" sz="3600" dirty="0"/>
              <a:t>Summarizing</a:t>
            </a:r>
          </a:p>
          <a:p>
            <a:pPr>
              <a:buFontTx/>
              <a:buChar char="-"/>
            </a:pPr>
            <a:r>
              <a:rPr lang="en-GB" sz="3600" dirty="0"/>
              <a:t>Clarifying</a:t>
            </a:r>
          </a:p>
          <a:p>
            <a:pPr>
              <a:buFontTx/>
              <a:buChar char="-"/>
            </a:pPr>
            <a:r>
              <a:rPr lang="en-GB" sz="3600" dirty="0"/>
              <a:t>Encouraging self-expression</a:t>
            </a:r>
          </a:p>
          <a:p>
            <a:pPr>
              <a:buFontTx/>
              <a:buChar char="-"/>
            </a:pPr>
            <a:r>
              <a:rPr lang="en-GB" sz="3600" dirty="0"/>
              <a:t>Suspending judgement, criticism, and attachment</a:t>
            </a:r>
          </a:p>
          <a:p>
            <a:pPr>
              <a:buFontTx/>
              <a:buChar char="-"/>
            </a:pPr>
            <a:r>
              <a:rPr lang="en-GB" sz="3600" dirty="0"/>
              <a:t>Listening for potential</a:t>
            </a:r>
          </a:p>
          <a:p>
            <a:pPr>
              <a:buFontTx/>
              <a:buChar char="-"/>
            </a:pPr>
            <a:r>
              <a:rPr lang="en-GB" sz="3600" dirty="0"/>
              <a:t>Listening with heart (empathy)</a:t>
            </a:r>
          </a:p>
          <a:p>
            <a:pPr>
              <a:buFontTx/>
              <a:buChar char="-"/>
            </a:pPr>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spTree>
    <p:extLst>
      <p:ext uri="{BB962C8B-B14F-4D97-AF65-F5344CB8AC3E}">
        <p14:creationId xmlns:p14="http://schemas.microsoft.com/office/powerpoint/2010/main" val="289895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05584" y="1"/>
            <a:ext cx="8229600" cy="935596"/>
          </a:xfrm>
        </p:spPr>
        <p:txBody>
          <a:bodyPr/>
          <a:lstStyle/>
          <a:p>
            <a:r>
              <a:rPr lang="en-GB" dirty="0"/>
              <a:t>1.2 Questioning Skills</a:t>
            </a:r>
          </a:p>
        </p:txBody>
      </p:sp>
      <p:sp>
        <p:nvSpPr>
          <p:cNvPr id="5" name="Vertical Text Placeholder 4"/>
          <p:cNvSpPr>
            <a:spLocks noGrp="1"/>
          </p:cNvSpPr>
          <p:nvPr>
            <p:ph type="body" orient="vert" idx="1"/>
          </p:nvPr>
        </p:nvSpPr>
        <p:spPr>
          <a:xfrm>
            <a:off x="405584" y="284622"/>
            <a:ext cx="8318832" cy="4692550"/>
          </a:xfrm>
        </p:spPr>
        <p:txBody>
          <a:bodyPr>
            <a:normAutofit/>
          </a:bodyPr>
          <a:lstStyle/>
          <a:p>
            <a:pPr marL="0" indent="0">
              <a:buNone/>
            </a:pPr>
            <a:endParaRPr lang="en-GB" sz="2800" dirty="0"/>
          </a:p>
          <a:p>
            <a:r>
              <a:rPr lang="en-GB" sz="2800" dirty="0"/>
              <a:t>Questioning</a:t>
            </a:r>
          </a:p>
          <a:p>
            <a:pPr marL="0" indent="0">
              <a:buNone/>
            </a:pPr>
            <a:r>
              <a:rPr lang="en-GB" sz="2800" dirty="0"/>
              <a:t>David Clutterbuck</a:t>
            </a:r>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2" name="Online Media 1" title="Powerful Questions with Professor David Clutterbuck">
            <a:hlinkClick r:id="" action="ppaction://media"/>
            <a:extLst>
              <a:ext uri="{FF2B5EF4-FFF2-40B4-BE49-F238E27FC236}">
                <a16:creationId xmlns:a16="http://schemas.microsoft.com/office/drawing/2014/main" id="{432A094D-54FA-4D5E-AF4A-AC010D33A4F7}"/>
              </a:ext>
            </a:extLst>
          </p:cNvPr>
          <p:cNvPicPr>
            <a:picLocks noRot="1" noChangeAspect="1"/>
          </p:cNvPicPr>
          <p:nvPr>
            <a:videoFile r:link="rId1"/>
          </p:nvPr>
        </p:nvPicPr>
        <p:blipFill>
          <a:blip r:embed="rId4"/>
          <a:stretch>
            <a:fillRect/>
          </a:stretch>
        </p:blipFill>
        <p:spPr>
          <a:xfrm>
            <a:off x="910810" y="1988840"/>
            <a:ext cx="7808217" cy="4584538"/>
          </a:xfrm>
          <a:prstGeom prst="rect">
            <a:avLst/>
          </a:prstGeom>
        </p:spPr>
      </p:pic>
    </p:spTree>
    <p:extLst>
      <p:ext uri="{BB962C8B-B14F-4D97-AF65-F5344CB8AC3E}">
        <p14:creationId xmlns:p14="http://schemas.microsoft.com/office/powerpoint/2010/main" val="80389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51" name="Line 7">
            <a:extLst>
              <a:ext uri="{FF2B5EF4-FFF2-40B4-BE49-F238E27FC236}">
                <a16:creationId xmlns:a16="http://schemas.microsoft.com/office/drawing/2014/main" id="{97F44680-7143-4040-8031-AB903C6E8797}"/>
              </a:ext>
            </a:extLst>
          </p:cNvPr>
          <p:cNvSpPr>
            <a:spLocks noChangeShapeType="1"/>
          </p:cNvSpPr>
          <p:nvPr/>
        </p:nvSpPr>
        <p:spPr bwMode="auto">
          <a:xfrm flipV="1">
            <a:off x="1547813" y="1844675"/>
            <a:ext cx="5903912" cy="33845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7356" name="TextBox 28">
            <a:extLst>
              <a:ext uri="{FF2B5EF4-FFF2-40B4-BE49-F238E27FC236}">
                <a16:creationId xmlns:a16="http://schemas.microsoft.com/office/drawing/2014/main" id="{655AB4B8-8F75-40FB-99CF-FFCB53CCA6E4}"/>
              </a:ext>
            </a:extLst>
          </p:cNvPr>
          <p:cNvSpPr txBox="1">
            <a:spLocks noChangeArrowheads="1"/>
          </p:cNvSpPr>
          <p:nvPr/>
        </p:nvSpPr>
        <p:spPr bwMode="auto">
          <a:xfrm>
            <a:off x="1187450" y="5013325"/>
            <a:ext cx="15001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Telling</a:t>
            </a:r>
          </a:p>
        </p:txBody>
      </p:sp>
      <p:sp>
        <p:nvSpPr>
          <p:cNvPr id="57357" name="TextBox 29">
            <a:extLst>
              <a:ext uri="{FF2B5EF4-FFF2-40B4-BE49-F238E27FC236}">
                <a16:creationId xmlns:a16="http://schemas.microsoft.com/office/drawing/2014/main" id="{A38EBBEE-072F-4681-98D9-EA7381B19A50}"/>
              </a:ext>
            </a:extLst>
          </p:cNvPr>
          <p:cNvSpPr txBox="1">
            <a:spLocks noChangeArrowheads="1"/>
          </p:cNvSpPr>
          <p:nvPr/>
        </p:nvSpPr>
        <p:spPr bwMode="auto">
          <a:xfrm>
            <a:off x="1692275" y="4581525"/>
            <a:ext cx="15001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Instructing</a:t>
            </a:r>
          </a:p>
        </p:txBody>
      </p:sp>
      <p:sp>
        <p:nvSpPr>
          <p:cNvPr id="57358" name="TextBox 30">
            <a:extLst>
              <a:ext uri="{FF2B5EF4-FFF2-40B4-BE49-F238E27FC236}">
                <a16:creationId xmlns:a16="http://schemas.microsoft.com/office/drawing/2014/main" id="{47E2A507-BF47-42DE-8F68-E6B2C3414072}"/>
              </a:ext>
            </a:extLst>
          </p:cNvPr>
          <p:cNvSpPr txBox="1">
            <a:spLocks noChangeArrowheads="1"/>
          </p:cNvSpPr>
          <p:nvPr/>
        </p:nvSpPr>
        <p:spPr bwMode="auto">
          <a:xfrm>
            <a:off x="2268538" y="4221163"/>
            <a:ext cx="16430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Giving advice</a:t>
            </a:r>
          </a:p>
        </p:txBody>
      </p:sp>
      <p:sp>
        <p:nvSpPr>
          <p:cNvPr id="57359" name="TextBox 34">
            <a:extLst>
              <a:ext uri="{FF2B5EF4-FFF2-40B4-BE49-F238E27FC236}">
                <a16:creationId xmlns:a16="http://schemas.microsoft.com/office/drawing/2014/main" id="{B1B9EAD0-A710-48AC-B777-FE93DFD9167F}"/>
              </a:ext>
            </a:extLst>
          </p:cNvPr>
          <p:cNvSpPr txBox="1">
            <a:spLocks noChangeArrowheads="1"/>
          </p:cNvSpPr>
          <p:nvPr/>
        </p:nvSpPr>
        <p:spPr bwMode="auto">
          <a:xfrm>
            <a:off x="3059113" y="3789363"/>
            <a:ext cx="2000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Offering advice</a:t>
            </a:r>
          </a:p>
        </p:txBody>
      </p:sp>
      <p:sp>
        <p:nvSpPr>
          <p:cNvPr id="57360" name="TextBox 35">
            <a:extLst>
              <a:ext uri="{FF2B5EF4-FFF2-40B4-BE49-F238E27FC236}">
                <a16:creationId xmlns:a16="http://schemas.microsoft.com/office/drawing/2014/main" id="{C934715D-C57B-4E95-8A9A-585793F7F8FD}"/>
              </a:ext>
            </a:extLst>
          </p:cNvPr>
          <p:cNvSpPr txBox="1">
            <a:spLocks noChangeArrowheads="1"/>
          </p:cNvSpPr>
          <p:nvPr/>
        </p:nvSpPr>
        <p:spPr bwMode="auto">
          <a:xfrm>
            <a:off x="3635375" y="3357563"/>
            <a:ext cx="22145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Making suggestions</a:t>
            </a:r>
          </a:p>
        </p:txBody>
      </p:sp>
      <p:sp>
        <p:nvSpPr>
          <p:cNvPr id="57361" name="TextBox 38">
            <a:extLst>
              <a:ext uri="{FF2B5EF4-FFF2-40B4-BE49-F238E27FC236}">
                <a16:creationId xmlns:a16="http://schemas.microsoft.com/office/drawing/2014/main" id="{01AB33BE-FB01-4E73-9A6F-5B2EA113A1C3}"/>
              </a:ext>
            </a:extLst>
          </p:cNvPr>
          <p:cNvSpPr txBox="1">
            <a:spLocks noChangeArrowheads="1"/>
          </p:cNvSpPr>
          <p:nvPr/>
        </p:nvSpPr>
        <p:spPr bwMode="auto">
          <a:xfrm>
            <a:off x="4427538" y="2852738"/>
            <a:ext cx="20716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Giving feedback</a:t>
            </a:r>
          </a:p>
        </p:txBody>
      </p:sp>
      <p:sp>
        <p:nvSpPr>
          <p:cNvPr id="57362" name="TextBox 36">
            <a:extLst>
              <a:ext uri="{FF2B5EF4-FFF2-40B4-BE49-F238E27FC236}">
                <a16:creationId xmlns:a16="http://schemas.microsoft.com/office/drawing/2014/main" id="{784F3607-DFAB-48BD-B7C7-BB465292AC9E}"/>
              </a:ext>
            </a:extLst>
          </p:cNvPr>
          <p:cNvSpPr txBox="1">
            <a:spLocks noChangeArrowheads="1"/>
          </p:cNvSpPr>
          <p:nvPr/>
        </p:nvSpPr>
        <p:spPr bwMode="auto">
          <a:xfrm>
            <a:off x="4356100" y="2349500"/>
            <a:ext cx="4143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Asking questions to raise awareness</a:t>
            </a:r>
          </a:p>
        </p:txBody>
      </p:sp>
      <p:sp>
        <p:nvSpPr>
          <p:cNvPr id="57363" name="TextBox 33">
            <a:extLst>
              <a:ext uri="{FF2B5EF4-FFF2-40B4-BE49-F238E27FC236}">
                <a16:creationId xmlns:a16="http://schemas.microsoft.com/office/drawing/2014/main" id="{2864D98E-18CC-41D3-A78C-F74005106BFD}"/>
              </a:ext>
            </a:extLst>
          </p:cNvPr>
          <p:cNvSpPr txBox="1">
            <a:spLocks noChangeArrowheads="1"/>
          </p:cNvSpPr>
          <p:nvPr/>
        </p:nvSpPr>
        <p:spPr bwMode="auto">
          <a:xfrm>
            <a:off x="6011863" y="1989138"/>
            <a:ext cx="15001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a:cs typeface="Arial" panose="020B0604020202020204" pitchFamily="34" charset="0"/>
              </a:rPr>
              <a:t>Reflecting</a:t>
            </a:r>
          </a:p>
        </p:txBody>
      </p:sp>
      <p:sp>
        <p:nvSpPr>
          <p:cNvPr id="57364" name="Oval 40">
            <a:extLst>
              <a:ext uri="{FF2B5EF4-FFF2-40B4-BE49-F238E27FC236}">
                <a16:creationId xmlns:a16="http://schemas.microsoft.com/office/drawing/2014/main" id="{7824DE30-8F1A-4DF8-8A5C-C4063C9EFD4F}"/>
              </a:ext>
            </a:extLst>
          </p:cNvPr>
          <p:cNvSpPr>
            <a:spLocks noChangeArrowheads="1"/>
          </p:cNvSpPr>
          <p:nvPr/>
        </p:nvSpPr>
        <p:spPr bwMode="auto">
          <a:xfrm>
            <a:off x="0" y="4797425"/>
            <a:ext cx="1571625" cy="1500188"/>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endParaRPr lang="en-US" altLang="en-US">
              <a:cs typeface="Arial" panose="020B0604020202020204" pitchFamily="34" charset="0"/>
            </a:endParaRPr>
          </a:p>
        </p:txBody>
      </p:sp>
      <p:sp>
        <p:nvSpPr>
          <p:cNvPr id="57365" name="Rectangle 21">
            <a:extLst>
              <a:ext uri="{FF2B5EF4-FFF2-40B4-BE49-F238E27FC236}">
                <a16:creationId xmlns:a16="http://schemas.microsoft.com/office/drawing/2014/main" id="{F9F8BA07-9B23-4B7B-823B-0A7E72020E46}"/>
              </a:ext>
            </a:extLst>
          </p:cNvPr>
          <p:cNvSpPr>
            <a:spLocks noChangeArrowheads="1"/>
          </p:cNvSpPr>
          <p:nvPr/>
        </p:nvSpPr>
        <p:spPr bwMode="auto">
          <a:xfrm>
            <a:off x="323850" y="5013325"/>
            <a:ext cx="792163"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000" b="1"/>
              <a:t>Directive</a:t>
            </a:r>
          </a:p>
          <a:p>
            <a:r>
              <a:rPr lang="en-GB" altLang="en-US" sz="1000"/>
              <a:t>Solve someone’s problem for them</a:t>
            </a:r>
          </a:p>
        </p:txBody>
      </p:sp>
      <p:sp>
        <p:nvSpPr>
          <p:cNvPr id="57366" name="Oval 42">
            <a:extLst>
              <a:ext uri="{FF2B5EF4-FFF2-40B4-BE49-F238E27FC236}">
                <a16:creationId xmlns:a16="http://schemas.microsoft.com/office/drawing/2014/main" id="{E9D78158-AD82-4D7D-8A6D-47CFB1D57D16}"/>
              </a:ext>
            </a:extLst>
          </p:cNvPr>
          <p:cNvSpPr>
            <a:spLocks noChangeArrowheads="1"/>
          </p:cNvSpPr>
          <p:nvPr/>
        </p:nvSpPr>
        <p:spPr bwMode="auto">
          <a:xfrm>
            <a:off x="7380288" y="765175"/>
            <a:ext cx="1571625" cy="1500188"/>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endParaRPr lang="en-US" altLang="en-US">
              <a:cs typeface="Arial" panose="020B0604020202020204" pitchFamily="34" charset="0"/>
            </a:endParaRPr>
          </a:p>
        </p:txBody>
      </p:sp>
      <p:sp>
        <p:nvSpPr>
          <p:cNvPr id="57367" name="Rectangle 23">
            <a:extLst>
              <a:ext uri="{FF2B5EF4-FFF2-40B4-BE49-F238E27FC236}">
                <a16:creationId xmlns:a16="http://schemas.microsoft.com/office/drawing/2014/main" id="{E66CBBD5-FB2D-4F49-BBA9-363B255BC2A7}"/>
              </a:ext>
            </a:extLst>
          </p:cNvPr>
          <p:cNvSpPr>
            <a:spLocks noChangeArrowheads="1"/>
          </p:cNvSpPr>
          <p:nvPr/>
        </p:nvSpPr>
        <p:spPr bwMode="auto">
          <a:xfrm>
            <a:off x="7740650" y="1052513"/>
            <a:ext cx="9175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1000" b="1" dirty="0"/>
              <a:t>Non – Directive</a:t>
            </a:r>
          </a:p>
          <a:p>
            <a:r>
              <a:rPr lang="en-GB" altLang="en-US" sz="1000" dirty="0"/>
              <a:t>Helping someone solve their own problem</a:t>
            </a:r>
          </a:p>
        </p:txBody>
      </p:sp>
      <p:sp>
        <p:nvSpPr>
          <p:cNvPr id="17" name="Title 3">
            <a:extLst>
              <a:ext uri="{FF2B5EF4-FFF2-40B4-BE49-F238E27FC236}">
                <a16:creationId xmlns:a16="http://schemas.microsoft.com/office/drawing/2014/main" id="{55D7E2FF-BC46-4802-AD16-9C09CF68066D}"/>
              </a:ext>
            </a:extLst>
          </p:cNvPr>
          <p:cNvSpPr>
            <a:spLocks noGrp="1"/>
          </p:cNvSpPr>
          <p:nvPr>
            <p:ph type="title"/>
          </p:nvPr>
        </p:nvSpPr>
        <p:spPr>
          <a:xfrm>
            <a:off x="405584" y="263001"/>
            <a:ext cx="8229600" cy="1143000"/>
          </a:xfrm>
        </p:spPr>
        <p:txBody>
          <a:bodyPr>
            <a:normAutofit/>
          </a:bodyPr>
          <a:lstStyle/>
          <a:p>
            <a:r>
              <a:rPr lang="en-GB" sz="3200" dirty="0">
                <a:solidFill>
                  <a:srgbClr val="0066CC"/>
                </a:solidFill>
              </a:rPr>
              <a:t>1.2 Questioning Skills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1.2 Pausing</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endParaRPr lang="en-GB" sz="2800" dirty="0"/>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9" name="Picture 8">
            <a:extLst>
              <a:ext uri="{FF2B5EF4-FFF2-40B4-BE49-F238E27FC236}">
                <a16:creationId xmlns:a16="http://schemas.microsoft.com/office/drawing/2014/main" id="{FB9561C8-D0BB-4132-8418-F05048991F3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131840" y="744420"/>
            <a:ext cx="3580505" cy="4772813"/>
          </a:xfrm>
          <a:prstGeom prst="rect">
            <a:avLst/>
          </a:prstGeom>
        </p:spPr>
      </p:pic>
      <p:sp>
        <p:nvSpPr>
          <p:cNvPr id="10" name="TextBox 9">
            <a:extLst>
              <a:ext uri="{FF2B5EF4-FFF2-40B4-BE49-F238E27FC236}">
                <a16:creationId xmlns:a16="http://schemas.microsoft.com/office/drawing/2014/main" id="{A5DFD1FF-9A53-4DFD-AB9B-336AA6585226}"/>
              </a:ext>
            </a:extLst>
          </p:cNvPr>
          <p:cNvSpPr txBox="1"/>
          <p:nvPr/>
        </p:nvSpPr>
        <p:spPr>
          <a:xfrm>
            <a:off x="3131840" y="5622660"/>
            <a:ext cx="3580505" cy="230832"/>
          </a:xfrm>
          <a:prstGeom prst="rect">
            <a:avLst/>
          </a:prstGeom>
          <a:noFill/>
        </p:spPr>
        <p:txBody>
          <a:bodyPr wrap="square" rtlCol="0">
            <a:spAutoFit/>
          </a:bodyPr>
          <a:lstStyle/>
          <a:p>
            <a:r>
              <a:rPr lang="en-GB" sz="900">
                <a:hlinkClick r:id="rId4" tooltip="http://commons.wikimedia.org/wiki/File:Alarm_Clocks_20101107a.jpg"/>
              </a:rPr>
              <a:t>This Photo</a:t>
            </a:r>
            <a:r>
              <a:rPr lang="en-GB" sz="900"/>
              <a:t> by Unknown Author is licensed under </a:t>
            </a:r>
            <a:r>
              <a:rPr lang="en-GB" sz="900">
                <a:hlinkClick r:id="rId5" tooltip="https://creativecommons.org/licenses/by-sa/3.0/"/>
              </a:rPr>
              <a:t>CC BY-SA</a:t>
            </a:r>
            <a:endParaRPr lang="en-GB" sz="900"/>
          </a:p>
        </p:txBody>
      </p:sp>
    </p:spTree>
    <p:extLst>
      <p:ext uri="{BB962C8B-B14F-4D97-AF65-F5344CB8AC3E}">
        <p14:creationId xmlns:p14="http://schemas.microsoft.com/office/powerpoint/2010/main" val="1579165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1.3 Building a state of rapport</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pPr marL="0" indent="0">
              <a:buNone/>
            </a:pPr>
            <a:endParaRPr lang="en-GB" sz="2800" dirty="0"/>
          </a:p>
          <a:p>
            <a:pPr>
              <a:buFontTx/>
              <a:buChar char="-"/>
            </a:pPr>
            <a:endParaRPr lang="en-GB" sz="2800" dirty="0"/>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3" name="Picture 2">
            <a:extLst>
              <a:ext uri="{FF2B5EF4-FFF2-40B4-BE49-F238E27FC236}">
                <a16:creationId xmlns:a16="http://schemas.microsoft.com/office/drawing/2014/main" id="{80D1F886-8BBC-4883-A3FE-DC30470588C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6747" y="1220574"/>
            <a:ext cx="6850505" cy="4197822"/>
          </a:xfrm>
          <a:prstGeom prst="rect">
            <a:avLst/>
          </a:prstGeom>
        </p:spPr>
      </p:pic>
    </p:spTree>
    <p:extLst>
      <p:ext uri="{BB962C8B-B14F-4D97-AF65-F5344CB8AC3E}">
        <p14:creationId xmlns:p14="http://schemas.microsoft.com/office/powerpoint/2010/main" val="39338974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1.4 Using Intuition</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3" name="Picture 2">
            <a:extLst>
              <a:ext uri="{FF2B5EF4-FFF2-40B4-BE49-F238E27FC236}">
                <a16:creationId xmlns:a16="http://schemas.microsoft.com/office/drawing/2014/main" id="{8E31F2B5-3F38-432F-8CA9-74285CFE231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438890" y="1151831"/>
            <a:ext cx="2325254" cy="2339697"/>
          </a:xfrm>
          <a:prstGeom prst="rect">
            <a:avLst/>
          </a:prstGeom>
        </p:spPr>
      </p:pic>
      <p:pic>
        <p:nvPicPr>
          <p:cNvPr id="9" name="Picture 8">
            <a:extLst>
              <a:ext uri="{FF2B5EF4-FFF2-40B4-BE49-F238E27FC236}">
                <a16:creationId xmlns:a16="http://schemas.microsoft.com/office/drawing/2014/main" id="{EEB0F475-1C22-42E9-99F1-94F182CB135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18628" y="1703761"/>
            <a:ext cx="3001487" cy="3459445"/>
          </a:xfrm>
          <a:prstGeom prst="rect">
            <a:avLst/>
          </a:prstGeom>
        </p:spPr>
      </p:pic>
      <p:pic>
        <p:nvPicPr>
          <p:cNvPr id="12" name="Picture 11">
            <a:extLst>
              <a:ext uri="{FF2B5EF4-FFF2-40B4-BE49-F238E27FC236}">
                <a16:creationId xmlns:a16="http://schemas.microsoft.com/office/drawing/2014/main" id="{B9CCA840-C79A-4D0C-BF9F-40236F75DA7A}"/>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304735" y="1514861"/>
            <a:ext cx="2463690" cy="3648345"/>
          </a:xfrm>
          <a:prstGeom prst="rect">
            <a:avLst/>
          </a:prstGeom>
        </p:spPr>
      </p:pic>
      <p:pic>
        <p:nvPicPr>
          <p:cNvPr id="15" name="Picture 14">
            <a:extLst>
              <a:ext uri="{FF2B5EF4-FFF2-40B4-BE49-F238E27FC236}">
                <a16:creationId xmlns:a16="http://schemas.microsoft.com/office/drawing/2014/main" id="{5074E888-26E4-44DA-85FB-CB1E2F30475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928728" y="3429000"/>
            <a:ext cx="1835416" cy="2289015"/>
          </a:xfrm>
          <a:prstGeom prst="rect">
            <a:avLst/>
          </a:prstGeom>
        </p:spPr>
      </p:pic>
      <p:sp>
        <p:nvSpPr>
          <p:cNvPr id="16" name="TextBox 15">
            <a:extLst>
              <a:ext uri="{FF2B5EF4-FFF2-40B4-BE49-F238E27FC236}">
                <a16:creationId xmlns:a16="http://schemas.microsoft.com/office/drawing/2014/main" id="{478CBC98-1047-4AFC-B50B-BCD1EFA06ADC}"/>
              </a:ext>
            </a:extLst>
          </p:cNvPr>
          <p:cNvSpPr txBox="1"/>
          <p:nvPr/>
        </p:nvSpPr>
        <p:spPr>
          <a:xfrm>
            <a:off x="1757094" y="7308000"/>
            <a:ext cx="6529812" cy="230832"/>
          </a:xfrm>
          <a:prstGeom prst="rect">
            <a:avLst/>
          </a:prstGeom>
          <a:noFill/>
        </p:spPr>
        <p:txBody>
          <a:bodyPr wrap="square" rtlCol="0">
            <a:spAutoFit/>
          </a:bodyPr>
          <a:lstStyle/>
          <a:p>
            <a:r>
              <a:rPr lang="en-GB" sz="900">
                <a:hlinkClick r:id="rId10" tooltip="http://theconversation.com/explainer-what-is-intuition-13238"/>
              </a:rPr>
              <a:t>This Photo</a:t>
            </a:r>
            <a:r>
              <a:rPr lang="en-GB" sz="900"/>
              <a:t> by Unknown Author is licensed under </a:t>
            </a:r>
            <a:r>
              <a:rPr lang="en-GB" sz="900">
                <a:hlinkClick r:id="rId11" tooltip="https://creativecommons.org/licenses/by-nd/3.0/"/>
              </a:rPr>
              <a:t>CC BY-ND</a:t>
            </a:r>
            <a:endParaRPr lang="en-GB" sz="900"/>
          </a:p>
        </p:txBody>
      </p:sp>
    </p:spTree>
    <p:extLst>
      <p:ext uri="{BB962C8B-B14F-4D97-AF65-F5344CB8AC3E}">
        <p14:creationId xmlns:p14="http://schemas.microsoft.com/office/powerpoint/2010/main" val="1499721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 5 Assertiveness, Time Management, Organisational Skills,  Business Acumen</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endParaRPr lang="en-GB" sz="2800" dirty="0"/>
          </a:p>
          <a:p>
            <a:pPr marL="0" indent="0">
              <a:buNone/>
            </a:pPr>
            <a:endParaRPr lang="en-GB" sz="2800" dirty="0"/>
          </a:p>
          <a:p>
            <a:r>
              <a:rPr lang="en-GB" sz="2800" dirty="0"/>
              <a:t>Why might these skills come in to play for a coach/mentor?</a:t>
            </a:r>
          </a:p>
          <a:p>
            <a:r>
              <a:rPr lang="en-GB" sz="2800" dirty="0"/>
              <a:t>In groups discuss how these skills fit in with the coaching/mentoring professions and feedback</a:t>
            </a:r>
          </a:p>
          <a:p>
            <a:endParaRPr lang="en-GB" sz="2400" dirty="0"/>
          </a:p>
          <a:p>
            <a:endParaRPr lang="en-GB" sz="2400" dirty="0"/>
          </a:p>
          <a:p>
            <a:pPr marL="0" indent="0">
              <a:buNone/>
            </a:pPr>
            <a:endParaRPr lang="en-GB" sz="2400" dirty="0"/>
          </a:p>
        </p:txBody>
      </p:sp>
      <p:sp>
        <p:nvSpPr>
          <p:cNvPr id="16" name="TextBox 15">
            <a:extLst>
              <a:ext uri="{FF2B5EF4-FFF2-40B4-BE49-F238E27FC236}">
                <a16:creationId xmlns:a16="http://schemas.microsoft.com/office/drawing/2014/main" id="{478CBC98-1047-4AFC-B50B-BCD1EFA06ADC}"/>
              </a:ext>
            </a:extLst>
          </p:cNvPr>
          <p:cNvSpPr txBox="1"/>
          <p:nvPr/>
        </p:nvSpPr>
        <p:spPr>
          <a:xfrm>
            <a:off x="1757094" y="7308000"/>
            <a:ext cx="6529812" cy="230832"/>
          </a:xfrm>
          <a:prstGeom prst="rect">
            <a:avLst/>
          </a:prstGeom>
          <a:noFill/>
        </p:spPr>
        <p:txBody>
          <a:bodyPr wrap="square" rtlCol="0">
            <a:spAutoFit/>
          </a:bodyPr>
          <a:lstStyle/>
          <a:p>
            <a:r>
              <a:rPr lang="en-GB" sz="900">
                <a:hlinkClick r:id="rId3" tooltip="http://theconversation.com/explainer-what-is-intuition-13238"/>
              </a:rPr>
              <a:t>This Photo</a:t>
            </a:r>
            <a:r>
              <a:rPr lang="en-GB" sz="900"/>
              <a:t> by Unknown Author is licensed under </a:t>
            </a:r>
            <a:r>
              <a:rPr lang="en-GB" sz="900">
                <a:hlinkClick r:id="rId4" tooltip="https://creativecommons.org/licenses/by-nd/3.0/"/>
              </a:rPr>
              <a:t>CC BY-ND</a:t>
            </a:r>
            <a:endParaRPr lang="en-GB" sz="900"/>
          </a:p>
        </p:txBody>
      </p:sp>
    </p:spTree>
    <p:extLst>
      <p:ext uri="{BB962C8B-B14F-4D97-AF65-F5344CB8AC3E}">
        <p14:creationId xmlns:p14="http://schemas.microsoft.com/office/powerpoint/2010/main" val="131135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 6 Ethical Awareness</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r>
              <a:rPr lang="en-GB" sz="2800" dirty="0"/>
              <a:t>Confidentiality</a:t>
            </a:r>
          </a:p>
          <a:p>
            <a:r>
              <a:rPr lang="en-GB" sz="2800" dirty="0"/>
              <a:t>Remaining detached</a:t>
            </a:r>
          </a:p>
          <a:p>
            <a:r>
              <a:rPr lang="en-GB" sz="2800" dirty="0"/>
              <a:t>Not breaching the implied duty of trust and confidence if internal coaching/mentoring</a:t>
            </a:r>
          </a:p>
          <a:p>
            <a:r>
              <a:rPr lang="en-GB" sz="2800" dirty="0"/>
              <a:t>Not abusing the psychological contract</a:t>
            </a:r>
          </a:p>
          <a:p>
            <a:r>
              <a:rPr lang="en-GB" sz="2800" dirty="0"/>
              <a:t>Not leading/directing</a:t>
            </a:r>
          </a:p>
          <a:p>
            <a:r>
              <a:rPr lang="en-GB" sz="2800" dirty="0"/>
              <a:t>No hidden agendas</a:t>
            </a:r>
          </a:p>
          <a:p>
            <a:r>
              <a:rPr lang="en-GB" sz="2800" dirty="0"/>
              <a:t>No Ego</a:t>
            </a:r>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spTree>
    <p:extLst>
      <p:ext uri="{BB962C8B-B14F-4D97-AF65-F5344CB8AC3E}">
        <p14:creationId xmlns:p14="http://schemas.microsoft.com/office/powerpoint/2010/main" val="90092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 7 Regulatory Compliance</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r>
              <a:rPr lang="en-GB" sz="2800" dirty="0"/>
              <a:t>GDPR 2018</a:t>
            </a:r>
          </a:p>
          <a:p>
            <a:r>
              <a:rPr lang="en-GB" sz="2800" dirty="0"/>
              <a:t>Not breaching express or implied terms of the employment contract if internal coaching/mentoring</a:t>
            </a:r>
          </a:p>
          <a:p>
            <a:r>
              <a:rPr lang="en-GB" sz="2800" dirty="0"/>
              <a:t>Adhering to the terms of reference of the coaching/mentoring agreement</a:t>
            </a:r>
          </a:p>
          <a:p>
            <a:pPr marL="0" indent="0">
              <a:buNone/>
            </a:pPr>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spTree>
    <p:extLst>
      <p:ext uri="{BB962C8B-B14F-4D97-AF65-F5344CB8AC3E}">
        <p14:creationId xmlns:p14="http://schemas.microsoft.com/office/powerpoint/2010/main" val="80639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3. Attitudes in the Workplace</a:t>
            </a:r>
          </a:p>
        </p:txBody>
      </p:sp>
      <p:sp>
        <p:nvSpPr>
          <p:cNvPr id="5" name="Vertical Text Placeholder 4"/>
          <p:cNvSpPr>
            <a:spLocks noGrp="1"/>
          </p:cNvSpPr>
          <p:nvPr>
            <p:ph type="body" orient="vert" idx="1"/>
          </p:nvPr>
        </p:nvSpPr>
        <p:spPr>
          <a:xfrm>
            <a:off x="405584" y="1124745"/>
            <a:ext cx="8318832" cy="4392488"/>
          </a:xfrm>
        </p:spPr>
        <p:txBody>
          <a:bodyPr>
            <a:normAutofit lnSpcReduction="10000"/>
          </a:bodyPr>
          <a:lstStyle/>
          <a:p>
            <a:r>
              <a:rPr lang="en-GB" sz="2800" dirty="0"/>
              <a:t>Open mindset / closed mindset</a:t>
            </a:r>
          </a:p>
          <a:p>
            <a:r>
              <a:rPr lang="en-GB" sz="2800" dirty="0"/>
              <a:t>Tolerance of mistakes</a:t>
            </a:r>
          </a:p>
          <a:p>
            <a:r>
              <a:rPr lang="en-GB" sz="2800" dirty="0"/>
              <a:t>‘Give and take’ approach or ‘school of hard knocks’</a:t>
            </a:r>
          </a:p>
          <a:p>
            <a:r>
              <a:rPr lang="en-GB" sz="2800" dirty="0"/>
              <a:t>Meritocracy</a:t>
            </a:r>
          </a:p>
          <a:p>
            <a:r>
              <a:rPr lang="en-GB" sz="2800" dirty="0"/>
              <a:t>Reward effort/creativity/entrepreneurialism or just reward results?</a:t>
            </a:r>
          </a:p>
          <a:p>
            <a:r>
              <a:rPr lang="en-GB" sz="2800" dirty="0"/>
              <a:t>Fight for your team/colleagues</a:t>
            </a:r>
          </a:p>
          <a:p>
            <a:r>
              <a:rPr lang="en-GB" sz="2800" dirty="0"/>
              <a:t>Occasionally put the job before yourself</a:t>
            </a:r>
          </a:p>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spTree>
    <p:extLst>
      <p:ext uri="{BB962C8B-B14F-4D97-AF65-F5344CB8AC3E}">
        <p14:creationId xmlns:p14="http://schemas.microsoft.com/office/powerpoint/2010/main" val="317308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3. Attitudes in the Workplace</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2" name="Online Media 1" title="Staff Attitude at work">
            <a:hlinkClick r:id="" action="ppaction://media"/>
            <a:extLst>
              <a:ext uri="{FF2B5EF4-FFF2-40B4-BE49-F238E27FC236}">
                <a16:creationId xmlns:a16="http://schemas.microsoft.com/office/drawing/2014/main" id="{BEFB9F93-E078-4643-B1C3-A1BDB9A341AF}"/>
              </a:ext>
            </a:extLst>
          </p:cNvPr>
          <p:cNvPicPr>
            <a:picLocks noRot="1" noChangeAspect="1"/>
          </p:cNvPicPr>
          <p:nvPr>
            <a:videoFile r:link="rId1"/>
          </p:nvPr>
        </p:nvPicPr>
        <p:blipFill>
          <a:blip r:embed="rId4"/>
          <a:stretch>
            <a:fillRect/>
          </a:stretch>
        </p:blipFill>
        <p:spPr>
          <a:xfrm>
            <a:off x="971600" y="1340767"/>
            <a:ext cx="6912768" cy="4176466"/>
          </a:xfrm>
          <a:prstGeom prst="rect">
            <a:avLst/>
          </a:prstGeom>
        </p:spPr>
      </p:pic>
    </p:spTree>
    <p:extLst>
      <p:ext uri="{BB962C8B-B14F-4D97-AF65-F5344CB8AC3E}">
        <p14:creationId xmlns:p14="http://schemas.microsoft.com/office/powerpoint/2010/main" val="2886086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4. Beliefs (or Principles)  (Starr, 2011)</a:t>
            </a:r>
          </a:p>
        </p:txBody>
      </p:sp>
      <p:sp>
        <p:nvSpPr>
          <p:cNvPr id="5" name="Vertical Text Placeholder 4"/>
          <p:cNvSpPr>
            <a:spLocks noGrp="1"/>
          </p:cNvSpPr>
          <p:nvPr>
            <p:ph type="body" orient="vert" idx="1"/>
          </p:nvPr>
        </p:nvSpPr>
        <p:spPr>
          <a:xfrm>
            <a:off x="405584" y="1124745"/>
            <a:ext cx="8318832" cy="4392488"/>
          </a:xfrm>
        </p:spPr>
        <p:txBody>
          <a:bodyPr>
            <a:normAutofit fontScale="85000" lnSpcReduction="10000"/>
          </a:bodyPr>
          <a:lstStyle/>
          <a:p>
            <a:r>
              <a:rPr lang="en-GB" sz="2800" dirty="0"/>
              <a:t>I will maintain my commitment to support the individual</a:t>
            </a:r>
          </a:p>
          <a:p>
            <a:r>
              <a:rPr lang="en-GB" sz="2800" dirty="0"/>
              <a:t>My coaching relationships are built upon truth, openness and trust</a:t>
            </a:r>
          </a:p>
          <a:p>
            <a:r>
              <a:rPr lang="en-GB" sz="2800" dirty="0"/>
              <a:t>The </a:t>
            </a:r>
            <a:r>
              <a:rPr lang="en-GB" sz="2800" dirty="0" err="1"/>
              <a:t>coachee</a:t>
            </a:r>
            <a:r>
              <a:rPr lang="en-GB" sz="2800" dirty="0"/>
              <a:t> is responsible for the results they are creating</a:t>
            </a:r>
          </a:p>
          <a:p>
            <a:r>
              <a:rPr lang="en-GB" sz="2800" dirty="0"/>
              <a:t>The </a:t>
            </a:r>
            <a:r>
              <a:rPr lang="en-GB" sz="2800" dirty="0" err="1"/>
              <a:t>coachee</a:t>
            </a:r>
            <a:r>
              <a:rPr lang="en-GB" sz="2800" dirty="0"/>
              <a:t> is capable of much better results than they are currently generating</a:t>
            </a:r>
          </a:p>
          <a:p>
            <a:r>
              <a:rPr lang="en-GB" sz="2800" dirty="0"/>
              <a:t>I will maintain focus on what the </a:t>
            </a:r>
            <a:r>
              <a:rPr lang="en-GB" sz="2800" dirty="0" err="1"/>
              <a:t>coachee</a:t>
            </a:r>
            <a:r>
              <a:rPr lang="en-GB" sz="2800" dirty="0"/>
              <a:t> thinks and experiences</a:t>
            </a:r>
          </a:p>
          <a:p>
            <a:r>
              <a:rPr lang="en-GB" sz="2800" dirty="0"/>
              <a:t>I know that </a:t>
            </a:r>
            <a:r>
              <a:rPr lang="en-GB" sz="2800" dirty="0" err="1"/>
              <a:t>coachees</a:t>
            </a:r>
            <a:r>
              <a:rPr lang="en-GB" sz="2800" dirty="0"/>
              <a:t> can generate perfect solutions</a:t>
            </a:r>
          </a:p>
          <a:p>
            <a:r>
              <a:rPr lang="en-GB" sz="2800" dirty="0"/>
              <a:t>My coaching conversations are based on equality</a:t>
            </a:r>
          </a:p>
          <a:p>
            <a:pPr marL="0" indent="0">
              <a:buNone/>
            </a:pPr>
            <a:endParaRPr lang="en-GB" sz="2800" dirty="0"/>
          </a:p>
          <a:p>
            <a:pPr marL="0" indent="0">
              <a:buNone/>
            </a:pPr>
            <a:endParaRPr lang="en-GB" sz="2800" dirty="0"/>
          </a:p>
          <a:p>
            <a:endParaRPr lang="en-GB" sz="2400" dirty="0"/>
          </a:p>
          <a:p>
            <a:pPr marL="0" indent="0">
              <a:buNone/>
            </a:pPr>
            <a:endParaRPr lang="en-GB" sz="2400" dirty="0"/>
          </a:p>
        </p:txBody>
      </p:sp>
    </p:spTree>
    <p:extLst>
      <p:ext uri="{BB962C8B-B14F-4D97-AF65-F5344CB8AC3E}">
        <p14:creationId xmlns:p14="http://schemas.microsoft.com/office/powerpoint/2010/main" val="123188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1204" name="Rectangle 2">
            <a:extLst>
              <a:ext uri="{FF2B5EF4-FFF2-40B4-BE49-F238E27FC236}">
                <a16:creationId xmlns:a16="http://schemas.microsoft.com/office/drawing/2014/main" id="{44323988-40D5-4F76-BD50-5F2C50F2D525}"/>
              </a:ext>
            </a:extLst>
          </p:cNvPr>
          <p:cNvSpPr>
            <a:spLocks noGrp="1" noChangeArrowheads="1"/>
          </p:cNvSpPr>
          <p:nvPr>
            <p:ph type="title"/>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ormAutofit fontScale="90000"/>
          </a:bodyPr>
          <a:lstStyle/>
          <a:p>
            <a:r>
              <a:rPr lang="en-GB" altLang="en-US" b="0"/>
              <a:t>Johari’s window</a:t>
            </a:r>
            <a:endParaRPr lang="en-US" altLang="en-US" b="0"/>
          </a:p>
        </p:txBody>
      </p:sp>
      <p:graphicFrame>
        <p:nvGraphicFramePr>
          <p:cNvPr id="51205" name="Group 5">
            <a:extLst>
              <a:ext uri="{FF2B5EF4-FFF2-40B4-BE49-F238E27FC236}">
                <a16:creationId xmlns:a16="http://schemas.microsoft.com/office/drawing/2014/main" id="{97ECA01B-4615-4725-B9B9-DA03152FB560}"/>
              </a:ext>
            </a:extLst>
          </p:cNvPr>
          <p:cNvGraphicFramePr>
            <a:graphicFrameLocks noGrp="1"/>
          </p:cNvGraphicFramePr>
          <p:nvPr>
            <p:ph idx="1"/>
            <p:extLst>
              <p:ext uri="{D42A27DB-BD31-4B8C-83A1-F6EECF244321}">
                <p14:modId xmlns:p14="http://schemas.microsoft.com/office/powerpoint/2010/main" val="2893677807"/>
              </p:ext>
            </p:extLst>
          </p:nvPr>
        </p:nvGraphicFramePr>
        <p:xfrm>
          <a:off x="128783" y="908720"/>
          <a:ext cx="8835830" cy="5256585"/>
        </p:xfrm>
        <a:graphic>
          <a:graphicData uri="http://schemas.openxmlformats.org/drawingml/2006/table">
            <a:tbl>
              <a:tblPr/>
              <a:tblGrid>
                <a:gridCol w="1248105">
                  <a:extLst>
                    <a:ext uri="{9D8B030D-6E8A-4147-A177-3AD203B41FA5}">
                      <a16:colId xmlns:a16="http://schemas.microsoft.com/office/drawing/2014/main" val="3462165954"/>
                    </a:ext>
                  </a:extLst>
                </a:gridCol>
                <a:gridCol w="3843184">
                  <a:extLst>
                    <a:ext uri="{9D8B030D-6E8A-4147-A177-3AD203B41FA5}">
                      <a16:colId xmlns:a16="http://schemas.microsoft.com/office/drawing/2014/main" val="2964774702"/>
                    </a:ext>
                  </a:extLst>
                </a:gridCol>
                <a:gridCol w="3744541">
                  <a:extLst>
                    <a:ext uri="{9D8B030D-6E8A-4147-A177-3AD203B41FA5}">
                      <a16:colId xmlns:a16="http://schemas.microsoft.com/office/drawing/2014/main" val="2599807096"/>
                    </a:ext>
                  </a:extLst>
                </a:gridCol>
              </a:tblGrid>
              <a:tr h="420065">
                <a:tc>
                  <a:txBody>
                    <a:bodyPr/>
                    <a:lstStyle>
                      <a:lvl1pPr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0" marR="0" lvl="0" indent="0" algn="l" defTabSz="914400" rtl="0" eaLnBrk="1" fontAlgn="base" latinLnBrk="0" hangingPunct="1">
                        <a:lnSpc>
                          <a:spcPct val="150000"/>
                        </a:lnSpc>
                        <a:spcBef>
                          <a:spcPct val="20000"/>
                        </a:spcBef>
                        <a:spcAft>
                          <a:spcPct val="0"/>
                        </a:spcAft>
                        <a:buClrTx/>
                        <a:buSzTx/>
                        <a:buFontTx/>
                        <a:buNone/>
                        <a:tabLst/>
                      </a:pPr>
                      <a:endParaRPr kumimoji="0" lang="en-US" altLang="en-US" sz="1000" b="0" i="0" u="none" strike="noStrike" cap="none" normalizeH="0" baseline="0">
                        <a:ln>
                          <a:noFill/>
                        </a:ln>
                        <a:solidFill>
                          <a:schemeClr val="tx1"/>
                        </a:solidFill>
                        <a:effectLst/>
                        <a:latin typeface="Comic Sans MS" panose="030F0702030302020204" pitchFamily="66" charset="0"/>
                      </a:endParaRPr>
                    </a:p>
                  </a:txBody>
                  <a:tcPr marL="121920" marR="121920" marT="34290" marB="34290"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Known by Self</a:t>
                      </a:r>
                      <a:endParaRPr kumimoji="0" lang="en-GB" altLang="en-US" sz="10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1920" marR="121920" marT="34290" marB="34290"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Unknown by Self</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1920" marR="121920" marT="34290" marB="34290"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61481157"/>
                  </a:ext>
                </a:extLst>
              </a:tr>
              <a:tr h="2418260">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Known by</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others</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1920" marR="121920" marT="34290" marB="34290" anchor="ctr" horzOverflow="overflow">
                    <a:lnL w="9525"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Open Area</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0000" marR="120000" marT="35100" marB="35100"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Blind Area</a:t>
                      </a:r>
                      <a:endParaRPr kumimoji="0" lang="en-GB" altLang="en-US" sz="10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0000" marR="120000" marT="35100" marB="35100"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0066"/>
                    </a:solidFill>
                  </a:tcPr>
                </a:tc>
                <a:extLst>
                  <a:ext uri="{0D108BD9-81ED-4DB2-BD59-A6C34878D82A}">
                    <a16:rowId xmlns:a16="http://schemas.microsoft.com/office/drawing/2014/main" val="531740366"/>
                  </a:ext>
                </a:extLst>
              </a:tr>
              <a:tr h="2418260">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Unknown by</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others</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1920" marR="121920" marT="34290" marB="34290" anchor="ctr" horzOverflow="overflow">
                    <a:lnL w="9525"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Hidden Area</a:t>
                      </a:r>
                      <a:endParaRPr kumimoji="0" lang="en-GB" altLang="en-US" sz="1000" b="0" i="0" u="none" strike="noStrike" cap="none" normalizeH="0" baseline="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0000" marR="120000" marT="35100" marB="35100"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bg2"/>
                    </a:solidFill>
                  </a:tcPr>
                </a:tc>
                <a:tc>
                  <a:txBody>
                    <a:bodyPr/>
                    <a:lstStyle>
                      <a:lvl1pPr marL="342900" indent="-342900" algn="l">
                        <a:lnSpc>
                          <a:spcPct val="150000"/>
                        </a:lnSpc>
                        <a:spcBef>
                          <a:spcPct val="20000"/>
                        </a:spcBef>
                        <a:defRPr sz="2000">
                          <a:solidFill>
                            <a:schemeClr val="tx1"/>
                          </a:solidFill>
                          <a:latin typeface="Verdana" panose="020B0604030504040204" pitchFamily="34" charset="0"/>
                        </a:defRPr>
                      </a:lvl1pPr>
                      <a:lvl2pPr marL="742950" indent="-285750" algn="l">
                        <a:lnSpc>
                          <a:spcPct val="150000"/>
                        </a:lnSpc>
                        <a:spcBef>
                          <a:spcPct val="20000"/>
                        </a:spcBef>
                        <a:defRPr sz="2000">
                          <a:solidFill>
                            <a:schemeClr val="tx1"/>
                          </a:solidFill>
                          <a:latin typeface="Verdana" panose="020B0604030504040204" pitchFamily="34" charset="0"/>
                        </a:defRPr>
                      </a:lvl2pPr>
                      <a:lvl3pPr marL="1143000" indent="-228600" algn="l">
                        <a:lnSpc>
                          <a:spcPct val="150000"/>
                        </a:lnSpc>
                        <a:spcBef>
                          <a:spcPct val="20000"/>
                        </a:spcBef>
                        <a:defRPr sz="2000">
                          <a:solidFill>
                            <a:schemeClr val="tx1"/>
                          </a:solidFill>
                          <a:latin typeface="Verdana" panose="020B0604030504040204" pitchFamily="34" charset="0"/>
                        </a:defRPr>
                      </a:lvl3pPr>
                      <a:lvl4pPr marL="1600200" indent="-228600" algn="l">
                        <a:lnSpc>
                          <a:spcPct val="150000"/>
                        </a:lnSpc>
                        <a:spcBef>
                          <a:spcPct val="20000"/>
                        </a:spcBef>
                        <a:defRPr sz="2000">
                          <a:solidFill>
                            <a:schemeClr val="tx1"/>
                          </a:solidFill>
                          <a:latin typeface="Verdana" panose="020B0604030504040204" pitchFamily="34" charset="0"/>
                        </a:defRPr>
                      </a:lvl4pPr>
                      <a:lvl5pPr marL="2057400" indent="-228600" algn="l">
                        <a:lnSpc>
                          <a:spcPct val="150000"/>
                        </a:lnSpc>
                        <a:spcBef>
                          <a:spcPct val="20000"/>
                        </a:spcBef>
                        <a:defRPr sz="2000">
                          <a:solidFill>
                            <a:schemeClr val="tx1"/>
                          </a:solidFill>
                          <a:latin typeface="Verdana" panose="020B0604030504040204" pitchFamily="34" charset="0"/>
                        </a:defRPr>
                      </a:lvl5pPr>
                      <a:lvl6pPr marL="2514600" indent="-228600" fontAlgn="base">
                        <a:lnSpc>
                          <a:spcPct val="150000"/>
                        </a:lnSpc>
                        <a:spcBef>
                          <a:spcPct val="20000"/>
                        </a:spcBef>
                        <a:spcAft>
                          <a:spcPct val="0"/>
                        </a:spcAft>
                        <a:defRPr sz="2000">
                          <a:solidFill>
                            <a:schemeClr val="tx1"/>
                          </a:solidFill>
                          <a:latin typeface="Verdana" panose="020B0604030504040204" pitchFamily="34" charset="0"/>
                        </a:defRPr>
                      </a:lvl6pPr>
                      <a:lvl7pPr marL="2971800" indent="-228600" fontAlgn="base">
                        <a:lnSpc>
                          <a:spcPct val="150000"/>
                        </a:lnSpc>
                        <a:spcBef>
                          <a:spcPct val="20000"/>
                        </a:spcBef>
                        <a:spcAft>
                          <a:spcPct val="0"/>
                        </a:spcAft>
                        <a:defRPr sz="2000">
                          <a:solidFill>
                            <a:schemeClr val="tx1"/>
                          </a:solidFill>
                          <a:latin typeface="Verdana" panose="020B0604030504040204" pitchFamily="34" charset="0"/>
                        </a:defRPr>
                      </a:lvl7pPr>
                      <a:lvl8pPr marL="3429000" indent="-228600" fontAlgn="base">
                        <a:lnSpc>
                          <a:spcPct val="150000"/>
                        </a:lnSpc>
                        <a:spcBef>
                          <a:spcPct val="20000"/>
                        </a:spcBef>
                        <a:spcAft>
                          <a:spcPct val="0"/>
                        </a:spcAft>
                        <a:defRPr sz="2000">
                          <a:solidFill>
                            <a:schemeClr val="tx1"/>
                          </a:solidFill>
                          <a:latin typeface="Verdana" panose="020B0604030504040204" pitchFamily="34" charset="0"/>
                        </a:defRPr>
                      </a:lvl8pPr>
                      <a:lvl9pPr marL="3886200" indent="-228600" fontAlgn="base">
                        <a:lnSpc>
                          <a:spcPct val="150000"/>
                        </a:lnSpc>
                        <a:spcBef>
                          <a:spcPct val="20000"/>
                        </a:spcBef>
                        <a:spcAft>
                          <a:spcPct val="0"/>
                        </a:spcAft>
                        <a:defRPr sz="2000">
                          <a:solidFill>
                            <a:schemeClr val="tx1"/>
                          </a:solidFill>
                          <a:latin typeface="Verdana" panose="020B0604030504040204" pitchFamily="34" charset="0"/>
                        </a:defRPr>
                      </a:lvl9pPr>
                    </a:lstStyle>
                    <a:p>
                      <a:pPr marL="342900" marR="0" lvl="0" indent="-342900" algn="ctr" defTabSz="914400" rtl="0" eaLnBrk="1" fontAlgn="base" latinLnBrk="0" hangingPunct="1">
                        <a:lnSpc>
                          <a:spcPct val="150000"/>
                        </a:lnSpc>
                        <a:spcBef>
                          <a:spcPct val="0"/>
                        </a:spcBef>
                        <a:spcAft>
                          <a:spcPct val="0"/>
                        </a:spcAft>
                        <a:buClrTx/>
                        <a:buSzTx/>
                        <a:buFontTx/>
                        <a:buNone/>
                        <a:tabLst/>
                      </a:pPr>
                      <a:r>
                        <a:rPr kumimoji="0" lang="en-GB" altLang="en-US" sz="1000" b="1"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rPr>
                        <a:t>Unknown Area</a:t>
                      </a:r>
                      <a:endParaRPr kumimoji="0" lang="en-GB" altLang="en-US" sz="10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cs typeface="Tahoma" panose="020B0604030504040204" pitchFamily="34" charset="0"/>
                      </a:endParaRPr>
                    </a:p>
                  </a:txBody>
                  <a:tcPr marL="120000" marR="120000" marT="35100" marB="35100" anchor="ctr" anchorCtr="1"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folHlink"/>
                    </a:solidFill>
                  </a:tcPr>
                </a:tc>
                <a:extLst>
                  <a:ext uri="{0D108BD9-81ED-4DB2-BD59-A6C34878D82A}">
                    <a16:rowId xmlns:a16="http://schemas.microsoft.com/office/drawing/2014/main" val="3407007863"/>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70DE3BEC-1748-47B5-804C-F6DE19228C25}"/>
              </a:ext>
            </a:extLst>
          </p:cNvPr>
          <p:cNvSpPr>
            <a:spLocks noGrp="1" noChangeArrowheads="1"/>
          </p:cNvSpPr>
          <p:nvPr>
            <p:ph type="title"/>
          </p:nvPr>
        </p:nvSpPr>
        <p:spPr/>
        <p:txBody>
          <a:bodyPr/>
          <a:lstStyle/>
          <a:p>
            <a:r>
              <a:rPr lang="en-GB" altLang="en-US" dirty="0"/>
              <a:t>Personal Iceberg</a:t>
            </a:r>
          </a:p>
        </p:txBody>
      </p:sp>
      <p:sp>
        <p:nvSpPr>
          <p:cNvPr id="19460" name="Rectangle 2">
            <a:extLst>
              <a:ext uri="{FF2B5EF4-FFF2-40B4-BE49-F238E27FC236}">
                <a16:creationId xmlns:a16="http://schemas.microsoft.com/office/drawing/2014/main" id="{2DE8BE0D-8D14-4750-AB5E-92F733515CDF}"/>
              </a:ext>
            </a:extLst>
          </p:cNvPr>
          <p:cNvSpPr>
            <a:spLocks noGrp="1" noChangeArrowheads="1"/>
          </p:cNvSpPr>
          <p:nvPr>
            <p:ph type="body" idx="1"/>
          </p:nvPr>
        </p:nvSpPr>
        <p:spPr>
          <a:xfrm>
            <a:off x="337344" y="478905"/>
            <a:ext cx="8229600" cy="5256213"/>
          </a:xfrm>
          <a:ln>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ltLang="en-US" dirty="0"/>
          </a:p>
          <a:p>
            <a:pPr algn="ctr"/>
            <a:endParaRPr lang="en-US" altLang="en-US" dirty="0"/>
          </a:p>
        </p:txBody>
      </p:sp>
      <p:sp>
        <p:nvSpPr>
          <p:cNvPr id="19461" name="Freeform 66">
            <a:extLst>
              <a:ext uri="{FF2B5EF4-FFF2-40B4-BE49-F238E27FC236}">
                <a16:creationId xmlns:a16="http://schemas.microsoft.com/office/drawing/2014/main" id="{032A0E1D-59A7-4466-B943-41FCE64FCBCE}"/>
              </a:ext>
            </a:extLst>
          </p:cNvPr>
          <p:cNvSpPr>
            <a:spLocks/>
          </p:cNvSpPr>
          <p:nvPr/>
        </p:nvSpPr>
        <p:spPr bwMode="auto">
          <a:xfrm>
            <a:off x="684213" y="1268413"/>
            <a:ext cx="6761162" cy="4700587"/>
          </a:xfrm>
          <a:custGeom>
            <a:avLst/>
            <a:gdLst>
              <a:gd name="T0" fmla="*/ 2147483647 w 3194"/>
              <a:gd name="T1" fmla="*/ 2147483647 h 3948"/>
              <a:gd name="T2" fmla="*/ 2147483647 w 3194"/>
              <a:gd name="T3" fmla="*/ 2147483647 h 3948"/>
              <a:gd name="T4" fmla="*/ 2147483647 w 3194"/>
              <a:gd name="T5" fmla="*/ 2147483647 h 3948"/>
              <a:gd name="T6" fmla="*/ 2147483647 w 3194"/>
              <a:gd name="T7" fmla="*/ 2147483647 h 3948"/>
              <a:gd name="T8" fmla="*/ 2147483647 w 3194"/>
              <a:gd name="T9" fmla="*/ 2147483647 h 3948"/>
              <a:gd name="T10" fmla="*/ 2147483647 w 3194"/>
              <a:gd name="T11" fmla="*/ 2147483647 h 3948"/>
              <a:gd name="T12" fmla="*/ 2147483647 w 3194"/>
              <a:gd name="T13" fmla="*/ 2147483647 h 3948"/>
              <a:gd name="T14" fmla="*/ 2147483647 w 3194"/>
              <a:gd name="T15" fmla="*/ 2147483647 h 3948"/>
              <a:gd name="T16" fmla="*/ 2147483647 w 3194"/>
              <a:gd name="T17" fmla="*/ 2147483647 h 3948"/>
              <a:gd name="T18" fmla="*/ 2147483647 w 3194"/>
              <a:gd name="T19" fmla="*/ 2147483647 h 3948"/>
              <a:gd name="T20" fmla="*/ 2147483647 w 3194"/>
              <a:gd name="T21" fmla="*/ 2147483647 h 3948"/>
              <a:gd name="T22" fmla="*/ 2147483647 w 3194"/>
              <a:gd name="T23" fmla="*/ 2147483647 h 3948"/>
              <a:gd name="T24" fmla="*/ 2147483647 w 3194"/>
              <a:gd name="T25" fmla="*/ 2147483647 h 3948"/>
              <a:gd name="T26" fmla="*/ 2147483647 w 3194"/>
              <a:gd name="T27" fmla="*/ 2147483647 h 3948"/>
              <a:gd name="T28" fmla="*/ 2147483647 w 3194"/>
              <a:gd name="T29" fmla="*/ 2147483647 h 3948"/>
              <a:gd name="T30" fmla="*/ 2147483647 w 3194"/>
              <a:gd name="T31" fmla="*/ 2147483647 h 3948"/>
              <a:gd name="T32" fmla="*/ 2147483647 w 3194"/>
              <a:gd name="T33" fmla="*/ 2147483647 h 3948"/>
              <a:gd name="T34" fmla="*/ 2147483647 w 3194"/>
              <a:gd name="T35" fmla="*/ 2147483647 h 3948"/>
              <a:gd name="T36" fmla="*/ 2147483647 w 3194"/>
              <a:gd name="T37" fmla="*/ 2147483647 h 3948"/>
              <a:gd name="T38" fmla="*/ 2147483647 w 3194"/>
              <a:gd name="T39" fmla="*/ 2147483647 h 3948"/>
              <a:gd name="T40" fmla="*/ 2147483647 w 3194"/>
              <a:gd name="T41" fmla="*/ 2147483647 h 3948"/>
              <a:gd name="T42" fmla="*/ 2147483647 w 3194"/>
              <a:gd name="T43" fmla="*/ 2147483647 h 3948"/>
              <a:gd name="T44" fmla="*/ 2147483647 w 3194"/>
              <a:gd name="T45" fmla="*/ 2147483647 h 3948"/>
              <a:gd name="T46" fmla="*/ 2147483647 w 3194"/>
              <a:gd name="T47" fmla="*/ 2147483647 h 3948"/>
              <a:gd name="T48" fmla="*/ 2147483647 w 3194"/>
              <a:gd name="T49" fmla="*/ 2147483647 h 3948"/>
              <a:gd name="T50" fmla="*/ 2147483647 w 3194"/>
              <a:gd name="T51" fmla="*/ 2147483647 h 3948"/>
              <a:gd name="T52" fmla="*/ 2147483647 w 3194"/>
              <a:gd name="T53" fmla="*/ 2147483647 h 3948"/>
              <a:gd name="T54" fmla="*/ 2147483647 w 3194"/>
              <a:gd name="T55" fmla="*/ 0 h 3948"/>
              <a:gd name="T56" fmla="*/ 2147483647 w 3194"/>
              <a:gd name="T57" fmla="*/ 2147483647 h 3948"/>
              <a:gd name="T58" fmla="*/ 2147483647 w 3194"/>
              <a:gd name="T59" fmla="*/ 2147483647 h 3948"/>
              <a:gd name="T60" fmla="*/ 2147483647 w 3194"/>
              <a:gd name="T61" fmla="*/ 2147483647 h 3948"/>
              <a:gd name="T62" fmla="*/ 2147483647 w 3194"/>
              <a:gd name="T63" fmla="*/ 2147483647 h 3948"/>
              <a:gd name="T64" fmla="*/ 2147483647 w 3194"/>
              <a:gd name="T65" fmla="*/ 2147483647 h 3948"/>
              <a:gd name="T66" fmla="*/ 2147483647 w 3194"/>
              <a:gd name="T67" fmla="*/ 2147483647 h 3948"/>
              <a:gd name="T68" fmla="*/ 2147483647 w 3194"/>
              <a:gd name="T69" fmla="*/ 2147483647 h 3948"/>
              <a:gd name="T70" fmla="*/ 2147483647 w 3194"/>
              <a:gd name="T71" fmla="*/ 2147483647 h 3948"/>
              <a:gd name="T72" fmla="*/ 2147483647 w 3194"/>
              <a:gd name="T73" fmla="*/ 2147483647 h 3948"/>
              <a:gd name="T74" fmla="*/ 2147483647 w 3194"/>
              <a:gd name="T75" fmla="*/ 2147483647 h 3948"/>
              <a:gd name="T76" fmla="*/ 2147483647 w 3194"/>
              <a:gd name="T77" fmla="*/ 2147483647 h 3948"/>
              <a:gd name="T78" fmla="*/ 2147483647 w 3194"/>
              <a:gd name="T79" fmla="*/ 2147483647 h 3948"/>
              <a:gd name="T80" fmla="*/ 2147483647 w 3194"/>
              <a:gd name="T81" fmla="*/ 2147483647 h 3948"/>
              <a:gd name="T82" fmla="*/ 2147483647 w 3194"/>
              <a:gd name="T83" fmla="*/ 2147483647 h 3948"/>
              <a:gd name="T84" fmla="*/ 2147483647 w 3194"/>
              <a:gd name="T85" fmla="*/ 2147483647 h 3948"/>
              <a:gd name="T86" fmla="*/ 2147483647 w 3194"/>
              <a:gd name="T87" fmla="*/ 2147483647 h 3948"/>
              <a:gd name="T88" fmla="*/ 2147483647 w 3194"/>
              <a:gd name="T89" fmla="*/ 2147483647 h 3948"/>
              <a:gd name="T90" fmla="*/ 2147483647 w 3194"/>
              <a:gd name="T91" fmla="*/ 2147483647 h 3948"/>
              <a:gd name="T92" fmla="*/ 2147483647 w 3194"/>
              <a:gd name="T93" fmla="*/ 2147483647 h 3948"/>
              <a:gd name="T94" fmla="*/ 2147483647 w 3194"/>
              <a:gd name="T95" fmla="*/ 2147483647 h 3948"/>
              <a:gd name="T96" fmla="*/ 2147483647 w 3194"/>
              <a:gd name="T97" fmla="*/ 2147483647 h 3948"/>
              <a:gd name="T98" fmla="*/ 2147483647 w 3194"/>
              <a:gd name="T99" fmla="*/ 2147483647 h 3948"/>
              <a:gd name="T100" fmla="*/ 2147483647 w 3194"/>
              <a:gd name="T101" fmla="*/ 2147483647 h 3948"/>
              <a:gd name="T102" fmla="*/ 2147483647 w 3194"/>
              <a:gd name="T103" fmla="*/ 2147483647 h 3948"/>
              <a:gd name="T104" fmla="*/ 2147483647 w 3194"/>
              <a:gd name="T105" fmla="*/ 2147483647 h 3948"/>
              <a:gd name="T106" fmla="*/ 2147483647 w 3194"/>
              <a:gd name="T107" fmla="*/ 2147483647 h 3948"/>
              <a:gd name="T108" fmla="*/ 2147483647 w 3194"/>
              <a:gd name="T109" fmla="*/ 2147483647 h 3948"/>
              <a:gd name="T110" fmla="*/ 2147483647 w 3194"/>
              <a:gd name="T111" fmla="*/ 2147483647 h 3948"/>
              <a:gd name="T112" fmla="*/ 2147483647 w 3194"/>
              <a:gd name="T113" fmla="*/ 2147483647 h 3948"/>
              <a:gd name="T114" fmla="*/ 2147483647 w 3194"/>
              <a:gd name="T115" fmla="*/ 2147483647 h 3948"/>
              <a:gd name="T116" fmla="*/ 2147483647 w 3194"/>
              <a:gd name="T117" fmla="*/ 2147483647 h 39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194"/>
              <a:gd name="T178" fmla="*/ 0 h 3948"/>
              <a:gd name="T179" fmla="*/ 3194 w 3194"/>
              <a:gd name="T180" fmla="*/ 3948 h 394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194" h="3948">
                <a:moveTo>
                  <a:pt x="154" y="3948"/>
                </a:moveTo>
                <a:cubicBezTo>
                  <a:pt x="161" y="3470"/>
                  <a:pt x="0" y="3315"/>
                  <a:pt x="342" y="3205"/>
                </a:cubicBezTo>
                <a:cubicBezTo>
                  <a:pt x="363" y="3191"/>
                  <a:pt x="391" y="3184"/>
                  <a:pt x="405" y="3163"/>
                </a:cubicBezTo>
                <a:cubicBezTo>
                  <a:pt x="412" y="3153"/>
                  <a:pt x="416" y="3140"/>
                  <a:pt x="426" y="3132"/>
                </a:cubicBezTo>
                <a:cubicBezTo>
                  <a:pt x="444" y="3117"/>
                  <a:pt x="469" y="3113"/>
                  <a:pt x="489" y="3100"/>
                </a:cubicBezTo>
                <a:cubicBezTo>
                  <a:pt x="539" y="2945"/>
                  <a:pt x="508" y="2828"/>
                  <a:pt x="499" y="2639"/>
                </a:cubicBezTo>
                <a:cubicBezTo>
                  <a:pt x="495" y="2548"/>
                  <a:pt x="472" y="2461"/>
                  <a:pt x="395" y="2409"/>
                </a:cubicBezTo>
                <a:cubicBezTo>
                  <a:pt x="388" y="2388"/>
                  <a:pt x="381" y="2367"/>
                  <a:pt x="374" y="2346"/>
                </a:cubicBezTo>
                <a:cubicBezTo>
                  <a:pt x="370" y="2336"/>
                  <a:pt x="363" y="2315"/>
                  <a:pt x="363" y="2315"/>
                </a:cubicBezTo>
                <a:cubicBezTo>
                  <a:pt x="365" y="2177"/>
                  <a:pt x="279" y="1759"/>
                  <a:pt x="416" y="1550"/>
                </a:cubicBezTo>
                <a:cubicBezTo>
                  <a:pt x="450" y="1444"/>
                  <a:pt x="396" y="1602"/>
                  <a:pt x="447" y="1487"/>
                </a:cubicBezTo>
                <a:cubicBezTo>
                  <a:pt x="471" y="1432"/>
                  <a:pt x="475" y="1387"/>
                  <a:pt x="489" y="1330"/>
                </a:cubicBezTo>
                <a:cubicBezTo>
                  <a:pt x="494" y="1309"/>
                  <a:pt x="498" y="1285"/>
                  <a:pt x="510" y="1267"/>
                </a:cubicBezTo>
                <a:cubicBezTo>
                  <a:pt x="524" y="1246"/>
                  <a:pt x="552" y="1205"/>
                  <a:pt x="552" y="1205"/>
                </a:cubicBezTo>
                <a:cubicBezTo>
                  <a:pt x="581" y="1113"/>
                  <a:pt x="544" y="992"/>
                  <a:pt x="583" y="911"/>
                </a:cubicBezTo>
                <a:cubicBezTo>
                  <a:pt x="591" y="894"/>
                  <a:pt x="631" y="885"/>
                  <a:pt x="646" y="880"/>
                </a:cubicBezTo>
                <a:cubicBezTo>
                  <a:pt x="667" y="866"/>
                  <a:pt x="688" y="852"/>
                  <a:pt x="709" y="838"/>
                </a:cubicBezTo>
                <a:cubicBezTo>
                  <a:pt x="718" y="832"/>
                  <a:pt x="716" y="817"/>
                  <a:pt x="719" y="807"/>
                </a:cubicBezTo>
                <a:cubicBezTo>
                  <a:pt x="731" y="764"/>
                  <a:pt x="743" y="732"/>
                  <a:pt x="761" y="691"/>
                </a:cubicBezTo>
                <a:cubicBezTo>
                  <a:pt x="785" y="637"/>
                  <a:pt x="764" y="597"/>
                  <a:pt x="824" y="576"/>
                </a:cubicBezTo>
                <a:cubicBezTo>
                  <a:pt x="831" y="566"/>
                  <a:pt x="840" y="556"/>
                  <a:pt x="845" y="545"/>
                </a:cubicBezTo>
                <a:cubicBezTo>
                  <a:pt x="851" y="532"/>
                  <a:pt x="848" y="516"/>
                  <a:pt x="855" y="503"/>
                </a:cubicBezTo>
                <a:cubicBezTo>
                  <a:pt x="903" y="419"/>
                  <a:pt x="1044" y="393"/>
                  <a:pt x="1128" y="367"/>
                </a:cubicBezTo>
                <a:cubicBezTo>
                  <a:pt x="1172" y="337"/>
                  <a:pt x="1227" y="288"/>
                  <a:pt x="1285" y="283"/>
                </a:cubicBezTo>
                <a:cubicBezTo>
                  <a:pt x="1351" y="277"/>
                  <a:pt x="1418" y="276"/>
                  <a:pt x="1484" y="272"/>
                </a:cubicBezTo>
                <a:cubicBezTo>
                  <a:pt x="1544" y="253"/>
                  <a:pt x="1567" y="182"/>
                  <a:pt x="1620" y="147"/>
                </a:cubicBezTo>
                <a:cubicBezTo>
                  <a:pt x="1653" y="97"/>
                  <a:pt x="1660" y="123"/>
                  <a:pt x="1693" y="73"/>
                </a:cubicBezTo>
                <a:cubicBezTo>
                  <a:pt x="1708" y="17"/>
                  <a:pt x="1713" y="19"/>
                  <a:pt x="1766" y="0"/>
                </a:cubicBezTo>
                <a:cubicBezTo>
                  <a:pt x="1824" y="8"/>
                  <a:pt x="1879" y="13"/>
                  <a:pt x="1934" y="32"/>
                </a:cubicBezTo>
                <a:cubicBezTo>
                  <a:pt x="1941" y="42"/>
                  <a:pt x="1946" y="55"/>
                  <a:pt x="1955" y="63"/>
                </a:cubicBezTo>
                <a:cubicBezTo>
                  <a:pt x="1974" y="80"/>
                  <a:pt x="2018" y="105"/>
                  <a:pt x="2018" y="105"/>
                </a:cubicBezTo>
                <a:cubicBezTo>
                  <a:pt x="2042" y="178"/>
                  <a:pt x="2018" y="161"/>
                  <a:pt x="2070" y="178"/>
                </a:cubicBezTo>
                <a:cubicBezTo>
                  <a:pt x="2152" y="233"/>
                  <a:pt x="2225" y="247"/>
                  <a:pt x="2322" y="262"/>
                </a:cubicBezTo>
                <a:cubicBezTo>
                  <a:pt x="2332" y="265"/>
                  <a:pt x="2345" y="264"/>
                  <a:pt x="2353" y="272"/>
                </a:cubicBezTo>
                <a:cubicBezTo>
                  <a:pt x="2371" y="290"/>
                  <a:pt x="2395" y="335"/>
                  <a:pt x="2395" y="335"/>
                </a:cubicBezTo>
                <a:cubicBezTo>
                  <a:pt x="2429" y="444"/>
                  <a:pt x="2426" y="565"/>
                  <a:pt x="2510" y="649"/>
                </a:cubicBezTo>
                <a:cubicBezTo>
                  <a:pt x="2531" y="710"/>
                  <a:pt x="2579" y="784"/>
                  <a:pt x="2615" y="838"/>
                </a:cubicBezTo>
                <a:cubicBezTo>
                  <a:pt x="2622" y="848"/>
                  <a:pt x="2629" y="859"/>
                  <a:pt x="2636" y="869"/>
                </a:cubicBezTo>
                <a:cubicBezTo>
                  <a:pt x="2643" y="880"/>
                  <a:pt x="2650" y="890"/>
                  <a:pt x="2657" y="901"/>
                </a:cubicBezTo>
                <a:cubicBezTo>
                  <a:pt x="2664" y="911"/>
                  <a:pt x="2678" y="932"/>
                  <a:pt x="2678" y="932"/>
                </a:cubicBezTo>
                <a:cubicBezTo>
                  <a:pt x="2741" y="1199"/>
                  <a:pt x="2551" y="1569"/>
                  <a:pt x="2709" y="1760"/>
                </a:cubicBezTo>
                <a:cubicBezTo>
                  <a:pt x="2720" y="1773"/>
                  <a:pt x="2739" y="1779"/>
                  <a:pt x="2751" y="1791"/>
                </a:cubicBezTo>
                <a:cubicBezTo>
                  <a:pt x="2792" y="1832"/>
                  <a:pt x="2817" y="1884"/>
                  <a:pt x="2866" y="1917"/>
                </a:cubicBezTo>
                <a:cubicBezTo>
                  <a:pt x="2886" y="2012"/>
                  <a:pt x="2901" y="2121"/>
                  <a:pt x="2939" y="2210"/>
                </a:cubicBezTo>
                <a:cubicBezTo>
                  <a:pt x="2944" y="2221"/>
                  <a:pt x="2954" y="2230"/>
                  <a:pt x="2960" y="2241"/>
                </a:cubicBezTo>
                <a:cubicBezTo>
                  <a:pt x="2965" y="2251"/>
                  <a:pt x="2967" y="2262"/>
                  <a:pt x="2971" y="2273"/>
                </a:cubicBezTo>
                <a:cubicBezTo>
                  <a:pt x="2969" y="2324"/>
                  <a:pt x="3017" y="2535"/>
                  <a:pt x="2918" y="2566"/>
                </a:cubicBezTo>
                <a:cubicBezTo>
                  <a:pt x="2897" y="2580"/>
                  <a:pt x="2877" y="2594"/>
                  <a:pt x="2856" y="2608"/>
                </a:cubicBezTo>
                <a:cubicBezTo>
                  <a:pt x="2845" y="2615"/>
                  <a:pt x="2835" y="2622"/>
                  <a:pt x="2824" y="2629"/>
                </a:cubicBezTo>
                <a:cubicBezTo>
                  <a:pt x="2814" y="2636"/>
                  <a:pt x="2793" y="2650"/>
                  <a:pt x="2793" y="2650"/>
                </a:cubicBezTo>
                <a:cubicBezTo>
                  <a:pt x="2769" y="2685"/>
                  <a:pt x="2761" y="2713"/>
                  <a:pt x="2751" y="2754"/>
                </a:cubicBezTo>
                <a:cubicBezTo>
                  <a:pt x="2754" y="2848"/>
                  <a:pt x="2745" y="2944"/>
                  <a:pt x="2761" y="3037"/>
                </a:cubicBezTo>
                <a:cubicBezTo>
                  <a:pt x="2764" y="3051"/>
                  <a:pt x="2790" y="3042"/>
                  <a:pt x="2803" y="3048"/>
                </a:cubicBezTo>
                <a:cubicBezTo>
                  <a:pt x="2819" y="3056"/>
                  <a:pt x="2832" y="3067"/>
                  <a:pt x="2845" y="3079"/>
                </a:cubicBezTo>
                <a:cubicBezTo>
                  <a:pt x="2965" y="3187"/>
                  <a:pt x="2850" y="3103"/>
                  <a:pt x="2971" y="3184"/>
                </a:cubicBezTo>
                <a:cubicBezTo>
                  <a:pt x="2981" y="3191"/>
                  <a:pt x="3002" y="3205"/>
                  <a:pt x="3002" y="3205"/>
                </a:cubicBezTo>
                <a:cubicBezTo>
                  <a:pt x="3006" y="3393"/>
                  <a:pt x="3006" y="3582"/>
                  <a:pt x="3013" y="3770"/>
                </a:cubicBezTo>
                <a:cubicBezTo>
                  <a:pt x="3015" y="3830"/>
                  <a:pt x="3117" y="3852"/>
                  <a:pt x="3159" y="3865"/>
                </a:cubicBezTo>
                <a:cubicBezTo>
                  <a:pt x="3194" y="3876"/>
                  <a:pt x="3191" y="3864"/>
                  <a:pt x="3191" y="3886"/>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dirty="0"/>
          </a:p>
        </p:txBody>
      </p:sp>
      <p:sp>
        <p:nvSpPr>
          <p:cNvPr id="19462" name="Text Box 53">
            <a:extLst>
              <a:ext uri="{FF2B5EF4-FFF2-40B4-BE49-F238E27FC236}">
                <a16:creationId xmlns:a16="http://schemas.microsoft.com/office/drawing/2014/main" id="{96F3A4FE-78C0-4D80-97E2-41DBA9F1AAAB}"/>
              </a:ext>
            </a:extLst>
          </p:cNvPr>
          <p:cNvSpPr txBox="1">
            <a:spLocks noChangeArrowheads="1"/>
          </p:cNvSpPr>
          <p:nvPr/>
        </p:nvSpPr>
        <p:spPr bwMode="auto">
          <a:xfrm>
            <a:off x="539750" y="1844675"/>
            <a:ext cx="1219200" cy="3603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b="1" dirty="0">
                <a:latin typeface="Comic Sans MS" panose="030F0702030302020204" pitchFamily="66" charset="0"/>
                <a:ea typeface="Times New Roman" panose="02020603050405020304" pitchFamily="18" charset="0"/>
                <a:cs typeface="Tahoma" panose="020B0604030504040204" pitchFamily="34" charset="0"/>
              </a:rPr>
              <a:t>Seen</a:t>
            </a:r>
          </a:p>
        </p:txBody>
      </p:sp>
      <p:sp>
        <p:nvSpPr>
          <p:cNvPr id="19463" name="Text Box 48">
            <a:extLst>
              <a:ext uri="{FF2B5EF4-FFF2-40B4-BE49-F238E27FC236}">
                <a16:creationId xmlns:a16="http://schemas.microsoft.com/office/drawing/2014/main" id="{2D89404D-0500-4B36-97D3-B7E99040742B}"/>
              </a:ext>
            </a:extLst>
          </p:cNvPr>
          <p:cNvSpPr txBox="1">
            <a:spLocks noChangeArrowheads="1"/>
          </p:cNvSpPr>
          <p:nvPr/>
        </p:nvSpPr>
        <p:spPr bwMode="auto">
          <a:xfrm>
            <a:off x="347663" y="4618038"/>
            <a:ext cx="13716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latin typeface="Comic Sans MS" panose="030F0702030302020204" pitchFamily="66" charset="0"/>
                <a:ea typeface="Times New Roman" panose="02020603050405020304" pitchFamily="18" charset="0"/>
                <a:cs typeface="Tahoma" panose="020B0604030504040204" pitchFamily="34" charset="0"/>
              </a:rPr>
              <a:t>Unseen</a:t>
            </a:r>
            <a:endParaRPr lang="en-GB" altLang="en-US" dirty="0">
              <a:latin typeface="Comic Sans MS" panose="030F0702030302020204" pitchFamily="66" charset="0"/>
              <a:ea typeface="Times New Roman" panose="02020603050405020304" pitchFamily="18" charset="0"/>
              <a:cs typeface="Tahoma" panose="020B0604030504040204" pitchFamily="34" charset="0"/>
            </a:endParaRPr>
          </a:p>
        </p:txBody>
      </p:sp>
      <p:sp>
        <p:nvSpPr>
          <p:cNvPr id="19464" name="Text Box 52">
            <a:extLst>
              <a:ext uri="{FF2B5EF4-FFF2-40B4-BE49-F238E27FC236}">
                <a16:creationId xmlns:a16="http://schemas.microsoft.com/office/drawing/2014/main" id="{7C66EDA1-E24F-4D9A-B5DF-EC00FF314692}"/>
              </a:ext>
            </a:extLst>
          </p:cNvPr>
          <p:cNvSpPr txBox="1">
            <a:spLocks noChangeArrowheads="1"/>
          </p:cNvSpPr>
          <p:nvPr/>
        </p:nvSpPr>
        <p:spPr bwMode="auto">
          <a:xfrm>
            <a:off x="6805613" y="1773238"/>
            <a:ext cx="1981200" cy="5762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600" b="1" dirty="0">
                <a:latin typeface="Comic Sans MS" panose="030F0702030302020204" pitchFamily="66" charset="0"/>
                <a:ea typeface="Times New Roman" panose="02020603050405020304" pitchFamily="18" charset="0"/>
                <a:cs typeface="Tahoma" panose="020B0604030504040204" pitchFamily="34" charset="0"/>
              </a:rPr>
              <a:t>Limiting or Empowering</a:t>
            </a:r>
            <a:endParaRPr lang="en-GB" altLang="en-US" dirty="0">
              <a:latin typeface="Comic Sans MS" panose="030F0702030302020204" pitchFamily="66" charset="0"/>
              <a:ea typeface="Times New Roman" panose="02020603050405020304" pitchFamily="18" charset="0"/>
              <a:cs typeface="Tahoma" panose="020B0604030504040204" pitchFamily="34" charset="0"/>
            </a:endParaRPr>
          </a:p>
        </p:txBody>
      </p:sp>
      <p:sp>
        <p:nvSpPr>
          <p:cNvPr id="19465" name="Text Box 44">
            <a:extLst>
              <a:ext uri="{FF2B5EF4-FFF2-40B4-BE49-F238E27FC236}">
                <a16:creationId xmlns:a16="http://schemas.microsoft.com/office/drawing/2014/main" id="{8D40B2F7-949F-4DC8-B806-2C7C8ABCF758}"/>
              </a:ext>
            </a:extLst>
          </p:cNvPr>
          <p:cNvSpPr txBox="1">
            <a:spLocks noChangeArrowheads="1"/>
          </p:cNvSpPr>
          <p:nvPr/>
        </p:nvSpPr>
        <p:spPr bwMode="auto">
          <a:xfrm>
            <a:off x="7234238" y="4508500"/>
            <a:ext cx="1409700" cy="5143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latin typeface="Comic Sans MS" panose="030F0702030302020204" pitchFamily="66" charset="0"/>
                <a:ea typeface="Times New Roman" panose="02020603050405020304" pitchFamily="18" charset="0"/>
                <a:cs typeface="Tahoma" panose="020B0604030504040204" pitchFamily="34" charset="0"/>
              </a:rPr>
              <a:t>Limiting or Empowering</a:t>
            </a:r>
            <a:endParaRPr lang="en-GB" altLang="en-US" dirty="0">
              <a:latin typeface="Comic Sans MS" panose="030F0702030302020204" pitchFamily="66" charset="0"/>
              <a:ea typeface="Times New Roman" panose="02020603050405020304" pitchFamily="18" charset="0"/>
              <a:cs typeface="Tahoma" panose="020B0604030504040204" pitchFamily="34" charset="0"/>
            </a:endParaRPr>
          </a:p>
        </p:txBody>
      </p:sp>
      <p:sp>
        <p:nvSpPr>
          <p:cNvPr id="19466" name="Freeform 68">
            <a:extLst>
              <a:ext uri="{FF2B5EF4-FFF2-40B4-BE49-F238E27FC236}">
                <a16:creationId xmlns:a16="http://schemas.microsoft.com/office/drawing/2014/main" id="{F8B95ADC-F178-4194-9A39-409DE01B5A00}"/>
              </a:ext>
            </a:extLst>
          </p:cNvPr>
          <p:cNvSpPr>
            <a:spLocks/>
          </p:cNvSpPr>
          <p:nvPr/>
        </p:nvSpPr>
        <p:spPr bwMode="auto">
          <a:xfrm>
            <a:off x="611188" y="3068638"/>
            <a:ext cx="7681912" cy="314325"/>
          </a:xfrm>
          <a:custGeom>
            <a:avLst/>
            <a:gdLst>
              <a:gd name="T0" fmla="*/ 0 w 3629"/>
              <a:gd name="T1" fmla="*/ 2147483647 h 264"/>
              <a:gd name="T2" fmla="*/ 2147483647 w 3629"/>
              <a:gd name="T3" fmla="*/ 2147483647 h 264"/>
              <a:gd name="T4" fmla="*/ 2147483647 w 3629"/>
              <a:gd name="T5" fmla="*/ 2147483647 h 264"/>
              <a:gd name="T6" fmla="*/ 2147483647 w 3629"/>
              <a:gd name="T7" fmla="*/ 2147483647 h 264"/>
              <a:gd name="T8" fmla="*/ 2147483647 w 3629"/>
              <a:gd name="T9" fmla="*/ 2147483647 h 264"/>
              <a:gd name="T10" fmla="*/ 0 60000 65536"/>
              <a:gd name="T11" fmla="*/ 0 60000 65536"/>
              <a:gd name="T12" fmla="*/ 0 60000 65536"/>
              <a:gd name="T13" fmla="*/ 0 60000 65536"/>
              <a:gd name="T14" fmla="*/ 0 60000 65536"/>
              <a:gd name="T15" fmla="*/ 0 w 3629"/>
              <a:gd name="T16" fmla="*/ 0 h 264"/>
              <a:gd name="T17" fmla="*/ 3629 w 3629"/>
              <a:gd name="T18" fmla="*/ 264 h 264"/>
            </a:gdLst>
            <a:ahLst/>
            <a:cxnLst>
              <a:cxn ang="T10">
                <a:pos x="T0" y="T1"/>
              </a:cxn>
              <a:cxn ang="T11">
                <a:pos x="T2" y="T3"/>
              </a:cxn>
              <a:cxn ang="T12">
                <a:pos x="T4" y="T5"/>
              </a:cxn>
              <a:cxn ang="T13">
                <a:pos x="T6" y="T7"/>
              </a:cxn>
              <a:cxn ang="T14">
                <a:pos x="T8" y="T9"/>
              </a:cxn>
            </a:cxnLst>
            <a:rect l="T15" t="T16" r="T17" b="T18"/>
            <a:pathLst>
              <a:path w="3629" h="264">
                <a:moveTo>
                  <a:pt x="0" y="211"/>
                </a:moveTo>
                <a:cubicBezTo>
                  <a:pt x="245" y="139"/>
                  <a:pt x="491" y="67"/>
                  <a:pt x="771" y="75"/>
                </a:cubicBezTo>
                <a:cubicBezTo>
                  <a:pt x="1051" y="83"/>
                  <a:pt x="1384" y="264"/>
                  <a:pt x="1679" y="257"/>
                </a:cubicBezTo>
                <a:cubicBezTo>
                  <a:pt x="1974" y="250"/>
                  <a:pt x="2215" y="60"/>
                  <a:pt x="2540" y="30"/>
                </a:cubicBezTo>
                <a:cubicBezTo>
                  <a:pt x="2865" y="0"/>
                  <a:pt x="3448" y="68"/>
                  <a:pt x="3629" y="75"/>
                </a:cubicBezTo>
              </a:path>
            </a:pathLst>
          </a:custGeom>
          <a:noFill/>
          <a:ln w="952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US" altLang="en-US" dirty="0"/>
          </a:p>
        </p:txBody>
      </p:sp>
      <p:sp>
        <p:nvSpPr>
          <p:cNvPr id="19467" name="Text Box 51">
            <a:extLst>
              <a:ext uri="{FF2B5EF4-FFF2-40B4-BE49-F238E27FC236}">
                <a16:creationId xmlns:a16="http://schemas.microsoft.com/office/drawing/2014/main" id="{7DF008D7-D7E9-43F1-AF67-AAA72F5BC255}"/>
              </a:ext>
            </a:extLst>
          </p:cNvPr>
          <p:cNvSpPr txBox="1">
            <a:spLocks noChangeArrowheads="1"/>
          </p:cNvSpPr>
          <p:nvPr/>
        </p:nvSpPr>
        <p:spPr bwMode="auto">
          <a:xfrm>
            <a:off x="3276600" y="1773238"/>
            <a:ext cx="1676400" cy="2921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dirty="0">
                <a:latin typeface="Comic Sans MS" panose="030F0702030302020204" pitchFamily="66" charset="0"/>
                <a:ea typeface="Times New Roman" panose="02020603050405020304" pitchFamily="18" charset="0"/>
                <a:cs typeface="Tahoma" panose="020B0604030504040204" pitchFamily="34" charset="0"/>
              </a:rPr>
              <a:t>Behaviour</a:t>
            </a:r>
          </a:p>
          <a:p>
            <a:pPr eaLnBrk="0" hangingPunct="0"/>
            <a:endParaRPr lang="en-GB" altLang="en-US" sz="1600" dirty="0">
              <a:ea typeface="Times New Roman" panose="02020603050405020304" pitchFamily="18" charset="0"/>
              <a:cs typeface="Tahoma" panose="020B0604030504040204" pitchFamily="34" charset="0"/>
            </a:endParaRPr>
          </a:p>
        </p:txBody>
      </p:sp>
      <p:sp>
        <p:nvSpPr>
          <p:cNvPr id="19468" name="Text Box 55">
            <a:extLst>
              <a:ext uri="{FF2B5EF4-FFF2-40B4-BE49-F238E27FC236}">
                <a16:creationId xmlns:a16="http://schemas.microsoft.com/office/drawing/2014/main" id="{528E806F-950A-4566-A482-272A951283CC}"/>
              </a:ext>
            </a:extLst>
          </p:cNvPr>
          <p:cNvSpPr txBox="1">
            <a:spLocks noChangeArrowheads="1"/>
          </p:cNvSpPr>
          <p:nvPr/>
        </p:nvSpPr>
        <p:spPr bwMode="auto">
          <a:xfrm>
            <a:off x="2124075" y="2060575"/>
            <a:ext cx="1828800" cy="5762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endParaRPr lang="en-GB" altLang="en-US" sz="1400" dirty="0">
              <a:latin typeface="Tahoma" panose="020B0604030504040204" pitchFamily="34" charset="0"/>
              <a:ea typeface="Times New Roman" panose="02020603050405020304" pitchFamily="18" charset="0"/>
              <a:cs typeface="Tahoma" panose="020B0604030504040204" pitchFamily="34" charset="0"/>
            </a:endParaRPr>
          </a:p>
          <a:p>
            <a:pPr eaLnBrk="0" hangingPunct="0"/>
            <a:r>
              <a:rPr lang="en-GB" altLang="en-US" sz="1600" dirty="0">
                <a:latin typeface="Comic Sans MS" panose="030F0702030302020204" pitchFamily="66" charset="0"/>
                <a:ea typeface="Times New Roman" panose="02020603050405020304" pitchFamily="18" charset="0"/>
                <a:cs typeface="Tahoma" panose="020B0604030504040204" pitchFamily="34" charset="0"/>
              </a:rPr>
              <a:t>Appearance</a:t>
            </a:r>
          </a:p>
          <a:p>
            <a:pPr eaLnBrk="0" hangingPunct="0"/>
            <a:endParaRPr lang="en-GB" altLang="en-US" dirty="0">
              <a:ea typeface="Times New Roman" panose="02020603050405020304" pitchFamily="18" charset="0"/>
              <a:cs typeface="Tahoma" panose="020B0604030504040204" pitchFamily="34" charset="0"/>
            </a:endParaRPr>
          </a:p>
        </p:txBody>
      </p:sp>
      <p:sp>
        <p:nvSpPr>
          <p:cNvPr id="19469" name="Text Box 54">
            <a:extLst>
              <a:ext uri="{FF2B5EF4-FFF2-40B4-BE49-F238E27FC236}">
                <a16:creationId xmlns:a16="http://schemas.microsoft.com/office/drawing/2014/main" id="{EE4E4F5C-3B88-498B-B066-686AF0ADDF0A}"/>
              </a:ext>
            </a:extLst>
          </p:cNvPr>
          <p:cNvSpPr txBox="1">
            <a:spLocks noChangeArrowheads="1"/>
          </p:cNvSpPr>
          <p:nvPr/>
        </p:nvSpPr>
        <p:spPr bwMode="auto">
          <a:xfrm>
            <a:off x="4667250" y="2132013"/>
            <a:ext cx="15240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dirty="0">
                <a:latin typeface="Comic Sans MS" panose="030F0702030302020204" pitchFamily="66" charset="0"/>
                <a:ea typeface="Times New Roman" panose="02020603050405020304" pitchFamily="18" charset="0"/>
                <a:cs typeface="Tahoma" panose="020B0604030504040204" pitchFamily="34" charset="0"/>
              </a:rPr>
              <a:t>Language</a:t>
            </a:r>
          </a:p>
          <a:p>
            <a:pPr eaLnBrk="0" hangingPunct="0"/>
            <a:endParaRPr lang="en-GB" altLang="en-US" sz="1600" dirty="0">
              <a:ea typeface="Times New Roman" panose="02020603050405020304" pitchFamily="18" charset="0"/>
              <a:cs typeface="Tahoma" panose="020B0604030504040204" pitchFamily="34" charset="0"/>
            </a:endParaRPr>
          </a:p>
        </p:txBody>
      </p:sp>
      <p:sp>
        <p:nvSpPr>
          <p:cNvPr id="19470" name="Text Box 50">
            <a:extLst>
              <a:ext uri="{FF2B5EF4-FFF2-40B4-BE49-F238E27FC236}">
                <a16:creationId xmlns:a16="http://schemas.microsoft.com/office/drawing/2014/main" id="{4463B1BF-A7F9-435A-BEB3-16CBF5863A2C}"/>
              </a:ext>
            </a:extLst>
          </p:cNvPr>
          <p:cNvSpPr txBox="1">
            <a:spLocks noChangeArrowheads="1"/>
          </p:cNvSpPr>
          <p:nvPr/>
        </p:nvSpPr>
        <p:spPr bwMode="auto">
          <a:xfrm>
            <a:off x="2940050" y="2781300"/>
            <a:ext cx="25273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dirty="0">
                <a:latin typeface="Comic Sans MS" panose="030F0702030302020204" pitchFamily="66" charset="0"/>
                <a:ea typeface="Times New Roman" panose="02020603050405020304" pitchFamily="18" charset="0"/>
                <a:cs typeface="Tahoma" panose="020B0604030504040204" pitchFamily="34" charset="0"/>
              </a:rPr>
              <a:t>Physical Environment</a:t>
            </a:r>
          </a:p>
          <a:p>
            <a:pPr eaLnBrk="0" hangingPunct="0"/>
            <a:endParaRPr lang="en-GB" altLang="en-US" sz="1600" dirty="0">
              <a:latin typeface="Comic Sans MS" panose="030F0702030302020204" pitchFamily="66" charset="0"/>
              <a:ea typeface="Times New Roman" panose="02020603050405020304" pitchFamily="18" charset="0"/>
              <a:cs typeface="Tahoma" panose="020B0604030504040204" pitchFamily="34" charset="0"/>
            </a:endParaRPr>
          </a:p>
        </p:txBody>
      </p:sp>
      <p:sp>
        <p:nvSpPr>
          <p:cNvPr id="19471" name="Text Box 49">
            <a:extLst>
              <a:ext uri="{FF2B5EF4-FFF2-40B4-BE49-F238E27FC236}">
                <a16:creationId xmlns:a16="http://schemas.microsoft.com/office/drawing/2014/main" id="{C18C1973-09F2-4EB8-BC67-7BBF8471CA92}"/>
              </a:ext>
            </a:extLst>
          </p:cNvPr>
          <p:cNvSpPr txBox="1">
            <a:spLocks noChangeArrowheads="1"/>
          </p:cNvSpPr>
          <p:nvPr/>
        </p:nvSpPr>
        <p:spPr bwMode="auto">
          <a:xfrm>
            <a:off x="3421063" y="3644900"/>
            <a:ext cx="15240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Beliefs</a:t>
            </a:r>
          </a:p>
        </p:txBody>
      </p:sp>
      <p:sp>
        <p:nvSpPr>
          <p:cNvPr id="19472" name="Text Box 43">
            <a:extLst>
              <a:ext uri="{FF2B5EF4-FFF2-40B4-BE49-F238E27FC236}">
                <a16:creationId xmlns:a16="http://schemas.microsoft.com/office/drawing/2014/main" id="{A3B05ECB-669F-498B-B131-DEABD772159D}"/>
              </a:ext>
            </a:extLst>
          </p:cNvPr>
          <p:cNvSpPr txBox="1">
            <a:spLocks noChangeArrowheads="1"/>
          </p:cNvSpPr>
          <p:nvPr/>
        </p:nvSpPr>
        <p:spPr bwMode="auto">
          <a:xfrm>
            <a:off x="1690688" y="3970338"/>
            <a:ext cx="13716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Values</a:t>
            </a:r>
            <a:endParaRPr lang="en-GB" altLang="en-US"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endParaRPr>
          </a:p>
        </p:txBody>
      </p:sp>
      <p:sp>
        <p:nvSpPr>
          <p:cNvPr id="19473" name="Text Box 47">
            <a:extLst>
              <a:ext uri="{FF2B5EF4-FFF2-40B4-BE49-F238E27FC236}">
                <a16:creationId xmlns:a16="http://schemas.microsoft.com/office/drawing/2014/main" id="{A63C7363-AFCD-4BE9-939C-DB6D4D4D4FF5}"/>
              </a:ext>
            </a:extLst>
          </p:cNvPr>
          <p:cNvSpPr txBox="1">
            <a:spLocks noChangeArrowheads="1"/>
          </p:cNvSpPr>
          <p:nvPr/>
        </p:nvSpPr>
        <p:spPr bwMode="auto">
          <a:xfrm>
            <a:off x="2171700" y="4670425"/>
            <a:ext cx="18288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Thoughts</a:t>
            </a:r>
          </a:p>
        </p:txBody>
      </p:sp>
      <p:sp>
        <p:nvSpPr>
          <p:cNvPr id="19474" name="Text Box 46">
            <a:extLst>
              <a:ext uri="{FF2B5EF4-FFF2-40B4-BE49-F238E27FC236}">
                <a16:creationId xmlns:a16="http://schemas.microsoft.com/office/drawing/2014/main" id="{7B1B005F-AF48-4FD1-8363-EBC54C499336}"/>
              </a:ext>
            </a:extLst>
          </p:cNvPr>
          <p:cNvSpPr txBox="1">
            <a:spLocks noChangeArrowheads="1"/>
          </p:cNvSpPr>
          <p:nvPr/>
        </p:nvSpPr>
        <p:spPr bwMode="auto">
          <a:xfrm>
            <a:off x="1211263" y="5319713"/>
            <a:ext cx="18288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Emotions</a:t>
            </a:r>
            <a:endParaRPr lang="en-GB" altLang="en-US"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endParaRPr>
          </a:p>
        </p:txBody>
      </p:sp>
      <p:sp>
        <p:nvSpPr>
          <p:cNvPr id="19475" name="Text Box 40">
            <a:extLst>
              <a:ext uri="{FF2B5EF4-FFF2-40B4-BE49-F238E27FC236}">
                <a16:creationId xmlns:a16="http://schemas.microsoft.com/office/drawing/2014/main" id="{BE81B48F-6757-4E40-96DE-69717D12ACB6}"/>
              </a:ext>
            </a:extLst>
          </p:cNvPr>
          <p:cNvSpPr txBox="1">
            <a:spLocks noChangeArrowheads="1"/>
          </p:cNvSpPr>
          <p:nvPr/>
        </p:nvSpPr>
        <p:spPr bwMode="auto">
          <a:xfrm>
            <a:off x="5245100" y="4076700"/>
            <a:ext cx="19812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Justification</a:t>
            </a:r>
          </a:p>
        </p:txBody>
      </p:sp>
      <p:sp>
        <p:nvSpPr>
          <p:cNvPr id="19476" name="Text Box 41">
            <a:extLst>
              <a:ext uri="{FF2B5EF4-FFF2-40B4-BE49-F238E27FC236}">
                <a16:creationId xmlns:a16="http://schemas.microsoft.com/office/drawing/2014/main" id="{0D0C67C2-83EB-46CC-B881-8A1BB23A4268}"/>
              </a:ext>
            </a:extLst>
          </p:cNvPr>
          <p:cNvSpPr txBox="1">
            <a:spLocks noChangeArrowheads="1"/>
          </p:cNvSpPr>
          <p:nvPr/>
        </p:nvSpPr>
        <p:spPr bwMode="auto">
          <a:xfrm>
            <a:off x="4090988" y="4941888"/>
            <a:ext cx="2305050" cy="431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Circumstances</a:t>
            </a:r>
          </a:p>
        </p:txBody>
      </p:sp>
      <p:sp>
        <p:nvSpPr>
          <p:cNvPr id="19477" name="Text Box 45">
            <a:extLst>
              <a:ext uri="{FF2B5EF4-FFF2-40B4-BE49-F238E27FC236}">
                <a16:creationId xmlns:a16="http://schemas.microsoft.com/office/drawing/2014/main" id="{CA7C3DC7-C753-471C-AD42-C81B174B0DC8}"/>
              </a:ext>
            </a:extLst>
          </p:cNvPr>
          <p:cNvSpPr txBox="1">
            <a:spLocks noChangeArrowheads="1"/>
          </p:cNvSpPr>
          <p:nvPr/>
        </p:nvSpPr>
        <p:spPr bwMode="auto">
          <a:xfrm>
            <a:off x="3419475" y="5589588"/>
            <a:ext cx="16764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Needs</a:t>
            </a:r>
          </a:p>
        </p:txBody>
      </p:sp>
      <p:sp>
        <p:nvSpPr>
          <p:cNvPr id="19478" name="Text Box 42">
            <a:extLst>
              <a:ext uri="{FF2B5EF4-FFF2-40B4-BE49-F238E27FC236}">
                <a16:creationId xmlns:a16="http://schemas.microsoft.com/office/drawing/2014/main" id="{C251B6F0-30A4-428A-A067-45D0B3529A73}"/>
              </a:ext>
            </a:extLst>
          </p:cNvPr>
          <p:cNvSpPr txBox="1">
            <a:spLocks noChangeArrowheads="1"/>
          </p:cNvSpPr>
          <p:nvPr/>
        </p:nvSpPr>
        <p:spPr bwMode="auto">
          <a:xfrm>
            <a:off x="5435600" y="5427663"/>
            <a:ext cx="1371600" cy="25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l">
              <a:defRPr>
                <a:solidFill>
                  <a:schemeClr val="tx1"/>
                </a:solidFill>
                <a:latin typeface="Arial" panose="020B0604020202020204" pitchFamily="34" charset="0"/>
              </a:defRPr>
            </a:lvl1pPr>
            <a:lvl2pPr marL="742950" indent="-285750" algn="l">
              <a:defRPr>
                <a:solidFill>
                  <a:schemeClr val="tx1"/>
                </a:solidFill>
                <a:latin typeface="Arial" panose="020B0604020202020204" pitchFamily="34" charset="0"/>
              </a:defRPr>
            </a:lvl2pPr>
            <a:lvl3pPr marL="1143000" indent="-228600" algn="l">
              <a:defRPr>
                <a:solidFill>
                  <a:schemeClr val="tx1"/>
                </a:solidFill>
                <a:latin typeface="Arial" panose="020B0604020202020204" pitchFamily="34" charset="0"/>
              </a:defRPr>
            </a:lvl3pPr>
            <a:lvl4pPr marL="1600200" indent="-228600" algn="l">
              <a:defRPr>
                <a:solidFill>
                  <a:schemeClr val="tx1"/>
                </a:solidFill>
                <a:latin typeface="Arial" panose="020B0604020202020204" pitchFamily="34" charset="0"/>
              </a:defRPr>
            </a:lvl4pPr>
            <a:lvl5pPr marL="2057400" indent="-228600" algn="l">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en-GB" altLang="en-US" sz="1600" b="1" dirty="0">
                <a:solidFill>
                  <a:schemeClr val="hlink"/>
                </a:solidFill>
                <a:latin typeface="Comic Sans MS" panose="030F0702030302020204" pitchFamily="66" charset="0"/>
                <a:ea typeface="Times New Roman" panose="02020603050405020304" pitchFamily="18" charset="0"/>
                <a:cs typeface="Tahoma" panose="020B0604030504040204" pitchFamily="34" charset="0"/>
              </a:rPr>
              <a:t>Habit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012BE73B-BB11-44C7-BF77-34789975A427}"/>
              </a:ext>
            </a:extLst>
          </p:cNvPr>
          <p:cNvSpPr>
            <a:spLocks noGrp="1" noChangeArrowheads="1"/>
          </p:cNvSpPr>
          <p:nvPr>
            <p:ph type="title"/>
          </p:nvPr>
        </p:nvSpPr>
        <p:spPr/>
        <p:txBody>
          <a:bodyPr>
            <a:normAutofit fontScale="90000"/>
          </a:bodyPr>
          <a:lstStyle/>
          <a:p>
            <a:br>
              <a:rPr lang="en-GB" altLang="en-US" b="0"/>
            </a:br>
            <a:r>
              <a:rPr lang="en-GB" altLang="en-US" b="0"/>
              <a:t>Effective communication</a:t>
            </a:r>
            <a:br>
              <a:rPr lang="en-GB" altLang="en-US" b="0"/>
            </a:br>
            <a:endParaRPr lang="en-GB" altLang="en-US" b="0"/>
          </a:p>
        </p:txBody>
      </p:sp>
      <p:sp>
        <p:nvSpPr>
          <p:cNvPr id="35843" name="Rectangle 3">
            <a:extLst>
              <a:ext uri="{FF2B5EF4-FFF2-40B4-BE49-F238E27FC236}">
                <a16:creationId xmlns:a16="http://schemas.microsoft.com/office/drawing/2014/main" id="{B2B8F905-D74E-40C7-87F4-F4DD0D8D141F}"/>
              </a:ext>
            </a:extLst>
          </p:cNvPr>
          <p:cNvSpPr>
            <a:spLocks noChangeArrowheads="1"/>
          </p:cNvSpPr>
          <p:nvPr/>
        </p:nvSpPr>
        <p:spPr bwMode="auto">
          <a:xfrm>
            <a:off x="323850" y="1268413"/>
            <a:ext cx="822960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a:lnSpc>
                <a:spcPct val="150000"/>
              </a:lnSpc>
              <a:spcBef>
                <a:spcPct val="20000"/>
              </a:spcBef>
              <a:buChar char="•"/>
              <a:defRPr sz="2400">
                <a:solidFill>
                  <a:schemeClr val="tx1"/>
                </a:solidFill>
                <a:latin typeface="Verdana" panose="020B0604030504040204" pitchFamily="34" charset="0"/>
              </a:defRPr>
            </a:lvl1pPr>
            <a:lvl2pPr marL="742950" indent="-285750" algn="l">
              <a:lnSpc>
                <a:spcPct val="150000"/>
              </a:lnSpc>
              <a:spcBef>
                <a:spcPct val="20000"/>
              </a:spcBef>
              <a:buChar char="–"/>
              <a:defRPr sz="2400">
                <a:solidFill>
                  <a:schemeClr val="tx1"/>
                </a:solidFill>
                <a:latin typeface="Verdana" panose="020B0604030504040204" pitchFamily="34" charset="0"/>
              </a:defRPr>
            </a:lvl2pPr>
            <a:lvl3pPr marL="1143000" indent="-228600" algn="l">
              <a:lnSpc>
                <a:spcPct val="150000"/>
              </a:lnSpc>
              <a:spcBef>
                <a:spcPct val="20000"/>
              </a:spcBef>
              <a:buChar char="•"/>
              <a:defRPr sz="2400">
                <a:solidFill>
                  <a:schemeClr val="tx1"/>
                </a:solidFill>
                <a:latin typeface="Verdana" panose="020B0604030504040204" pitchFamily="34" charset="0"/>
              </a:defRPr>
            </a:lvl3pPr>
            <a:lvl4pPr marL="1600200" indent="-228600" algn="l">
              <a:lnSpc>
                <a:spcPct val="150000"/>
              </a:lnSpc>
              <a:spcBef>
                <a:spcPct val="20000"/>
              </a:spcBef>
              <a:buChar char="–"/>
              <a:defRPr sz="2400">
                <a:solidFill>
                  <a:schemeClr val="tx1"/>
                </a:solidFill>
                <a:latin typeface="Verdana" panose="020B0604030504040204" pitchFamily="34" charset="0"/>
              </a:defRPr>
            </a:lvl4pPr>
            <a:lvl5pPr marL="2057400" indent="-228600" algn="l">
              <a:lnSpc>
                <a:spcPct val="150000"/>
              </a:lnSpc>
              <a:spcBef>
                <a:spcPct val="20000"/>
              </a:spcBef>
              <a:buChar char="»"/>
              <a:defRPr sz="2400">
                <a:solidFill>
                  <a:schemeClr val="tx1"/>
                </a:solidFill>
                <a:latin typeface="Verdana" panose="020B0604030504040204" pitchFamily="34" charset="0"/>
              </a:defRPr>
            </a:lvl5pPr>
            <a:lvl6pPr marL="2514600" indent="-228600" fontAlgn="base">
              <a:lnSpc>
                <a:spcPct val="150000"/>
              </a:lnSpc>
              <a:spcBef>
                <a:spcPct val="20000"/>
              </a:spcBef>
              <a:spcAft>
                <a:spcPct val="0"/>
              </a:spcAft>
              <a:buChar char="»"/>
              <a:defRPr sz="2400">
                <a:solidFill>
                  <a:schemeClr val="tx1"/>
                </a:solidFill>
                <a:latin typeface="Verdana" panose="020B0604030504040204" pitchFamily="34" charset="0"/>
              </a:defRPr>
            </a:lvl6pPr>
            <a:lvl7pPr marL="2971800" indent="-228600" fontAlgn="base">
              <a:lnSpc>
                <a:spcPct val="150000"/>
              </a:lnSpc>
              <a:spcBef>
                <a:spcPct val="20000"/>
              </a:spcBef>
              <a:spcAft>
                <a:spcPct val="0"/>
              </a:spcAft>
              <a:buChar char="»"/>
              <a:defRPr sz="2400">
                <a:solidFill>
                  <a:schemeClr val="tx1"/>
                </a:solidFill>
                <a:latin typeface="Verdana" panose="020B0604030504040204" pitchFamily="34" charset="0"/>
              </a:defRPr>
            </a:lvl7pPr>
            <a:lvl8pPr marL="3429000" indent="-228600" fontAlgn="base">
              <a:lnSpc>
                <a:spcPct val="150000"/>
              </a:lnSpc>
              <a:spcBef>
                <a:spcPct val="20000"/>
              </a:spcBef>
              <a:spcAft>
                <a:spcPct val="0"/>
              </a:spcAft>
              <a:buChar char="»"/>
              <a:defRPr sz="2400">
                <a:solidFill>
                  <a:schemeClr val="tx1"/>
                </a:solidFill>
                <a:latin typeface="Verdana" panose="020B0604030504040204" pitchFamily="34" charset="0"/>
              </a:defRPr>
            </a:lvl8pPr>
            <a:lvl9pPr marL="3886200" indent="-228600" fontAlgn="base">
              <a:lnSpc>
                <a:spcPct val="150000"/>
              </a:lnSpc>
              <a:spcBef>
                <a:spcPct val="20000"/>
              </a:spcBef>
              <a:spcAft>
                <a:spcPct val="0"/>
              </a:spcAft>
              <a:buChar char="»"/>
              <a:defRPr sz="2400">
                <a:solidFill>
                  <a:schemeClr val="tx1"/>
                </a:solidFill>
                <a:latin typeface="Verdana" panose="020B0604030504040204" pitchFamily="34" charset="0"/>
              </a:defRPr>
            </a:lvl9pPr>
          </a:lstStyle>
          <a:p>
            <a:pPr>
              <a:buFontTx/>
              <a:buNone/>
            </a:pPr>
            <a:r>
              <a:rPr lang="en-US" altLang="en-US" dirty="0"/>
              <a:t>In any communication, the listener’s impression is based on…</a:t>
            </a:r>
          </a:p>
          <a:p>
            <a:pPr>
              <a:buFontTx/>
              <a:buNone/>
            </a:pPr>
            <a:endParaRPr lang="en-US" altLang="en-US" dirty="0"/>
          </a:p>
          <a:p>
            <a:pPr>
              <a:buFontTx/>
              <a:buNone/>
            </a:pPr>
            <a:r>
              <a:rPr lang="en-US" altLang="en-US" dirty="0"/>
              <a:t>Body language (55%)</a:t>
            </a:r>
          </a:p>
          <a:p>
            <a:pPr>
              <a:buFontTx/>
              <a:buNone/>
            </a:pPr>
            <a:r>
              <a:rPr lang="en-US" altLang="en-US" dirty="0"/>
              <a:t>Tone (38%)</a:t>
            </a:r>
          </a:p>
          <a:p>
            <a:pPr>
              <a:buFontTx/>
              <a:buNone/>
            </a:pPr>
            <a:r>
              <a:rPr lang="en-US" altLang="en-US" dirty="0"/>
              <a:t>Words (7%)</a:t>
            </a:r>
          </a:p>
        </p:txBody>
      </p:sp>
      <p:pic>
        <p:nvPicPr>
          <p:cNvPr id="47110" name="Picture 4" descr="brent2">
            <a:extLst>
              <a:ext uri="{FF2B5EF4-FFF2-40B4-BE49-F238E27FC236}">
                <a16:creationId xmlns:a16="http://schemas.microsoft.com/office/drawing/2014/main" id="{26ED2AFE-2DC0-41D8-896C-6297F8F1B9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888" y="3068638"/>
            <a:ext cx="22320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Values, Beliefs &amp; Attitudes</a:t>
            </a:r>
          </a:p>
        </p:txBody>
      </p:sp>
      <p:sp>
        <p:nvSpPr>
          <p:cNvPr id="5" name="Vertical Text Placeholder 4"/>
          <p:cNvSpPr>
            <a:spLocks noGrp="1"/>
          </p:cNvSpPr>
          <p:nvPr>
            <p:ph type="body" orient="vert" idx="1"/>
          </p:nvPr>
        </p:nvSpPr>
        <p:spPr>
          <a:xfrm>
            <a:off x="405584" y="1124745"/>
            <a:ext cx="8318832" cy="4392488"/>
          </a:xfrm>
        </p:spPr>
        <p:txBody>
          <a:bodyPr>
            <a:normAutofit/>
          </a:bodyPr>
          <a:lstStyle/>
          <a:p>
            <a:r>
              <a:rPr lang="en-GB" sz="2800" dirty="0" err="1"/>
              <a:t>Youtube</a:t>
            </a:r>
            <a:r>
              <a:rPr lang="en-GB" sz="2800" dirty="0"/>
              <a:t> Clip</a:t>
            </a:r>
          </a:p>
          <a:p>
            <a:pPr marL="0" indent="0">
              <a:buNone/>
            </a:pPr>
            <a:endParaRPr lang="en-GB" sz="2800" dirty="0"/>
          </a:p>
          <a:p>
            <a:pPr marL="0" indent="0">
              <a:buNone/>
            </a:pPr>
            <a:endParaRPr lang="en-GB" sz="2800" dirty="0"/>
          </a:p>
          <a:p>
            <a:pPr marL="0" indent="0">
              <a:buNone/>
            </a:pPr>
            <a:endParaRPr lang="en-GB" sz="2800" dirty="0"/>
          </a:p>
          <a:p>
            <a:endParaRPr lang="en-GB" sz="2400" dirty="0"/>
          </a:p>
          <a:p>
            <a:pPr marL="0" indent="0">
              <a:buNone/>
            </a:pPr>
            <a:endParaRPr lang="en-GB" sz="2400" dirty="0"/>
          </a:p>
        </p:txBody>
      </p:sp>
      <p:pic>
        <p:nvPicPr>
          <p:cNvPr id="2" name="Online Media 1" title="Values, Beliefs and Atttitudes Definitions">
            <a:hlinkClick r:id="" action="ppaction://media"/>
            <a:extLst>
              <a:ext uri="{FF2B5EF4-FFF2-40B4-BE49-F238E27FC236}">
                <a16:creationId xmlns:a16="http://schemas.microsoft.com/office/drawing/2014/main" id="{0620F1BA-C377-4021-AD55-4949B7A3CCA8}"/>
              </a:ext>
            </a:extLst>
          </p:cNvPr>
          <p:cNvPicPr>
            <a:picLocks noRot="1" noChangeAspect="1"/>
          </p:cNvPicPr>
          <p:nvPr>
            <a:videoFile r:link="rId1"/>
          </p:nvPr>
        </p:nvPicPr>
        <p:blipFill>
          <a:blip r:embed="rId4"/>
          <a:stretch>
            <a:fillRect/>
          </a:stretch>
        </p:blipFill>
        <p:spPr>
          <a:xfrm>
            <a:off x="1025183" y="1805514"/>
            <a:ext cx="7093633" cy="3990168"/>
          </a:xfrm>
          <a:prstGeom prst="rect">
            <a:avLst/>
          </a:prstGeom>
        </p:spPr>
      </p:pic>
    </p:spTree>
    <p:extLst>
      <p:ext uri="{BB962C8B-B14F-4D97-AF65-F5344CB8AC3E}">
        <p14:creationId xmlns:p14="http://schemas.microsoft.com/office/powerpoint/2010/main" val="2331496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el 1"/>
          <p:cNvSpPr>
            <a:spLocks noGrp="1"/>
          </p:cNvSpPr>
          <p:nvPr>
            <p:ph type="title"/>
          </p:nvPr>
        </p:nvSpPr>
        <p:spPr>
          <a:xfrm>
            <a:off x="369887" y="548680"/>
            <a:ext cx="8328025" cy="936104"/>
          </a:xfrm>
        </p:spPr>
        <p:txBody>
          <a:bodyPr>
            <a:noAutofit/>
          </a:bodyPr>
          <a:lstStyle/>
          <a:p>
            <a:pPr algn="l" eaLnBrk="1" hangingPunct="1"/>
            <a:r>
              <a:rPr lang="en-US" altLang="en-US" b="1" dirty="0">
                <a:solidFill>
                  <a:schemeClr val="tx1"/>
                </a:solidFill>
              </a:rPr>
              <a:t>Summary:</a:t>
            </a:r>
          </a:p>
        </p:txBody>
      </p:sp>
      <p:sp>
        <p:nvSpPr>
          <p:cNvPr id="2" name="Slide Number Placeholder 1"/>
          <p:cNvSpPr>
            <a:spLocks noGrp="1"/>
          </p:cNvSpPr>
          <p:nvPr>
            <p:ph type="sldNum" sz="quarter" idx="18"/>
          </p:nvPr>
        </p:nvSpPr>
        <p:spPr/>
        <p:txBody>
          <a:bodyPr/>
          <a:lstStyle/>
          <a:p>
            <a:pPr>
              <a:defRPr/>
            </a:pPr>
            <a:fld id="{0D8B08AE-D2AE-4567-A358-20276AEF5343}" type="slidenum">
              <a:rPr lang="en-US" smtClean="0"/>
              <a:pPr>
                <a:defRPr/>
              </a:pPr>
              <a:t>20</a:t>
            </a:fld>
            <a:endParaRPr lang="en-US" dirty="0"/>
          </a:p>
        </p:txBody>
      </p:sp>
      <p:sp>
        <p:nvSpPr>
          <p:cNvPr id="5" name="Rectangle 4">
            <a:extLst>
              <a:ext uri="{FF2B5EF4-FFF2-40B4-BE49-F238E27FC236}">
                <a16:creationId xmlns:a16="http://schemas.microsoft.com/office/drawing/2014/main" id="{707D2CB8-15EC-4B29-A134-1186857CC83B}"/>
              </a:ext>
            </a:extLst>
          </p:cNvPr>
          <p:cNvSpPr/>
          <p:nvPr/>
        </p:nvSpPr>
        <p:spPr>
          <a:xfrm>
            <a:off x="369887" y="1663167"/>
            <a:ext cx="8328025" cy="2308324"/>
          </a:xfrm>
          <a:prstGeom prst="rect">
            <a:avLst/>
          </a:prstGeom>
        </p:spPr>
        <p:txBody>
          <a:bodyPr wrap="square">
            <a:spAutoFit/>
          </a:bodyPr>
          <a:lstStyle/>
          <a:p>
            <a:pPr marL="285750" lvl="0" indent="-285750">
              <a:buFont typeface="Arial" panose="020B0604020202020204" pitchFamily="34" charset="0"/>
              <a:buChar char="•"/>
            </a:pPr>
            <a:r>
              <a:rPr lang="en-GB" sz="3600" dirty="0"/>
              <a:t>The skills, attitudes, values, beliefs, behaviours of an effective coach/mentor</a:t>
            </a:r>
          </a:p>
          <a:p>
            <a:pPr lvl="0"/>
            <a:endParaRPr lang="en-GB" sz="3600" dirty="0"/>
          </a:p>
        </p:txBody>
      </p:sp>
    </p:spTree>
    <p:extLst>
      <p:ext uri="{BB962C8B-B14F-4D97-AF65-F5344CB8AC3E}">
        <p14:creationId xmlns:p14="http://schemas.microsoft.com/office/powerpoint/2010/main" val="2374054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1913</Words>
  <Application>Microsoft Office PowerPoint</Application>
  <PresentationFormat>On-screen Show (4:3)</PresentationFormat>
  <Paragraphs>279</Paragraphs>
  <Slides>20</Slides>
  <Notes>20</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Myriad Pro</vt:lpstr>
      <vt:lpstr>Arial</vt:lpstr>
      <vt:lpstr>Calibri</vt:lpstr>
      <vt:lpstr>Comic Sans MS</vt:lpstr>
      <vt:lpstr>Tahoma</vt:lpstr>
      <vt:lpstr>Verdana</vt:lpstr>
      <vt:lpstr>20140311PresentationUWTSDTemplate</vt:lpstr>
      <vt:lpstr>PowerPoint Presentation</vt:lpstr>
      <vt:lpstr>1. Skills of the Coach/Mentor</vt:lpstr>
      <vt:lpstr>1.1 Listening (Starr, 2011)</vt:lpstr>
      <vt:lpstr>1.1 Different Levels of Listening </vt:lpstr>
      <vt:lpstr>1.2 Questioning Skills</vt:lpstr>
      <vt:lpstr>1.2 Questioning Skills</vt:lpstr>
      <vt:lpstr>1.2 Pausing</vt:lpstr>
      <vt:lpstr>1.3 Building a state of rapport</vt:lpstr>
      <vt:lpstr>1.4 Using Intuition</vt:lpstr>
      <vt:lpstr>1. 5 Assertiveness, Time Management, Organisational Skills,  Business Acumen</vt:lpstr>
      <vt:lpstr>1. 6 Ethical Awareness</vt:lpstr>
      <vt:lpstr>1. 7 Regulatory Compliance</vt:lpstr>
      <vt:lpstr>3. Attitudes in the Workplace</vt:lpstr>
      <vt:lpstr>3. Attitudes in the Workplace</vt:lpstr>
      <vt:lpstr>4. Beliefs (or Principles)  (Starr, 2011)</vt:lpstr>
      <vt:lpstr>Johari’s window</vt:lpstr>
      <vt:lpstr>Personal Iceberg</vt:lpstr>
      <vt:lpstr> Effective communication </vt:lpstr>
      <vt:lpstr>Values, Beliefs &amp; Attitudes</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Brynach Heffernan</cp:lastModifiedBy>
  <cp:revision>163</cp:revision>
  <cp:lastPrinted>2018-02-09T09:39:01Z</cp:lastPrinted>
  <dcterms:created xsi:type="dcterms:W3CDTF">2015-04-14T15:21:28Z</dcterms:created>
  <dcterms:modified xsi:type="dcterms:W3CDTF">2023-01-05T15:28:09Z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