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301" r:id="rId4"/>
    <p:sldId id="303" r:id="rId5"/>
    <p:sldId id="304" r:id="rId6"/>
    <p:sldId id="262" r:id="rId7"/>
    <p:sldId id="263" r:id="rId8"/>
    <p:sldId id="265" r:id="rId9"/>
    <p:sldId id="306" r:id="rId10"/>
    <p:sldId id="268" r:id="rId11"/>
    <p:sldId id="269" r:id="rId12"/>
    <p:sldId id="305" r:id="rId13"/>
    <p:sldId id="270" r:id="rId14"/>
    <p:sldId id="271" r:id="rId15"/>
    <p:sldId id="272" r:id="rId16"/>
    <p:sldId id="274" r:id="rId17"/>
    <p:sldId id="275" r:id="rId18"/>
    <p:sldId id="276" r:id="rId19"/>
    <p:sldId id="307" r:id="rId20"/>
    <p:sldId id="308" r:id="rId21"/>
    <p:sldId id="309" r:id="rId22"/>
    <p:sldId id="310" r:id="rId23"/>
    <p:sldId id="311" r:id="rId24"/>
    <p:sldId id="312" r:id="rId25"/>
    <p:sldId id="316" r:id="rId26"/>
    <p:sldId id="317" r:id="rId27"/>
    <p:sldId id="318" r:id="rId28"/>
    <p:sldId id="319" r:id="rId29"/>
    <p:sldId id="320" r:id="rId30"/>
    <p:sldId id="313" r:id="rId31"/>
    <p:sldId id="314" r:id="rId32"/>
    <p:sldId id="315" r:id="rId33"/>
    <p:sldId id="297" r:id="rId3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9253DA-C018-4B21-BB5B-2C823C1CF818}" v="19" dt="2026-10-12T08:23:14.81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6-10-12T08:23:14.810" v="19" actId="47"/>
      <pc:docMkLst>
        <pc:docMk/>
      </pc:docMkLst>
      <pc:sldChg chg="del">
        <pc:chgData name="Lara Hopkinson" userId="4c46a3d6-da89-4616-bd45-1b70e49404c2" providerId="ADAL" clId="{7F1F0841-190A-46F8-9915-0C9D4FD90F14}" dt="2026-10-12T08:23:14.810" v="19" actId="47"/>
        <pc:sldMkLst>
          <pc:docMk/>
          <pc:sldMk cId="0" sldId="273"/>
        </pc:sldMkLst>
      </pc:sldChg>
      <pc:sldChg chg="addSp delSp modSp mod">
        <pc:chgData name="Lara Hopkinson" userId="4c46a3d6-da89-4616-bd45-1b70e49404c2" providerId="ADAL" clId="{7F1F0841-190A-46F8-9915-0C9D4FD90F14}" dt="2026-10-12T08:21:45.245" v="8" actId="1076"/>
        <pc:sldMkLst>
          <pc:docMk/>
          <pc:sldMk cId="2236332350" sldId="319"/>
        </pc:sldMkLst>
        <pc:spChg chg="del">
          <ac:chgData name="Lara Hopkinson" userId="4c46a3d6-da89-4616-bd45-1b70e49404c2" providerId="ADAL" clId="{7F1F0841-190A-46F8-9915-0C9D4FD90F14}" dt="2026-10-12T08:21:14.327" v="1" actId="478"/>
          <ac:spMkLst>
            <pc:docMk/>
            <pc:sldMk cId="2236332350" sldId="319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6-10-12T08:21:16.601" v="2" actId="478"/>
          <ac:spMkLst>
            <pc:docMk/>
            <pc:sldMk cId="2236332350" sldId="319"/>
            <ac:spMk id="3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6-10-12T08:21:45.245" v="8" actId="1076"/>
          <ac:spMkLst>
            <pc:docMk/>
            <pc:sldMk cId="2236332350" sldId="319"/>
            <ac:spMk id="6" creationId="{DA0EE908-4040-10F2-8F3F-72E787F3CBBC}"/>
          </ac:spMkLst>
        </pc:spChg>
        <pc:picChg chg="del">
          <ac:chgData name="Lara Hopkinson" userId="4c46a3d6-da89-4616-bd45-1b70e49404c2" providerId="ADAL" clId="{7F1F0841-190A-46F8-9915-0C9D4FD90F14}" dt="2026-10-12T08:21:11.301" v="0" actId="478"/>
          <ac:picMkLst>
            <pc:docMk/>
            <pc:sldMk cId="2236332350" sldId="319"/>
            <ac:picMk id="4" creationId="{00000000-0000-0000-0000-000000000000}"/>
          </ac:picMkLst>
        </pc:picChg>
        <pc:picChg chg="add mod">
          <ac:chgData name="Lara Hopkinson" userId="4c46a3d6-da89-4616-bd45-1b70e49404c2" providerId="ADAL" clId="{7F1F0841-190A-46F8-9915-0C9D4FD90F14}" dt="2026-10-12T08:21:25.900" v="6" actId="14100"/>
          <ac:picMkLst>
            <pc:docMk/>
            <pc:sldMk cId="2236332350" sldId="319"/>
            <ac:picMk id="5" creationId="{654A7396-BA40-F3E1-B577-6E86AA79512C}"/>
          </ac:picMkLst>
        </pc:picChg>
      </pc:sldChg>
      <pc:sldChg chg="del">
        <pc:chgData name="Lara Hopkinson" userId="4c46a3d6-da89-4616-bd45-1b70e49404c2" providerId="ADAL" clId="{7F1F0841-190A-46F8-9915-0C9D4FD90F14}" dt="2026-10-12T08:21:56.124" v="9" actId="47"/>
        <pc:sldMkLst>
          <pc:docMk/>
          <pc:sldMk cId="76361477" sldId="320"/>
        </pc:sldMkLst>
      </pc:sldChg>
      <pc:sldChg chg="addSp delSp modSp new mod">
        <pc:chgData name="Lara Hopkinson" userId="4c46a3d6-da89-4616-bd45-1b70e49404c2" providerId="ADAL" clId="{7F1F0841-190A-46F8-9915-0C9D4FD90F14}" dt="2026-10-12T08:22:42.485" v="18" actId="14100"/>
        <pc:sldMkLst>
          <pc:docMk/>
          <pc:sldMk cId="2739253838" sldId="320"/>
        </pc:sldMkLst>
        <pc:spChg chg="del">
          <ac:chgData name="Lara Hopkinson" userId="4c46a3d6-da89-4616-bd45-1b70e49404c2" providerId="ADAL" clId="{7F1F0841-190A-46F8-9915-0C9D4FD90F14}" dt="2026-10-12T08:22:07.757" v="12" actId="478"/>
          <ac:spMkLst>
            <pc:docMk/>
            <pc:sldMk cId="2739253838" sldId="320"/>
            <ac:spMk id="2" creationId="{B0875F0C-614F-C851-E176-8D96C058DB22}"/>
          </ac:spMkLst>
        </pc:spChg>
        <pc:spChg chg="del">
          <ac:chgData name="Lara Hopkinson" userId="4c46a3d6-da89-4616-bd45-1b70e49404c2" providerId="ADAL" clId="{7F1F0841-190A-46F8-9915-0C9D4FD90F14}" dt="2026-10-12T08:22:06.035" v="11" actId="478"/>
          <ac:spMkLst>
            <pc:docMk/>
            <pc:sldMk cId="2739253838" sldId="320"/>
            <ac:spMk id="3" creationId="{BD6D260A-B92A-D087-39EB-268B1460B7B0}"/>
          </ac:spMkLst>
        </pc:spChg>
        <pc:spChg chg="add mod">
          <ac:chgData name="Lara Hopkinson" userId="4c46a3d6-da89-4616-bd45-1b70e49404c2" providerId="ADAL" clId="{7F1F0841-190A-46F8-9915-0C9D4FD90F14}" dt="2026-10-12T08:22:33.644" v="15" actId="207"/>
          <ac:spMkLst>
            <pc:docMk/>
            <pc:sldMk cId="2739253838" sldId="320"/>
            <ac:spMk id="5" creationId="{89093ACD-4268-4977-E619-4CED8051D9B0}"/>
          </ac:spMkLst>
        </pc:spChg>
        <pc:picChg chg="add mod">
          <ac:chgData name="Lara Hopkinson" userId="4c46a3d6-da89-4616-bd45-1b70e49404c2" providerId="ADAL" clId="{7F1F0841-190A-46F8-9915-0C9D4FD90F14}" dt="2026-10-12T08:22:42.485" v="18" actId="14100"/>
          <ac:picMkLst>
            <pc:docMk/>
            <pc:sldMk cId="2739253838" sldId="320"/>
            <ac:picMk id="4" creationId="{006E8C95-D557-A4A8-BB06-6E4D6B033FC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699516"/>
            <a:ext cx="8001000" cy="76809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15900" y="2467482"/>
            <a:ext cx="8712200" cy="14674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7359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79600" y="3300348"/>
            <a:ext cx="6384798" cy="2638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510523" y="6567220"/>
            <a:ext cx="2032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BBBBBB"/>
                </a:solidFill>
                <a:latin typeface="Times New Roman"/>
                <a:cs typeface="Times New Roman"/>
              </a:defRPr>
            </a:lvl1pPr>
          </a:lstStyle>
          <a:p>
            <a:pPr marL="101600">
              <a:lnSpc>
                <a:spcPts val="1305"/>
              </a:lnSpc>
            </a:pPr>
            <a:fld id="{81D60167-4931-47E6-BA6A-407CBD079E47}" type="slidenum">
              <a:rPr dirty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un.org/en/sustainablefuture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13816" y="594359"/>
            <a:ext cx="7776972" cy="960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33857" y="2420848"/>
            <a:ext cx="4224528" cy="316839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69789" y="3167760"/>
            <a:ext cx="3133090" cy="10979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24180" marR="5080" indent="-411480">
              <a:lnSpc>
                <a:spcPct val="100000"/>
              </a:lnSpc>
            </a:pPr>
            <a:r>
              <a:rPr sz="3600" spc="-5">
                <a:solidFill>
                  <a:srgbClr val="FFFFFF"/>
                </a:solidFill>
                <a:latin typeface="Verdana"/>
                <a:cs typeface="Verdana"/>
              </a:rPr>
              <a:t>Concepts</a:t>
            </a:r>
            <a:r>
              <a:rPr sz="3600" spc="-114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3600">
                <a:solidFill>
                  <a:srgbClr val="FFFFFF"/>
                </a:solidFill>
                <a:latin typeface="Verdana"/>
                <a:cs typeface="Verdana"/>
              </a:rPr>
              <a:t>and  Principles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70569" y="6550152"/>
            <a:ext cx="1016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>
                <a:solidFill>
                  <a:srgbClr val="BBBBBB"/>
                </a:solidFill>
                <a:latin typeface="Times New Roman"/>
                <a:cs typeface="Times New Roman"/>
              </a:rPr>
              <a:t>5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599423" y="6550152"/>
            <a:ext cx="1016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>
                <a:solidFill>
                  <a:srgbClr val="BBBBBB"/>
                </a:solidFill>
                <a:latin typeface="Times New Roman"/>
                <a:cs typeface="Times New Roman"/>
              </a:rPr>
              <a:t>6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252727" y="361188"/>
            <a:ext cx="5495544" cy="14356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15900" y="2025522"/>
            <a:ext cx="2941320" cy="426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">
                <a:latin typeface="Tahoma"/>
                <a:cs typeface="Tahoma"/>
              </a:rPr>
              <a:t>General</a:t>
            </a:r>
            <a:r>
              <a:rPr sz="2800" spc="-45">
                <a:latin typeface="Tahoma"/>
                <a:cs typeface="Tahoma"/>
              </a:rPr>
              <a:t> </a:t>
            </a:r>
            <a:r>
              <a:rPr sz="2800" spc="-10">
                <a:latin typeface="Tahoma"/>
                <a:cs typeface="Tahoma"/>
              </a:rPr>
              <a:t>definitions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84300" y="2516560"/>
            <a:ext cx="6623050" cy="3176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1300" marR="396875" indent="-228600">
              <a:lnSpc>
                <a:spcPct val="95300"/>
              </a:lnSpc>
              <a:buSzPct val="90476"/>
              <a:buFont typeface="Wingdings"/>
              <a:buChar char=""/>
              <a:tabLst>
                <a:tab pos="241300" algn="l"/>
              </a:tabLst>
            </a:pP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…the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capacity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system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maintain output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at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a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level 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approximately equal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to or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greater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than </a:t>
            </a:r>
            <a:r>
              <a:rPr sz="2100" i="1" spc="-35">
                <a:solidFill>
                  <a:srgbClr val="FFFFFF"/>
                </a:solidFill>
                <a:latin typeface="Tahoma"/>
                <a:cs typeface="Tahoma"/>
              </a:rPr>
              <a:t>its </a:t>
            </a:r>
            <a:r>
              <a:rPr sz="2100" i="1" spc="-40">
                <a:solidFill>
                  <a:srgbClr val="FFFFFF"/>
                </a:solidFill>
                <a:latin typeface="Tahoma"/>
                <a:cs typeface="Tahoma"/>
              </a:rPr>
              <a:t>historical 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average,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with the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approximation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determined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by the  </a:t>
            </a:r>
            <a:r>
              <a:rPr sz="2100" i="1" spc="-40">
                <a:solidFill>
                  <a:srgbClr val="FFFFFF"/>
                </a:solidFill>
                <a:latin typeface="Tahoma"/>
                <a:cs typeface="Tahoma"/>
              </a:rPr>
              <a:t>historical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level of</a:t>
            </a:r>
            <a:r>
              <a:rPr sz="2100" i="1" spc="-7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i="1" spc="-60">
                <a:solidFill>
                  <a:srgbClr val="FFFFFF"/>
                </a:solidFill>
                <a:latin typeface="Tahoma"/>
                <a:cs typeface="Tahoma"/>
              </a:rPr>
              <a:t>variability.</a:t>
            </a:r>
            <a:endParaRPr sz="2100">
              <a:latin typeface="Tahoma"/>
              <a:cs typeface="Tahoma"/>
            </a:endParaRPr>
          </a:p>
          <a:p>
            <a:pPr marL="240665">
              <a:lnSpc>
                <a:spcPts val="2400"/>
              </a:lnSpc>
            </a:pPr>
            <a:r>
              <a:rPr sz="2100" b="1" i="1" spc="-70">
                <a:solidFill>
                  <a:srgbClr val="FFFFFF"/>
                </a:solidFill>
                <a:latin typeface="Tahoma"/>
                <a:cs typeface="Tahoma"/>
              </a:rPr>
              <a:t>Lynam </a:t>
            </a:r>
            <a:r>
              <a:rPr sz="2100" b="1" i="1" spc="-60">
                <a:solidFill>
                  <a:srgbClr val="FFFFFF"/>
                </a:solidFill>
                <a:latin typeface="Tahoma"/>
                <a:cs typeface="Tahoma"/>
              </a:rPr>
              <a:t>and Herdt</a:t>
            </a:r>
            <a:r>
              <a:rPr sz="2100" b="1" i="1" spc="-7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b="1" i="1" spc="-60">
                <a:solidFill>
                  <a:srgbClr val="FFFFFF"/>
                </a:solidFill>
                <a:latin typeface="Tahoma"/>
                <a:cs typeface="Tahoma"/>
              </a:rPr>
              <a:t>(1989)</a:t>
            </a:r>
            <a:endParaRPr sz="21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50">
              <a:latin typeface="Times New Roman"/>
              <a:cs typeface="Times New Roman"/>
            </a:endParaRPr>
          </a:p>
          <a:p>
            <a:pPr marL="241300" marR="5080" indent="-228600" algn="just">
              <a:lnSpc>
                <a:spcPts val="2400"/>
              </a:lnSpc>
              <a:buSzPct val="90476"/>
              <a:buFont typeface="Wingdings"/>
              <a:buChar char=""/>
              <a:tabLst>
                <a:tab pos="241300" algn="l"/>
              </a:tabLst>
            </a:pP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…maximising the net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benefits of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economic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development, 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subject to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maintaining the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services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quality </a:t>
            </a:r>
            <a:r>
              <a:rPr sz="21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natural  resources </a:t>
            </a:r>
            <a:r>
              <a:rPr sz="2100" i="1" spc="-55">
                <a:solidFill>
                  <a:srgbClr val="FFFFFF"/>
                </a:solidFill>
                <a:latin typeface="Tahoma"/>
                <a:cs typeface="Tahoma"/>
              </a:rPr>
              <a:t>over</a:t>
            </a:r>
            <a:r>
              <a:rPr sz="2100" i="1" spc="-14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i="1" spc="-50">
                <a:solidFill>
                  <a:srgbClr val="FFFFFF"/>
                </a:solidFill>
                <a:latin typeface="Tahoma"/>
                <a:cs typeface="Tahoma"/>
              </a:rPr>
              <a:t>time.</a:t>
            </a:r>
            <a:endParaRPr sz="2100">
              <a:latin typeface="Tahoma"/>
              <a:cs typeface="Tahoma"/>
            </a:endParaRPr>
          </a:p>
          <a:p>
            <a:pPr marL="240665">
              <a:lnSpc>
                <a:spcPts val="2340"/>
              </a:lnSpc>
            </a:pPr>
            <a:r>
              <a:rPr sz="2100" b="1" i="1" spc="-60">
                <a:solidFill>
                  <a:srgbClr val="FFFFFF"/>
                </a:solidFill>
                <a:latin typeface="Tahoma"/>
                <a:cs typeface="Tahoma"/>
              </a:rPr>
              <a:t>Pearce and Turner</a:t>
            </a:r>
            <a:r>
              <a:rPr sz="2100" b="1" i="1" spc="-9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100" b="1" i="1" spc="-65">
                <a:solidFill>
                  <a:srgbClr val="FFFFFF"/>
                </a:solidFill>
                <a:latin typeface="Tahoma"/>
                <a:cs typeface="Tahoma"/>
              </a:rPr>
              <a:t>(1990)</a:t>
            </a:r>
            <a:endParaRPr sz="21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A1F2A1-B501-4728-9FBA-58A2F1D60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800" y="2362200"/>
            <a:ext cx="6629400" cy="2743200"/>
          </a:xfrm>
        </p:spPr>
        <p:txBody>
          <a:bodyPr/>
          <a:lstStyle/>
          <a:p>
            <a:r>
              <a:rPr lang="en-GB" sz="2800" b="1"/>
              <a:t>"Sustainable development is development that meets the needs of the present, without compromising the ability of future generations to meet their own needs."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4193047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BB31D-8501-4AD2-8612-BBC2A8670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553998"/>
          </a:xfrm>
        </p:spPr>
        <p:txBody>
          <a:bodyPr/>
          <a:lstStyle/>
          <a:p>
            <a:r>
              <a:rPr lang="en-GB" sz="3600" b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Basic principle…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E4A86-723A-47E3-98CD-6396F5982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9600" y="1676400"/>
            <a:ext cx="6384798" cy="369332"/>
          </a:xfrm>
        </p:spPr>
        <p:txBody>
          <a:bodyPr/>
          <a:lstStyle/>
          <a:p>
            <a:r>
              <a:rPr lang="en-GB"/>
              <a:t>Balance different, and often competing needs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02CD9DC-8E22-41AB-AB23-63273C7F5CC7}"/>
              </a:ext>
            </a:extLst>
          </p:cNvPr>
          <p:cNvSpPr/>
          <p:nvPr/>
        </p:nvSpPr>
        <p:spPr>
          <a:xfrm>
            <a:off x="6400800" y="2732314"/>
            <a:ext cx="1905000" cy="182880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0847E78-64FA-42A9-A35D-B3333F7CA871}"/>
              </a:ext>
            </a:extLst>
          </p:cNvPr>
          <p:cNvSpPr/>
          <p:nvPr/>
        </p:nvSpPr>
        <p:spPr>
          <a:xfrm>
            <a:off x="914400" y="2785188"/>
            <a:ext cx="1905000" cy="182880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B2AA938-B253-4CDC-854D-B782A37822FD}"/>
              </a:ext>
            </a:extLst>
          </p:cNvPr>
          <p:cNvSpPr/>
          <p:nvPr/>
        </p:nvSpPr>
        <p:spPr>
          <a:xfrm>
            <a:off x="3581400" y="2732314"/>
            <a:ext cx="1905000" cy="18288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E984D9-A7E3-475F-A26A-F894744B48EC}"/>
              </a:ext>
            </a:extLst>
          </p:cNvPr>
          <p:cNvSpPr txBox="1"/>
          <p:nvPr/>
        </p:nvSpPr>
        <p:spPr>
          <a:xfrm>
            <a:off x="6733077" y="4942114"/>
            <a:ext cx="1039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Economy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D58F6C-8384-4C9A-B9BF-DB0030A6A16E}"/>
              </a:ext>
            </a:extLst>
          </p:cNvPr>
          <p:cNvSpPr txBox="1"/>
          <p:nvPr/>
        </p:nvSpPr>
        <p:spPr>
          <a:xfrm>
            <a:off x="1104901" y="4994988"/>
            <a:ext cx="1388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Environment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DFABAE-EDEE-4E3E-A9C5-1FB9D0AB4C5B}"/>
              </a:ext>
            </a:extLst>
          </p:cNvPr>
          <p:cNvSpPr txBox="1"/>
          <p:nvPr/>
        </p:nvSpPr>
        <p:spPr>
          <a:xfrm>
            <a:off x="4094688" y="5018314"/>
            <a:ext cx="858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Society</a:t>
            </a:r>
          </a:p>
        </p:txBody>
      </p:sp>
    </p:spTree>
    <p:extLst>
      <p:ext uri="{BB962C8B-B14F-4D97-AF65-F5344CB8AC3E}">
        <p14:creationId xmlns:p14="http://schemas.microsoft.com/office/powerpoint/2010/main" val="2748849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9473E-71C0-41B6-9118-103C2F8D6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3A9BB3-8915-4DE6-BD58-C85F799A6B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8B027F-736A-465C-987A-DCCEB42C9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98447" y="594359"/>
            <a:ext cx="6789420" cy="960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99744" y="2145792"/>
            <a:ext cx="3182111" cy="378561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6389" y="2025522"/>
            <a:ext cx="3734180" cy="855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24180" marR="5080" indent="-411480">
              <a:lnSpc>
                <a:spcPct val="100000"/>
              </a:lnSpc>
              <a:buClr>
                <a:srgbClr val="F8F8F8"/>
              </a:buClr>
              <a:buSzPct val="64285"/>
              <a:buFont typeface="Wingdings"/>
              <a:buChar char=""/>
              <a:tabLst>
                <a:tab pos="424180" algn="l"/>
              </a:tabLst>
            </a:pPr>
            <a:r>
              <a:rPr sz="2800" spc="-5">
                <a:latin typeface="Tahoma"/>
                <a:cs typeface="Tahoma"/>
              </a:rPr>
              <a:t>International</a:t>
            </a:r>
            <a:r>
              <a:rPr lang="en-GB" sz="2800" spc="-5">
                <a:latin typeface="Tahoma"/>
                <a:cs typeface="Tahoma"/>
              </a:rPr>
              <a:t> </a:t>
            </a:r>
            <a:r>
              <a:rPr sz="2800" spc="-5">
                <a:latin typeface="Tahoma"/>
                <a:cs typeface="Tahoma"/>
              </a:rPr>
              <a:t>d</a:t>
            </a:r>
            <a:r>
              <a:rPr sz="2800">
                <a:latin typeface="Tahoma"/>
                <a:cs typeface="Tahoma"/>
              </a:rPr>
              <a:t>e</a:t>
            </a:r>
            <a:r>
              <a:rPr sz="2800" spc="-30">
                <a:latin typeface="Tahoma"/>
                <a:cs typeface="Tahoma"/>
              </a:rPr>
              <a:t>v</a:t>
            </a:r>
            <a:r>
              <a:rPr sz="2800" spc="-10">
                <a:latin typeface="Tahoma"/>
                <a:cs typeface="Tahoma"/>
              </a:rPr>
              <a:t>el</a:t>
            </a:r>
            <a:r>
              <a:rPr sz="2800" spc="0">
                <a:latin typeface="Tahoma"/>
                <a:cs typeface="Tahoma"/>
              </a:rPr>
              <a:t>o</a:t>
            </a:r>
            <a:r>
              <a:rPr sz="2800" spc="-5">
                <a:latin typeface="Tahoma"/>
                <a:cs typeface="Tahoma"/>
              </a:rPr>
              <a:t>p</a:t>
            </a:r>
            <a:r>
              <a:rPr sz="2800">
                <a:latin typeface="Tahoma"/>
                <a:cs typeface="Tahoma"/>
              </a:rPr>
              <a:t>m</a:t>
            </a:r>
            <a:r>
              <a:rPr sz="2800" spc="-10">
                <a:latin typeface="Tahoma"/>
                <a:cs typeface="Tahoma"/>
              </a:rPr>
              <a:t>e</a:t>
            </a:r>
            <a:r>
              <a:rPr sz="2800">
                <a:latin typeface="Tahoma"/>
                <a:cs typeface="Tahoma"/>
              </a:rPr>
              <a:t>n</a:t>
            </a:r>
            <a:r>
              <a:rPr sz="2800" spc="-5">
                <a:latin typeface="Tahoma"/>
                <a:cs typeface="Tahoma"/>
              </a:rPr>
              <a:t>t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70569" y="6550152"/>
            <a:ext cx="1016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>
                <a:solidFill>
                  <a:srgbClr val="BBBBBB"/>
                </a:solidFill>
                <a:latin typeface="Times New Roman"/>
                <a:cs typeface="Times New Roman"/>
              </a:rPr>
              <a:t>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36389" y="3476625"/>
            <a:ext cx="4387850" cy="2783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24180" indent="-411480">
              <a:lnSpc>
                <a:spcPct val="100000"/>
              </a:lnSpc>
              <a:buClr>
                <a:srgbClr val="F8F8F8"/>
              </a:buClr>
              <a:buSzPct val="64285"/>
              <a:buFont typeface="Wingdings"/>
              <a:buChar char=""/>
              <a:tabLst>
                <a:tab pos="424180" algn="l"/>
              </a:tabLst>
            </a:pPr>
            <a:r>
              <a:rPr sz="2800" spc="-5">
                <a:solidFill>
                  <a:srgbClr val="FFFFFF"/>
                </a:solidFill>
                <a:latin typeface="Tahoma"/>
                <a:cs typeface="Tahoma"/>
              </a:rPr>
              <a:t>Global</a:t>
            </a:r>
            <a:r>
              <a:rPr sz="2800" spc="-6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800" spc="-5">
                <a:solidFill>
                  <a:srgbClr val="FFFFFF"/>
                </a:solidFill>
                <a:latin typeface="Tahoma"/>
                <a:cs typeface="Tahoma"/>
              </a:rPr>
              <a:t>development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9"/>
              </a:spcBef>
              <a:buClr>
                <a:srgbClr val="F8F8F8"/>
              </a:buClr>
              <a:buFont typeface="Wingdings"/>
              <a:buChar char=""/>
            </a:pPr>
            <a:endParaRPr sz="4050">
              <a:latin typeface="Times New Roman"/>
              <a:cs typeface="Times New Roman"/>
            </a:endParaRPr>
          </a:p>
          <a:p>
            <a:pPr marL="424180" indent="-411480">
              <a:lnSpc>
                <a:spcPct val="100000"/>
              </a:lnSpc>
              <a:buClr>
                <a:srgbClr val="F8F8F8"/>
              </a:buClr>
              <a:buSzPct val="64285"/>
              <a:buFont typeface="Wingdings"/>
              <a:buChar char=""/>
              <a:tabLst>
                <a:tab pos="424180" algn="l"/>
              </a:tabLst>
            </a:pPr>
            <a:r>
              <a:rPr sz="2800" spc="-10">
                <a:solidFill>
                  <a:srgbClr val="FFFFFF"/>
                </a:solidFill>
                <a:latin typeface="Tahoma"/>
                <a:cs typeface="Tahoma"/>
              </a:rPr>
              <a:t>Human</a:t>
            </a:r>
            <a:r>
              <a:rPr sz="2800" spc="-6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800" spc="-5">
                <a:solidFill>
                  <a:srgbClr val="FFFFFF"/>
                </a:solidFill>
                <a:latin typeface="Tahoma"/>
                <a:cs typeface="Tahoma"/>
              </a:rPr>
              <a:t>development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8"/>
              </a:spcBef>
            </a:pPr>
            <a:endParaRPr sz="4050">
              <a:latin typeface="Times New Roman"/>
              <a:cs typeface="Times New Roman"/>
            </a:endParaRPr>
          </a:p>
          <a:p>
            <a:pPr marL="103505">
              <a:lnSpc>
                <a:spcPct val="100000"/>
              </a:lnSpc>
            </a:pP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Development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is about</a:t>
            </a:r>
            <a:r>
              <a:rPr sz="2400" spc="-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enlarging</a:t>
            </a:r>
            <a:endParaRPr sz="2400">
              <a:latin typeface="Tahoma"/>
              <a:cs typeface="Tahoma"/>
            </a:endParaRPr>
          </a:p>
          <a:p>
            <a:pPr marL="103505">
              <a:lnSpc>
                <a:spcPct val="100000"/>
              </a:lnSpc>
            </a:pPr>
            <a:r>
              <a:rPr sz="2400" spc="-15">
                <a:solidFill>
                  <a:srgbClr val="FFFFFF"/>
                </a:solidFill>
                <a:latin typeface="Tahoma"/>
                <a:cs typeface="Tahoma"/>
              </a:rPr>
              <a:t>people’s</a:t>
            </a:r>
            <a:r>
              <a:rPr sz="2400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choices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92124" y="699516"/>
            <a:ext cx="5984748" cy="7680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84300" y="2036698"/>
            <a:ext cx="6580505" cy="10020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1300" marR="5080" indent="-228600">
              <a:lnSpc>
                <a:spcPts val="2640"/>
              </a:lnSpc>
              <a:buSzPct val="89130"/>
              <a:buFont typeface="Wingdings"/>
              <a:buChar char=""/>
              <a:tabLst>
                <a:tab pos="241300" algn="l"/>
              </a:tabLst>
            </a:pPr>
            <a:r>
              <a:rPr sz="2300" i="1" spc="-90">
                <a:latin typeface="Tahoma"/>
                <a:cs typeface="Tahoma"/>
              </a:rPr>
              <a:t>… </a:t>
            </a:r>
            <a:r>
              <a:rPr sz="2300" i="1" spc="-60">
                <a:latin typeface="Tahoma"/>
                <a:cs typeface="Tahoma"/>
              </a:rPr>
              <a:t>development </a:t>
            </a:r>
            <a:r>
              <a:rPr sz="2300" i="1" spc="-50">
                <a:latin typeface="Tahoma"/>
                <a:cs typeface="Tahoma"/>
              </a:rPr>
              <a:t>that </a:t>
            </a:r>
            <a:r>
              <a:rPr sz="2300" i="1" spc="-60">
                <a:latin typeface="Tahoma"/>
                <a:cs typeface="Tahoma"/>
              </a:rPr>
              <a:t>improves </a:t>
            </a:r>
            <a:r>
              <a:rPr sz="2300" i="1" spc="-50">
                <a:latin typeface="Tahoma"/>
                <a:cs typeface="Tahoma"/>
              </a:rPr>
              <a:t>the quality of </a:t>
            </a:r>
            <a:r>
              <a:rPr sz="2300" i="1" spc="-65">
                <a:latin typeface="Tahoma"/>
                <a:cs typeface="Tahoma"/>
              </a:rPr>
              <a:t>human  </a:t>
            </a:r>
            <a:r>
              <a:rPr sz="2300" i="1" spc="-45">
                <a:latin typeface="Tahoma"/>
                <a:cs typeface="Tahoma"/>
              </a:rPr>
              <a:t>life </a:t>
            </a:r>
            <a:r>
              <a:rPr sz="2300" i="1" spc="-50">
                <a:latin typeface="Tahoma"/>
                <a:cs typeface="Tahoma"/>
              </a:rPr>
              <a:t>while </a:t>
            </a:r>
            <a:r>
              <a:rPr sz="2300" i="1" spc="-40">
                <a:latin typeface="Tahoma"/>
                <a:cs typeface="Tahoma"/>
              </a:rPr>
              <a:t>living </a:t>
            </a:r>
            <a:r>
              <a:rPr sz="2300" i="1" spc="-50">
                <a:latin typeface="Tahoma"/>
                <a:cs typeface="Tahoma"/>
              </a:rPr>
              <a:t>within </a:t>
            </a:r>
            <a:r>
              <a:rPr sz="2300" i="1" spc="-55">
                <a:latin typeface="Tahoma"/>
                <a:cs typeface="Tahoma"/>
              </a:rPr>
              <a:t>the carrying capacity </a:t>
            </a:r>
            <a:r>
              <a:rPr sz="2300" i="1" spc="-45">
                <a:latin typeface="Tahoma"/>
                <a:cs typeface="Tahoma"/>
              </a:rPr>
              <a:t>of  </a:t>
            </a:r>
            <a:r>
              <a:rPr sz="2300" i="1" spc="-60">
                <a:latin typeface="Tahoma"/>
                <a:cs typeface="Tahoma"/>
              </a:rPr>
              <a:t>supported </a:t>
            </a:r>
            <a:r>
              <a:rPr sz="2300" i="1" spc="-55">
                <a:latin typeface="Tahoma"/>
                <a:cs typeface="Tahoma"/>
              </a:rPr>
              <a:t>ecosystems. </a:t>
            </a:r>
            <a:r>
              <a:rPr sz="2300" b="1" i="1" spc="-75">
                <a:latin typeface="Tahoma"/>
                <a:cs typeface="Tahoma"/>
              </a:rPr>
              <a:t>IUCN</a:t>
            </a:r>
            <a:r>
              <a:rPr sz="2300" b="1" i="1" spc="85">
                <a:latin typeface="Tahoma"/>
                <a:cs typeface="Tahoma"/>
              </a:rPr>
              <a:t> </a:t>
            </a:r>
            <a:r>
              <a:rPr sz="2300" b="1" i="1" spc="-60">
                <a:latin typeface="Tahoma"/>
                <a:cs typeface="Tahoma"/>
              </a:rPr>
              <a:t>(1991</a:t>
            </a:r>
            <a:r>
              <a:rPr sz="2300" i="1" spc="-60">
                <a:latin typeface="Tahoma"/>
                <a:cs typeface="Tahoma"/>
              </a:rPr>
              <a:t>)</a:t>
            </a:r>
            <a:endParaRPr sz="2300">
              <a:latin typeface="Tahoma"/>
              <a:cs typeface="Tahoma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7</a:t>
            </a:fld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84300" y="3503381"/>
            <a:ext cx="6123940" cy="1346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1300" marR="5080" indent="-228600">
              <a:lnSpc>
                <a:spcPct val="95700"/>
              </a:lnSpc>
              <a:buSzPct val="89130"/>
              <a:buFont typeface="Wingdings"/>
              <a:buChar char=""/>
              <a:tabLst>
                <a:tab pos="241300" algn="l"/>
              </a:tabLst>
            </a:pP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…development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that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meets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needs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current  generations without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compromising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300" i="1" spc="-45">
                <a:solidFill>
                  <a:srgbClr val="FFFFFF"/>
                </a:solidFill>
                <a:latin typeface="Tahoma"/>
                <a:cs typeface="Tahoma"/>
              </a:rPr>
              <a:t>ability of 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future generations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meet </a:t>
            </a:r>
            <a:r>
              <a:rPr sz="2300" i="1" spc="-45">
                <a:solidFill>
                  <a:srgbClr val="FFFFFF"/>
                </a:solidFill>
                <a:latin typeface="Tahoma"/>
                <a:cs typeface="Tahoma"/>
              </a:rPr>
              <a:t>their </a:t>
            </a:r>
            <a:r>
              <a:rPr sz="2300" i="1" spc="-65">
                <a:solidFill>
                  <a:srgbClr val="FFFFFF"/>
                </a:solidFill>
                <a:latin typeface="Tahoma"/>
                <a:cs typeface="Tahoma"/>
              </a:rPr>
              <a:t>own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needs.  </a:t>
            </a:r>
            <a:r>
              <a:rPr sz="2300" b="1" i="1" spc="-80">
                <a:solidFill>
                  <a:srgbClr val="FFFFFF"/>
                </a:solidFill>
                <a:latin typeface="Tahoma"/>
                <a:cs typeface="Tahoma"/>
              </a:rPr>
              <a:t>WCED</a:t>
            </a:r>
            <a:r>
              <a:rPr sz="2300" b="1" i="1" spc="-1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300" b="1" i="1" spc="-60">
                <a:solidFill>
                  <a:srgbClr val="FFFFFF"/>
                </a:solidFill>
                <a:latin typeface="Tahoma"/>
                <a:cs typeface="Tahoma"/>
              </a:rPr>
              <a:t>(1987)</a:t>
            </a:r>
            <a:endParaRPr sz="23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39665" y="5832652"/>
            <a:ext cx="3340100" cy="393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10">
                <a:solidFill>
                  <a:srgbClr val="FFFFFF"/>
                </a:solidFill>
                <a:latin typeface="Calibri"/>
                <a:cs typeface="Calibri"/>
              </a:rPr>
              <a:t>How would you define</a:t>
            </a:r>
            <a:r>
              <a:rPr sz="2400" spc="-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>
                <a:solidFill>
                  <a:srgbClr val="FFFFFF"/>
                </a:solidFill>
                <a:latin typeface="Calibri"/>
                <a:cs typeface="Calibri"/>
              </a:rPr>
              <a:t>SD?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17" y="193483"/>
            <a:ext cx="5095875" cy="3655441"/>
          </a:xfrm>
          <a:prstGeom prst="rect">
            <a:avLst/>
          </a:prstGeom>
        </p:spPr>
      </p:pic>
      <p:sp>
        <p:nvSpPr>
          <p:cNvPr id="2" name="object 2"/>
          <p:cNvSpPr txBox="1"/>
          <p:nvPr/>
        </p:nvSpPr>
        <p:spPr>
          <a:xfrm>
            <a:off x="450900" y="4760341"/>
            <a:ext cx="2383155" cy="11017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72085" algn="just">
              <a:lnSpc>
                <a:spcPct val="100000"/>
              </a:lnSpc>
            </a:pP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Integrating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the 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natural with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the  built</a:t>
            </a:r>
            <a:r>
              <a:rPr sz="2400" spc="-114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environment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505200" y="2743200"/>
            <a:ext cx="5324094" cy="344500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294882" y="1044575"/>
            <a:ext cx="1757045" cy="728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850"/>
              </a:lnSpc>
            </a:pP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Sustainable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ts val="2850"/>
              </a:lnSpc>
            </a:pP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de</a:t>
            </a:r>
            <a:r>
              <a:rPr sz="2400" spc="-25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elopment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F0C715-5D7B-4F1D-9820-035FC40BDB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0" r="955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2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FE3C21E-9410-43A2-9789-66778CB9C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sz="31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j-cs"/>
              </a:rPr>
              <a:t>Is it all about the environment?</a:t>
            </a:r>
          </a:p>
        </p:txBody>
      </p:sp>
    </p:spTree>
    <p:extLst>
      <p:ext uri="{BB962C8B-B14F-4D97-AF65-F5344CB8AC3E}">
        <p14:creationId xmlns:p14="http://schemas.microsoft.com/office/powerpoint/2010/main" val="3564740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376554"/>
            <a:ext cx="3678554" cy="10109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  <a:tabLst>
                <a:tab pos="3362960" algn="l"/>
              </a:tabLst>
            </a:pP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Sustainability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is often 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2200" spc="-15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nside</a:t>
            </a:r>
            <a:r>
              <a:rPr sz="2200" spc="-2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2200" spc="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by </a:t>
            </a:r>
            <a:r>
              <a:rPr sz="220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ome</a:t>
            </a:r>
            <a:r>
              <a:rPr sz="2200" spc="2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220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be</a:t>
            </a:r>
            <a:r>
              <a:rPr sz="2200">
                <a:solidFill>
                  <a:srgbClr val="FFFFFF"/>
                </a:solidFill>
                <a:latin typeface="Tahoma"/>
                <a:cs typeface="Tahoma"/>
              </a:rPr>
              <a:t>	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an 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economic</a:t>
            </a:r>
            <a:r>
              <a:rPr sz="2200" spc="-4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state.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5940" y="1550288"/>
            <a:ext cx="3863340" cy="1038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914400">
              <a:lnSpc>
                <a:spcPts val="2690"/>
              </a:lnSpc>
            </a:pPr>
            <a:r>
              <a:rPr sz="2300" i="1" spc="-70">
                <a:latin typeface="Tahoma"/>
                <a:cs typeface="Tahoma"/>
              </a:rPr>
              <a:t>i.e., </a:t>
            </a:r>
            <a:r>
              <a:rPr sz="2300" i="1" spc="-60">
                <a:latin typeface="Tahoma"/>
                <a:cs typeface="Tahoma"/>
              </a:rPr>
              <a:t>demands </a:t>
            </a:r>
            <a:r>
              <a:rPr sz="2300" i="1" spc="-55">
                <a:latin typeface="Tahoma"/>
                <a:cs typeface="Tahoma"/>
              </a:rPr>
              <a:t>placed </a:t>
            </a:r>
            <a:r>
              <a:rPr sz="2300" i="1" spc="-60">
                <a:latin typeface="Tahoma"/>
                <a:cs typeface="Tahoma"/>
              </a:rPr>
              <a:t>on  </a:t>
            </a:r>
            <a:r>
              <a:rPr sz="2300" i="1" spc="-55">
                <a:latin typeface="Tahoma"/>
                <a:cs typeface="Tahoma"/>
              </a:rPr>
              <a:t>the </a:t>
            </a:r>
            <a:r>
              <a:rPr sz="2300" i="1" spc="-60">
                <a:latin typeface="Tahoma"/>
                <a:cs typeface="Tahoma"/>
              </a:rPr>
              <a:t>environment </a:t>
            </a:r>
            <a:r>
              <a:rPr sz="2300" i="1" spc="-55">
                <a:latin typeface="Tahoma"/>
                <a:cs typeface="Tahoma"/>
              </a:rPr>
              <a:t>by</a:t>
            </a:r>
            <a:r>
              <a:rPr sz="2300" i="1" spc="-10">
                <a:latin typeface="Tahoma"/>
                <a:cs typeface="Tahoma"/>
              </a:rPr>
              <a:t> </a:t>
            </a:r>
            <a:r>
              <a:rPr sz="2300" i="1" spc="-55">
                <a:latin typeface="Tahoma"/>
                <a:cs typeface="Tahoma"/>
              </a:rPr>
              <a:t>people</a:t>
            </a:r>
            <a:r>
              <a:rPr lang="en-GB" sz="2300">
                <a:latin typeface="Tahoma"/>
                <a:cs typeface="Tahoma"/>
              </a:rPr>
              <a:t> </a:t>
            </a:r>
            <a:r>
              <a:rPr sz="2300" i="1" spc="-60">
                <a:latin typeface="Tahoma"/>
                <a:cs typeface="Tahoma"/>
              </a:rPr>
              <a:t>and </a:t>
            </a:r>
            <a:r>
              <a:rPr sz="2300" i="1" spc="-65">
                <a:latin typeface="Tahoma"/>
                <a:cs typeface="Tahoma"/>
              </a:rPr>
              <a:t>commerce </a:t>
            </a:r>
            <a:r>
              <a:rPr sz="2300" i="1" spc="-60">
                <a:latin typeface="Tahoma"/>
                <a:cs typeface="Tahoma"/>
              </a:rPr>
              <a:t>can</a:t>
            </a:r>
            <a:r>
              <a:rPr sz="2300" i="1" spc="-30">
                <a:latin typeface="Tahoma"/>
                <a:cs typeface="Tahoma"/>
              </a:rPr>
              <a:t> </a:t>
            </a:r>
            <a:r>
              <a:rPr sz="2300" i="1" spc="-60">
                <a:latin typeface="Tahoma"/>
                <a:cs typeface="Tahoma"/>
              </a:rPr>
              <a:t>be</a:t>
            </a:r>
            <a:endParaRPr sz="23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2551239"/>
            <a:ext cx="3678554" cy="1357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40"/>
              </a:lnSpc>
            </a:pP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met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without reducing</a:t>
            </a:r>
            <a:r>
              <a:rPr sz="2300" i="1" spc="-1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lang="en-GB" sz="2300">
                <a:latin typeface="Tahoma"/>
                <a:cs typeface="Tahoma"/>
              </a:rPr>
              <a:t>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capacity </a:t>
            </a:r>
            <a:r>
              <a:rPr sz="23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lang="en-GB" sz="2300" i="1" spc="-5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environment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300" i="1" spc="-60">
                <a:solidFill>
                  <a:srgbClr val="FFFFFF"/>
                </a:solidFill>
                <a:latin typeface="Tahoma"/>
                <a:cs typeface="Tahoma"/>
              </a:rPr>
              <a:t>provide </a:t>
            </a:r>
            <a:r>
              <a:rPr sz="2300" i="1" spc="-55">
                <a:solidFill>
                  <a:srgbClr val="FFFFFF"/>
                </a:solidFill>
                <a:latin typeface="Tahoma"/>
                <a:cs typeface="Tahoma"/>
              </a:rPr>
              <a:t>for  future</a:t>
            </a:r>
            <a:r>
              <a:rPr lang="en-GB" sz="2300" i="1" spc="-5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300" i="1" spc="-50">
                <a:solidFill>
                  <a:srgbClr val="FFFFFF"/>
                </a:solidFill>
                <a:latin typeface="Tahoma"/>
                <a:cs typeface="Tahoma"/>
              </a:rPr>
              <a:t>generations</a:t>
            </a:r>
            <a:r>
              <a:rPr sz="2200" spc="-5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076063" y="404622"/>
            <a:ext cx="3933952" cy="27363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083555" y="3833876"/>
            <a:ext cx="3815079" cy="20167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200" spc="-15">
                <a:solidFill>
                  <a:srgbClr val="FFFFFF"/>
                </a:solidFill>
                <a:latin typeface="Tahoma"/>
                <a:cs typeface="Tahoma"/>
              </a:rPr>
              <a:t>In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simple terms;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leave the  world better than you found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it,  </a:t>
            </a:r>
            <a:r>
              <a:rPr sz="2200" spc="-15">
                <a:solidFill>
                  <a:srgbClr val="FFFFFF"/>
                </a:solidFill>
                <a:latin typeface="Tahoma"/>
                <a:cs typeface="Tahoma"/>
              </a:rPr>
              <a:t>take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no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more than you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need,  try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not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to harm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life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or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the  environment, make </a:t>
            </a:r>
            <a:r>
              <a:rPr sz="2200" spc="-5">
                <a:solidFill>
                  <a:srgbClr val="FFFFFF"/>
                </a:solidFill>
                <a:latin typeface="Tahoma"/>
                <a:cs typeface="Tahoma"/>
              </a:rPr>
              <a:t>amends if  </a:t>
            </a:r>
            <a:r>
              <a:rPr sz="2200" spc="-10">
                <a:solidFill>
                  <a:srgbClr val="FFFFFF"/>
                </a:solidFill>
                <a:latin typeface="Tahoma"/>
                <a:cs typeface="Tahoma"/>
              </a:rPr>
              <a:t>you</a:t>
            </a:r>
            <a:r>
              <a:rPr sz="2200" spc="-7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spc="-15">
                <a:solidFill>
                  <a:srgbClr val="FFFFFF"/>
                </a:solidFill>
                <a:latin typeface="Tahoma"/>
                <a:cs typeface="Tahoma"/>
              </a:rPr>
              <a:t>do...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755573" y="3933088"/>
            <a:ext cx="3888485" cy="270459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155819" y="6427012"/>
            <a:ext cx="3771265" cy="191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5">
                <a:solidFill>
                  <a:srgbClr val="FFFFFF"/>
                </a:solidFill>
                <a:latin typeface="Tahoma"/>
                <a:cs typeface="Tahoma"/>
              </a:rPr>
              <a:t>Picture source:</a:t>
            </a:r>
            <a:r>
              <a:rPr sz="1200" spc="-2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200" spc="-5">
                <a:solidFill>
                  <a:srgbClr val="FFFFFF"/>
                </a:solidFill>
                <a:latin typeface="Tahoma"/>
                <a:cs typeface="Tahoma"/>
                <a:hlinkClick r:id="rId4"/>
              </a:rPr>
              <a:t>http://www.un.org/en/sustainablefuture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10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14349" y="1214374"/>
            <a:ext cx="3143250" cy="4215130"/>
          </a:xfrm>
          <a:custGeom>
            <a:avLst/>
            <a:gdLst/>
            <a:ahLst/>
            <a:cxnLst/>
            <a:rect l="l" t="t" r="r" b="b"/>
            <a:pathLst>
              <a:path w="3143250" h="4215130">
                <a:moveTo>
                  <a:pt x="0" y="4214876"/>
                </a:moveTo>
                <a:lnTo>
                  <a:pt x="3143250" y="4214876"/>
                </a:lnTo>
                <a:lnTo>
                  <a:pt x="3143250" y="0"/>
                </a:lnTo>
                <a:lnTo>
                  <a:pt x="0" y="0"/>
                </a:lnTo>
                <a:lnTo>
                  <a:pt x="0" y="4214876"/>
                </a:lnTo>
                <a:close/>
              </a:path>
            </a:pathLst>
          </a:custGeom>
          <a:solidFill>
            <a:srgbClr val="CEB8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14349" y="1214374"/>
            <a:ext cx="3143250" cy="4215130"/>
          </a:xfrm>
          <a:custGeom>
            <a:avLst/>
            <a:gdLst/>
            <a:ahLst/>
            <a:cxnLst/>
            <a:rect l="l" t="t" r="r" b="b"/>
            <a:pathLst>
              <a:path w="3143250" h="4215130">
                <a:moveTo>
                  <a:pt x="0" y="4214876"/>
                </a:moveTo>
                <a:lnTo>
                  <a:pt x="3143250" y="4214876"/>
                </a:lnTo>
                <a:lnTo>
                  <a:pt x="3143250" y="0"/>
                </a:lnTo>
                <a:lnTo>
                  <a:pt x="0" y="0"/>
                </a:lnTo>
                <a:lnTo>
                  <a:pt x="0" y="4214876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93191" y="3444875"/>
            <a:ext cx="1776730" cy="377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>
                <a:solidFill>
                  <a:srgbClr val="001F5F"/>
                </a:solidFill>
                <a:latin typeface="Times New Roman"/>
                <a:cs typeface="Times New Roman"/>
              </a:rPr>
              <a:t>Raw</a:t>
            </a:r>
            <a:r>
              <a:rPr sz="2400" spc="-60">
                <a:solidFill>
                  <a:srgbClr val="001F5F"/>
                </a:solidFill>
                <a:latin typeface="Times New Roman"/>
                <a:cs typeface="Times New Roman"/>
              </a:rPr>
              <a:t> </a:t>
            </a:r>
            <a:r>
              <a:rPr sz="2400" spc="-5">
                <a:solidFill>
                  <a:srgbClr val="001F5F"/>
                </a:solidFill>
                <a:latin typeface="Times New Roman"/>
                <a:cs typeface="Times New Roman"/>
              </a:rPr>
              <a:t>materials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000625" y="1214374"/>
            <a:ext cx="3286125" cy="4215130"/>
          </a:xfrm>
          <a:custGeom>
            <a:avLst/>
            <a:gdLst/>
            <a:ahLst/>
            <a:cxnLst/>
            <a:rect l="l" t="t" r="r" b="b"/>
            <a:pathLst>
              <a:path w="3286125" h="4215130">
                <a:moveTo>
                  <a:pt x="0" y="4214876"/>
                </a:moveTo>
                <a:lnTo>
                  <a:pt x="3286125" y="4214876"/>
                </a:lnTo>
                <a:lnTo>
                  <a:pt x="3286125" y="0"/>
                </a:lnTo>
                <a:lnTo>
                  <a:pt x="0" y="0"/>
                </a:lnTo>
                <a:lnTo>
                  <a:pt x="0" y="4214876"/>
                </a:lnTo>
                <a:close/>
              </a:path>
            </a:pathLst>
          </a:custGeom>
          <a:solidFill>
            <a:srgbClr val="CEB8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000625" y="1214374"/>
            <a:ext cx="3286125" cy="4215130"/>
          </a:xfrm>
          <a:custGeom>
            <a:avLst/>
            <a:gdLst/>
            <a:ahLst/>
            <a:cxnLst/>
            <a:rect l="l" t="t" r="r" b="b"/>
            <a:pathLst>
              <a:path w="3286125" h="4215130">
                <a:moveTo>
                  <a:pt x="0" y="4214876"/>
                </a:moveTo>
                <a:lnTo>
                  <a:pt x="3286125" y="4214876"/>
                </a:lnTo>
                <a:lnTo>
                  <a:pt x="3286125" y="0"/>
                </a:lnTo>
                <a:lnTo>
                  <a:pt x="0" y="0"/>
                </a:lnTo>
                <a:lnTo>
                  <a:pt x="0" y="4214876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93191" y="1249934"/>
            <a:ext cx="6425565" cy="1474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995">
              <a:lnSpc>
                <a:spcPct val="100000"/>
              </a:lnSpc>
              <a:tabLst>
                <a:tab pos="5059680" algn="l"/>
              </a:tabLst>
            </a:pPr>
            <a:r>
              <a:rPr sz="2400">
                <a:solidFill>
                  <a:srgbClr val="243C75"/>
                </a:solidFill>
                <a:latin typeface="Times New Roman"/>
                <a:cs typeface="Times New Roman"/>
              </a:rPr>
              <a:t>Natural</a:t>
            </a:r>
            <a:r>
              <a:rPr sz="2400" spc="-15">
                <a:solidFill>
                  <a:srgbClr val="243C7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43C75"/>
                </a:solidFill>
                <a:latin typeface="Times New Roman"/>
                <a:cs typeface="Times New Roman"/>
              </a:rPr>
              <a:t>Environ</a:t>
            </a:r>
            <a:r>
              <a:rPr sz="2400" spc="-25">
                <a:solidFill>
                  <a:srgbClr val="243C75"/>
                </a:solidFill>
                <a:latin typeface="Times New Roman"/>
                <a:cs typeface="Times New Roman"/>
              </a:rPr>
              <a:t>m</a:t>
            </a:r>
            <a:r>
              <a:rPr sz="2400">
                <a:solidFill>
                  <a:srgbClr val="243C75"/>
                </a:solidFill>
                <a:latin typeface="Times New Roman"/>
                <a:cs typeface="Times New Roman"/>
              </a:rPr>
              <a:t>ent	</a:t>
            </a:r>
            <a:r>
              <a:rPr sz="2400">
                <a:solidFill>
                  <a:srgbClr val="001F5F"/>
                </a:solidFill>
                <a:latin typeface="Times New Roman"/>
                <a:cs typeface="Times New Roman"/>
              </a:rPr>
              <a:t>Econo</a:t>
            </a:r>
            <a:r>
              <a:rPr sz="2400" spc="-30">
                <a:solidFill>
                  <a:srgbClr val="001F5F"/>
                </a:solidFill>
                <a:latin typeface="Times New Roman"/>
                <a:cs typeface="Times New Roman"/>
              </a:rPr>
              <a:t>m</a:t>
            </a:r>
            <a:r>
              <a:rPr sz="2400">
                <a:solidFill>
                  <a:srgbClr val="001F5F"/>
                </a:solidFill>
                <a:latin typeface="Times New Roman"/>
                <a:cs typeface="Times New Roman"/>
              </a:rPr>
              <a:t>ics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R="135890" algn="r">
              <a:lnSpc>
                <a:spcPct val="100000"/>
              </a:lnSpc>
            </a:pPr>
            <a:r>
              <a:rPr sz="2400">
                <a:solidFill>
                  <a:srgbClr val="001F5F"/>
                </a:solidFill>
                <a:latin typeface="Times New Roman"/>
                <a:cs typeface="Times New Roman"/>
              </a:rPr>
              <a:t>Produc</a:t>
            </a:r>
            <a:r>
              <a:rPr sz="2400" spc="5">
                <a:solidFill>
                  <a:srgbClr val="001F5F"/>
                </a:solidFill>
                <a:latin typeface="Times New Roman"/>
                <a:cs typeface="Times New Roman"/>
              </a:rPr>
              <a:t>t</a:t>
            </a:r>
            <a:r>
              <a:rPr sz="2400" spc="-5">
                <a:solidFill>
                  <a:srgbClr val="001F5F"/>
                </a:solidFill>
                <a:latin typeface="Times New Roman"/>
                <a:cs typeface="Times New Roman"/>
              </a:rPr>
              <a:t>s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10">
                <a:solidFill>
                  <a:srgbClr val="FF0000"/>
                </a:solidFill>
                <a:latin typeface="Times New Roman"/>
                <a:cs typeface="Times New Roman"/>
              </a:rPr>
              <a:t>Energy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80253" y="3495675"/>
            <a:ext cx="1143000" cy="316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Pro</a:t>
            </a:r>
            <a:r>
              <a:rPr sz="2000" spc="10">
                <a:solidFill>
                  <a:srgbClr val="001F5F"/>
                </a:solidFill>
                <a:latin typeface="Times New Roman"/>
                <a:cs typeface="Times New Roman"/>
              </a:rPr>
              <a:t>d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ucti</a:t>
            </a:r>
            <a:r>
              <a:rPr sz="2000" spc="-15">
                <a:solidFill>
                  <a:srgbClr val="001F5F"/>
                </a:solidFill>
                <a:latin typeface="Times New Roman"/>
                <a:cs typeface="Times New Roman"/>
              </a:rPr>
              <a:t>o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09307" y="3495675"/>
            <a:ext cx="1395730" cy="316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Co</a:t>
            </a:r>
            <a:r>
              <a:rPr sz="2000" spc="5">
                <a:solidFill>
                  <a:srgbClr val="001F5F"/>
                </a:solidFill>
                <a:latin typeface="Times New Roman"/>
                <a:cs typeface="Times New Roman"/>
              </a:rPr>
              <a:t>n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su</a:t>
            </a:r>
            <a:r>
              <a:rPr sz="2000" spc="-25">
                <a:solidFill>
                  <a:srgbClr val="001F5F"/>
                </a:solidFill>
                <a:latin typeface="Times New Roman"/>
                <a:cs typeface="Times New Roman"/>
              </a:rPr>
              <a:t>m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ption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525259" y="2428875"/>
            <a:ext cx="1235710" cy="1017269"/>
          </a:xfrm>
          <a:custGeom>
            <a:avLst/>
            <a:gdLst/>
            <a:ahLst/>
            <a:cxnLst/>
            <a:rect l="l" t="t" r="r" b="b"/>
            <a:pathLst>
              <a:path w="1235709" h="1017270">
                <a:moveTo>
                  <a:pt x="1235202" y="762888"/>
                </a:moveTo>
                <a:lnTo>
                  <a:pt x="726567" y="762888"/>
                </a:lnTo>
                <a:lnTo>
                  <a:pt x="1008888" y="1017270"/>
                </a:lnTo>
                <a:lnTo>
                  <a:pt x="1235202" y="762888"/>
                </a:lnTo>
                <a:close/>
              </a:path>
              <a:path w="1235709" h="1017270">
                <a:moveTo>
                  <a:pt x="254254" y="0"/>
                </a:moveTo>
                <a:lnTo>
                  <a:pt x="0" y="0"/>
                </a:lnTo>
                <a:lnTo>
                  <a:pt x="46156" y="1382"/>
                </a:lnTo>
                <a:lnTo>
                  <a:pt x="91791" y="5489"/>
                </a:lnTo>
                <a:lnTo>
                  <a:pt x="136836" y="12259"/>
                </a:lnTo>
                <a:lnTo>
                  <a:pt x="181225" y="21632"/>
                </a:lnTo>
                <a:lnTo>
                  <a:pt x="224888" y="33547"/>
                </a:lnTo>
                <a:lnTo>
                  <a:pt x="267757" y="47942"/>
                </a:lnTo>
                <a:lnTo>
                  <a:pt x="309765" y="64756"/>
                </a:lnTo>
                <a:lnTo>
                  <a:pt x="350843" y="83929"/>
                </a:lnTo>
                <a:lnTo>
                  <a:pt x="390924" y="105400"/>
                </a:lnTo>
                <a:lnTo>
                  <a:pt x="429939" y="129108"/>
                </a:lnTo>
                <a:lnTo>
                  <a:pt x="467820" y="154991"/>
                </a:lnTo>
                <a:lnTo>
                  <a:pt x="504499" y="182990"/>
                </a:lnTo>
                <a:lnTo>
                  <a:pt x="539908" y="213042"/>
                </a:lnTo>
                <a:lnTo>
                  <a:pt x="573979" y="245087"/>
                </a:lnTo>
                <a:lnTo>
                  <a:pt x="606645" y="279064"/>
                </a:lnTo>
                <a:lnTo>
                  <a:pt x="637836" y="314912"/>
                </a:lnTo>
                <a:lnTo>
                  <a:pt x="667485" y="352570"/>
                </a:lnTo>
                <a:lnTo>
                  <a:pt x="695523" y="391978"/>
                </a:lnTo>
                <a:lnTo>
                  <a:pt x="721883" y="433073"/>
                </a:lnTo>
                <a:lnTo>
                  <a:pt x="746497" y="475796"/>
                </a:lnTo>
                <a:lnTo>
                  <a:pt x="769296" y="520085"/>
                </a:lnTo>
                <a:lnTo>
                  <a:pt x="790213" y="565879"/>
                </a:lnTo>
                <a:lnTo>
                  <a:pt x="809179" y="613117"/>
                </a:lnTo>
                <a:lnTo>
                  <a:pt x="826127" y="661739"/>
                </a:lnTo>
                <a:lnTo>
                  <a:pt x="840988" y="711683"/>
                </a:lnTo>
                <a:lnTo>
                  <a:pt x="853694" y="762888"/>
                </a:lnTo>
                <a:lnTo>
                  <a:pt x="1107948" y="762888"/>
                </a:lnTo>
                <a:lnTo>
                  <a:pt x="1095255" y="711683"/>
                </a:lnTo>
                <a:lnTo>
                  <a:pt x="1080406" y="661739"/>
                </a:lnTo>
                <a:lnTo>
                  <a:pt x="1063468" y="613117"/>
                </a:lnTo>
                <a:lnTo>
                  <a:pt x="1044509" y="565879"/>
                </a:lnTo>
                <a:lnTo>
                  <a:pt x="1023598" y="520085"/>
                </a:lnTo>
                <a:lnTo>
                  <a:pt x="1000803" y="475796"/>
                </a:lnTo>
                <a:lnTo>
                  <a:pt x="976192" y="433073"/>
                </a:lnTo>
                <a:lnTo>
                  <a:pt x="949833" y="391978"/>
                </a:lnTo>
                <a:lnTo>
                  <a:pt x="921795" y="352570"/>
                </a:lnTo>
                <a:lnTo>
                  <a:pt x="892145" y="314912"/>
                </a:lnTo>
                <a:lnTo>
                  <a:pt x="860952" y="279064"/>
                </a:lnTo>
                <a:lnTo>
                  <a:pt x="828284" y="245087"/>
                </a:lnTo>
                <a:lnTo>
                  <a:pt x="794210" y="213042"/>
                </a:lnTo>
                <a:lnTo>
                  <a:pt x="758797" y="182990"/>
                </a:lnTo>
                <a:lnTo>
                  <a:pt x="722113" y="154991"/>
                </a:lnTo>
                <a:lnTo>
                  <a:pt x="684227" y="129108"/>
                </a:lnTo>
                <a:lnTo>
                  <a:pt x="645208" y="105400"/>
                </a:lnTo>
                <a:lnTo>
                  <a:pt x="605122" y="83929"/>
                </a:lnTo>
                <a:lnTo>
                  <a:pt x="564039" y="64756"/>
                </a:lnTo>
                <a:lnTo>
                  <a:pt x="522027" y="47942"/>
                </a:lnTo>
                <a:lnTo>
                  <a:pt x="479153" y="33547"/>
                </a:lnTo>
                <a:lnTo>
                  <a:pt x="435486" y="21632"/>
                </a:lnTo>
                <a:lnTo>
                  <a:pt x="391095" y="12259"/>
                </a:lnTo>
                <a:lnTo>
                  <a:pt x="346047" y="5489"/>
                </a:lnTo>
                <a:lnTo>
                  <a:pt x="300410" y="1382"/>
                </a:lnTo>
                <a:lnTo>
                  <a:pt x="254254" y="0"/>
                </a:lnTo>
                <a:close/>
              </a:path>
            </a:pathLst>
          </a:custGeom>
          <a:solidFill>
            <a:srgbClr val="CEB8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643626" y="2428875"/>
            <a:ext cx="1009015" cy="1017269"/>
          </a:xfrm>
          <a:custGeom>
            <a:avLst/>
            <a:gdLst/>
            <a:ahLst/>
            <a:cxnLst/>
            <a:rect l="l" t="t" r="r" b="b"/>
            <a:pathLst>
              <a:path w="1009015" h="1017270">
                <a:moveTo>
                  <a:pt x="881633" y="0"/>
                </a:moveTo>
                <a:lnTo>
                  <a:pt x="837631" y="1244"/>
                </a:lnTo>
                <a:lnTo>
                  <a:pt x="794186" y="4940"/>
                </a:lnTo>
                <a:lnTo>
                  <a:pt x="751351" y="11029"/>
                </a:lnTo>
                <a:lnTo>
                  <a:pt x="709168" y="19453"/>
                </a:lnTo>
                <a:lnTo>
                  <a:pt x="667709" y="30151"/>
                </a:lnTo>
                <a:lnTo>
                  <a:pt x="627004" y="43068"/>
                </a:lnTo>
                <a:lnTo>
                  <a:pt x="587110" y="58144"/>
                </a:lnTo>
                <a:lnTo>
                  <a:pt x="548077" y="75322"/>
                </a:lnTo>
                <a:lnTo>
                  <a:pt x="509957" y="94543"/>
                </a:lnTo>
                <a:lnTo>
                  <a:pt x="472799" y="115749"/>
                </a:lnTo>
                <a:lnTo>
                  <a:pt x="436654" y="138881"/>
                </a:lnTo>
                <a:lnTo>
                  <a:pt x="401572" y="163882"/>
                </a:lnTo>
                <a:lnTo>
                  <a:pt x="367605" y="190692"/>
                </a:lnTo>
                <a:lnTo>
                  <a:pt x="334802" y="219254"/>
                </a:lnTo>
                <a:lnTo>
                  <a:pt x="303215" y="249510"/>
                </a:lnTo>
                <a:lnTo>
                  <a:pt x="272893" y="281401"/>
                </a:lnTo>
                <a:lnTo>
                  <a:pt x="243887" y="314869"/>
                </a:lnTo>
                <a:lnTo>
                  <a:pt x="216248" y="349855"/>
                </a:lnTo>
                <a:lnTo>
                  <a:pt x="190026" y="386302"/>
                </a:lnTo>
                <a:lnTo>
                  <a:pt x="165271" y="424151"/>
                </a:lnTo>
                <a:lnTo>
                  <a:pt x="142035" y="463344"/>
                </a:lnTo>
                <a:lnTo>
                  <a:pt x="120367" y="503823"/>
                </a:lnTo>
                <a:lnTo>
                  <a:pt x="100319" y="545528"/>
                </a:lnTo>
                <a:lnTo>
                  <a:pt x="81940" y="588403"/>
                </a:lnTo>
                <a:lnTo>
                  <a:pt x="65281" y="632389"/>
                </a:lnTo>
                <a:lnTo>
                  <a:pt x="50393" y="677427"/>
                </a:lnTo>
                <a:lnTo>
                  <a:pt x="37327" y="723459"/>
                </a:lnTo>
                <a:lnTo>
                  <a:pt x="26132" y="770428"/>
                </a:lnTo>
                <a:lnTo>
                  <a:pt x="16859" y="818274"/>
                </a:lnTo>
                <a:lnTo>
                  <a:pt x="9559" y="866939"/>
                </a:lnTo>
                <a:lnTo>
                  <a:pt x="4282" y="916366"/>
                </a:lnTo>
                <a:lnTo>
                  <a:pt x="1078" y="966495"/>
                </a:lnTo>
                <a:lnTo>
                  <a:pt x="0" y="1017270"/>
                </a:lnTo>
                <a:lnTo>
                  <a:pt x="254253" y="1017270"/>
                </a:lnTo>
                <a:lnTo>
                  <a:pt x="255391" y="965291"/>
                </a:lnTo>
                <a:lnTo>
                  <a:pt x="258769" y="913928"/>
                </a:lnTo>
                <a:lnTo>
                  <a:pt x="264337" y="863249"/>
                </a:lnTo>
                <a:lnTo>
                  <a:pt x="272043" y="813322"/>
                </a:lnTo>
                <a:lnTo>
                  <a:pt x="281834" y="764217"/>
                </a:lnTo>
                <a:lnTo>
                  <a:pt x="293661" y="716001"/>
                </a:lnTo>
                <a:lnTo>
                  <a:pt x="307471" y="668744"/>
                </a:lnTo>
                <a:lnTo>
                  <a:pt x="323212" y="622514"/>
                </a:lnTo>
                <a:lnTo>
                  <a:pt x="340834" y="577380"/>
                </a:lnTo>
                <a:lnTo>
                  <a:pt x="360284" y="533411"/>
                </a:lnTo>
                <a:lnTo>
                  <a:pt x="381511" y="490675"/>
                </a:lnTo>
                <a:lnTo>
                  <a:pt x="404464" y="449242"/>
                </a:lnTo>
                <a:lnTo>
                  <a:pt x="429091" y="409179"/>
                </a:lnTo>
                <a:lnTo>
                  <a:pt x="455341" y="370556"/>
                </a:lnTo>
                <a:lnTo>
                  <a:pt x="483162" y="333441"/>
                </a:lnTo>
                <a:lnTo>
                  <a:pt x="512502" y="297903"/>
                </a:lnTo>
                <a:lnTo>
                  <a:pt x="543310" y="264010"/>
                </a:lnTo>
                <a:lnTo>
                  <a:pt x="575535" y="231832"/>
                </a:lnTo>
                <a:lnTo>
                  <a:pt x="609125" y="201437"/>
                </a:lnTo>
                <a:lnTo>
                  <a:pt x="644028" y="172893"/>
                </a:lnTo>
                <a:lnTo>
                  <a:pt x="680193" y="146270"/>
                </a:lnTo>
                <a:lnTo>
                  <a:pt x="717568" y="121637"/>
                </a:lnTo>
                <a:lnTo>
                  <a:pt x="756103" y="99061"/>
                </a:lnTo>
                <a:lnTo>
                  <a:pt x="795744" y="78611"/>
                </a:lnTo>
                <a:lnTo>
                  <a:pt x="836442" y="60357"/>
                </a:lnTo>
                <a:lnTo>
                  <a:pt x="878144" y="44367"/>
                </a:lnTo>
                <a:lnTo>
                  <a:pt x="920799" y="30710"/>
                </a:lnTo>
                <a:lnTo>
                  <a:pt x="964364" y="19452"/>
                </a:lnTo>
                <a:lnTo>
                  <a:pt x="1008760" y="10667"/>
                </a:lnTo>
                <a:lnTo>
                  <a:pt x="977145" y="6000"/>
                </a:lnTo>
                <a:lnTo>
                  <a:pt x="945388" y="2666"/>
                </a:lnTo>
                <a:lnTo>
                  <a:pt x="913534" y="666"/>
                </a:lnTo>
                <a:lnTo>
                  <a:pt x="881633" y="0"/>
                </a:lnTo>
                <a:close/>
              </a:path>
            </a:pathLst>
          </a:custGeom>
          <a:solidFill>
            <a:srgbClr val="A6945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643626" y="2428875"/>
            <a:ext cx="2117090" cy="1017269"/>
          </a:xfrm>
          <a:custGeom>
            <a:avLst/>
            <a:gdLst/>
            <a:ahLst/>
            <a:cxnLst/>
            <a:rect l="l" t="t" r="r" b="b"/>
            <a:pathLst>
              <a:path w="2117090" h="1017270">
                <a:moveTo>
                  <a:pt x="1008760" y="10667"/>
                </a:moveTo>
                <a:lnTo>
                  <a:pt x="964355" y="19453"/>
                </a:lnTo>
                <a:lnTo>
                  <a:pt x="920799" y="30710"/>
                </a:lnTo>
                <a:lnTo>
                  <a:pt x="878144" y="44367"/>
                </a:lnTo>
                <a:lnTo>
                  <a:pt x="836442" y="60357"/>
                </a:lnTo>
                <a:lnTo>
                  <a:pt x="795744" y="78611"/>
                </a:lnTo>
                <a:lnTo>
                  <a:pt x="756103" y="99061"/>
                </a:lnTo>
                <a:lnTo>
                  <a:pt x="717568" y="121637"/>
                </a:lnTo>
                <a:lnTo>
                  <a:pt x="680193" y="146270"/>
                </a:lnTo>
                <a:lnTo>
                  <a:pt x="644028" y="172893"/>
                </a:lnTo>
                <a:lnTo>
                  <a:pt x="609125" y="201437"/>
                </a:lnTo>
                <a:lnTo>
                  <a:pt x="575535" y="231832"/>
                </a:lnTo>
                <a:lnTo>
                  <a:pt x="543310" y="264010"/>
                </a:lnTo>
                <a:lnTo>
                  <a:pt x="512502" y="297903"/>
                </a:lnTo>
                <a:lnTo>
                  <a:pt x="483162" y="333441"/>
                </a:lnTo>
                <a:lnTo>
                  <a:pt x="455341" y="370556"/>
                </a:lnTo>
                <a:lnTo>
                  <a:pt x="429091" y="409179"/>
                </a:lnTo>
                <a:lnTo>
                  <a:pt x="404464" y="449242"/>
                </a:lnTo>
                <a:lnTo>
                  <a:pt x="381511" y="490675"/>
                </a:lnTo>
                <a:lnTo>
                  <a:pt x="360284" y="533411"/>
                </a:lnTo>
                <a:lnTo>
                  <a:pt x="340834" y="577380"/>
                </a:lnTo>
                <a:lnTo>
                  <a:pt x="323212" y="622514"/>
                </a:lnTo>
                <a:lnTo>
                  <a:pt x="307471" y="668744"/>
                </a:lnTo>
                <a:lnTo>
                  <a:pt x="293661" y="716001"/>
                </a:lnTo>
                <a:lnTo>
                  <a:pt x="281834" y="764217"/>
                </a:lnTo>
                <a:lnTo>
                  <a:pt x="272043" y="813322"/>
                </a:lnTo>
                <a:lnTo>
                  <a:pt x="264337" y="863249"/>
                </a:lnTo>
                <a:lnTo>
                  <a:pt x="258769" y="913928"/>
                </a:lnTo>
                <a:lnTo>
                  <a:pt x="255391" y="965291"/>
                </a:lnTo>
                <a:lnTo>
                  <a:pt x="254253" y="1017270"/>
                </a:lnTo>
                <a:lnTo>
                  <a:pt x="0" y="1017270"/>
                </a:lnTo>
                <a:lnTo>
                  <a:pt x="1078" y="966495"/>
                </a:lnTo>
                <a:lnTo>
                  <a:pt x="4282" y="916366"/>
                </a:lnTo>
                <a:lnTo>
                  <a:pt x="9559" y="866939"/>
                </a:lnTo>
                <a:lnTo>
                  <a:pt x="16859" y="818274"/>
                </a:lnTo>
                <a:lnTo>
                  <a:pt x="26132" y="770428"/>
                </a:lnTo>
                <a:lnTo>
                  <a:pt x="37327" y="723459"/>
                </a:lnTo>
                <a:lnTo>
                  <a:pt x="50393" y="677427"/>
                </a:lnTo>
                <a:lnTo>
                  <a:pt x="65281" y="632389"/>
                </a:lnTo>
                <a:lnTo>
                  <a:pt x="81940" y="588403"/>
                </a:lnTo>
                <a:lnTo>
                  <a:pt x="100319" y="545528"/>
                </a:lnTo>
                <a:lnTo>
                  <a:pt x="120367" y="503823"/>
                </a:lnTo>
                <a:lnTo>
                  <a:pt x="142035" y="463344"/>
                </a:lnTo>
                <a:lnTo>
                  <a:pt x="165271" y="424151"/>
                </a:lnTo>
                <a:lnTo>
                  <a:pt x="190026" y="386302"/>
                </a:lnTo>
                <a:lnTo>
                  <a:pt x="216248" y="349855"/>
                </a:lnTo>
                <a:lnTo>
                  <a:pt x="243887" y="314869"/>
                </a:lnTo>
                <a:lnTo>
                  <a:pt x="272893" y="281401"/>
                </a:lnTo>
                <a:lnTo>
                  <a:pt x="303215" y="249510"/>
                </a:lnTo>
                <a:lnTo>
                  <a:pt x="334802" y="219254"/>
                </a:lnTo>
                <a:lnTo>
                  <a:pt x="367605" y="190692"/>
                </a:lnTo>
                <a:lnTo>
                  <a:pt x="401572" y="163882"/>
                </a:lnTo>
                <a:lnTo>
                  <a:pt x="436654" y="138881"/>
                </a:lnTo>
                <a:lnTo>
                  <a:pt x="472799" y="115749"/>
                </a:lnTo>
                <a:lnTo>
                  <a:pt x="509957" y="94543"/>
                </a:lnTo>
                <a:lnTo>
                  <a:pt x="548077" y="75322"/>
                </a:lnTo>
                <a:lnTo>
                  <a:pt x="587110" y="58144"/>
                </a:lnTo>
                <a:lnTo>
                  <a:pt x="627004" y="43068"/>
                </a:lnTo>
                <a:lnTo>
                  <a:pt x="667709" y="30151"/>
                </a:lnTo>
                <a:lnTo>
                  <a:pt x="709175" y="19452"/>
                </a:lnTo>
                <a:lnTo>
                  <a:pt x="751351" y="11029"/>
                </a:lnTo>
                <a:lnTo>
                  <a:pt x="794186" y="4940"/>
                </a:lnTo>
                <a:lnTo>
                  <a:pt x="837631" y="1244"/>
                </a:lnTo>
                <a:lnTo>
                  <a:pt x="881633" y="0"/>
                </a:lnTo>
                <a:lnTo>
                  <a:pt x="1135888" y="0"/>
                </a:lnTo>
                <a:lnTo>
                  <a:pt x="1182044" y="1382"/>
                </a:lnTo>
                <a:lnTo>
                  <a:pt x="1227681" y="5489"/>
                </a:lnTo>
                <a:lnTo>
                  <a:pt x="1272729" y="12259"/>
                </a:lnTo>
                <a:lnTo>
                  <a:pt x="1317120" y="21632"/>
                </a:lnTo>
                <a:lnTo>
                  <a:pt x="1360787" y="33547"/>
                </a:lnTo>
                <a:lnTo>
                  <a:pt x="1403661" y="47942"/>
                </a:lnTo>
                <a:lnTo>
                  <a:pt x="1445673" y="64756"/>
                </a:lnTo>
                <a:lnTo>
                  <a:pt x="1486756" y="83929"/>
                </a:lnTo>
                <a:lnTo>
                  <a:pt x="1526842" y="105400"/>
                </a:lnTo>
                <a:lnTo>
                  <a:pt x="1565861" y="129108"/>
                </a:lnTo>
                <a:lnTo>
                  <a:pt x="1603747" y="154991"/>
                </a:lnTo>
                <a:lnTo>
                  <a:pt x="1640431" y="182990"/>
                </a:lnTo>
                <a:lnTo>
                  <a:pt x="1675844" y="213042"/>
                </a:lnTo>
                <a:lnTo>
                  <a:pt x="1709918" y="245087"/>
                </a:lnTo>
                <a:lnTo>
                  <a:pt x="1742586" y="279064"/>
                </a:lnTo>
                <a:lnTo>
                  <a:pt x="1773779" y="314912"/>
                </a:lnTo>
                <a:lnTo>
                  <a:pt x="1803429" y="352570"/>
                </a:lnTo>
                <a:lnTo>
                  <a:pt x="1831467" y="391978"/>
                </a:lnTo>
                <a:lnTo>
                  <a:pt x="1857826" y="433073"/>
                </a:lnTo>
                <a:lnTo>
                  <a:pt x="1882437" y="475796"/>
                </a:lnTo>
                <a:lnTo>
                  <a:pt x="1905232" y="520085"/>
                </a:lnTo>
                <a:lnTo>
                  <a:pt x="1926143" y="565879"/>
                </a:lnTo>
                <a:lnTo>
                  <a:pt x="1945102" y="613117"/>
                </a:lnTo>
                <a:lnTo>
                  <a:pt x="1962040" y="661739"/>
                </a:lnTo>
                <a:lnTo>
                  <a:pt x="1976889" y="711683"/>
                </a:lnTo>
                <a:lnTo>
                  <a:pt x="1989581" y="762888"/>
                </a:lnTo>
                <a:lnTo>
                  <a:pt x="2116835" y="762888"/>
                </a:lnTo>
                <a:lnTo>
                  <a:pt x="1890522" y="1017270"/>
                </a:lnTo>
                <a:lnTo>
                  <a:pt x="1608201" y="762888"/>
                </a:lnTo>
                <a:lnTo>
                  <a:pt x="1735327" y="762888"/>
                </a:lnTo>
                <a:lnTo>
                  <a:pt x="1722622" y="711683"/>
                </a:lnTo>
                <a:lnTo>
                  <a:pt x="1707761" y="661739"/>
                </a:lnTo>
                <a:lnTo>
                  <a:pt x="1690813" y="613117"/>
                </a:lnTo>
                <a:lnTo>
                  <a:pt x="1671847" y="565879"/>
                </a:lnTo>
                <a:lnTo>
                  <a:pt x="1650930" y="520085"/>
                </a:lnTo>
                <a:lnTo>
                  <a:pt x="1628131" y="475796"/>
                </a:lnTo>
                <a:lnTo>
                  <a:pt x="1603517" y="433073"/>
                </a:lnTo>
                <a:lnTo>
                  <a:pt x="1577157" y="391978"/>
                </a:lnTo>
                <a:lnTo>
                  <a:pt x="1549119" y="352570"/>
                </a:lnTo>
                <a:lnTo>
                  <a:pt x="1519470" y="314912"/>
                </a:lnTo>
                <a:lnTo>
                  <a:pt x="1488279" y="279064"/>
                </a:lnTo>
                <a:lnTo>
                  <a:pt x="1455613" y="245087"/>
                </a:lnTo>
                <a:lnTo>
                  <a:pt x="1421542" y="213042"/>
                </a:lnTo>
                <a:lnTo>
                  <a:pt x="1386133" y="182990"/>
                </a:lnTo>
                <a:lnTo>
                  <a:pt x="1349454" y="154991"/>
                </a:lnTo>
                <a:lnTo>
                  <a:pt x="1311573" y="129108"/>
                </a:lnTo>
                <a:lnTo>
                  <a:pt x="1272558" y="105400"/>
                </a:lnTo>
                <a:lnTo>
                  <a:pt x="1232477" y="83929"/>
                </a:lnTo>
                <a:lnTo>
                  <a:pt x="1191399" y="64756"/>
                </a:lnTo>
                <a:lnTo>
                  <a:pt x="1149391" y="47942"/>
                </a:lnTo>
                <a:lnTo>
                  <a:pt x="1106522" y="33547"/>
                </a:lnTo>
                <a:lnTo>
                  <a:pt x="1062859" y="21632"/>
                </a:lnTo>
                <a:lnTo>
                  <a:pt x="1018470" y="12259"/>
                </a:lnTo>
                <a:lnTo>
                  <a:pt x="973425" y="5489"/>
                </a:lnTo>
                <a:lnTo>
                  <a:pt x="927790" y="1382"/>
                </a:lnTo>
                <a:lnTo>
                  <a:pt x="881633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97525" y="3857625"/>
            <a:ext cx="1176020" cy="1071880"/>
          </a:xfrm>
          <a:custGeom>
            <a:avLst/>
            <a:gdLst/>
            <a:ahLst/>
            <a:cxnLst/>
            <a:rect l="l" t="t" r="r" b="b"/>
            <a:pathLst>
              <a:path w="1176020" h="1071879">
                <a:moveTo>
                  <a:pt x="401827" y="267843"/>
                </a:moveTo>
                <a:lnTo>
                  <a:pt x="133985" y="267843"/>
                </a:lnTo>
                <a:lnTo>
                  <a:pt x="145489" y="321799"/>
                </a:lnTo>
                <a:lnTo>
                  <a:pt x="158949" y="374426"/>
                </a:lnTo>
                <a:lnTo>
                  <a:pt x="174302" y="425658"/>
                </a:lnTo>
                <a:lnTo>
                  <a:pt x="191485" y="475432"/>
                </a:lnTo>
                <a:lnTo>
                  <a:pt x="210439" y="523684"/>
                </a:lnTo>
                <a:lnTo>
                  <a:pt x="231100" y="570348"/>
                </a:lnTo>
                <a:lnTo>
                  <a:pt x="253407" y="615362"/>
                </a:lnTo>
                <a:lnTo>
                  <a:pt x="277298" y="658661"/>
                </a:lnTo>
                <a:lnTo>
                  <a:pt x="302712" y="700181"/>
                </a:lnTo>
                <a:lnTo>
                  <a:pt x="329586" y="739857"/>
                </a:lnTo>
                <a:lnTo>
                  <a:pt x="357858" y="777626"/>
                </a:lnTo>
                <a:lnTo>
                  <a:pt x="387468" y="813423"/>
                </a:lnTo>
                <a:lnTo>
                  <a:pt x="418353" y="847185"/>
                </a:lnTo>
                <a:lnTo>
                  <a:pt x="450452" y="878846"/>
                </a:lnTo>
                <a:lnTo>
                  <a:pt x="483702" y="908343"/>
                </a:lnTo>
                <a:lnTo>
                  <a:pt x="518042" y="935612"/>
                </a:lnTo>
                <a:lnTo>
                  <a:pt x="553410" y="960588"/>
                </a:lnTo>
                <a:lnTo>
                  <a:pt x="589745" y="983208"/>
                </a:lnTo>
                <a:lnTo>
                  <a:pt x="626984" y="1003407"/>
                </a:lnTo>
                <a:lnTo>
                  <a:pt x="665066" y="1021121"/>
                </a:lnTo>
                <a:lnTo>
                  <a:pt x="703929" y="1036285"/>
                </a:lnTo>
                <a:lnTo>
                  <a:pt x="743511" y="1048837"/>
                </a:lnTo>
                <a:lnTo>
                  <a:pt x="783750" y="1058711"/>
                </a:lnTo>
                <a:lnTo>
                  <a:pt x="824585" y="1065843"/>
                </a:lnTo>
                <a:lnTo>
                  <a:pt x="865954" y="1070169"/>
                </a:lnTo>
                <a:lnTo>
                  <a:pt x="907796" y="1071626"/>
                </a:lnTo>
                <a:lnTo>
                  <a:pt x="1175639" y="1071626"/>
                </a:lnTo>
                <a:lnTo>
                  <a:pt x="1133811" y="1070169"/>
                </a:lnTo>
                <a:lnTo>
                  <a:pt x="1092453" y="1065843"/>
                </a:lnTo>
                <a:lnTo>
                  <a:pt x="1051628" y="1058711"/>
                </a:lnTo>
                <a:lnTo>
                  <a:pt x="1011396" y="1048837"/>
                </a:lnTo>
                <a:lnTo>
                  <a:pt x="971820" y="1036285"/>
                </a:lnTo>
                <a:lnTo>
                  <a:pt x="932961" y="1021121"/>
                </a:lnTo>
                <a:lnTo>
                  <a:pt x="894882" y="1003407"/>
                </a:lnTo>
                <a:lnTo>
                  <a:pt x="857644" y="983208"/>
                </a:lnTo>
                <a:lnTo>
                  <a:pt x="821310" y="960588"/>
                </a:lnTo>
                <a:lnTo>
                  <a:pt x="785941" y="935612"/>
                </a:lnTo>
                <a:lnTo>
                  <a:pt x="751599" y="908343"/>
                </a:lnTo>
                <a:lnTo>
                  <a:pt x="718346" y="878846"/>
                </a:lnTo>
                <a:lnTo>
                  <a:pt x="686244" y="847185"/>
                </a:lnTo>
                <a:lnTo>
                  <a:pt x="655355" y="813423"/>
                </a:lnTo>
                <a:lnTo>
                  <a:pt x="625741" y="777626"/>
                </a:lnTo>
                <a:lnTo>
                  <a:pt x="597463" y="739857"/>
                </a:lnTo>
                <a:lnTo>
                  <a:pt x="570584" y="700181"/>
                </a:lnTo>
                <a:lnTo>
                  <a:pt x="545166" y="658661"/>
                </a:lnTo>
                <a:lnTo>
                  <a:pt x="521270" y="615362"/>
                </a:lnTo>
                <a:lnTo>
                  <a:pt x="498959" y="570348"/>
                </a:lnTo>
                <a:lnTo>
                  <a:pt x="478293" y="523684"/>
                </a:lnTo>
                <a:lnTo>
                  <a:pt x="459336" y="475432"/>
                </a:lnTo>
                <a:lnTo>
                  <a:pt x="442149" y="425658"/>
                </a:lnTo>
                <a:lnTo>
                  <a:pt x="426794" y="374426"/>
                </a:lnTo>
                <a:lnTo>
                  <a:pt x="413333" y="321799"/>
                </a:lnTo>
                <a:lnTo>
                  <a:pt x="401827" y="267843"/>
                </a:lnTo>
                <a:close/>
              </a:path>
              <a:path w="1176020" h="1071879">
                <a:moveTo>
                  <a:pt x="242442" y="0"/>
                </a:moveTo>
                <a:lnTo>
                  <a:pt x="0" y="267843"/>
                </a:lnTo>
                <a:lnTo>
                  <a:pt x="535813" y="267843"/>
                </a:lnTo>
                <a:lnTo>
                  <a:pt x="242442" y="0"/>
                </a:lnTo>
                <a:close/>
              </a:path>
            </a:pathLst>
          </a:custGeom>
          <a:solidFill>
            <a:srgbClr val="CEB8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639179" y="3857625"/>
            <a:ext cx="933450" cy="1071880"/>
          </a:xfrm>
          <a:custGeom>
            <a:avLst/>
            <a:gdLst/>
            <a:ahLst/>
            <a:cxnLst/>
            <a:rect l="l" t="t" r="r" b="b"/>
            <a:pathLst>
              <a:path w="933450" h="1071879">
                <a:moveTo>
                  <a:pt x="933196" y="0"/>
                </a:moveTo>
                <a:lnTo>
                  <a:pt x="665352" y="0"/>
                </a:lnTo>
                <a:lnTo>
                  <a:pt x="664285" y="55675"/>
                </a:lnTo>
                <a:lnTo>
                  <a:pt x="661115" y="110692"/>
                </a:lnTo>
                <a:lnTo>
                  <a:pt x="655892" y="164971"/>
                </a:lnTo>
                <a:lnTo>
                  <a:pt x="648664" y="218437"/>
                </a:lnTo>
                <a:lnTo>
                  <a:pt x="639479" y="271011"/>
                </a:lnTo>
                <a:lnTo>
                  <a:pt x="628386" y="322616"/>
                </a:lnTo>
                <a:lnTo>
                  <a:pt x="615434" y="373175"/>
                </a:lnTo>
                <a:lnTo>
                  <a:pt x="600671" y="422611"/>
                </a:lnTo>
                <a:lnTo>
                  <a:pt x="584146" y="470846"/>
                </a:lnTo>
                <a:lnTo>
                  <a:pt x="565907" y="517804"/>
                </a:lnTo>
                <a:lnTo>
                  <a:pt x="546003" y="563406"/>
                </a:lnTo>
                <a:lnTo>
                  <a:pt x="524484" y="607576"/>
                </a:lnTo>
                <a:lnTo>
                  <a:pt x="501396" y="650235"/>
                </a:lnTo>
                <a:lnTo>
                  <a:pt x="476789" y="691308"/>
                </a:lnTo>
                <a:lnTo>
                  <a:pt x="450712" y="730716"/>
                </a:lnTo>
                <a:lnTo>
                  <a:pt x="423213" y="768383"/>
                </a:lnTo>
                <a:lnTo>
                  <a:pt x="394340" y="804230"/>
                </a:lnTo>
                <a:lnTo>
                  <a:pt x="364143" y="838181"/>
                </a:lnTo>
                <a:lnTo>
                  <a:pt x="332669" y="870159"/>
                </a:lnTo>
                <a:lnTo>
                  <a:pt x="299968" y="900085"/>
                </a:lnTo>
                <a:lnTo>
                  <a:pt x="266088" y="927883"/>
                </a:lnTo>
                <a:lnTo>
                  <a:pt x="231078" y="953476"/>
                </a:lnTo>
                <a:lnTo>
                  <a:pt x="194986" y="976786"/>
                </a:lnTo>
                <a:lnTo>
                  <a:pt x="157860" y="997735"/>
                </a:lnTo>
                <a:lnTo>
                  <a:pt x="119751" y="1016247"/>
                </a:lnTo>
                <a:lnTo>
                  <a:pt x="80705" y="1032245"/>
                </a:lnTo>
                <a:lnTo>
                  <a:pt x="40772" y="1045650"/>
                </a:lnTo>
                <a:lnTo>
                  <a:pt x="0" y="1056386"/>
                </a:lnTo>
                <a:lnTo>
                  <a:pt x="33329" y="1063053"/>
                </a:lnTo>
                <a:lnTo>
                  <a:pt x="66801" y="1067816"/>
                </a:lnTo>
                <a:lnTo>
                  <a:pt x="100369" y="1070673"/>
                </a:lnTo>
                <a:lnTo>
                  <a:pt x="133985" y="1071626"/>
                </a:lnTo>
                <a:lnTo>
                  <a:pt x="175117" y="1070231"/>
                </a:lnTo>
                <a:lnTo>
                  <a:pt x="215709" y="1066093"/>
                </a:lnTo>
                <a:lnTo>
                  <a:pt x="255710" y="1059277"/>
                </a:lnTo>
                <a:lnTo>
                  <a:pt x="295071" y="1049853"/>
                </a:lnTo>
                <a:lnTo>
                  <a:pt x="333740" y="1037886"/>
                </a:lnTo>
                <a:lnTo>
                  <a:pt x="371668" y="1023445"/>
                </a:lnTo>
                <a:lnTo>
                  <a:pt x="408804" y="1006597"/>
                </a:lnTo>
                <a:lnTo>
                  <a:pt x="445099" y="987409"/>
                </a:lnTo>
                <a:lnTo>
                  <a:pt x="480502" y="965948"/>
                </a:lnTo>
                <a:lnTo>
                  <a:pt x="514962" y="942281"/>
                </a:lnTo>
                <a:lnTo>
                  <a:pt x="548431" y="916477"/>
                </a:lnTo>
                <a:lnTo>
                  <a:pt x="580857" y="888603"/>
                </a:lnTo>
                <a:lnTo>
                  <a:pt x="612191" y="858725"/>
                </a:lnTo>
                <a:lnTo>
                  <a:pt x="642382" y="826911"/>
                </a:lnTo>
                <a:lnTo>
                  <a:pt x="671380" y="793229"/>
                </a:lnTo>
                <a:lnTo>
                  <a:pt x="699135" y="757745"/>
                </a:lnTo>
                <a:lnTo>
                  <a:pt x="725596" y="720528"/>
                </a:lnTo>
                <a:lnTo>
                  <a:pt x="750714" y="681644"/>
                </a:lnTo>
                <a:lnTo>
                  <a:pt x="774438" y="641161"/>
                </a:lnTo>
                <a:lnTo>
                  <a:pt x="796719" y="599146"/>
                </a:lnTo>
                <a:lnTo>
                  <a:pt x="817505" y="555666"/>
                </a:lnTo>
                <a:lnTo>
                  <a:pt x="836747" y="510790"/>
                </a:lnTo>
                <a:lnTo>
                  <a:pt x="854395" y="464584"/>
                </a:lnTo>
                <a:lnTo>
                  <a:pt x="870398" y="417115"/>
                </a:lnTo>
                <a:lnTo>
                  <a:pt x="884706" y="368451"/>
                </a:lnTo>
                <a:lnTo>
                  <a:pt x="897270" y="318660"/>
                </a:lnTo>
                <a:lnTo>
                  <a:pt x="908038" y="267808"/>
                </a:lnTo>
                <a:lnTo>
                  <a:pt x="916961" y="215963"/>
                </a:lnTo>
                <a:lnTo>
                  <a:pt x="923988" y="163192"/>
                </a:lnTo>
                <a:lnTo>
                  <a:pt x="929070" y="109563"/>
                </a:lnTo>
                <a:lnTo>
                  <a:pt x="932156" y="55143"/>
                </a:lnTo>
                <a:lnTo>
                  <a:pt x="933196" y="0"/>
                </a:lnTo>
                <a:close/>
              </a:path>
            </a:pathLst>
          </a:custGeom>
          <a:solidFill>
            <a:srgbClr val="A6945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597525" y="3857625"/>
            <a:ext cx="1974850" cy="1071880"/>
          </a:xfrm>
          <a:custGeom>
            <a:avLst/>
            <a:gdLst/>
            <a:ahLst/>
            <a:cxnLst/>
            <a:rect l="l" t="t" r="r" b="b"/>
            <a:pathLst>
              <a:path w="1974850" h="1071879">
                <a:moveTo>
                  <a:pt x="1041653" y="1056386"/>
                </a:moveTo>
                <a:lnTo>
                  <a:pt x="1082426" y="1045650"/>
                </a:lnTo>
                <a:lnTo>
                  <a:pt x="1122359" y="1032245"/>
                </a:lnTo>
                <a:lnTo>
                  <a:pt x="1161405" y="1016247"/>
                </a:lnTo>
                <a:lnTo>
                  <a:pt x="1199514" y="997735"/>
                </a:lnTo>
                <a:lnTo>
                  <a:pt x="1236640" y="976786"/>
                </a:lnTo>
                <a:lnTo>
                  <a:pt x="1272732" y="953476"/>
                </a:lnTo>
                <a:lnTo>
                  <a:pt x="1307742" y="927883"/>
                </a:lnTo>
                <a:lnTo>
                  <a:pt x="1341622" y="900085"/>
                </a:lnTo>
                <a:lnTo>
                  <a:pt x="1374323" y="870159"/>
                </a:lnTo>
                <a:lnTo>
                  <a:pt x="1405797" y="838181"/>
                </a:lnTo>
                <a:lnTo>
                  <a:pt x="1435994" y="804230"/>
                </a:lnTo>
                <a:lnTo>
                  <a:pt x="1464867" y="768383"/>
                </a:lnTo>
                <a:lnTo>
                  <a:pt x="1492366" y="730716"/>
                </a:lnTo>
                <a:lnTo>
                  <a:pt x="1518443" y="691308"/>
                </a:lnTo>
                <a:lnTo>
                  <a:pt x="1543050" y="650235"/>
                </a:lnTo>
                <a:lnTo>
                  <a:pt x="1566138" y="607576"/>
                </a:lnTo>
                <a:lnTo>
                  <a:pt x="1587657" y="563406"/>
                </a:lnTo>
                <a:lnTo>
                  <a:pt x="1607561" y="517804"/>
                </a:lnTo>
                <a:lnTo>
                  <a:pt x="1625800" y="470846"/>
                </a:lnTo>
                <a:lnTo>
                  <a:pt x="1642325" y="422611"/>
                </a:lnTo>
                <a:lnTo>
                  <a:pt x="1657088" y="373175"/>
                </a:lnTo>
                <a:lnTo>
                  <a:pt x="1670040" y="322616"/>
                </a:lnTo>
                <a:lnTo>
                  <a:pt x="1681133" y="271011"/>
                </a:lnTo>
                <a:lnTo>
                  <a:pt x="1690318" y="218437"/>
                </a:lnTo>
                <a:lnTo>
                  <a:pt x="1697546" y="164971"/>
                </a:lnTo>
                <a:lnTo>
                  <a:pt x="1702769" y="110692"/>
                </a:lnTo>
                <a:lnTo>
                  <a:pt x="1705939" y="55675"/>
                </a:lnTo>
                <a:lnTo>
                  <a:pt x="1707006" y="0"/>
                </a:lnTo>
                <a:lnTo>
                  <a:pt x="1974850" y="0"/>
                </a:lnTo>
                <a:lnTo>
                  <a:pt x="1973810" y="55143"/>
                </a:lnTo>
                <a:lnTo>
                  <a:pt x="1970724" y="109563"/>
                </a:lnTo>
                <a:lnTo>
                  <a:pt x="1965642" y="163192"/>
                </a:lnTo>
                <a:lnTo>
                  <a:pt x="1958615" y="215963"/>
                </a:lnTo>
                <a:lnTo>
                  <a:pt x="1949692" y="267808"/>
                </a:lnTo>
                <a:lnTo>
                  <a:pt x="1938924" y="318660"/>
                </a:lnTo>
                <a:lnTo>
                  <a:pt x="1926360" y="368451"/>
                </a:lnTo>
                <a:lnTo>
                  <a:pt x="1912052" y="417115"/>
                </a:lnTo>
                <a:lnTo>
                  <a:pt x="1896049" y="464584"/>
                </a:lnTo>
                <a:lnTo>
                  <a:pt x="1878401" y="510790"/>
                </a:lnTo>
                <a:lnTo>
                  <a:pt x="1859159" y="555666"/>
                </a:lnTo>
                <a:lnTo>
                  <a:pt x="1838373" y="599146"/>
                </a:lnTo>
                <a:lnTo>
                  <a:pt x="1816092" y="641161"/>
                </a:lnTo>
                <a:lnTo>
                  <a:pt x="1792368" y="681644"/>
                </a:lnTo>
                <a:lnTo>
                  <a:pt x="1767250" y="720528"/>
                </a:lnTo>
                <a:lnTo>
                  <a:pt x="1740789" y="757745"/>
                </a:lnTo>
                <a:lnTo>
                  <a:pt x="1713034" y="793229"/>
                </a:lnTo>
                <a:lnTo>
                  <a:pt x="1684036" y="826911"/>
                </a:lnTo>
                <a:lnTo>
                  <a:pt x="1653845" y="858725"/>
                </a:lnTo>
                <a:lnTo>
                  <a:pt x="1622511" y="888603"/>
                </a:lnTo>
                <a:lnTo>
                  <a:pt x="1590085" y="916477"/>
                </a:lnTo>
                <a:lnTo>
                  <a:pt x="1556616" y="942281"/>
                </a:lnTo>
                <a:lnTo>
                  <a:pt x="1522156" y="965948"/>
                </a:lnTo>
                <a:lnTo>
                  <a:pt x="1486753" y="987409"/>
                </a:lnTo>
                <a:lnTo>
                  <a:pt x="1450458" y="1006597"/>
                </a:lnTo>
                <a:lnTo>
                  <a:pt x="1413322" y="1023445"/>
                </a:lnTo>
                <a:lnTo>
                  <a:pt x="1375394" y="1037886"/>
                </a:lnTo>
                <a:lnTo>
                  <a:pt x="1336725" y="1049853"/>
                </a:lnTo>
                <a:lnTo>
                  <a:pt x="1297364" y="1059277"/>
                </a:lnTo>
                <a:lnTo>
                  <a:pt x="1257363" y="1066093"/>
                </a:lnTo>
                <a:lnTo>
                  <a:pt x="1216771" y="1070231"/>
                </a:lnTo>
                <a:lnTo>
                  <a:pt x="1175639" y="1071626"/>
                </a:lnTo>
                <a:lnTo>
                  <a:pt x="907796" y="1071626"/>
                </a:lnTo>
                <a:lnTo>
                  <a:pt x="865954" y="1070169"/>
                </a:lnTo>
                <a:lnTo>
                  <a:pt x="824585" y="1065843"/>
                </a:lnTo>
                <a:lnTo>
                  <a:pt x="783750" y="1058711"/>
                </a:lnTo>
                <a:lnTo>
                  <a:pt x="743511" y="1048837"/>
                </a:lnTo>
                <a:lnTo>
                  <a:pt x="703929" y="1036285"/>
                </a:lnTo>
                <a:lnTo>
                  <a:pt x="665066" y="1021121"/>
                </a:lnTo>
                <a:lnTo>
                  <a:pt x="626984" y="1003407"/>
                </a:lnTo>
                <a:lnTo>
                  <a:pt x="589745" y="983208"/>
                </a:lnTo>
                <a:lnTo>
                  <a:pt x="553410" y="960588"/>
                </a:lnTo>
                <a:lnTo>
                  <a:pt x="518042" y="935612"/>
                </a:lnTo>
                <a:lnTo>
                  <a:pt x="483702" y="908343"/>
                </a:lnTo>
                <a:lnTo>
                  <a:pt x="450452" y="878846"/>
                </a:lnTo>
                <a:lnTo>
                  <a:pt x="418353" y="847185"/>
                </a:lnTo>
                <a:lnTo>
                  <a:pt x="387468" y="813423"/>
                </a:lnTo>
                <a:lnTo>
                  <a:pt x="357858" y="777626"/>
                </a:lnTo>
                <a:lnTo>
                  <a:pt x="329586" y="739857"/>
                </a:lnTo>
                <a:lnTo>
                  <a:pt x="302712" y="700181"/>
                </a:lnTo>
                <a:lnTo>
                  <a:pt x="277298" y="658661"/>
                </a:lnTo>
                <a:lnTo>
                  <a:pt x="253407" y="615362"/>
                </a:lnTo>
                <a:lnTo>
                  <a:pt x="231100" y="570348"/>
                </a:lnTo>
                <a:lnTo>
                  <a:pt x="210439" y="523684"/>
                </a:lnTo>
                <a:lnTo>
                  <a:pt x="191485" y="475432"/>
                </a:lnTo>
                <a:lnTo>
                  <a:pt x="174302" y="425658"/>
                </a:lnTo>
                <a:lnTo>
                  <a:pt x="158949" y="374426"/>
                </a:lnTo>
                <a:lnTo>
                  <a:pt x="145489" y="321799"/>
                </a:lnTo>
                <a:lnTo>
                  <a:pt x="133985" y="267843"/>
                </a:lnTo>
                <a:lnTo>
                  <a:pt x="0" y="267843"/>
                </a:lnTo>
                <a:lnTo>
                  <a:pt x="242442" y="0"/>
                </a:lnTo>
                <a:lnTo>
                  <a:pt x="535813" y="267843"/>
                </a:lnTo>
                <a:lnTo>
                  <a:pt x="401827" y="267843"/>
                </a:lnTo>
                <a:lnTo>
                  <a:pt x="413333" y="321799"/>
                </a:lnTo>
                <a:lnTo>
                  <a:pt x="426794" y="374426"/>
                </a:lnTo>
                <a:lnTo>
                  <a:pt x="442149" y="425658"/>
                </a:lnTo>
                <a:lnTo>
                  <a:pt x="459336" y="475432"/>
                </a:lnTo>
                <a:lnTo>
                  <a:pt x="478293" y="523684"/>
                </a:lnTo>
                <a:lnTo>
                  <a:pt x="498959" y="570348"/>
                </a:lnTo>
                <a:lnTo>
                  <a:pt x="521270" y="615362"/>
                </a:lnTo>
                <a:lnTo>
                  <a:pt x="545166" y="658661"/>
                </a:lnTo>
                <a:lnTo>
                  <a:pt x="570584" y="700181"/>
                </a:lnTo>
                <a:lnTo>
                  <a:pt x="597463" y="739857"/>
                </a:lnTo>
                <a:lnTo>
                  <a:pt x="625741" y="777626"/>
                </a:lnTo>
                <a:lnTo>
                  <a:pt x="655355" y="813423"/>
                </a:lnTo>
                <a:lnTo>
                  <a:pt x="686244" y="847185"/>
                </a:lnTo>
                <a:lnTo>
                  <a:pt x="718346" y="878846"/>
                </a:lnTo>
                <a:lnTo>
                  <a:pt x="751599" y="908343"/>
                </a:lnTo>
                <a:lnTo>
                  <a:pt x="785941" y="935612"/>
                </a:lnTo>
                <a:lnTo>
                  <a:pt x="821310" y="960588"/>
                </a:lnTo>
                <a:lnTo>
                  <a:pt x="857644" y="983208"/>
                </a:lnTo>
                <a:lnTo>
                  <a:pt x="894882" y="1003407"/>
                </a:lnTo>
                <a:lnTo>
                  <a:pt x="932961" y="1021121"/>
                </a:lnTo>
                <a:lnTo>
                  <a:pt x="971820" y="1036285"/>
                </a:lnTo>
                <a:lnTo>
                  <a:pt x="1011396" y="1048837"/>
                </a:lnTo>
                <a:lnTo>
                  <a:pt x="1051628" y="1058711"/>
                </a:lnTo>
                <a:lnTo>
                  <a:pt x="1092453" y="1065843"/>
                </a:lnTo>
                <a:lnTo>
                  <a:pt x="1133811" y="1070169"/>
                </a:lnTo>
                <a:lnTo>
                  <a:pt x="1175639" y="1071626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929626" y="3786251"/>
            <a:ext cx="270510" cy="2000250"/>
          </a:xfrm>
          <a:custGeom>
            <a:avLst/>
            <a:gdLst/>
            <a:ahLst/>
            <a:cxnLst/>
            <a:rect l="l" t="t" r="r" b="b"/>
            <a:pathLst>
              <a:path w="270509" h="2000250">
                <a:moveTo>
                  <a:pt x="270255" y="1865045"/>
                </a:moveTo>
                <a:lnTo>
                  <a:pt x="0" y="1865045"/>
                </a:lnTo>
                <a:lnTo>
                  <a:pt x="135127" y="2000199"/>
                </a:lnTo>
                <a:lnTo>
                  <a:pt x="270255" y="1865045"/>
                </a:lnTo>
                <a:close/>
              </a:path>
              <a:path w="270509" h="2000250">
                <a:moveTo>
                  <a:pt x="202692" y="0"/>
                </a:moveTo>
                <a:lnTo>
                  <a:pt x="67564" y="0"/>
                </a:lnTo>
                <a:lnTo>
                  <a:pt x="67564" y="1865045"/>
                </a:lnTo>
                <a:lnTo>
                  <a:pt x="202692" y="1865045"/>
                </a:lnTo>
                <a:lnTo>
                  <a:pt x="202692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929626" y="3786251"/>
            <a:ext cx="270510" cy="2000250"/>
          </a:xfrm>
          <a:custGeom>
            <a:avLst/>
            <a:gdLst/>
            <a:ahLst/>
            <a:cxnLst/>
            <a:rect l="l" t="t" r="r" b="b"/>
            <a:pathLst>
              <a:path w="270509" h="2000250">
                <a:moveTo>
                  <a:pt x="0" y="1865045"/>
                </a:moveTo>
                <a:lnTo>
                  <a:pt x="67564" y="1865045"/>
                </a:lnTo>
                <a:lnTo>
                  <a:pt x="67564" y="0"/>
                </a:lnTo>
                <a:lnTo>
                  <a:pt x="202692" y="0"/>
                </a:lnTo>
                <a:lnTo>
                  <a:pt x="202692" y="1865045"/>
                </a:lnTo>
                <a:lnTo>
                  <a:pt x="270255" y="1865045"/>
                </a:lnTo>
                <a:lnTo>
                  <a:pt x="135127" y="2000199"/>
                </a:lnTo>
                <a:lnTo>
                  <a:pt x="0" y="1865045"/>
                </a:lnTo>
                <a:close/>
              </a:path>
            </a:pathLst>
          </a:custGeom>
          <a:ln w="952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286375" y="3786251"/>
            <a:ext cx="285750" cy="2000250"/>
          </a:xfrm>
          <a:custGeom>
            <a:avLst/>
            <a:gdLst/>
            <a:ahLst/>
            <a:cxnLst/>
            <a:rect l="l" t="t" r="r" b="b"/>
            <a:pathLst>
              <a:path w="285750" h="2000250">
                <a:moveTo>
                  <a:pt x="285750" y="1857324"/>
                </a:moveTo>
                <a:lnTo>
                  <a:pt x="0" y="1857324"/>
                </a:lnTo>
                <a:lnTo>
                  <a:pt x="142875" y="2000199"/>
                </a:lnTo>
                <a:lnTo>
                  <a:pt x="285750" y="1857324"/>
                </a:lnTo>
                <a:close/>
              </a:path>
              <a:path w="285750" h="2000250">
                <a:moveTo>
                  <a:pt x="214375" y="0"/>
                </a:moveTo>
                <a:lnTo>
                  <a:pt x="71500" y="0"/>
                </a:lnTo>
                <a:lnTo>
                  <a:pt x="71500" y="1857324"/>
                </a:lnTo>
                <a:lnTo>
                  <a:pt x="214375" y="1857324"/>
                </a:lnTo>
                <a:lnTo>
                  <a:pt x="214375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286375" y="3786251"/>
            <a:ext cx="285750" cy="2000250"/>
          </a:xfrm>
          <a:custGeom>
            <a:avLst/>
            <a:gdLst/>
            <a:ahLst/>
            <a:cxnLst/>
            <a:rect l="l" t="t" r="r" b="b"/>
            <a:pathLst>
              <a:path w="285750" h="2000250">
                <a:moveTo>
                  <a:pt x="0" y="1857324"/>
                </a:moveTo>
                <a:lnTo>
                  <a:pt x="71500" y="1857324"/>
                </a:lnTo>
                <a:lnTo>
                  <a:pt x="71500" y="0"/>
                </a:lnTo>
                <a:lnTo>
                  <a:pt x="214375" y="0"/>
                </a:lnTo>
                <a:lnTo>
                  <a:pt x="214375" y="1857324"/>
                </a:lnTo>
                <a:lnTo>
                  <a:pt x="285750" y="1857324"/>
                </a:lnTo>
                <a:lnTo>
                  <a:pt x="142875" y="2000199"/>
                </a:lnTo>
                <a:lnTo>
                  <a:pt x="0" y="1857324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000250" y="2500248"/>
            <a:ext cx="2357755" cy="1000760"/>
          </a:xfrm>
          <a:custGeom>
            <a:avLst/>
            <a:gdLst/>
            <a:ahLst/>
            <a:cxnLst/>
            <a:rect l="l" t="t" r="r" b="b"/>
            <a:pathLst>
              <a:path w="2357754" h="1000760">
                <a:moveTo>
                  <a:pt x="2357374" y="750188"/>
                </a:moveTo>
                <a:lnTo>
                  <a:pt x="1857375" y="750188"/>
                </a:lnTo>
                <a:lnTo>
                  <a:pt x="2107438" y="1000251"/>
                </a:lnTo>
                <a:lnTo>
                  <a:pt x="2357374" y="750188"/>
                </a:lnTo>
                <a:close/>
              </a:path>
              <a:path w="2357754" h="1000760">
                <a:moveTo>
                  <a:pt x="1794890" y="0"/>
                </a:moveTo>
                <a:lnTo>
                  <a:pt x="0" y="0"/>
                </a:lnTo>
                <a:lnTo>
                  <a:pt x="0" y="250062"/>
                </a:lnTo>
                <a:lnTo>
                  <a:pt x="1794890" y="250062"/>
                </a:lnTo>
                <a:lnTo>
                  <a:pt x="1844715" y="256761"/>
                </a:lnTo>
                <a:lnTo>
                  <a:pt x="1889491" y="275665"/>
                </a:lnTo>
                <a:lnTo>
                  <a:pt x="1927431" y="304990"/>
                </a:lnTo>
                <a:lnTo>
                  <a:pt x="1956745" y="342951"/>
                </a:lnTo>
                <a:lnTo>
                  <a:pt x="1975645" y="387763"/>
                </a:lnTo>
                <a:lnTo>
                  <a:pt x="1982342" y="437641"/>
                </a:lnTo>
                <a:lnTo>
                  <a:pt x="1982342" y="750188"/>
                </a:lnTo>
                <a:lnTo>
                  <a:pt x="2232405" y="750188"/>
                </a:lnTo>
                <a:lnTo>
                  <a:pt x="2232405" y="437641"/>
                </a:lnTo>
                <a:lnTo>
                  <a:pt x="2229839" y="389959"/>
                </a:lnTo>
                <a:lnTo>
                  <a:pt x="2222317" y="343764"/>
                </a:lnTo>
                <a:lnTo>
                  <a:pt x="2210105" y="299321"/>
                </a:lnTo>
                <a:lnTo>
                  <a:pt x="2193472" y="256899"/>
                </a:lnTo>
                <a:lnTo>
                  <a:pt x="2172683" y="216765"/>
                </a:lnTo>
                <a:lnTo>
                  <a:pt x="2148004" y="179185"/>
                </a:lnTo>
                <a:lnTo>
                  <a:pt x="2119704" y="144427"/>
                </a:lnTo>
                <a:lnTo>
                  <a:pt x="2088047" y="112758"/>
                </a:lnTo>
                <a:lnTo>
                  <a:pt x="2053302" y="84445"/>
                </a:lnTo>
                <a:lnTo>
                  <a:pt x="2015734" y="59755"/>
                </a:lnTo>
                <a:lnTo>
                  <a:pt x="1975610" y="38955"/>
                </a:lnTo>
                <a:lnTo>
                  <a:pt x="1933198" y="22313"/>
                </a:lnTo>
                <a:lnTo>
                  <a:pt x="1888762" y="10095"/>
                </a:lnTo>
                <a:lnTo>
                  <a:pt x="1842571" y="2568"/>
                </a:lnTo>
                <a:lnTo>
                  <a:pt x="1794890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000250" y="2500248"/>
            <a:ext cx="2357755" cy="1000760"/>
          </a:xfrm>
          <a:custGeom>
            <a:avLst/>
            <a:gdLst/>
            <a:ahLst/>
            <a:cxnLst/>
            <a:rect l="l" t="t" r="r" b="b"/>
            <a:pathLst>
              <a:path w="2357754" h="1000760">
                <a:moveTo>
                  <a:pt x="0" y="0"/>
                </a:moveTo>
                <a:lnTo>
                  <a:pt x="1794890" y="0"/>
                </a:lnTo>
                <a:lnTo>
                  <a:pt x="1842571" y="2568"/>
                </a:lnTo>
                <a:lnTo>
                  <a:pt x="1888762" y="10095"/>
                </a:lnTo>
                <a:lnTo>
                  <a:pt x="1933198" y="22313"/>
                </a:lnTo>
                <a:lnTo>
                  <a:pt x="1975610" y="38955"/>
                </a:lnTo>
                <a:lnTo>
                  <a:pt x="2015734" y="59755"/>
                </a:lnTo>
                <a:lnTo>
                  <a:pt x="2053302" y="84445"/>
                </a:lnTo>
                <a:lnTo>
                  <a:pt x="2088047" y="112758"/>
                </a:lnTo>
                <a:lnTo>
                  <a:pt x="2119704" y="144427"/>
                </a:lnTo>
                <a:lnTo>
                  <a:pt x="2148004" y="179185"/>
                </a:lnTo>
                <a:lnTo>
                  <a:pt x="2172683" y="216765"/>
                </a:lnTo>
                <a:lnTo>
                  <a:pt x="2193472" y="256899"/>
                </a:lnTo>
                <a:lnTo>
                  <a:pt x="2210105" y="299321"/>
                </a:lnTo>
                <a:lnTo>
                  <a:pt x="2222317" y="343764"/>
                </a:lnTo>
                <a:lnTo>
                  <a:pt x="2229839" y="389959"/>
                </a:lnTo>
                <a:lnTo>
                  <a:pt x="2232405" y="437641"/>
                </a:lnTo>
                <a:lnTo>
                  <a:pt x="2232405" y="750188"/>
                </a:lnTo>
                <a:lnTo>
                  <a:pt x="2357374" y="750188"/>
                </a:lnTo>
                <a:lnTo>
                  <a:pt x="2107438" y="1000251"/>
                </a:lnTo>
                <a:lnTo>
                  <a:pt x="1857375" y="750188"/>
                </a:lnTo>
                <a:lnTo>
                  <a:pt x="1982342" y="750188"/>
                </a:lnTo>
                <a:lnTo>
                  <a:pt x="1982342" y="437641"/>
                </a:lnTo>
                <a:lnTo>
                  <a:pt x="1975645" y="387763"/>
                </a:lnTo>
                <a:lnTo>
                  <a:pt x="1956745" y="342951"/>
                </a:lnTo>
                <a:lnTo>
                  <a:pt x="1927431" y="304990"/>
                </a:lnTo>
                <a:lnTo>
                  <a:pt x="1889491" y="275665"/>
                </a:lnTo>
                <a:lnTo>
                  <a:pt x="1844715" y="256761"/>
                </a:lnTo>
                <a:lnTo>
                  <a:pt x="1794890" y="250062"/>
                </a:lnTo>
                <a:lnTo>
                  <a:pt x="0" y="250062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643123" y="3429000"/>
            <a:ext cx="2429510" cy="428625"/>
          </a:xfrm>
          <a:custGeom>
            <a:avLst/>
            <a:gdLst/>
            <a:ahLst/>
            <a:cxnLst/>
            <a:rect l="l" t="t" r="r" b="b"/>
            <a:pathLst>
              <a:path w="2429510" h="428625">
                <a:moveTo>
                  <a:pt x="2214626" y="0"/>
                </a:moveTo>
                <a:lnTo>
                  <a:pt x="2214626" y="107187"/>
                </a:lnTo>
                <a:lnTo>
                  <a:pt x="0" y="107187"/>
                </a:lnTo>
                <a:lnTo>
                  <a:pt x="0" y="321437"/>
                </a:lnTo>
                <a:lnTo>
                  <a:pt x="2214626" y="321437"/>
                </a:lnTo>
                <a:lnTo>
                  <a:pt x="2214626" y="428625"/>
                </a:lnTo>
                <a:lnTo>
                  <a:pt x="2429002" y="214375"/>
                </a:lnTo>
                <a:lnTo>
                  <a:pt x="2214626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643123" y="3429000"/>
            <a:ext cx="2429510" cy="428625"/>
          </a:xfrm>
          <a:custGeom>
            <a:avLst/>
            <a:gdLst/>
            <a:ahLst/>
            <a:cxnLst/>
            <a:rect l="l" t="t" r="r" b="b"/>
            <a:pathLst>
              <a:path w="2429510" h="428625">
                <a:moveTo>
                  <a:pt x="0" y="107187"/>
                </a:moveTo>
                <a:lnTo>
                  <a:pt x="2214626" y="107187"/>
                </a:lnTo>
                <a:lnTo>
                  <a:pt x="2214626" y="0"/>
                </a:lnTo>
                <a:lnTo>
                  <a:pt x="2429002" y="214375"/>
                </a:lnTo>
                <a:lnTo>
                  <a:pt x="2214626" y="428625"/>
                </a:lnTo>
                <a:lnTo>
                  <a:pt x="2214626" y="321437"/>
                </a:lnTo>
                <a:lnTo>
                  <a:pt x="0" y="321437"/>
                </a:lnTo>
                <a:lnTo>
                  <a:pt x="0" y="107187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785873" y="5000625"/>
            <a:ext cx="3858260" cy="1314450"/>
          </a:xfrm>
          <a:custGeom>
            <a:avLst/>
            <a:gdLst/>
            <a:ahLst/>
            <a:cxnLst/>
            <a:rect l="l" t="t" r="r" b="b"/>
            <a:pathLst>
              <a:path w="3858260" h="1314450">
                <a:moveTo>
                  <a:pt x="492759" y="328422"/>
                </a:moveTo>
                <a:lnTo>
                  <a:pt x="164337" y="328422"/>
                </a:lnTo>
                <a:lnTo>
                  <a:pt x="164337" y="739063"/>
                </a:lnTo>
                <a:lnTo>
                  <a:pt x="166243" y="786209"/>
                </a:lnTo>
                <a:lnTo>
                  <a:pt x="171859" y="832305"/>
                </a:lnTo>
                <a:lnTo>
                  <a:pt x="181040" y="877203"/>
                </a:lnTo>
                <a:lnTo>
                  <a:pt x="193637" y="920756"/>
                </a:lnTo>
                <a:lnTo>
                  <a:pt x="209502" y="962815"/>
                </a:lnTo>
                <a:lnTo>
                  <a:pt x="228487" y="1003232"/>
                </a:lnTo>
                <a:lnTo>
                  <a:pt x="250445" y="1041861"/>
                </a:lnTo>
                <a:lnTo>
                  <a:pt x="275228" y="1078552"/>
                </a:lnTo>
                <a:lnTo>
                  <a:pt x="302687" y="1113157"/>
                </a:lnTo>
                <a:lnTo>
                  <a:pt x="332676" y="1145530"/>
                </a:lnTo>
                <a:lnTo>
                  <a:pt x="365046" y="1175522"/>
                </a:lnTo>
                <a:lnTo>
                  <a:pt x="399649" y="1202984"/>
                </a:lnTo>
                <a:lnTo>
                  <a:pt x="436338" y="1227770"/>
                </a:lnTo>
                <a:lnTo>
                  <a:pt x="474965" y="1249731"/>
                </a:lnTo>
                <a:lnTo>
                  <a:pt x="515381" y="1268719"/>
                </a:lnTo>
                <a:lnTo>
                  <a:pt x="557440" y="1284586"/>
                </a:lnTo>
                <a:lnTo>
                  <a:pt x="600993" y="1297185"/>
                </a:lnTo>
                <a:lnTo>
                  <a:pt x="645893" y="1306367"/>
                </a:lnTo>
                <a:lnTo>
                  <a:pt x="691991" y="1311985"/>
                </a:lnTo>
                <a:lnTo>
                  <a:pt x="739139" y="1313891"/>
                </a:lnTo>
                <a:lnTo>
                  <a:pt x="3857752" y="1313891"/>
                </a:lnTo>
                <a:lnTo>
                  <a:pt x="3857752" y="985418"/>
                </a:lnTo>
                <a:lnTo>
                  <a:pt x="739139" y="985418"/>
                </a:lnTo>
                <a:lnTo>
                  <a:pt x="689465" y="980413"/>
                </a:lnTo>
                <a:lnTo>
                  <a:pt x="643207" y="966060"/>
                </a:lnTo>
                <a:lnTo>
                  <a:pt x="601354" y="943347"/>
                </a:lnTo>
                <a:lnTo>
                  <a:pt x="564895" y="913266"/>
                </a:lnTo>
                <a:lnTo>
                  <a:pt x="534818" y="876807"/>
                </a:lnTo>
                <a:lnTo>
                  <a:pt x="512111" y="834960"/>
                </a:lnTo>
                <a:lnTo>
                  <a:pt x="497762" y="788715"/>
                </a:lnTo>
                <a:lnTo>
                  <a:pt x="492759" y="739063"/>
                </a:lnTo>
                <a:lnTo>
                  <a:pt x="492759" y="328422"/>
                </a:lnTo>
                <a:close/>
              </a:path>
              <a:path w="3858260" h="1314450">
                <a:moveTo>
                  <a:pt x="328549" y="0"/>
                </a:moveTo>
                <a:lnTo>
                  <a:pt x="0" y="328422"/>
                </a:lnTo>
                <a:lnTo>
                  <a:pt x="656970" y="328422"/>
                </a:lnTo>
                <a:lnTo>
                  <a:pt x="328549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785873" y="5000625"/>
            <a:ext cx="3858260" cy="1314450"/>
          </a:xfrm>
          <a:custGeom>
            <a:avLst/>
            <a:gdLst/>
            <a:ahLst/>
            <a:cxnLst/>
            <a:rect l="l" t="t" r="r" b="b"/>
            <a:pathLst>
              <a:path w="3858260" h="1314450">
                <a:moveTo>
                  <a:pt x="3857752" y="1313891"/>
                </a:moveTo>
                <a:lnTo>
                  <a:pt x="739139" y="1313891"/>
                </a:lnTo>
                <a:lnTo>
                  <a:pt x="691991" y="1311985"/>
                </a:lnTo>
                <a:lnTo>
                  <a:pt x="645893" y="1306367"/>
                </a:lnTo>
                <a:lnTo>
                  <a:pt x="600993" y="1297185"/>
                </a:lnTo>
                <a:lnTo>
                  <a:pt x="557440" y="1284586"/>
                </a:lnTo>
                <a:lnTo>
                  <a:pt x="515381" y="1268719"/>
                </a:lnTo>
                <a:lnTo>
                  <a:pt x="474965" y="1249731"/>
                </a:lnTo>
                <a:lnTo>
                  <a:pt x="436338" y="1227770"/>
                </a:lnTo>
                <a:lnTo>
                  <a:pt x="399649" y="1202984"/>
                </a:lnTo>
                <a:lnTo>
                  <a:pt x="365046" y="1175522"/>
                </a:lnTo>
                <a:lnTo>
                  <a:pt x="332676" y="1145530"/>
                </a:lnTo>
                <a:lnTo>
                  <a:pt x="302687" y="1113157"/>
                </a:lnTo>
                <a:lnTo>
                  <a:pt x="275228" y="1078552"/>
                </a:lnTo>
                <a:lnTo>
                  <a:pt x="250445" y="1041861"/>
                </a:lnTo>
                <a:lnTo>
                  <a:pt x="228487" y="1003232"/>
                </a:lnTo>
                <a:lnTo>
                  <a:pt x="209502" y="962815"/>
                </a:lnTo>
                <a:lnTo>
                  <a:pt x="193637" y="920756"/>
                </a:lnTo>
                <a:lnTo>
                  <a:pt x="181040" y="877203"/>
                </a:lnTo>
                <a:lnTo>
                  <a:pt x="171859" y="832305"/>
                </a:lnTo>
                <a:lnTo>
                  <a:pt x="166243" y="786209"/>
                </a:lnTo>
                <a:lnTo>
                  <a:pt x="164337" y="739063"/>
                </a:lnTo>
                <a:lnTo>
                  <a:pt x="164337" y="328422"/>
                </a:lnTo>
                <a:lnTo>
                  <a:pt x="0" y="328422"/>
                </a:lnTo>
                <a:lnTo>
                  <a:pt x="328549" y="0"/>
                </a:lnTo>
                <a:lnTo>
                  <a:pt x="656970" y="328422"/>
                </a:lnTo>
                <a:lnTo>
                  <a:pt x="492759" y="328422"/>
                </a:lnTo>
                <a:lnTo>
                  <a:pt x="492759" y="739063"/>
                </a:lnTo>
                <a:lnTo>
                  <a:pt x="497762" y="788715"/>
                </a:lnTo>
                <a:lnTo>
                  <a:pt x="512111" y="834960"/>
                </a:lnTo>
                <a:lnTo>
                  <a:pt x="534818" y="876807"/>
                </a:lnTo>
                <a:lnTo>
                  <a:pt x="564895" y="913266"/>
                </a:lnTo>
                <a:lnTo>
                  <a:pt x="601354" y="943347"/>
                </a:lnTo>
                <a:lnTo>
                  <a:pt x="643207" y="966060"/>
                </a:lnTo>
                <a:lnTo>
                  <a:pt x="689465" y="980413"/>
                </a:lnTo>
                <a:lnTo>
                  <a:pt x="739139" y="985418"/>
                </a:lnTo>
                <a:lnTo>
                  <a:pt x="3857752" y="985418"/>
                </a:lnTo>
                <a:lnTo>
                  <a:pt x="3857752" y="1313891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944067" y="4542408"/>
            <a:ext cx="7557770" cy="18008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>
                <a:solidFill>
                  <a:srgbClr val="0000FF"/>
                </a:solidFill>
                <a:latin typeface="Times New Roman"/>
                <a:cs typeface="Times New Roman"/>
              </a:rPr>
              <a:t>Ecosystem</a:t>
            </a:r>
            <a:r>
              <a:rPr sz="2400" spc="-11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FF"/>
                </a:solidFill>
                <a:latin typeface="Times New Roman"/>
                <a:cs typeface="Times New Roman"/>
              </a:rPr>
              <a:t>Services</a:t>
            </a:r>
            <a:endParaRPr sz="2400">
              <a:latin typeface="Times New Roman"/>
              <a:cs typeface="Times New Roman"/>
            </a:endParaRPr>
          </a:p>
          <a:p>
            <a:pPr marR="1511300" algn="r">
              <a:lnSpc>
                <a:spcPct val="100000"/>
              </a:lnSpc>
              <a:spcBef>
                <a:spcPts val="980"/>
              </a:spcBef>
            </a:pPr>
            <a:r>
              <a:rPr sz="2000" spc="-5">
                <a:solidFill>
                  <a:srgbClr val="001F5F"/>
                </a:solidFill>
                <a:latin typeface="Times New Roman"/>
                <a:cs typeface="Times New Roman"/>
              </a:rPr>
              <a:t>M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o</a:t>
            </a:r>
            <a:r>
              <a:rPr sz="2000" spc="5">
                <a:solidFill>
                  <a:srgbClr val="001F5F"/>
                </a:solidFill>
                <a:latin typeface="Times New Roman"/>
                <a:cs typeface="Times New Roman"/>
              </a:rPr>
              <a:t>n</a:t>
            </a:r>
            <a:r>
              <a:rPr sz="2000">
                <a:solidFill>
                  <a:srgbClr val="001F5F"/>
                </a:solidFill>
                <a:latin typeface="Times New Roman"/>
                <a:cs typeface="Times New Roman"/>
              </a:rPr>
              <a:t>ey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"/>
              </a:spcBef>
            </a:pPr>
            <a:endParaRPr sz="2300">
              <a:latin typeface="Times New Roman"/>
              <a:cs typeface="Times New Roman"/>
            </a:endParaRPr>
          </a:p>
          <a:p>
            <a:pPr marL="4862830">
              <a:lnSpc>
                <a:spcPct val="100000"/>
              </a:lnSpc>
            </a:pPr>
            <a:r>
              <a:rPr sz="2400">
                <a:solidFill>
                  <a:srgbClr val="92D050"/>
                </a:solidFill>
                <a:latin typeface="Times New Roman"/>
                <a:cs typeface="Times New Roman"/>
              </a:rPr>
              <a:t>Materials, </a:t>
            </a:r>
            <a:r>
              <a:rPr sz="2400" spc="-45">
                <a:solidFill>
                  <a:srgbClr val="92D050"/>
                </a:solidFill>
                <a:latin typeface="Times New Roman"/>
                <a:cs typeface="Times New Roman"/>
              </a:rPr>
              <a:t>Waste</a:t>
            </a:r>
            <a:r>
              <a:rPr sz="2400" spc="-165">
                <a:solidFill>
                  <a:srgbClr val="92D05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2D050"/>
                </a:solidFill>
                <a:latin typeface="Times New Roman"/>
                <a:cs typeface="Times New Roman"/>
              </a:rPr>
              <a:t>Heat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11</a:t>
            </a:fld>
            <a:endParaRPr/>
          </a:p>
        </p:txBody>
      </p: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630427" y="330072"/>
            <a:ext cx="7879715" cy="731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69414" marR="5080" indent="-1657350">
              <a:lnSpc>
                <a:spcPct val="100000"/>
              </a:lnSpc>
            </a:pPr>
            <a:r>
              <a:rPr sz="2400">
                <a:latin typeface="Tahoma"/>
                <a:cs typeface="Tahoma"/>
              </a:rPr>
              <a:t>Economics </a:t>
            </a:r>
            <a:r>
              <a:rPr sz="2400" spc="-5">
                <a:latin typeface="Tahoma"/>
                <a:cs typeface="Tahoma"/>
              </a:rPr>
              <a:t>depends </a:t>
            </a:r>
            <a:r>
              <a:rPr sz="2400">
                <a:latin typeface="Tahoma"/>
                <a:cs typeface="Tahoma"/>
              </a:rPr>
              <a:t>on </a:t>
            </a:r>
            <a:r>
              <a:rPr sz="2400" spc="-5">
                <a:latin typeface="Tahoma"/>
                <a:cs typeface="Tahoma"/>
              </a:rPr>
              <a:t>the natural environment to</a:t>
            </a:r>
            <a:r>
              <a:rPr sz="2400" spc="-110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provide  </a:t>
            </a:r>
            <a:r>
              <a:rPr sz="2400" spc="-10">
                <a:latin typeface="Tahoma"/>
                <a:cs typeface="Tahoma"/>
              </a:rPr>
              <a:t>resources </a:t>
            </a:r>
            <a:r>
              <a:rPr sz="2400">
                <a:latin typeface="Tahoma"/>
                <a:cs typeface="Tahoma"/>
              </a:rPr>
              <a:t>and </a:t>
            </a:r>
            <a:r>
              <a:rPr sz="2400" spc="-10">
                <a:latin typeface="Tahoma"/>
                <a:cs typeface="Tahoma"/>
              </a:rPr>
              <a:t>ecosystem</a:t>
            </a:r>
            <a:r>
              <a:rPr sz="2400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services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C6E900-1B82-47AC-9992-169007F00D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862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340" y="577850"/>
            <a:ext cx="4620260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>
                <a:latin typeface="Tahoma"/>
                <a:cs typeface="Tahoma"/>
              </a:rPr>
              <a:t>Carrying </a:t>
            </a:r>
            <a:r>
              <a:rPr sz="2400" spc="-10">
                <a:latin typeface="Tahoma"/>
                <a:cs typeface="Tahoma"/>
              </a:rPr>
              <a:t>capacity </a:t>
            </a:r>
            <a:r>
              <a:rPr sz="2400">
                <a:latin typeface="Tahoma"/>
                <a:cs typeface="Tahoma"/>
              </a:rPr>
              <a:t>of an</a:t>
            </a:r>
            <a:r>
              <a:rPr sz="2400" spc="-85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ecosystem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7340" y="1666620"/>
            <a:ext cx="7068820" cy="47713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27100" marR="5080">
              <a:lnSpc>
                <a:spcPct val="97000"/>
              </a:lnSpc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…is the </a:t>
            </a:r>
            <a:r>
              <a:rPr sz="2500" i="1" spc="-65">
                <a:solidFill>
                  <a:srgbClr val="FFFFFF"/>
                </a:solidFill>
                <a:latin typeface="Tahoma"/>
                <a:cs typeface="Tahoma"/>
              </a:rPr>
              <a:t>maximum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number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 individuals of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  given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species that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ecosystem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can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support 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indefinitely</a:t>
            </a:r>
            <a:r>
              <a:rPr sz="2400" spc="-4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9"/>
              </a:spcBef>
            </a:pPr>
            <a:endParaRPr sz="2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80">
                <a:solidFill>
                  <a:srgbClr val="FFFFFF"/>
                </a:solidFill>
                <a:latin typeface="Tahoma"/>
                <a:cs typeface="Tahoma"/>
              </a:rPr>
              <a:t>Two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factors </a:t>
            </a:r>
            <a:r>
              <a:rPr sz="2400" spc="-10">
                <a:solidFill>
                  <a:srgbClr val="FFFFFF"/>
                </a:solidFill>
                <a:latin typeface="Tahoma"/>
                <a:cs typeface="Tahoma"/>
              </a:rPr>
              <a:t>are</a:t>
            </a:r>
            <a:r>
              <a:rPr sz="2400" spc="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important: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8"/>
              </a:spcBef>
            </a:pPr>
            <a:endParaRPr sz="2500">
              <a:latin typeface="Times New Roman"/>
              <a:cs typeface="Times New Roman"/>
            </a:endParaRPr>
          </a:p>
          <a:p>
            <a:pPr marL="1278890" indent="-351790">
              <a:lnSpc>
                <a:spcPct val="100000"/>
              </a:lnSpc>
              <a:buSzPct val="96000"/>
              <a:buFont typeface="Tahoma"/>
              <a:buAutoNum type="arabicPeriod"/>
              <a:tabLst>
                <a:tab pos="1279525" algn="l"/>
              </a:tabLst>
            </a:pPr>
            <a:r>
              <a:rPr sz="2500" i="1" spc="-65">
                <a:solidFill>
                  <a:srgbClr val="FFFFFF"/>
                </a:solidFill>
                <a:latin typeface="Tahoma"/>
                <a:cs typeface="Tahoma"/>
              </a:rPr>
              <a:t>Resource</a:t>
            </a:r>
            <a:r>
              <a:rPr sz="2500" i="1" spc="-8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availability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Tahoma"/>
              <a:buAutoNum type="arabicPeriod"/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7"/>
              </a:spcBef>
              <a:buClr>
                <a:srgbClr val="FFFFFF"/>
              </a:buClr>
              <a:buFont typeface="Tahoma"/>
              <a:buAutoNum type="arabicPeriod"/>
            </a:pPr>
            <a:endParaRPr sz="2400">
              <a:latin typeface="Times New Roman"/>
              <a:cs typeface="Times New Roman"/>
            </a:endParaRPr>
          </a:p>
          <a:p>
            <a:pPr marL="1278890" indent="-351790">
              <a:lnSpc>
                <a:spcPts val="2940"/>
              </a:lnSpc>
              <a:buSzPct val="96000"/>
              <a:buFont typeface="Tahoma"/>
              <a:buAutoNum type="arabicPeriod"/>
              <a:tabLst>
                <a:tab pos="1279525" algn="l"/>
              </a:tabLst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Quantity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resources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that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individuals</a:t>
            </a:r>
            <a:r>
              <a:rPr sz="2500" i="1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endParaRPr sz="2500">
              <a:latin typeface="Tahoma"/>
              <a:cs typeface="Tahoma"/>
            </a:endParaRPr>
          </a:p>
          <a:p>
            <a:pPr marL="1306195">
              <a:lnSpc>
                <a:spcPts val="2940"/>
              </a:lnSpc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that species</a:t>
            </a:r>
            <a:r>
              <a:rPr sz="2500" i="1" spc="-6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require</a:t>
            </a:r>
            <a:r>
              <a:rPr sz="2400" spc="-45">
                <a:solidFill>
                  <a:srgbClr val="FFFFFF"/>
                </a:solidFill>
                <a:latin typeface="Tahoma"/>
                <a:cs typeface="Tahoma"/>
              </a:rPr>
              <a:t>.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953000" y="2667000"/>
            <a:ext cx="3962400" cy="2971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13</a:t>
            </a:fld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739" y="1144269"/>
            <a:ext cx="3424554" cy="530923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12065">
              <a:lnSpc>
                <a:spcPts val="2880"/>
              </a:lnSpc>
              <a:spcBef>
                <a:spcPts val="75"/>
              </a:spcBef>
            </a:pPr>
            <a:r>
              <a:rPr sz="2500" i="1" spc="-25">
                <a:solidFill>
                  <a:srgbClr val="FFFFFF"/>
                </a:solidFill>
                <a:latin typeface="Tahoma"/>
                <a:cs typeface="Tahoma"/>
              </a:rPr>
              <a:t>‘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reflects that at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any 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given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point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time,</a:t>
            </a:r>
            <a:r>
              <a:rPr sz="2500" i="1" spc="-9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there</a:t>
            </a:r>
            <a:endParaRPr sz="2500">
              <a:latin typeface="Tahoma"/>
              <a:cs typeface="Tahoma"/>
            </a:endParaRPr>
          </a:p>
          <a:p>
            <a:pPr marL="12700" marR="104139">
              <a:lnSpc>
                <a:spcPts val="2880"/>
              </a:lnSpc>
            </a:pP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are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limits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amount 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environmental  pressure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that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Earth’s</a:t>
            </a:r>
            <a:endParaRPr sz="2500">
              <a:latin typeface="Tahoma"/>
              <a:cs typeface="Tahoma"/>
            </a:endParaRPr>
          </a:p>
          <a:p>
            <a:pPr marL="12700" marR="295910">
              <a:lnSpc>
                <a:spcPts val="2880"/>
              </a:lnSpc>
            </a:pP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ecosystems can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handle  without irreversible 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damage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these  systems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or to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life</a:t>
            </a:r>
            <a:endParaRPr sz="2500">
              <a:latin typeface="Tahoma"/>
              <a:cs typeface="Tahoma"/>
            </a:endParaRPr>
          </a:p>
          <a:p>
            <a:pPr marL="12700" marR="350520">
              <a:lnSpc>
                <a:spcPts val="2880"/>
              </a:lnSpc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support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processes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that  they</a:t>
            </a:r>
            <a:r>
              <a:rPr sz="2500" i="1" spc="-13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enable’</a:t>
            </a:r>
            <a:endParaRPr sz="2500">
              <a:latin typeface="Tahoma"/>
              <a:cs typeface="Tahoma"/>
            </a:endParaRPr>
          </a:p>
          <a:p>
            <a:pPr marL="248285" marR="5080" indent="1706880" algn="r">
              <a:lnSpc>
                <a:spcPts val="2880"/>
              </a:lnSpc>
              <a:spcBef>
                <a:spcPts val="1440"/>
              </a:spcBef>
            </a:pPr>
            <a:r>
              <a:rPr sz="2500" b="1" i="1" spc="-60">
                <a:solidFill>
                  <a:srgbClr val="FFFFFF"/>
                </a:solidFill>
                <a:latin typeface="Tahoma"/>
                <a:cs typeface="Tahoma"/>
              </a:rPr>
              <a:t>European  </a:t>
            </a:r>
            <a:r>
              <a:rPr sz="2500" b="1" i="1" spc="-65">
                <a:solidFill>
                  <a:srgbClr val="FFFFFF"/>
                </a:solidFill>
                <a:latin typeface="Tahoma"/>
                <a:cs typeface="Tahoma"/>
              </a:rPr>
              <a:t>Environment</a:t>
            </a:r>
            <a:r>
              <a:rPr sz="2500" b="1" i="1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b="1" i="1" spc="-65">
                <a:solidFill>
                  <a:srgbClr val="FFFFFF"/>
                </a:solidFill>
                <a:latin typeface="Tahoma"/>
                <a:cs typeface="Tahoma"/>
              </a:rPr>
              <a:t>Agency</a:t>
            </a:r>
            <a:endParaRPr sz="2500">
              <a:latin typeface="Tahoma"/>
              <a:cs typeface="Tahoma"/>
            </a:endParaRPr>
          </a:p>
          <a:p>
            <a:pPr marR="6350" algn="r">
              <a:lnSpc>
                <a:spcPts val="2805"/>
              </a:lnSpc>
            </a:pPr>
            <a:r>
              <a:rPr sz="2500" b="1" i="1" spc="-70">
                <a:solidFill>
                  <a:srgbClr val="FFFFFF"/>
                </a:solidFill>
                <a:latin typeface="Tahoma"/>
                <a:cs typeface="Tahoma"/>
              </a:rPr>
              <a:t>EEA</a:t>
            </a:r>
            <a:endParaRPr sz="2500">
              <a:latin typeface="Tahoma"/>
              <a:cs typeface="Tahom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191000" y="2209800"/>
            <a:ext cx="4479925" cy="30907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346575" y="501650"/>
            <a:ext cx="3538854" cy="11017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400" spc="-5">
                <a:latin typeface="Tahoma"/>
                <a:cs typeface="Tahoma"/>
              </a:rPr>
              <a:t>In Europe the concept </a:t>
            </a:r>
            <a:r>
              <a:rPr sz="2400">
                <a:latin typeface="Tahoma"/>
                <a:cs typeface="Tahoma"/>
              </a:rPr>
              <a:t>of  </a:t>
            </a:r>
            <a:r>
              <a:rPr sz="2400" spc="-5">
                <a:latin typeface="Tahoma"/>
                <a:cs typeface="Tahoma"/>
              </a:rPr>
              <a:t>‘environmental space’</a:t>
            </a:r>
            <a:r>
              <a:rPr sz="2400" spc="-40">
                <a:latin typeface="Tahoma"/>
                <a:cs typeface="Tahoma"/>
              </a:rPr>
              <a:t> </a:t>
            </a:r>
            <a:r>
              <a:rPr sz="2400" spc="-15">
                <a:latin typeface="Tahoma"/>
                <a:cs typeface="Tahoma"/>
              </a:rPr>
              <a:t>was  </a:t>
            </a:r>
            <a:r>
              <a:rPr sz="2400" spc="-10">
                <a:latin typeface="Tahoma"/>
                <a:cs typeface="Tahoma"/>
              </a:rPr>
              <a:t>conceived: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14</a:t>
            </a:fld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0">
              <a:lnSpc>
                <a:spcPct val="100000"/>
              </a:lnSpc>
            </a:pPr>
            <a:r>
              <a:rPr sz="2400">
                <a:latin typeface="Tahoma"/>
                <a:cs typeface="Tahoma"/>
              </a:rPr>
              <a:t>Such </a:t>
            </a:r>
            <a:r>
              <a:rPr sz="2400" spc="-5">
                <a:latin typeface="Tahoma"/>
                <a:cs typeface="Tahoma"/>
              </a:rPr>
              <a:t>services provided </a:t>
            </a:r>
            <a:r>
              <a:rPr sz="2400">
                <a:latin typeface="Tahoma"/>
                <a:cs typeface="Tahoma"/>
              </a:rPr>
              <a:t>by the </a:t>
            </a:r>
            <a:r>
              <a:rPr sz="2400" spc="-15">
                <a:latin typeface="Tahoma"/>
                <a:cs typeface="Tahoma"/>
              </a:rPr>
              <a:t>Earth’s </a:t>
            </a:r>
            <a:r>
              <a:rPr sz="2400" spc="-5">
                <a:latin typeface="Tahoma"/>
                <a:cs typeface="Tahoma"/>
              </a:rPr>
              <a:t>ecosystems, </a:t>
            </a:r>
            <a:r>
              <a:rPr sz="2400">
                <a:latin typeface="Tahoma"/>
                <a:cs typeface="Tahoma"/>
              </a:rPr>
              <a:t>and</a:t>
            </a:r>
            <a:r>
              <a:rPr sz="2400" spc="60">
                <a:latin typeface="Tahoma"/>
                <a:cs typeface="Tahoma"/>
              </a:rPr>
              <a:t> </a:t>
            </a:r>
            <a:r>
              <a:rPr sz="2400" spc="-10">
                <a:latin typeface="Tahoma"/>
                <a:cs typeface="Tahoma"/>
              </a:rPr>
              <a:t>for</a:t>
            </a:r>
            <a:endParaRPr sz="2400">
              <a:latin typeface="Tahoma"/>
              <a:cs typeface="Tahoma"/>
            </a:endParaRPr>
          </a:p>
          <a:p>
            <a:pPr marL="69850">
              <a:lnSpc>
                <a:spcPct val="100000"/>
              </a:lnSpc>
            </a:pPr>
            <a:r>
              <a:rPr sz="2400" spc="-5">
                <a:latin typeface="Tahoma"/>
                <a:cs typeface="Tahoma"/>
              </a:rPr>
              <a:t>which there </a:t>
            </a:r>
            <a:r>
              <a:rPr sz="2400">
                <a:latin typeface="Tahoma"/>
                <a:cs typeface="Tahoma"/>
              </a:rPr>
              <a:t>is limited </a:t>
            </a:r>
            <a:r>
              <a:rPr sz="2400" spc="-5">
                <a:latin typeface="Tahoma"/>
                <a:cs typeface="Tahoma"/>
              </a:rPr>
              <a:t>space</a:t>
            </a:r>
            <a:r>
              <a:rPr sz="2400" spc="-50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include: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15694" y="1500149"/>
            <a:ext cx="5242560" cy="4786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6"/>
              </a:spcBef>
            </a:pPr>
            <a:endParaRPr sz="2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2500" i="1" spc="-25">
                <a:solidFill>
                  <a:srgbClr val="FFFFFF"/>
                </a:solidFill>
                <a:latin typeface="Tahoma"/>
                <a:cs typeface="Tahoma"/>
              </a:rPr>
              <a:t>‘</a:t>
            </a:r>
            <a:endParaRPr sz="25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642998" y="1500149"/>
            <a:ext cx="5215001" cy="47863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07288" y="2041651"/>
            <a:ext cx="7599045" cy="4589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05939" marR="1130935" indent="-1007744">
              <a:lnSpc>
                <a:spcPct val="144000"/>
              </a:lnSpc>
            </a:pP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Stocks’ of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renewable, semi-renewable and  non-renewable</a:t>
            </a:r>
            <a:r>
              <a:rPr sz="2500" i="1" spc="-9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resources.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9"/>
              </a:spcBef>
            </a:pPr>
            <a:endParaRPr sz="2450">
              <a:latin typeface="Times New Roman"/>
              <a:cs typeface="Times New Roman"/>
            </a:endParaRPr>
          </a:p>
          <a:p>
            <a:pPr marL="1712595">
              <a:lnSpc>
                <a:spcPct val="100000"/>
              </a:lnSpc>
            </a:pP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‘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1"/>
              </a:spcBef>
            </a:pPr>
            <a:endParaRPr sz="2650">
              <a:latin typeface="Times New Roman"/>
              <a:cs typeface="Times New Roman"/>
            </a:endParaRPr>
          </a:p>
          <a:p>
            <a:pPr marL="2092325" marR="1377315" indent="-379730">
              <a:lnSpc>
                <a:spcPts val="2880"/>
              </a:lnSpc>
            </a:pP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Sinks’ capacities to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absorb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waste, 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pollution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2500" i="1" spc="-15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encroachment</a:t>
            </a:r>
            <a:r>
              <a:rPr sz="2400" spc="-5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465"/>
              </a:spcBef>
            </a:pP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Sustainability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then, is intended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include ‘global</a:t>
            </a:r>
            <a:r>
              <a:rPr sz="2400" spc="-7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equity’!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15</a:t>
            </a:fld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25450"/>
            <a:ext cx="4166235" cy="3657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>
                <a:latin typeface="Tahoma"/>
                <a:cs typeface="Tahoma"/>
              </a:rPr>
              <a:t>Does </a:t>
            </a:r>
            <a:r>
              <a:rPr sz="2400">
                <a:latin typeface="Tahoma"/>
                <a:cs typeface="Tahoma"/>
              </a:rPr>
              <a:t>it </a:t>
            </a:r>
            <a:r>
              <a:rPr sz="2400" spc="-10">
                <a:latin typeface="Tahoma"/>
                <a:cs typeface="Tahoma"/>
              </a:rPr>
              <a:t>make </a:t>
            </a:r>
            <a:r>
              <a:rPr sz="2400" spc="-5">
                <a:latin typeface="Tahoma"/>
                <a:cs typeface="Tahoma"/>
              </a:rPr>
              <a:t>sense then,</a:t>
            </a:r>
            <a:r>
              <a:rPr sz="2400" spc="-55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that;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16</a:t>
            </a:fld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35940" y="976630"/>
            <a:ext cx="8074660" cy="56169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27100" marR="5080">
              <a:lnSpc>
                <a:spcPct val="96000"/>
              </a:lnSpc>
            </a:pP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…nature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cannot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sustain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systematic concentration 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substances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extracted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from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earth’s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crust,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such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as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fossil</a:t>
            </a:r>
            <a:r>
              <a:rPr sz="2500" i="1" spc="-114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fuels?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550">
              <a:latin typeface="Times New Roman"/>
              <a:cs typeface="Times New Roman"/>
            </a:endParaRPr>
          </a:p>
          <a:p>
            <a:pPr marL="927100" marR="512445">
              <a:lnSpc>
                <a:spcPts val="2880"/>
              </a:lnSpc>
            </a:pP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…nature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cannot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sustain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systematic increase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unnatural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persistent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substances,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such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as  polychlorinated biphenyls (PCBs)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chlorofluorocarbons</a:t>
            </a:r>
            <a:r>
              <a:rPr sz="2500" i="1" spc="-1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(CFCs)?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2"/>
              </a:spcBef>
            </a:pPr>
            <a:endParaRPr sz="2400">
              <a:latin typeface="Times New Roman"/>
              <a:cs typeface="Times New Roman"/>
            </a:endParaRPr>
          </a:p>
          <a:p>
            <a:pPr marL="12700" marR="417195" indent="914400">
              <a:lnSpc>
                <a:spcPct val="96000"/>
              </a:lnSpc>
              <a:tabLst>
                <a:tab pos="4224020" algn="l"/>
                <a:tab pos="5964555" algn="l"/>
              </a:tabLst>
            </a:pP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…the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physical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basis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for the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productivity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diversity  not 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be</a:t>
            </a:r>
            <a:r>
              <a:rPr sz="2500" i="1" spc="-30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systematically</a:t>
            </a:r>
            <a:r>
              <a:rPr sz="2500" i="1" spc="37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deteriorated	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beyond  nature’s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ability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replenish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itself,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i.e.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by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over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fishing,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deforesting 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2500" i="1" spc="27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depleting</a:t>
            </a:r>
            <a:r>
              <a:rPr sz="2500" i="1" spc="45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lang="en-GB" sz="2500" i="1" spc="-5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destroying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arable</a:t>
            </a:r>
            <a:r>
              <a:rPr sz="2500" i="1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lands?</a:t>
            </a:r>
            <a:endParaRPr sz="25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54050"/>
            <a:ext cx="577278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>
                <a:latin typeface="Tahoma"/>
                <a:cs typeface="Tahoma"/>
              </a:rPr>
              <a:t>What </a:t>
            </a:r>
            <a:r>
              <a:rPr sz="2400" spc="-5">
                <a:latin typeface="Tahoma"/>
                <a:cs typeface="Tahoma"/>
              </a:rPr>
              <a:t>then, </a:t>
            </a:r>
            <a:r>
              <a:rPr sz="2400">
                <a:latin typeface="Tahoma"/>
                <a:cs typeface="Tahoma"/>
              </a:rPr>
              <a:t>about industry and</a:t>
            </a:r>
            <a:r>
              <a:rPr sz="2400" spc="-135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commerce?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17</a:t>
            </a:fld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450594" y="1744725"/>
            <a:ext cx="6951980" cy="47694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865"/>
              </a:lnSpc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Although business </a:t>
            </a:r>
            <a:r>
              <a:rPr sz="2500" i="1" spc="-70">
                <a:solidFill>
                  <a:srgbClr val="FFFFFF"/>
                </a:solidFill>
                <a:latin typeface="Tahoma"/>
                <a:cs typeface="Tahoma"/>
              </a:rPr>
              <a:t>may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be the cause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2500" i="1" spc="4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70">
                <a:solidFill>
                  <a:srgbClr val="FFFFFF"/>
                </a:solidFill>
                <a:latin typeface="Tahoma"/>
                <a:cs typeface="Tahoma"/>
              </a:rPr>
              <a:t>many</a:t>
            </a:r>
            <a:endParaRPr sz="2500">
              <a:latin typeface="Tahoma"/>
              <a:cs typeface="Tahoma"/>
            </a:endParaRPr>
          </a:p>
          <a:p>
            <a:pPr marL="12700" marR="5080">
              <a:lnSpc>
                <a:spcPct val="96000"/>
              </a:lnSpc>
              <a:spcBef>
                <a:spcPts val="90"/>
              </a:spcBef>
            </a:pP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environmental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problems,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abilities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creativity 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business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means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that </a:t>
            </a:r>
            <a:r>
              <a:rPr sz="2500" i="1" spc="-30">
                <a:solidFill>
                  <a:srgbClr val="FFFFFF"/>
                </a:solidFill>
                <a:latin typeface="Tahoma"/>
                <a:cs typeface="Tahoma"/>
              </a:rPr>
              <a:t>it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will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also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play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key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role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 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generating workable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technical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economic 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solutions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2500" i="1" spc="-70">
                <a:solidFill>
                  <a:srgbClr val="FFFFFF"/>
                </a:solidFill>
                <a:latin typeface="Tahoma"/>
                <a:cs typeface="Tahoma"/>
              </a:rPr>
              <a:t>many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environmental</a:t>
            </a:r>
            <a:r>
              <a:rPr sz="2500" i="1" spc="-1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challenges.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 marR="285750">
              <a:lnSpc>
                <a:spcPct val="96000"/>
              </a:lnSpc>
              <a:tabLst>
                <a:tab pos="1503045" algn="l"/>
                <a:tab pos="2491740" algn="l"/>
                <a:tab pos="2559685" algn="l"/>
                <a:tab pos="3298190" algn="l"/>
              </a:tabLst>
            </a:pP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Also, the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environment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‘business’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is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itself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 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important	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part of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the whole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business</a:t>
            </a:r>
            <a:r>
              <a:rPr sz="2500" i="1" spc="-2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world,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70">
                <a:solidFill>
                  <a:srgbClr val="FFFFFF"/>
                </a:solidFill>
                <a:latin typeface="Tahoma"/>
                <a:cs typeface="Tahoma"/>
              </a:rPr>
              <a:t>many </a:t>
            </a:r>
            <a:r>
              <a:rPr sz="2500" i="1" spc="3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commercial		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opportunities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will</a:t>
            </a:r>
            <a:r>
              <a:rPr sz="2500" i="1" spc="-9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5">
                <a:solidFill>
                  <a:srgbClr val="FFFFFF"/>
                </a:solidFill>
                <a:latin typeface="Tahoma"/>
                <a:cs typeface="Tahoma"/>
              </a:rPr>
              <a:t>arise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from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conservation  </a:t>
            </a:r>
            <a:r>
              <a:rPr sz="2500" i="1" spc="4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and	environmental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constraints,</a:t>
            </a:r>
            <a:r>
              <a:rPr sz="2500" i="1" spc="-6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for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example,</a:t>
            </a:r>
            <a:r>
              <a:rPr sz="2500" i="1" spc="67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40">
                <a:solidFill>
                  <a:srgbClr val="FFFFFF"/>
                </a:solidFill>
                <a:latin typeface="Tahoma"/>
                <a:cs typeface="Tahoma"/>
              </a:rPr>
              <a:t>in </a:t>
            </a:r>
            <a:r>
              <a:rPr sz="2500" i="1" spc="-1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developing	‘environmentally</a:t>
            </a:r>
            <a:r>
              <a:rPr sz="2500" i="1" spc="-9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35">
                <a:solidFill>
                  <a:srgbClr val="FFFFFF"/>
                </a:solidFill>
                <a:latin typeface="Tahoma"/>
                <a:cs typeface="Tahoma"/>
              </a:rPr>
              <a:t>friendly’  </a:t>
            </a:r>
            <a:r>
              <a:rPr sz="2500" i="1" spc="-55">
                <a:solidFill>
                  <a:srgbClr val="FFFFFF"/>
                </a:solidFill>
                <a:latin typeface="Tahoma"/>
                <a:cs typeface="Tahoma"/>
              </a:rPr>
              <a:t>goods and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or</a:t>
            </a:r>
            <a:r>
              <a:rPr sz="2500" i="1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500" i="1" spc="-50">
                <a:solidFill>
                  <a:srgbClr val="FFFFFF"/>
                </a:solidFill>
                <a:latin typeface="Tahoma"/>
                <a:cs typeface="Tahoma"/>
              </a:rPr>
              <a:t>services.</a:t>
            </a:r>
            <a:endParaRPr sz="25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81000" y="2590800"/>
            <a:ext cx="3513201" cy="4038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346575" y="4327905"/>
            <a:ext cx="4258945" cy="1524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50000"/>
              </a:lnSpc>
            </a:pP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Unsustainable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development!  coal-burning power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plant</a:t>
            </a:r>
            <a:r>
              <a:rPr sz="2400" spc="-75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which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2400" spc="-5">
                <a:solidFill>
                  <a:srgbClr val="FFFFFF"/>
                </a:solidFill>
                <a:latin typeface="Tahoma"/>
                <a:cs typeface="Tahoma"/>
              </a:rPr>
              <a:t>emits sulphur dioxide</a:t>
            </a:r>
            <a:r>
              <a:rPr sz="2400" spc="-8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(SO</a:t>
            </a:r>
            <a:r>
              <a:rPr sz="2400" baseline="-20833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400">
                <a:solidFill>
                  <a:srgbClr val="FFFFFF"/>
                </a:solidFill>
                <a:latin typeface="Tahoma"/>
                <a:cs typeface="Tahoma"/>
              </a:rPr>
              <a:t>)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48200" y="762000"/>
            <a:ext cx="4160774" cy="29686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17244" y="1179576"/>
            <a:ext cx="367728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>
                <a:latin typeface="Tahoma"/>
                <a:cs typeface="Tahoma"/>
              </a:rPr>
              <a:t>Sustainable</a:t>
            </a:r>
            <a:r>
              <a:rPr sz="2400" spc="-55">
                <a:latin typeface="Tahoma"/>
                <a:cs typeface="Tahoma"/>
              </a:rPr>
              <a:t> </a:t>
            </a:r>
            <a:r>
              <a:rPr sz="2400" spc="-5">
                <a:latin typeface="Tahoma"/>
                <a:cs typeface="Tahoma"/>
              </a:rPr>
              <a:t>development??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18</a:t>
            </a:fld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F97DF-B83C-446E-9FFE-5B0756C2F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1107996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3600" b="1"/>
              <a:t>Is the focus on the future?</a:t>
            </a:r>
            <a:br>
              <a:rPr lang="en-GB" sz="3600" b="1"/>
            </a:br>
            <a:r>
              <a:rPr lang="en-GB" sz="3600" b="1"/>
              <a:t>Do we lose out now?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2D186-A4B1-482F-9540-D0FB90DAF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781800" cy="3323987"/>
          </a:xfrm>
        </p:spPr>
        <p:txBody>
          <a:bodyPr/>
          <a:lstStyle/>
          <a:p>
            <a:r>
              <a:rPr lang="en-GB"/>
              <a:t>Not necessarily…</a:t>
            </a:r>
          </a:p>
          <a:p>
            <a:endParaRPr lang="en-GB"/>
          </a:p>
          <a:p>
            <a:r>
              <a:rPr lang="en-GB"/>
              <a:t>Its about finding better ways of doing things, for the present AND the future</a:t>
            </a:r>
          </a:p>
          <a:p>
            <a:endParaRPr lang="en-GB"/>
          </a:p>
          <a:p>
            <a:r>
              <a:rPr lang="en-GB"/>
              <a:t>Existing Quality of Life does not need to be compromised…</a:t>
            </a:r>
          </a:p>
          <a:p>
            <a:endParaRPr lang="en-GB"/>
          </a:p>
          <a:p>
            <a:r>
              <a:rPr lang="en-GB"/>
              <a:t>If anything, it should improve across the board…</a:t>
            </a:r>
          </a:p>
        </p:txBody>
      </p:sp>
    </p:spTree>
    <p:extLst>
      <p:ext uri="{BB962C8B-B14F-4D97-AF65-F5344CB8AC3E}">
        <p14:creationId xmlns:p14="http://schemas.microsoft.com/office/powerpoint/2010/main" val="3262964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CF0A9-5834-42F8-BD29-FC911C1DE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553998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3600" b="1"/>
              <a:t>Positive effects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5E189-6474-4586-ABE2-06912E86F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524000"/>
            <a:ext cx="6629400" cy="738664"/>
          </a:xfrm>
        </p:spPr>
        <p:txBody>
          <a:bodyPr/>
          <a:lstStyle/>
          <a:p>
            <a:r>
              <a:rPr lang="en-GB"/>
              <a:t>SD can bring benefits in the short &amp; medium term: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13F4B4-CDD5-4A07-A32B-9A93F5F626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073" y="2636155"/>
            <a:ext cx="2914650" cy="1943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7F7903-54D2-44B1-867E-92C4CBF20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2631392"/>
            <a:ext cx="2838450" cy="1952625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9105121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Picture 4" descr="A tall building in a city&#10;&#10;Description generated with very high confidence">
            <a:extLst>
              <a:ext uri="{FF2B5EF4-FFF2-40B4-BE49-F238E27FC236}">
                <a16:creationId xmlns:a16="http://schemas.microsoft.com/office/drawing/2014/main" id="{02081F87-34BB-44AA-966A-147AB4618C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9423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 descr="A view of a city&#10;&#10;Description generated with very high confidence">
            <a:extLst>
              <a:ext uri="{FF2B5EF4-FFF2-40B4-BE49-F238E27FC236}">
                <a16:creationId xmlns:a16="http://schemas.microsoft.com/office/drawing/2014/main" id="{30D06B9D-B290-4349-BB6F-4024A863D0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43" r="3725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88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9690F3-0BC1-4E16-87FA-3F8DAE3BE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381000"/>
            <a:ext cx="3124200" cy="20939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06AB92-E91F-45A8-A01B-ACEAFC65E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2819400"/>
            <a:ext cx="5067300" cy="3378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956546-6FD7-405A-9B0C-19396F751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400" y="2971800"/>
            <a:ext cx="2743200" cy="3046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90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44B2E-7D2C-4832-9B25-81DE7D9EF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553998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3600" b="1"/>
              <a:t>Making better decisions…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F90A6-088B-48AA-A1BF-89B7CE9CC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9600" y="1676400"/>
            <a:ext cx="6384798" cy="1107996"/>
          </a:xfrm>
        </p:spPr>
        <p:txBody>
          <a:bodyPr/>
          <a:lstStyle/>
          <a:p>
            <a:r>
              <a:rPr lang="en-GB"/>
              <a:t>Sustainable Development provides the ability to make better decisions on a wide range of issues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6CBE66-66F7-4807-A524-E96DB6323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657600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6199E7-2AE5-459E-A66C-971324577C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3328948"/>
            <a:ext cx="594360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0628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492443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 and strong sustainability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69" y="1752600"/>
            <a:ext cx="8096250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9087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49244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Nauru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600200"/>
            <a:ext cx="8037673" cy="482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4267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752600"/>
            <a:ext cx="8211644" cy="4419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9693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Based on </a:t>
            </a:r>
            <a:r>
              <a:rPr lang="en-GB" sz="1600" err="1">
                <a:solidFill>
                  <a:schemeClr val="bg1"/>
                </a:solidFill>
              </a:rPr>
              <a:t>Lorek</a:t>
            </a:r>
            <a:r>
              <a:rPr lang="en-GB" sz="1600">
                <a:solidFill>
                  <a:schemeClr val="bg1"/>
                </a:solidFill>
              </a:rPr>
              <a:t>, 2010</a:t>
            </a:r>
          </a:p>
        </p:txBody>
      </p:sp>
    </p:spTree>
    <p:extLst>
      <p:ext uri="{BB962C8B-B14F-4D97-AF65-F5344CB8AC3E}">
        <p14:creationId xmlns:p14="http://schemas.microsoft.com/office/powerpoint/2010/main" val="947617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4A7396-BA40-F3E1-B577-6E86AA795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01457"/>
            <a:ext cx="8610600" cy="65127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0EE908-4040-10F2-8F3F-72E787F3CBBC}"/>
              </a:ext>
            </a:extLst>
          </p:cNvPr>
          <p:cNvSpPr txBox="1"/>
          <p:nvPr/>
        </p:nvSpPr>
        <p:spPr>
          <a:xfrm>
            <a:off x="7010400" y="457200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tx2"/>
                </a:solidFill>
              </a:rPr>
              <a:t>30 July 2026</a:t>
            </a:r>
          </a:p>
        </p:txBody>
      </p:sp>
    </p:spTree>
    <p:extLst>
      <p:ext uri="{BB962C8B-B14F-4D97-AF65-F5344CB8AC3E}">
        <p14:creationId xmlns:p14="http://schemas.microsoft.com/office/powerpoint/2010/main" val="22363323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arth Overshoot Day' Is This Week - The New York Times">
            <a:extLst>
              <a:ext uri="{FF2B5EF4-FFF2-40B4-BE49-F238E27FC236}">
                <a16:creationId xmlns:a16="http://schemas.microsoft.com/office/drawing/2014/main" id="{006E8C95-D557-A4A8-BB06-6E4D6B033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474" y="609600"/>
            <a:ext cx="8319062" cy="5640324"/>
          </a:xfrm>
          <a:prstGeom prst="rect">
            <a:avLst/>
          </a:prstGeo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89093ACD-4268-4977-E619-4CED8051D9B0}"/>
              </a:ext>
            </a:extLst>
          </p:cNvPr>
          <p:cNvSpPr txBox="1"/>
          <p:nvPr/>
        </p:nvSpPr>
        <p:spPr>
          <a:xfrm>
            <a:off x="-11806" y="6519446"/>
            <a:ext cx="20245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>
                <a:solidFill>
                  <a:schemeClr val="bg1"/>
                </a:solidFill>
              </a:rPr>
              <a:t>New York Times, 2026</a:t>
            </a:r>
          </a:p>
        </p:txBody>
      </p:sp>
    </p:spTree>
    <p:extLst>
      <p:ext uri="{BB962C8B-B14F-4D97-AF65-F5344CB8AC3E}">
        <p14:creationId xmlns:p14="http://schemas.microsoft.com/office/powerpoint/2010/main" val="27392538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C419-D651-4894-A872-3D6520E60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" y="577850"/>
            <a:ext cx="7881620" cy="553998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3600" b="1"/>
              <a:t>Principles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AED67-A27A-45EE-A19F-49FEB6D79F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A542A-B7A5-4B8B-898F-D8214ABAB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" y="2438400"/>
            <a:ext cx="9144000" cy="391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3106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841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D2E6B4D-CDDE-4C8D-BBB9-A01879F61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954913"/>
            <a:ext cx="8178799" cy="4948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0021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3BD66-AF9A-4592-B07D-7EFB53F93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533400"/>
            <a:ext cx="1828800" cy="1477328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b="1"/>
              <a:t>Wales has 7 principles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F87E77-1B83-46E3-A98B-A8ECF1832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0540" y="-19639"/>
            <a:ext cx="68924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0918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5724" y="571500"/>
            <a:ext cx="5215001" cy="31653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572125" y="2071577"/>
            <a:ext cx="3201574" cy="45006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28599" y="4000436"/>
            <a:ext cx="3733800" cy="25384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000290" y="3714754"/>
            <a:ext cx="2214880" cy="1285875"/>
          </a:xfrm>
          <a:custGeom>
            <a:avLst/>
            <a:gdLst/>
            <a:ahLst/>
            <a:cxnLst/>
            <a:rect l="l" t="t" r="r" b="b"/>
            <a:pathLst>
              <a:path w="2214879" h="1285875">
                <a:moveTo>
                  <a:pt x="1126176" y="0"/>
                </a:moveTo>
                <a:lnTo>
                  <a:pt x="1072692" y="223"/>
                </a:lnTo>
                <a:lnTo>
                  <a:pt x="1019413" y="1773"/>
                </a:lnTo>
                <a:lnTo>
                  <a:pt x="966435" y="4638"/>
                </a:lnTo>
                <a:lnTo>
                  <a:pt x="913851" y="8804"/>
                </a:lnTo>
                <a:lnTo>
                  <a:pt x="861758" y="14256"/>
                </a:lnTo>
                <a:lnTo>
                  <a:pt x="810249" y="20982"/>
                </a:lnTo>
                <a:lnTo>
                  <a:pt x="759419" y="28968"/>
                </a:lnTo>
                <a:lnTo>
                  <a:pt x="709364" y="38200"/>
                </a:lnTo>
                <a:lnTo>
                  <a:pt x="660178" y="48664"/>
                </a:lnTo>
                <a:lnTo>
                  <a:pt x="611955" y="60348"/>
                </a:lnTo>
                <a:lnTo>
                  <a:pt x="564791" y="73237"/>
                </a:lnTo>
                <a:lnTo>
                  <a:pt x="518781" y="87318"/>
                </a:lnTo>
                <a:lnTo>
                  <a:pt x="474018" y="102578"/>
                </a:lnTo>
                <a:lnTo>
                  <a:pt x="430598" y="119002"/>
                </a:lnTo>
                <a:lnTo>
                  <a:pt x="388616" y="136578"/>
                </a:lnTo>
                <a:lnTo>
                  <a:pt x="348167" y="155291"/>
                </a:lnTo>
                <a:lnTo>
                  <a:pt x="309344" y="175128"/>
                </a:lnTo>
                <a:lnTo>
                  <a:pt x="272244" y="196075"/>
                </a:lnTo>
                <a:lnTo>
                  <a:pt x="236961" y="218120"/>
                </a:lnTo>
                <a:lnTo>
                  <a:pt x="203589" y="241247"/>
                </a:lnTo>
                <a:lnTo>
                  <a:pt x="172223" y="265445"/>
                </a:lnTo>
                <a:lnTo>
                  <a:pt x="142959" y="290698"/>
                </a:lnTo>
                <a:lnTo>
                  <a:pt x="111576" y="321525"/>
                </a:lnTo>
                <a:lnTo>
                  <a:pt x="84169" y="352877"/>
                </a:lnTo>
                <a:lnTo>
                  <a:pt x="60696" y="384674"/>
                </a:lnTo>
                <a:lnTo>
                  <a:pt x="25374" y="449274"/>
                </a:lnTo>
                <a:lnTo>
                  <a:pt x="5259" y="514674"/>
                </a:lnTo>
                <a:lnTo>
                  <a:pt x="0" y="580221"/>
                </a:lnTo>
                <a:lnTo>
                  <a:pt x="2831" y="612846"/>
                </a:lnTo>
                <a:lnTo>
                  <a:pt x="19195" y="677392"/>
                </a:lnTo>
                <a:lnTo>
                  <a:pt x="49537" y="740455"/>
                </a:lnTo>
                <a:lnTo>
                  <a:pt x="93505" y="801384"/>
                </a:lnTo>
                <a:lnTo>
                  <a:pt x="120490" y="830844"/>
                </a:lnTo>
                <a:lnTo>
                  <a:pt x="150749" y="859527"/>
                </a:lnTo>
                <a:lnTo>
                  <a:pt x="184238" y="887349"/>
                </a:lnTo>
                <a:lnTo>
                  <a:pt x="220915" y="914231"/>
                </a:lnTo>
                <a:lnTo>
                  <a:pt x="260735" y="940090"/>
                </a:lnTo>
                <a:lnTo>
                  <a:pt x="303654" y="964845"/>
                </a:lnTo>
                <a:lnTo>
                  <a:pt x="349629" y="988415"/>
                </a:lnTo>
                <a:lnTo>
                  <a:pt x="398615" y="1010718"/>
                </a:lnTo>
                <a:lnTo>
                  <a:pt x="450568" y="1031672"/>
                </a:lnTo>
                <a:lnTo>
                  <a:pt x="505445" y="1051196"/>
                </a:lnTo>
                <a:lnTo>
                  <a:pt x="563202" y="1069208"/>
                </a:lnTo>
                <a:lnTo>
                  <a:pt x="646006" y="1285870"/>
                </a:lnTo>
                <a:lnTo>
                  <a:pt x="964141" y="1138169"/>
                </a:lnTo>
                <a:lnTo>
                  <a:pt x="1250110" y="1138169"/>
                </a:lnTo>
                <a:lnTo>
                  <a:pt x="1294807" y="1134792"/>
                </a:lnTo>
                <a:lnTo>
                  <a:pt x="1348214" y="1129354"/>
                </a:lnTo>
                <a:lnTo>
                  <a:pt x="1400894" y="1122586"/>
                </a:lnTo>
                <a:lnTo>
                  <a:pt x="1452758" y="1114510"/>
                </a:lnTo>
                <a:lnTo>
                  <a:pt x="1503716" y="1105150"/>
                </a:lnTo>
                <a:lnTo>
                  <a:pt x="1553678" y="1094529"/>
                </a:lnTo>
                <a:lnTo>
                  <a:pt x="1602554" y="1082670"/>
                </a:lnTo>
                <a:lnTo>
                  <a:pt x="1650255" y="1069597"/>
                </a:lnTo>
                <a:lnTo>
                  <a:pt x="1696691" y="1055333"/>
                </a:lnTo>
                <a:lnTo>
                  <a:pt x="1741772" y="1039901"/>
                </a:lnTo>
                <a:lnTo>
                  <a:pt x="1785408" y="1023324"/>
                </a:lnTo>
                <a:lnTo>
                  <a:pt x="1827509" y="1005625"/>
                </a:lnTo>
                <a:lnTo>
                  <a:pt x="1867986" y="986829"/>
                </a:lnTo>
                <a:lnTo>
                  <a:pt x="1906749" y="966958"/>
                </a:lnTo>
                <a:lnTo>
                  <a:pt x="1943708" y="946035"/>
                </a:lnTo>
                <a:lnTo>
                  <a:pt x="1978773" y="924083"/>
                </a:lnTo>
                <a:lnTo>
                  <a:pt x="2011855" y="901127"/>
                </a:lnTo>
                <a:lnTo>
                  <a:pt x="2042863" y="877189"/>
                </a:lnTo>
                <a:lnTo>
                  <a:pt x="2071708" y="852292"/>
                </a:lnTo>
                <a:lnTo>
                  <a:pt x="2103092" y="821466"/>
                </a:lnTo>
                <a:lnTo>
                  <a:pt x="2130498" y="790113"/>
                </a:lnTo>
                <a:lnTo>
                  <a:pt x="2153971" y="758317"/>
                </a:lnTo>
                <a:lnTo>
                  <a:pt x="2189293" y="693717"/>
                </a:lnTo>
                <a:lnTo>
                  <a:pt x="2209408" y="628317"/>
                </a:lnTo>
                <a:lnTo>
                  <a:pt x="2214668" y="562770"/>
                </a:lnTo>
                <a:lnTo>
                  <a:pt x="2211837" y="530145"/>
                </a:lnTo>
                <a:lnTo>
                  <a:pt x="2195472" y="465599"/>
                </a:lnTo>
                <a:lnTo>
                  <a:pt x="2165130" y="402536"/>
                </a:lnTo>
                <a:lnTo>
                  <a:pt x="2121162" y="341607"/>
                </a:lnTo>
                <a:lnTo>
                  <a:pt x="2094178" y="312146"/>
                </a:lnTo>
                <a:lnTo>
                  <a:pt x="2063919" y="283464"/>
                </a:lnTo>
                <a:lnTo>
                  <a:pt x="2030429" y="255641"/>
                </a:lnTo>
                <a:lnTo>
                  <a:pt x="1993752" y="228760"/>
                </a:lnTo>
                <a:lnTo>
                  <a:pt x="1953932" y="202900"/>
                </a:lnTo>
                <a:lnTo>
                  <a:pt x="1911013" y="178145"/>
                </a:lnTo>
                <a:lnTo>
                  <a:pt x="1865038" y="154576"/>
                </a:lnTo>
                <a:lnTo>
                  <a:pt x="1816052" y="132273"/>
                </a:lnTo>
                <a:lnTo>
                  <a:pt x="1764099" y="111319"/>
                </a:lnTo>
                <a:lnTo>
                  <a:pt x="1709222" y="91795"/>
                </a:lnTo>
                <a:lnTo>
                  <a:pt x="1651465" y="73782"/>
                </a:lnTo>
                <a:lnTo>
                  <a:pt x="1601139" y="59981"/>
                </a:lnTo>
                <a:lnTo>
                  <a:pt x="1550071" y="47643"/>
                </a:lnTo>
                <a:lnTo>
                  <a:pt x="1498356" y="36756"/>
                </a:lnTo>
                <a:lnTo>
                  <a:pt x="1446087" y="27304"/>
                </a:lnTo>
                <a:lnTo>
                  <a:pt x="1393361" y="19276"/>
                </a:lnTo>
                <a:lnTo>
                  <a:pt x="1340271" y="12656"/>
                </a:lnTo>
                <a:lnTo>
                  <a:pt x="1286913" y="7433"/>
                </a:lnTo>
                <a:lnTo>
                  <a:pt x="1233381" y="3591"/>
                </a:lnTo>
                <a:lnTo>
                  <a:pt x="1179770" y="1118"/>
                </a:lnTo>
                <a:lnTo>
                  <a:pt x="1126176" y="0"/>
                </a:lnTo>
                <a:close/>
              </a:path>
              <a:path w="2214879" h="1285875">
                <a:moveTo>
                  <a:pt x="1250110" y="1138169"/>
                </a:moveTo>
                <a:lnTo>
                  <a:pt x="964141" y="1138169"/>
                </a:lnTo>
                <a:lnTo>
                  <a:pt x="1020021" y="1141205"/>
                </a:lnTo>
                <a:lnTo>
                  <a:pt x="1075713" y="1142770"/>
                </a:lnTo>
                <a:lnTo>
                  <a:pt x="1131127" y="1142888"/>
                </a:lnTo>
                <a:lnTo>
                  <a:pt x="1186174" y="1141582"/>
                </a:lnTo>
                <a:lnTo>
                  <a:pt x="1240764" y="1138875"/>
                </a:lnTo>
                <a:lnTo>
                  <a:pt x="1250110" y="1138169"/>
                </a:lnTo>
                <a:close/>
              </a:path>
            </a:pathLst>
          </a:custGeom>
          <a:solidFill>
            <a:srgbClr val="CEB8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000290" y="3714754"/>
            <a:ext cx="2214880" cy="1285875"/>
          </a:xfrm>
          <a:custGeom>
            <a:avLst/>
            <a:gdLst/>
            <a:ahLst/>
            <a:cxnLst/>
            <a:rect l="l" t="t" r="r" b="b"/>
            <a:pathLst>
              <a:path w="2214879" h="1285875">
                <a:moveTo>
                  <a:pt x="646006" y="1285870"/>
                </a:moveTo>
                <a:lnTo>
                  <a:pt x="563202" y="1069208"/>
                </a:lnTo>
                <a:lnTo>
                  <a:pt x="505445" y="1051196"/>
                </a:lnTo>
                <a:lnTo>
                  <a:pt x="450568" y="1031672"/>
                </a:lnTo>
                <a:lnTo>
                  <a:pt x="398615" y="1010718"/>
                </a:lnTo>
                <a:lnTo>
                  <a:pt x="349629" y="988415"/>
                </a:lnTo>
                <a:lnTo>
                  <a:pt x="303654" y="964845"/>
                </a:lnTo>
                <a:lnTo>
                  <a:pt x="260735" y="940090"/>
                </a:lnTo>
                <a:lnTo>
                  <a:pt x="220915" y="914231"/>
                </a:lnTo>
                <a:lnTo>
                  <a:pt x="184238" y="887349"/>
                </a:lnTo>
                <a:lnTo>
                  <a:pt x="150749" y="859527"/>
                </a:lnTo>
                <a:lnTo>
                  <a:pt x="120490" y="830844"/>
                </a:lnTo>
                <a:lnTo>
                  <a:pt x="93505" y="801384"/>
                </a:lnTo>
                <a:lnTo>
                  <a:pt x="69840" y="771227"/>
                </a:lnTo>
                <a:lnTo>
                  <a:pt x="32641" y="709149"/>
                </a:lnTo>
                <a:lnTo>
                  <a:pt x="9244" y="645263"/>
                </a:lnTo>
                <a:lnTo>
                  <a:pt x="0" y="580221"/>
                </a:lnTo>
                <a:lnTo>
                  <a:pt x="794" y="547469"/>
                </a:lnTo>
                <a:lnTo>
                  <a:pt x="13438" y="481915"/>
                </a:lnTo>
                <a:lnTo>
                  <a:pt x="41112" y="416833"/>
                </a:lnTo>
                <a:lnTo>
                  <a:pt x="84169" y="352877"/>
                </a:lnTo>
                <a:lnTo>
                  <a:pt x="111576" y="321525"/>
                </a:lnTo>
                <a:lnTo>
                  <a:pt x="142959" y="290698"/>
                </a:lnTo>
                <a:lnTo>
                  <a:pt x="172223" y="265445"/>
                </a:lnTo>
                <a:lnTo>
                  <a:pt x="203589" y="241247"/>
                </a:lnTo>
                <a:lnTo>
                  <a:pt x="236961" y="218120"/>
                </a:lnTo>
                <a:lnTo>
                  <a:pt x="272244" y="196075"/>
                </a:lnTo>
                <a:lnTo>
                  <a:pt x="309344" y="175128"/>
                </a:lnTo>
                <a:lnTo>
                  <a:pt x="348167" y="155291"/>
                </a:lnTo>
                <a:lnTo>
                  <a:pt x="388616" y="136578"/>
                </a:lnTo>
                <a:lnTo>
                  <a:pt x="430598" y="119002"/>
                </a:lnTo>
                <a:lnTo>
                  <a:pt x="474018" y="102578"/>
                </a:lnTo>
                <a:lnTo>
                  <a:pt x="518781" y="87318"/>
                </a:lnTo>
                <a:lnTo>
                  <a:pt x="564791" y="73237"/>
                </a:lnTo>
                <a:lnTo>
                  <a:pt x="611955" y="60348"/>
                </a:lnTo>
                <a:lnTo>
                  <a:pt x="660178" y="48664"/>
                </a:lnTo>
                <a:lnTo>
                  <a:pt x="709364" y="38200"/>
                </a:lnTo>
                <a:lnTo>
                  <a:pt x="759419" y="28968"/>
                </a:lnTo>
                <a:lnTo>
                  <a:pt x="810249" y="20982"/>
                </a:lnTo>
                <a:lnTo>
                  <a:pt x="861758" y="14256"/>
                </a:lnTo>
                <a:lnTo>
                  <a:pt x="913851" y="8804"/>
                </a:lnTo>
                <a:lnTo>
                  <a:pt x="966435" y="4638"/>
                </a:lnTo>
                <a:lnTo>
                  <a:pt x="1019413" y="1773"/>
                </a:lnTo>
                <a:lnTo>
                  <a:pt x="1072692" y="223"/>
                </a:lnTo>
                <a:lnTo>
                  <a:pt x="1126176" y="0"/>
                </a:lnTo>
                <a:lnTo>
                  <a:pt x="1179770" y="1118"/>
                </a:lnTo>
                <a:lnTo>
                  <a:pt x="1233381" y="3591"/>
                </a:lnTo>
                <a:lnTo>
                  <a:pt x="1286913" y="7433"/>
                </a:lnTo>
                <a:lnTo>
                  <a:pt x="1340271" y="12656"/>
                </a:lnTo>
                <a:lnTo>
                  <a:pt x="1393361" y="19276"/>
                </a:lnTo>
                <a:lnTo>
                  <a:pt x="1446087" y="27304"/>
                </a:lnTo>
                <a:lnTo>
                  <a:pt x="1498356" y="36756"/>
                </a:lnTo>
                <a:lnTo>
                  <a:pt x="1550071" y="47643"/>
                </a:lnTo>
                <a:lnTo>
                  <a:pt x="1601139" y="59981"/>
                </a:lnTo>
                <a:lnTo>
                  <a:pt x="1651465" y="73782"/>
                </a:lnTo>
                <a:lnTo>
                  <a:pt x="1709222" y="91795"/>
                </a:lnTo>
                <a:lnTo>
                  <a:pt x="1764099" y="111319"/>
                </a:lnTo>
                <a:lnTo>
                  <a:pt x="1816052" y="132273"/>
                </a:lnTo>
                <a:lnTo>
                  <a:pt x="1865038" y="154576"/>
                </a:lnTo>
                <a:lnTo>
                  <a:pt x="1911013" y="178145"/>
                </a:lnTo>
                <a:lnTo>
                  <a:pt x="1953932" y="202900"/>
                </a:lnTo>
                <a:lnTo>
                  <a:pt x="1993752" y="228760"/>
                </a:lnTo>
                <a:lnTo>
                  <a:pt x="2030429" y="255641"/>
                </a:lnTo>
                <a:lnTo>
                  <a:pt x="2063919" y="283464"/>
                </a:lnTo>
                <a:lnTo>
                  <a:pt x="2094178" y="312146"/>
                </a:lnTo>
                <a:lnTo>
                  <a:pt x="2121162" y="341607"/>
                </a:lnTo>
                <a:lnTo>
                  <a:pt x="2144827" y="371764"/>
                </a:lnTo>
                <a:lnTo>
                  <a:pt x="2182026" y="433841"/>
                </a:lnTo>
                <a:lnTo>
                  <a:pt x="2205423" y="497727"/>
                </a:lnTo>
                <a:lnTo>
                  <a:pt x="2214668" y="562770"/>
                </a:lnTo>
                <a:lnTo>
                  <a:pt x="2213873" y="595521"/>
                </a:lnTo>
                <a:lnTo>
                  <a:pt x="2201229" y="661076"/>
                </a:lnTo>
                <a:lnTo>
                  <a:pt x="2173555" y="726157"/>
                </a:lnTo>
                <a:lnTo>
                  <a:pt x="2130498" y="790113"/>
                </a:lnTo>
                <a:lnTo>
                  <a:pt x="2103092" y="821466"/>
                </a:lnTo>
                <a:lnTo>
                  <a:pt x="2071708" y="852292"/>
                </a:lnTo>
                <a:lnTo>
                  <a:pt x="2042863" y="877189"/>
                </a:lnTo>
                <a:lnTo>
                  <a:pt x="2011855" y="901127"/>
                </a:lnTo>
                <a:lnTo>
                  <a:pt x="1978773" y="924083"/>
                </a:lnTo>
                <a:lnTo>
                  <a:pt x="1943708" y="946035"/>
                </a:lnTo>
                <a:lnTo>
                  <a:pt x="1906749" y="966958"/>
                </a:lnTo>
                <a:lnTo>
                  <a:pt x="1867986" y="986829"/>
                </a:lnTo>
                <a:lnTo>
                  <a:pt x="1827509" y="1005625"/>
                </a:lnTo>
                <a:lnTo>
                  <a:pt x="1785408" y="1023324"/>
                </a:lnTo>
                <a:lnTo>
                  <a:pt x="1741772" y="1039901"/>
                </a:lnTo>
                <a:lnTo>
                  <a:pt x="1696691" y="1055333"/>
                </a:lnTo>
                <a:lnTo>
                  <a:pt x="1650255" y="1069597"/>
                </a:lnTo>
                <a:lnTo>
                  <a:pt x="1602554" y="1082670"/>
                </a:lnTo>
                <a:lnTo>
                  <a:pt x="1553678" y="1094529"/>
                </a:lnTo>
                <a:lnTo>
                  <a:pt x="1503716" y="1105150"/>
                </a:lnTo>
                <a:lnTo>
                  <a:pt x="1452758" y="1114510"/>
                </a:lnTo>
                <a:lnTo>
                  <a:pt x="1400894" y="1122586"/>
                </a:lnTo>
                <a:lnTo>
                  <a:pt x="1348214" y="1129354"/>
                </a:lnTo>
                <a:lnTo>
                  <a:pt x="1294807" y="1134792"/>
                </a:lnTo>
                <a:lnTo>
                  <a:pt x="1240764" y="1138875"/>
                </a:lnTo>
                <a:lnTo>
                  <a:pt x="1186174" y="1141582"/>
                </a:lnTo>
                <a:lnTo>
                  <a:pt x="1131127" y="1142888"/>
                </a:lnTo>
                <a:lnTo>
                  <a:pt x="1075713" y="1142770"/>
                </a:lnTo>
                <a:lnTo>
                  <a:pt x="1020021" y="1141205"/>
                </a:lnTo>
                <a:lnTo>
                  <a:pt x="964141" y="1138169"/>
                </a:lnTo>
                <a:lnTo>
                  <a:pt x="646006" y="1285870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3429761" y="3681095"/>
            <a:ext cx="1455420" cy="110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2905">
              <a:lnSpc>
                <a:spcPct val="100000"/>
              </a:lnSpc>
            </a:pPr>
            <a:r>
              <a:rPr sz="2400" spc="-65">
                <a:solidFill>
                  <a:srgbClr val="69676C"/>
                </a:solidFill>
                <a:latin typeface="Times New Roman"/>
                <a:cs typeface="Times New Roman"/>
              </a:rPr>
              <a:t>Yes,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>
                <a:solidFill>
                  <a:srgbClr val="69676C"/>
                </a:solidFill>
                <a:latin typeface="Times New Roman"/>
                <a:cs typeface="Times New Roman"/>
              </a:rPr>
              <a:t>I told you</a:t>
            </a:r>
            <a:r>
              <a:rPr sz="2400" spc="-120">
                <a:solidFill>
                  <a:srgbClr val="6967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9676C"/>
                </a:solidFill>
                <a:latin typeface="Times New Roman"/>
                <a:cs typeface="Times New Roman"/>
              </a:rPr>
              <a:t>it</a:t>
            </a:r>
            <a:endParaRPr sz="2400">
              <a:latin typeface="Times New Roman"/>
              <a:cs typeface="Times New Roman"/>
            </a:endParaRPr>
          </a:p>
          <a:p>
            <a:pPr marL="88900">
              <a:lnSpc>
                <a:spcPct val="100000"/>
              </a:lnSpc>
            </a:pPr>
            <a:r>
              <a:rPr sz="2400" spc="-5">
                <a:solidFill>
                  <a:srgbClr val="69676C"/>
                </a:solidFill>
                <a:latin typeface="Times New Roman"/>
                <a:cs typeface="Times New Roman"/>
              </a:rPr>
              <a:t>would!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05"/>
              </a:lnSpc>
            </a:pPr>
            <a:fld id="{81D60167-4931-47E6-BA6A-407CBD079E47}" type="slidenum">
              <a:rPr dirty="0"/>
              <a:t>33</a:t>
            </a:fld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0" tIns="157226" rIns="0" bIns="0" rtlCol="0">
            <a:spAutoFit/>
          </a:bodyPr>
          <a:lstStyle/>
          <a:p>
            <a:pPr marL="5533390">
              <a:lnSpc>
                <a:spcPct val="100000"/>
              </a:lnSpc>
            </a:pPr>
            <a:r>
              <a:rPr sz="3600" b="1" spc="-10"/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lides>33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PowerPoint Presentation</vt:lpstr>
      <vt:lpstr>General definitions</vt:lpstr>
      <vt:lpstr>PowerPoint Presentation</vt:lpstr>
      <vt:lpstr>Basic principle…</vt:lpstr>
      <vt:lpstr>PowerPoint Presentation</vt:lpstr>
      <vt:lpstr>International development</vt:lpstr>
      <vt:lpstr>… development that improves the quality of human  life while living within the carrying capacity of  supported ecosystems. IUCN (1991)</vt:lpstr>
      <vt:lpstr>PowerPoint Presentation</vt:lpstr>
      <vt:lpstr>Is it all about the environment?</vt:lpstr>
      <vt:lpstr>i.e., demands placed on  the environment by people and commerce can be</vt:lpstr>
      <vt:lpstr>Economics depends on the natural environment to provide  resources and ecosystem services</vt:lpstr>
      <vt:lpstr>PowerPoint Presentation</vt:lpstr>
      <vt:lpstr>Carrying capacity of an ecosystem</vt:lpstr>
      <vt:lpstr>In Europe the concept of  ‘environmental space’ was  conceived:</vt:lpstr>
      <vt:lpstr>Such services provided by the Earth’s ecosystems, and for which there is limited space include:</vt:lpstr>
      <vt:lpstr>Does it make sense then, that;</vt:lpstr>
      <vt:lpstr>What then, about industry and commerce?</vt:lpstr>
      <vt:lpstr>Sustainable development??</vt:lpstr>
      <vt:lpstr>Is the focus on the future? Do we lose out now?</vt:lpstr>
      <vt:lpstr>Positive effects</vt:lpstr>
      <vt:lpstr>PowerPoint Presentation</vt:lpstr>
      <vt:lpstr>PowerPoint Presentation</vt:lpstr>
      <vt:lpstr>PowerPoint Presentation</vt:lpstr>
      <vt:lpstr>Making better decisions…</vt:lpstr>
      <vt:lpstr>Weak and strong sustainability</vt:lpstr>
      <vt:lpstr>Nauru</vt:lpstr>
      <vt:lpstr>PowerPoint Presentation</vt:lpstr>
      <vt:lpstr>PowerPoint Presentation</vt:lpstr>
      <vt:lpstr>PowerPoint Presentation</vt:lpstr>
      <vt:lpstr>Principles</vt:lpstr>
      <vt:lpstr>PowerPoint Presentation</vt:lpstr>
      <vt:lpstr>Wales has 7 principles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Mike Cullis</dc:creator>
  <cp:revision>1</cp:revision>
  <dcterms:created xsi:type="dcterms:W3CDTF">2016-01-22T15:26:18Z</dcterms:created>
  <dcterms:modified xsi:type="dcterms:W3CDTF">2026-10-12T08:23:18Z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2012-10-02T00:00:00Z</vt:filetime>
  </property>
  <property fmtid="{D5CDD505-2E9C-101B-9397-08002B2CF9AE}" pid="3" name="Creator">
    <vt:lpwstr>Microsoft® Office PowerPoint® 2007</vt:lpwstr>
  </property>
  <property fmtid="{D5CDD505-2E9C-101B-9397-08002B2CF9AE}" pid="4" name="LastSaved">
    <vt:filetime>2016-01-22T00:00:00Z</vt:filetime>
  </property>
</Properties>
</file>