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1"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8235" autoAdjust="0"/>
    <p:restoredTop sz="94660"/>
  </p:normalViewPr>
  <p:slideViewPr>
    <p:cSldViewPr snapToGrid="0">
      <p:cViewPr varScale="1">
        <p:scale>
          <a:sx n="73" d="100"/>
          <a:sy n="73" d="100"/>
        </p:scale>
        <p:origin x="7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B7B850-74CA-437B-B1BE-4E583DE33246}"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US"/>
        </a:p>
      </dgm:t>
    </dgm:pt>
    <dgm:pt modelId="{8A8063F4-B3E3-4E29-B87E-C9D90FEB4E95}">
      <dgm:prSet phldrT="[Text]" custT="1"/>
      <dgm:spPr>
        <a:solidFill>
          <a:schemeClr val="tx2">
            <a:lumMod val="60000"/>
            <a:lumOff val="40000"/>
          </a:schemeClr>
        </a:solidFill>
      </dgm:spPr>
      <dgm:t>
        <a:bodyPr/>
        <a:lstStyle/>
        <a:p>
          <a:r>
            <a:rPr lang="en-US" sz="3600" dirty="0" smtClean="0">
              <a:solidFill>
                <a:srgbClr val="FF000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E</a:t>
          </a:r>
          <a:endParaRPr lang="en-US" sz="3600" dirty="0">
            <a:solidFill>
              <a:srgbClr val="FF000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gm:t>
    </dgm:pt>
    <dgm:pt modelId="{A4A51CE9-90D5-4984-A02C-13D06F6A789A}" type="parTrans" cxnId="{DEEC6FE8-8FB8-4319-B398-1C9182818A13}">
      <dgm:prSet/>
      <dgm:spPr/>
      <dgm:t>
        <a:bodyPr/>
        <a:lstStyle/>
        <a:p>
          <a:endParaRPr lang="en-US"/>
        </a:p>
      </dgm:t>
    </dgm:pt>
    <dgm:pt modelId="{F25DD0EB-AA20-4C50-B621-49B5EE83B8B9}" type="sibTrans" cxnId="{DEEC6FE8-8FB8-4319-B398-1C9182818A13}">
      <dgm:prSet/>
      <dgm:spPr>
        <a:solidFill>
          <a:srgbClr val="FF0000"/>
        </a:solidFill>
      </dgm:spPr>
      <dgm:t>
        <a:bodyPr/>
        <a:lstStyle/>
        <a:p>
          <a:r>
            <a:rPr lang="en-US" dirty="0" smtClean="0">
              <a:solidFill>
                <a:schemeClr val="accent1">
                  <a:lumMod val="60000"/>
                  <a:lumOff val="40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P</a:t>
          </a:r>
          <a:endParaRPr lang="en-US" dirty="0">
            <a:solidFill>
              <a:schemeClr val="accent1">
                <a:lumMod val="60000"/>
                <a:lumOff val="40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gm:t>
    </dgm:pt>
    <dgm:pt modelId="{5A4850B4-61F3-4D8B-91D2-98FADD1D241A}">
      <dgm:prSet phldrT="[Text]" custT="1"/>
      <dgm:spPr>
        <a:solidFill>
          <a:srgbClr val="FFC000"/>
        </a:solidFill>
      </dgm:spPr>
      <dgm:t>
        <a:bodyPr/>
        <a:lstStyle/>
        <a:p>
          <a:r>
            <a:rPr lang="en-US" sz="3600" dirty="0" smtClean="0">
              <a:solidFill>
                <a:schemeClr val="accent3">
                  <a:lumMod val="75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S</a:t>
          </a:r>
          <a:endParaRPr lang="en-US" sz="3600" dirty="0">
            <a:solidFill>
              <a:schemeClr val="accent3">
                <a:lumMod val="75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gm:t>
    </dgm:pt>
    <dgm:pt modelId="{1A298545-4993-466C-BCC8-9161FAE64B26}" type="parTrans" cxnId="{DD577D64-26A8-4446-AF97-390DC0FED310}">
      <dgm:prSet/>
      <dgm:spPr/>
      <dgm:t>
        <a:bodyPr/>
        <a:lstStyle/>
        <a:p>
          <a:endParaRPr lang="en-US"/>
        </a:p>
      </dgm:t>
    </dgm:pt>
    <dgm:pt modelId="{C18037BE-2B68-4627-A0ED-909766E1412C}" type="sibTrans" cxnId="{DD577D64-26A8-4446-AF97-390DC0FED310}">
      <dgm:prSet/>
      <dgm:spPr>
        <a:solidFill>
          <a:srgbClr val="00B050"/>
        </a:solidFill>
      </dgm:spPr>
      <dgm:t>
        <a:bodyPr/>
        <a:lstStyle/>
        <a:p>
          <a:r>
            <a:rPr lang="en-US" dirty="0" smtClean="0">
              <a:solidFill>
                <a:srgbClr val="FFC00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T</a:t>
          </a:r>
          <a:endParaRPr lang="en-US" dirty="0">
            <a:solidFill>
              <a:srgbClr val="FFC00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gm:t>
    </dgm:pt>
    <dgm:pt modelId="{6716404A-E34A-4C2D-BF75-5D8E5E7A3AA1}">
      <dgm:prSet phldrT="[Text]" custT="1"/>
      <dgm:spPr>
        <a:solidFill>
          <a:schemeClr val="accent2">
            <a:lumMod val="60000"/>
            <a:lumOff val="40000"/>
          </a:schemeClr>
        </a:solidFill>
      </dgm:spPr>
      <dgm:t>
        <a:bodyPr/>
        <a:lstStyle/>
        <a:p>
          <a:r>
            <a:rPr lang="en-US" sz="3600" u="none" dirty="0" smtClean="0">
              <a:solidFill>
                <a:srgbClr val="7030A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E</a:t>
          </a:r>
          <a:endParaRPr lang="en-US" sz="3600" u="none" dirty="0">
            <a:solidFill>
              <a:srgbClr val="7030A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gm:t>
    </dgm:pt>
    <dgm:pt modelId="{A012F59E-28B4-4E39-8B18-C227F9F3A641}" type="parTrans" cxnId="{6D418298-E65D-48CB-A030-1E6F3A58E1B4}">
      <dgm:prSet/>
      <dgm:spPr/>
      <dgm:t>
        <a:bodyPr/>
        <a:lstStyle/>
        <a:p>
          <a:endParaRPr lang="en-US"/>
        </a:p>
      </dgm:t>
    </dgm:pt>
    <dgm:pt modelId="{3D2743EF-48E3-4C64-BE99-9E25BAF8458F}" type="sibTrans" cxnId="{6D418298-E65D-48CB-A030-1E6F3A58E1B4}">
      <dgm:prSet/>
      <dgm:spPr>
        <a:solidFill>
          <a:srgbClr val="C030B6"/>
        </a:solidFill>
      </dgm:spPr>
      <dgm:t>
        <a:bodyPr/>
        <a:lstStyle/>
        <a:p>
          <a:r>
            <a:rPr lang="en-US" dirty="0" smtClean="0">
              <a:solidFill>
                <a:schemeClr val="accent2">
                  <a:lumMod val="60000"/>
                  <a:lumOff val="40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L</a:t>
          </a:r>
          <a:endParaRPr lang="en-US" dirty="0">
            <a:solidFill>
              <a:schemeClr val="accent2">
                <a:lumMod val="60000"/>
                <a:lumOff val="40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gm:t>
    </dgm:pt>
    <dgm:pt modelId="{2B38344D-CC99-4A3F-B939-9AA906D7C98F}" type="pres">
      <dgm:prSet presAssocID="{8FB7B850-74CA-437B-B1BE-4E583DE33246}" presName="Name0" presStyleCnt="0">
        <dgm:presLayoutVars>
          <dgm:chMax/>
          <dgm:chPref/>
          <dgm:dir/>
          <dgm:animLvl val="lvl"/>
        </dgm:presLayoutVars>
      </dgm:prSet>
      <dgm:spPr/>
      <dgm:t>
        <a:bodyPr/>
        <a:lstStyle/>
        <a:p>
          <a:endParaRPr lang="en-US"/>
        </a:p>
      </dgm:t>
    </dgm:pt>
    <dgm:pt modelId="{0A89C03E-AEE2-4579-9260-13CAA4776F9C}" type="pres">
      <dgm:prSet presAssocID="{8A8063F4-B3E3-4E29-B87E-C9D90FEB4E95}" presName="composite" presStyleCnt="0"/>
      <dgm:spPr/>
    </dgm:pt>
    <dgm:pt modelId="{821236DB-586A-41D0-A76B-9A62DEA3D7B9}" type="pres">
      <dgm:prSet presAssocID="{8A8063F4-B3E3-4E29-B87E-C9D90FEB4E95}" presName="Parent1" presStyleLbl="node1" presStyleIdx="0" presStyleCnt="6" custScaleY="84874" custLinFactX="-100786" custLinFactNeighborX="-200000" custLinFactNeighborY="80488">
        <dgm:presLayoutVars>
          <dgm:chMax val="1"/>
          <dgm:chPref val="1"/>
          <dgm:bulletEnabled val="1"/>
        </dgm:presLayoutVars>
      </dgm:prSet>
      <dgm:spPr/>
      <dgm:t>
        <a:bodyPr/>
        <a:lstStyle/>
        <a:p>
          <a:endParaRPr lang="en-US"/>
        </a:p>
      </dgm:t>
    </dgm:pt>
    <dgm:pt modelId="{5A753745-314E-493C-885D-68507106756A}" type="pres">
      <dgm:prSet presAssocID="{8A8063F4-B3E3-4E29-B87E-C9D90FEB4E95}" presName="Childtext1" presStyleLbl="revTx" presStyleIdx="0" presStyleCnt="3">
        <dgm:presLayoutVars>
          <dgm:chMax val="0"/>
          <dgm:chPref val="0"/>
          <dgm:bulletEnabled val="1"/>
        </dgm:presLayoutVars>
      </dgm:prSet>
      <dgm:spPr/>
      <dgm:t>
        <a:bodyPr/>
        <a:lstStyle/>
        <a:p>
          <a:endParaRPr lang="en-US"/>
        </a:p>
      </dgm:t>
    </dgm:pt>
    <dgm:pt modelId="{D6511275-D09B-4289-8913-7E1EFD10681F}" type="pres">
      <dgm:prSet presAssocID="{8A8063F4-B3E3-4E29-B87E-C9D90FEB4E95}" presName="BalanceSpacing" presStyleCnt="0"/>
      <dgm:spPr/>
    </dgm:pt>
    <dgm:pt modelId="{14CFE231-D76E-4262-A06F-EA9259287A74}" type="pres">
      <dgm:prSet presAssocID="{8A8063F4-B3E3-4E29-B87E-C9D90FEB4E95}" presName="BalanceSpacing1" presStyleCnt="0"/>
      <dgm:spPr/>
    </dgm:pt>
    <dgm:pt modelId="{95ECDF3C-A5FD-456E-89BE-F86EA6D01DFF}" type="pres">
      <dgm:prSet presAssocID="{F25DD0EB-AA20-4C50-B621-49B5EE83B8B9}" presName="Accent1Text" presStyleLbl="node1" presStyleIdx="1" presStyleCnt="6" custScaleY="82588" custLinFactX="-93528" custLinFactNeighborX="-100000" custLinFactNeighborY="-3058"/>
      <dgm:spPr/>
      <dgm:t>
        <a:bodyPr/>
        <a:lstStyle/>
        <a:p>
          <a:endParaRPr lang="en-US"/>
        </a:p>
      </dgm:t>
    </dgm:pt>
    <dgm:pt modelId="{BD27EAA1-F3AF-416B-B415-97C6D63BADEE}" type="pres">
      <dgm:prSet presAssocID="{F25DD0EB-AA20-4C50-B621-49B5EE83B8B9}" presName="spaceBetweenRectangles" presStyleCnt="0"/>
      <dgm:spPr/>
    </dgm:pt>
    <dgm:pt modelId="{39FBFA27-053B-4B16-B0E0-9C92FCAABB6D}" type="pres">
      <dgm:prSet presAssocID="{5A4850B4-61F3-4D8B-91D2-98FADD1D241A}" presName="composite" presStyleCnt="0"/>
      <dgm:spPr/>
    </dgm:pt>
    <dgm:pt modelId="{98698369-1CB8-4791-93A8-788A2A703434}" type="pres">
      <dgm:prSet presAssocID="{5A4850B4-61F3-4D8B-91D2-98FADD1D241A}" presName="Parent1" presStyleLbl="node1" presStyleIdx="2" presStyleCnt="6" custScaleY="81697" custLinFactX="-100000" custLinFactNeighborX="-147321" custLinFactNeighborY="85745">
        <dgm:presLayoutVars>
          <dgm:chMax val="1"/>
          <dgm:chPref val="1"/>
          <dgm:bulletEnabled val="1"/>
        </dgm:presLayoutVars>
      </dgm:prSet>
      <dgm:spPr/>
      <dgm:t>
        <a:bodyPr/>
        <a:lstStyle/>
        <a:p>
          <a:endParaRPr lang="en-US"/>
        </a:p>
      </dgm:t>
    </dgm:pt>
    <dgm:pt modelId="{639DB4C7-EF84-44EE-8CCD-9941851F06FA}" type="pres">
      <dgm:prSet presAssocID="{5A4850B4-61F3-4D8B-91D2-98FADD1D241A}" presName="Childtext1" presStyleLbl="revTx" presStyleIdx="1" presStyleCnt="3">
        <dgm:presLayoutVars>
          <dgm:chMax val="0"/>
          <dgm:chPref val="0"/>
          <dgm:bulletEnabled val="1"/>
        </dgm:presLayoutVars>
      </dgm:prSet>
      <dgm:spPr/>
      <dgm:t>
        <a:bodyPr/>
        <a:lstStyle/>
        <a:p>
          <a:endParaRPr lang="en-US"/>
        </a:p>
      </dgm:t>
    </dgm:pt>
    <dgm:pt modelId="{52AAC92E-6512-4314-A4F5-DB1544AE3FDB}" type="pres">
      <dgm:prSet presAssocID="{5A4850B4-61F3-4D8B-91D2-98FADD1D241A}" presName="BalanceSpacing" presStyleCnt="0"/>
      <dgm:spPr/>
    </dgm:pt>
    <dgm:pt modelId="{1D80FBA3-FFE1-423F-9239-02F8F99847FB}" type="pres">
      <dgm:prSet presAssocID="{5A4850B4-61F3-4D8B-91D2-98FADD1D241A}" presName="BalanceSpacing1" presStyleCnt="0"/>
      <dgm:spPr/>
    </dgm:pt>
    <dgm:pt modelId="{5731B988-D251-45F5-BE0D-BE0910243666}" type="pres">
      <dgm:prSet presAssocID="{C18037BE-2B68-4627-A0ED-909766E1412C}" presName="Accent1Text" presStyleLbl="node1" presStyleIdx="3" presStyleCnt="6" custScaleY="82028" custLinFactX="96562" custLinFactNeighborX="100000" custLinFactNeighborY="-87938"/>
      <dgm:spPr/>
      <dgm:t>
        <a:bodyPr/>
        <a:lstStyle/>
        <a:p>
          <a:endParaRPr lang="en-US"/>
        </a:p>
      </dgm:t>
    </dgm:pt>
    <dgm:pt modelId="{06DA2285-C55D-468C-85DB-21CEF3C377BE}" type="pres">
      <dgm:prSet presAssocID="{C18037BE-2B68-4627-A0ED-909766E1412C}" presName="spaceBetweenRectangles" presStyleCnt="0"/>
      <dgm:spPr/>
    </dgm:pt>
    <dgm:pt modelId="{D81A8E65-223D-45FC-AEBE-F9A24CB433AC}" type="pres">
      <dgm:prSet presAssocID="{6716404A-E34A-4C2D-BF75-5D8E5E7A3AA1}" presName="composite" presStyleCnt="0"/>
      <dgm:spPr/>
    </dgm:pt>
    <dgm:pt modelId="{AFEF3B68-9F6E-485F-B6DC-073F014E949D}" type="pres">
      <dgm:prSet presAssocID="{6716404A-E34A-4C2D-BF75-5D8E5E7A3AA1}" presName="Parent1" presStyleLbl="node1" presStyleIdx="4" presStyleCnt="6" custScaleX="103501" custScaleY="89497" custLinFactX="100000" custLinFactNeighborX="159595" custLinFactNeighborY="-615">
        <dgm:presLayoutVars>
          <dgm:chMax val="1"/>
          <dgm:chPref val="1"/>
          <dgm:bulletEnabled val="1"/>
        </dgm:presLayoutVars>
      </dgm:prSet>
      <dgm:spPr/>
      <dgm:t>
        <a:bodyPr/>
        <a:lstStyle/>
        <a:p>
          <a:endParaRPr lang="en-US"/>
        </a:p>
      </dgm:t>
    </dgm:pt>
    <dgm:pt modelId="{C5924CF2-FE43-483C-91B8-2FBAEC380947}" type="pres">
      <dgm:prSet presAssocID="{6716404A-E34A-4C2D-BF75-5D8E5E7A3AA1}" presName="Childtext1" presStyleLbl="revTx" presStyleIdx="2" presStyleCnt="3" custScaleX="124756" custScaleY="147241">
        <dgm:presLayoutVars>
          <dgm:chMax val="0"/>
          <dgm:chPref val="0"/>
          <dgm:bulletEnabled val="1"/>
        </dgm:presLayoutVars>
      </dgm:prSet>
      <dgm:spPr/>
      <dgm:t>
        <a:bodyPr/>
        <a:lstStyle/>
        <a:p>
          <a:endParaRPr lang="en-US"/>
        </a:p>
      </dgm:t>
    </dgm:pt>
    <dgm:pt modelId="{E64C6C70-4136-4119-9CE1-0C904C620B83}" type="pres">
      <dgm:prSet presAssocID="{6716404A-E34A-4C2D-BF75-5D8E5E7A3AA1}" presName="BalanceSpacing" presStyleCnt="0"/>
      <dgm:spPr/>
    </dgm:pt>
    <dgm:pt modelId="{0E723B86-05DB-4998-ABE2-1F0D378B6690}" type="pres">
      <dgm:prSet presAssocID="{6716404A-E34A-4C2D-BF75-5D8E5E7A3AA1}" presName="BalanceSpacing1" presStyleCnt="0"/>
      <dgm:spPr/>
    </dgm:pt>
    <dgm:pt modelId="{E9D9D3D7-476D-4896-A8A0-DE1B9D1B3FB9}" type="pres">
      <dgm:prSet presAssocID="{3D2743EF-48E3-4C64-BE99-9E25BAF8458F}" presName="Accent1Text" presStyleLbl="node1" presStyleIdx="5" presStyleCnt="6" custScaleY="78647" custLinFactX="166295" custLinFactNeighborX="200000" custLinFactNeighborY="-88458"/>
      <dgm:spPr/>
      <dgm:t>
        <a:bodyPr/>
        <a:lstStyle/>
        <a:p>
          <a:endParaRPr lang="en-US"/>
        </a:p>
      </dgm:t>
    </dgm:pt>
  </dgm:ptLst>
  <dgm:cxnLst>
    <dgm:cxn modelId="{513DEAE6-17D4-425F-9C66-68C9D582FBC9}" type="presOf" srcId="{6716404A-E34A-4C2D-BF75-5D8E5E7A3AA1}" destId="{AFEF3B68-9F6E-485F-B6DC-073F014E949D}" srcOrd="0" destOrd="0" presId="urn:microsoft.com/office/officeart/2008/layout/AlternatingHexagons"/>
    <dgm:cxn modelId="{9A533E2A-B3B3-4592-AAB5-4EF397D781AD}" type="presOf" srcId="{8FB7B850-74CA-437B-B1BE-4E583DE33246}" destId="{2B38344D-CC99-4A3F-B939-9AA906D7C98F}" srcOrd="0" destOrd="0" presId="urn:microsoft.com/office/officeart/2008/layout/AlternatingHexagons"/>
    <dgm:cxn modelId="{6D418298-E65D-48CB-A030-1E6F3A58E1B4}" srcId="{8FB7B850-74CA-437B-B1BE-4E583DE33246}" destId="{6716404A-E34A-4C2D-BF75-5D8E5E7A3AA1}" srcOrd="2" destOrd="0" parTransId="{A012F59E-28B4-4E39-8B18-C227F9F3A641}" sibTransId="{3D2743EF-48E3-4C64-BE99-9E25BAF8458F}"/>
    <dgm:cxn modelId="{5EC2E692-35C0-46E4-B39F-F4F7E3E23E8C}" type="presOf" srcId="{F25DD0EB-AA20-4C50-B621-49B5EE83B8B9}" destId="{95ECDF3C-A5FD-456E-89BE-F86EA6D01DFF}" srcOrd="0" destOrd="0" presId="urn:microsoft.com/office/officeart/2008/layout/AlternatingHexagons"/>
    <dgm:cxn modelId="{96CF9A03-58F4-46A7-BF3D-5D64B8481106}" type="presOf" srcId="{5A4850B4-61F3-4D8B-91D2-98FADD1D241A}" destId="{98698369-1CB8-4791-93A8-788A2A703434}" srcOrd="0" destOrd="0" presId="urn:microsoft.com/office/officeart/2008/layout/AlternatingHexagons"/>
    <dgm:cxn modelId="{DD577D64-26A8-4446-AF97-390DC0FED310}" srcId="{8FB7B850-74CA-437B-B1BE-4E583DE33246}" destId="{5A4850B4-61F3-4D8B-91D2-98FADD1D241A}" srcOrd="1" destOrd="0" parTransId="{1A298545-4993-466C-BCC8-9161FAE64B26}" sibTransId="{C18037BE-2B68-4627-A0ED-909766E1412C}"/>
    <dgm:cxn modelId="{73B11F85-4B49-4056-BBF5-C5E2B7B75891}" type="presOf" srcId="{8A8063F4-B3E3-4E29-B87E-C9D90FEB4E95}" destId="{821236DB-586A-41D0-A76B-9A62DEA3D7B9}" srcOrd="0" destOrd="0" presId="urn:microsoft.com/office/officeart/2008/layout/AlternatingHexagons"/>
    <dgm:cxn modelId="{433C092D-5FE1-4562-A1CC-B44EDE14CEF5}" type="presOf" srcId="{C18037BE-2B68-4627-A0ED-909766E1412C}" destId="{5731B988-D251-45F5-BE0D-BE0910243666}" srcOrd="0" destOrd="0" presId="urn:microsoft.com/office/officeart/2008/layout/AlternatingHexagons"/>
    <dgm:cxn modelId="{3490BDFC-DCCB-4BDB-8F03-5F36FD31AE2A}" type="presOf" srcId="{3D2743EF-48E3-4C64-BE99-9E25BAF8458F}" destId="{E9D9D3D7-476D-4896-A8A0-DE1B9D1B3FB9}" srcOrd="0" destOrd="0" presId="urn:microsoft.com/office/officeart/2008/layout/AlternatingHexagons"/>
    <dgm:cxn modelId="{DEEC6FE8-8FB8-4319-B398-1C9182818A13}" srcId="{8FB7B850-74CA-437B-B1BE-4E583DE33246}" destId="{8A8063F4-B3E3-4E29-B87E-C9D90FEB4E95}" srcOrd="0" destOrd="0" parTransId="{A4A51CE9-90D5-4984-A02C-13D06F6A789A}" sibTransId="{F25DD0EB-AA20-4C50-B621-49B5EE83B8B9}"/>
    <dgm:cxn modelId="{83B5B402-4ECF-4CC9-A584-76DBCA307396}" type="presParOf" srcId="{2B38344D-CC99-4A3F-B939-9AA906D7C98F}" destId="{0A89C03E-AEE2-4579-9260-13CAA4776F9C}" srcOrd="0" destOrd="0" presId="urn:microsoft.com/office/officeart/2008/layout/AlternatingHexagons"/>
    <dgm:cxn modelId="{9DF4A0A5-7A2F-41D9-BFCB-3EC1F45CD533}" type="presParOf" srcId="{0A89C03E-AEE2-4579-9260-13CAA4776F9C}" destId="{821236DB-586A-41D0-A76B-9A62DEA3D7B9}" srcOrd="0" destOrd="0" presId="urn:microsoft.com/office/officeart/2008/layout/AlternatingHexagons"/>
    <dgm:cxn modelId="{3880A1A2-B9FB-49EB-90D2-6944FD7B1A07}" type="presParOf" srcId="{0A89C03E-AEE2-4579-9260-13CAA4776F9C}" destId="{5A753745-314E-493C-885D-68507106756A}" srcOrd="1" destOrd="0" presId="urn:microsoft.com/office/officeart/2008/layout/AlternatingHexagons"/>
    <dgm:cxn modelId="{24FC4BE5-5D28-4059-8355-956492AB7186}" type="presParOf" srcId="{0A89C03E-AEE2-4579-9260-13CAA4776F9C}" destId="{D6511275-D09B-4289-8913-7E1EFD10681F}" srcOrd="2" destOrd="0" presId="urn:microsoft.com/office/officeart/2008/layout/AlternatingHexagons"/>
    <dgm:cxn modelId="{5A941244-96B2-4775-AC31-1E396540489D}" type="presParOf" srcId="{0A89C03E-AEE2-4579-9260-13CAA4776F9C}" destId="{14CFE231-D76E-4262-A06F-EA9259287A74}" srcOrd="3" destOrd="0" presId="urn:microsoft.com/office/officeart/2008/layout/AlternatingHexagons"/>
    <dgm:cxn modelId="{90E741D0-2AF2-46A7-BA1E-A107FECCBEC6}" type="presParOf" srcId="{0A89C03E-AEE2-4579-9260-13CAA4776F9C}" destId="{95ECDF3C-A5FD-456E-89BE-F86EA6D01DFF}" srcOrd="4" destOrd="0" presId="urn:microsoft.com/office/officeart/2008/layout/AlternatingHexagons"/>
    <dgm:cxn modelId="{3636B504-0928-4F8F-A1ED-C7549042D222}" type="presParOf" srcId="{2B38344D-CC99-4A3F-B939-9AA906D7C98F}" destId="{BD27EAA1-F3AF-416B-B415-97C6D63BADEE}" srcOrd="1" destOrd="0" presId="urn:microsoft.com/office/officeart/2008/layout/AlternatingHexagons"/>
    <dgm:cxn modelId="{7FAFEAFB-91FA-4464-AD37-A4EC1AECC2FD}" type="presParOf" srcId="{2B38344D-CC99-4A3F-B939-9AA906D7C98F}" destId="{39FBFA27-053B-4B16-B0E0-9C92FCAABB6D}" srcOrd="2" destOrd="0" presId="urn:microsoft.com/office/officeart/2008/layout/AlternatingHexagons"/>
    <dgm:cxn modelId="{C915E28E-7239-4503-A0A1-F7A7931AB38B}" type="presParOf" srcId="{39FBFA27-053B-4B16-B0E0-9C92FCAABB6D}" destId="{98698369-1CB8-4791-93A8-788A2A703434}" srcOrd="0" destOrd="0" presId="urn:microsoft.com/office/officeart/2008/layout/AlternatingHexagons"/>
    <dgm:cxn modelId="{4891E508-2525-4CEB-9D4B-1D267DED93BE}" type="presParOf" srcId="{39FBFA27-053B-4B16-B0E0-9C92FCAABB6D}" destId="{639DB4C7-EF84-44EE-8CCD-9941851F06FA}" srcOrd="1" destOrd="0" presId="urn:microsoft.com/office/officeart/2008/layout/AlternatingHexagons"/>
    <dgm:cxn modelId="{25E35A34-007D-4C7C-8FE0-BAC927E1617B}" type="presParOf" srcId="{39FBFA27-053B-4B16-B0E0-9C92FCAABB6D}" destId="{52AAC92E-6512-4314-A4F5-DB1544AE3FDB}" srcOrd="2" destOrd="0" presId="urn:microsoft.com/office/officeart/2008/layout/AlternatingHexagons"/>
    <dgm:cxn modelId="{184160B3-90C5-413D-9AD7-0CDB0906B232}" type="presParOf" srcId="{39FBFA27-053B-4B16-B0E0-9C92FCAABB6D}" destId="{1D80FBA3-FFE1-423F-9239-02F8F99847FB}" srcOrd="3" destOrd="0" presId="urn:microsoft.com/office/officeart/2008/layout/AlternatingHexagons"/>
    <dgm:cxn modelId="{872AC285-F565-4C07-9235-75A99FA74CB6}" type="presParOf" srcId="{39FBFA27-053B-4B16-B0E0-9C92FCAABB6D}" destId="{5731B988-D251-45F5-BE0D-BE0910243666}" srcOrd="4" destOrd="0" presId="urn:microsoft.com/office/officeart/2008/layout/AlternatingHexagons"/>
    <dgm:cxn modelId="{FC4F2FFF-A335-4548-AAF8-57B163EE4739}" type="presParOf" srcId="{2B38344D-CC99-4A3F-B939-9AA906D7C98F}" destId="{06DA2285-C55D-468C-85DB-21CEF3C377BE}" srcOrd="3" destOrd="0" presId="urn:microsoft.com/office/officeart/2008/layout/AlternatingHexagons"/>
    <dgm:cxn modelId="{63766CA3-22BF-4AD8-96B2-7B0C5EA6FD79}" type="presParOf" srcId="{2B38344D-CC99-4A3F-B939-9AA906D7C98F}" destId="{D81A8E65-223D-45FC-AEBE-F9A24CB433AC}" srcOrd="4" destOrd="0" presId="urn:microsoft.com/office/officeart/2008/layout/AlternatingHexagons"/>
    <dgm:cxn modelId="{33A1F8C8-18E4-4306-B77F-CBB9E9AF9947}" type="presParOf" srcId="{D81A8E65-223D-45FC-AEBE-F9A24CB433AC}" destId="{AFEF3B68-9F6E-485F-B6DC-073F014E949D}" srcOrd="0" destOrd="0" presId="urn:microsoft.com/office/officeart/2008/layout/AlternatingHexagons"/>
    <dgm:cxn modelId="{ABBF1B59-E4F7-43CE-9CE6-99E38E4DDC23}" type="presParOf" srcId="{D81A8E65-223D-45FC-AEBE-F9A24CB433AC}" destId="{C5924CF2-FE43-483C-91B8-2FBAEC380947}" srcOrd="1" destOrd="0" presId="urn:microsoft.com/office/officeart/2008/layout/AlternatingHexagons"/>
    <dgm:cxn modelId="{63EEC6FC-E6F1-4862-8208-88EB029C141B}" type="presParOf" srcId="{D81A8E65-223D-45FC-AEBE-F9A24CB433AC}" destId="{E64C6C70-4136-4119-9CE1-0C904C620B83}" srcOrd="2" destOrd="0" presId="urn:microsoft.com/office/officeart/2008/layout/AlternatingHexagons"/>
    <dgm:cxn modelId="{E3E00459-D16C-4815-845A-6F2DDE7524BA}" type="presParOf" srcId="{D81A8E65-223D-45FC-AEBE-F9A24CB433AC}" destId="{0E723B86-05DB-4998-ABE2-1F0D378B6690}" srcOrd="3" destOrd="0" presId="urn:microsoft.com/office/officeart/2008/layout/AlternatingHexagons"/>
    <dgm:cxn modelId="{9F90B050-F521-4749-AA72-EC45E094AB7D}" type="presParOf" srcId="{D81A8E65-223D-45FC-AEBE-F9A24CB433AC}" destId="{E9D9D3D7-476D-4896-A8A0-DE1B9D1B3FB9}"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B7B850-74CA-437B-B1BE-4E583DE33246}"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US"/>
        </a:p>
      </dgm:t>
    </dgm:pt>
    <dgm:pt modelId="{8A8063F4-B3E3-4E29-B87E-C9D90FEB4E95}">
      <dgm:prSet phldrT="[Text]" custT="1"/>
      <dgm:spPr>
        <a:solidFill>
          <a:schemeClr val="tx2">
            <a:lumMod val="60000"/>
            <a:lumOff val="40000"/>
          </a:schemeClr>
        </a:solidFill>
      </dgm:spPr>
      <dgm:t>
        <a:bodyPr/>
        <a:lstStyle/>
        <a:p>
          <a:r>
            <a:rPr lang="en-US" sz="3600" dirty="0" smtClean="0">
              <a:solidFill>
                <a:srgbClr val="FF000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E</a:t>
          </a:r>
          <a:endParaRPr lang="en-US" sz="3600" dirty="0">
            <a:solidFill>
              <a:srgbClr val="FF000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gm:t>
    </dgm:pt>
    <dgm:pt modelId="{A4A51CE9-90D5-4984-A02C-13D06F6A789A}" type="parTrans" cxnId="{DEEC6FE8-8FB8-4319-B398-1C9182818A13}">
      <dgm:prSet/>
      <dgm:spPr/>
      <dgm:t>
        <a:bodyPr/>
        <a:lstStyle/>
        <a:p>
          <a:endParaRPr lang="en-US"/>
        </a:p>
      </dgm:t>
    </dgm:pt>
    <dgm:pt modelId="{F25DD0EB-AA20-4C50-B621-49B5EE83B8B9}" type="sibTrans" cxnId="{DEEC6FE8-8FB8-4319-B398-1C9182818A13}">
      <dgm:prSet/>
      <dgm:spPr>
        <a:solidFill>
          <a:srgbClr val="FF0000"/>
        </a:solidFill>
      </dgm:spPr>
      <dgm:t>
        <a:bodyPr/>
        <a:lstStyle/>
        <a:p>
          <a:r>
            <a:rPr lang="en-US" dirty="0" smtClean="0">
              <a:solidFill>
                <a:schemeClr val="accent1">
                  <a:lumMod val="60000"/>
                  <a:lumOff val="40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P</a:t>
          </a:r>
          <a:endParaRPr lang="en-US" dirty="0">
            <a:solidFill>
              <a:schemeClr val="accent1">
                <a:lumMod val="60000"/>
                <a:lumOff val="40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gm:t>
    </dgm:pt>
    <dgm:pt modelId="{5A4850B4-61F3-4D8B-91D2-98FADD1D241A}">
      <dgm:prSet phldrT="[Text]" custT="1"/>
      <dgm:spPr>
        <a:solidFill>
          <a:srgbClr val="FFC000"/>
        </a:solidFill>
      </dgm:spPr>
      <dgm:t>
        <a:bodyPr/>
        <a:lstStyle/>
        <a:p>
          <a:r>
            <a:rPr lang="en-US" sz="3600" dirty="0" smtClean="0">
              <a:solidFill>
                <a:schemeClr val="accent3">
                  <a:lumMod val="75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S</a:t>
          </a:r>
          <a:endParaRPr lang="en-US" sz="3600" dirty="0">
            <a:solidFill>
              <a:schemeClr val="accent3">
                <a:lumMod val="75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gm:t>
    </dgm:pt>
    <dgm:pt modelId="{1A298545-4993-466C-BCC8-9161FAE64B26}" type="parTrans" cxnId="{DD577D64-26A8-4446-AF97-390DC0FED310}">
      <dgm:prSet/>
      <dgm:spPr/>
      <dgm:t>
        <a:bodyPr/>
        <a:lstStyle/>
        <a:p>
          <a:endParaRPr lang="en-US"/>
        </a:p>
      </dgm:t>
    </dgm:pt>
    <dgm:pt modelId="{C18037BE-2B68-4627-A0ED-909766E1412C}" type="sibTrans" cxnId="{DD577D64-26A8-4446-AF97-390DC0FED310}">
      <dgm:prSet/>
      <dgm:spPr>
        <a:solidFill>
          <a:srgbClr val="00B050"/>
        </a:solidFill>
      </dgm:spPr>
      <dgm:t>
        <a:bodyPr/>
        <a:lstStyle/>
        <a:p>
          <a:r>
            <a:rPr lang="en-US" dirty="0" smtClean="0">
              <a:solidFill>
                <a:srgbClr val="FFC00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T</a:t>
          </a:r>
          <a:endParaRPr lang="en-US" dirty="0">
            <a:solidFill>
              <a:srgbClr val="FFC00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gm:t>
    </dgm:pt>
    <dgm:pt modelId="{6716404A-E34A-4C2D-BF75-5D8E5E7A3AA1}">
      <dgm:prSet phldrT="[Text]" custT="1"/>
      <dgm:spPr>
        <a:solidFill>
          <a:schemeClr val="accent2">
            <a:lumMod val="60000"/>
            <a:lumOff val="40000"/>
          </a:schemeClr>
        </a:solidFill>
      </dgm:spPr>
      <dgm:t>
        <a:bodyPr/>
        <a:lstStyle/>
        <a:p>
          <a:r>
            <a:rPr lang="en-US" sz="3600" u="none" dirty="0" smtClean="0">
              <a:solidFill>
                <a:srgbClr val="7030A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E</a:t>
          </a:r>
          <a:endParaRPr lang="en-US" sz="3600" u="none" dirty="0">
            <a:solidFill>
              <a:srgbClr val="7030A0"/>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gm:t>
    </dgm:pt>
    <dgm:pt modelId="{A012F59E-28B4-4E39-8B18-C227F9F3A641}" type="parTrans" cxnId="{6D418298-E65D-48CB-A030-1E6F3A58E1B4}">
      <dgm:prSet/>
      <dgm:spPr/>
      <dgm:t>
        <a:bodyPr/>
        <a:lstStyle/>
        <a:p>
          <a:endParaRPr lang="en-US"/>
        </a:p>
      </dgm:t>
    </dgm:pt>
    <dgm:pt modelId="{3D2743EF-48E3-4C64-BE99-9E25BAF8458F}" type="sibTrans" cxnId="{6D418298-E65D-48CB-A030-1E6F3A58E1B4}">
      <dgm:prSet/>
      <dgm:spPr>
        <a:solidFill>
          <a:srgbClr val="C030B6"/>
        </a:solidFill>
      </dgm:spPr>
      <dgm:t>
        <a:bodyPr/>
        <a:lstStyle/>
        <a:p>
          <a:r>
            <a:rPr lang="en-US" dirty="0" smtClean="0">
              <a:solidFill>
                <a:schemeClr val="accent2">
                  <a:lumMod val="60000"/>
                  <a:lumOff val="40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rPr>
            <a:t>L</a:t>
          </a:r>
          <a:endParaRPr lang="en-US" dirty="0">
            <a:solidFill>
              <a:schemeClr val="accent2">
                <a:lumMod val="60000"/>
                <a:lumOff val="40000"/>
              </a:schemeClr>
            </a:solidFill>
            <a:effectLst>
              <a:outerShdw blurRad="38100" dist="38100" dir="2700000" algn="tl">
                <a:srgbClr val="000000">
                  <a:alpha val="43137"/>
                </a:srgbClr>
              </a:outerShdw>
            </a:effectLst>
            <a:latin typeface="French Script MT" panose="03020402040607040605" pitchFamily="66" charset="0"/>
            <a:cs typeface="Arial" panose="020B0604020202020204" pitchFamily="34" charset="0"/>
          </a:endParaRPr>
        </a:p>
      </dgm:t>
    </dgm:pt>
    <dgm:pt modelId="{2B38344D-CC99-4A3F-B939-9AA906D7C98F}" type="pres">
      <dgm:prSet presAssocID="{8FB7B850-74CA-437B-B1BE-4E583DE33246}" presName="Name0" presStyleCnt="0">
        <dgm:presLayoutVars>
          <dgm:chMax/>
          <dgm:chPref/>
          <dgm:dir/>
          <dgm:animLvl val="lvl"/>
        </dgm:presLayoutVars>
      </dgm:prSet>
      <dgm:spPr/>
      <dgm:t>
        <a:bodyPr/>
        <a:lstStyle/>
        <a:p>
          <a:endParaRPr lang="en-US"/>
        </a:p>
      </dgm:t>
    </dgm:pt>
    <dgm:pt modelId="{0A89C03E-AEE2-4579-9260-13CAA4776F9C}" type="pres">
      <dgm:prSet presAssocID="{8A8063F4-B3E3-4E29-B87E-C9D90FEB4E95}" presName="composite" presStyleCnt="0"/>
      <dgm:spPr/>
    </dgm:pt>
    <dgm:pt modelId="{821236DB-586A-41D0-A76B-9A62DEA3D7B9}" type="pres">
      <dgm:prSet presAssocID="{8A8063F4-B3E3-4E29-B87E-C9D90FEB4E95}" presName="Parent1" presStyleLbl="node1" presStyleIdx="0" presStyleCnt="6" custScaleY="84874" custLinFactX="-100786" custLinFactNeighborX="-200000" custLinFactNeighborY="80488">
        <dgm:presLayoutVars>
          <dgm:chMax val="1"/>
          <dgm:chPref val="1"/>
          <dgm:bulletEnabled val="1"/>
        </dgm:presLayoutVars>
      </dgm:prSet>
      <dgm:spPr/>
      <dgm:t>
        <a:bodyPr/>
        <a:lstStyle/>
        <a:p>
          <a:endParaRPr lang="en-US"/>
        </a:p>
      </dgm:t>
    </dgm:pt>
    <dgm:pt modelId="{5A753745-314E-493C-885D-68507106756A}" type="pres">
      <dgm:prSet presAssocID="{8A8063F4-B3E3-4E29-B87E-C9D90FEB4E95}" presName="Childtext1" presStyleLbl="revTx" presStyleIdx="0" presStyleCnt="3">
        <dgm:presLayoutVars>
          <dgm:chMax val="0"/>
          <dgm:chPref val="0"/>
          <dgm:bulletEnabled val="1"/>
        </dgm:presLayoutVars>
      </dgm:prSet>
      <dgm:spPr/>
      <dgm:t>
        <a:bodyPr/>
        <a:lstStyle/>
        <a:p>
          <a:endParaRPr lang="en-US"/>
        </a:p>
      </dgm:t>
    </dgm:pt>
    <dgm:pt modelId="{D6511275-D09B-4289-8913-7E1EFD10681F}" type="pres">
      <dgm:prSet presAssocID="{8A8063F4-B3E3-4E29-B87E-C9D90FEB4E95}" presName="BalanceSpacing" presStyleCnt="0"/>
      <dgm:spPr/>
    </dgm:pt>
    <dgm:pt modelId="{14CFE231-D76E-4262-A06F-EA9259287A74}" type="pres">
      <dgm:prSet presAssocID="{8A8063F4-B3E3-4E29-B87E-C9D90FEB4E95}" presName="BalanceSpacing1" presStyleCnt="0"/>
      <dgm:spPr/>
    </dgm:pt>
    <dgm:pt modelId="{95ECDF3C-A5FD-456E-89BE-F86EA6D01DFF}" type="pres">
      <dgm:prSet presAssocID="{F25DD0EB-AA20-4C50-B621-49B5EE83B8B9}" presName="Accent1Text" presStyleLbl="node1" presStyleIdx="1" presStyleCnt="6" custScaleY="82588" custLinFactX="-93528" custLinFactNeighborX="-100000" custLinFactNeighborY="-3058"/>
      <dgm:spPr/>
      <dgm:t>
        <a:bodyPr/>
        <a:lstStyle/>
        <a:p>
          <a:endParaRPr lang="en-US"/>
        </a:p>
      </dgm:t>
    </dgm:pt>
    <dgm:pt modelId="{BD27EAA1-F3AF-416B-B415-97C6D63BADEE}" type="pres">
      <dgm:prSet presAssocID="{F25DD0EB-AA20-4C50-B621-49B5EE83B8B9}" presName="spaceBetweenRectangles" presStyleCnt="0"/>
      <dgm:spPr/>
    </dgm:pt>
    <dgm:pt modelId="{39FBFA27-053B-4B16-B0E0-9C92FCAABB6D}" type="pres">
      <dgm:prSet presAssocID="{5A4850B4-61F3-4D8B-91D2-98FADD1D241A}" presName="composite" presStyleCnt="0"/>
      <dgm:spPr/>
    </dgm:pt>
    <dgm:pt modelId="{98698369-1CB8-4791-93A8-788A2A703434}" type="pres">
      <dgm:prSet presAssocID="{5A4850B4-61F3-4D8B-91D2-98FADD1D241A}" presName="Parent1" presStyleLbl="node1" presStyleIdx="2" presStyleCnt="6" custScaleY="81697" custLinFactX="-100000" custLinFactNeighborX="-147321" custLinFactNeighborY="85745">
        <dgm:presLayoutVars>
          <dgm:chMax val="1"/>
          <dgm:chPref val="1"/>
          <dgm:bulletEnabled val="1"/>
        </dgm:presLayoutVars>
      </dgm:prSet>
      <dgm:spPr/>
      <dgm:t>
        <a:bodyPr/>
        <a:lstStyle/>
        <a:p>
          <a:endParaRPr lang="en-US"/>
        </a:p>
      </dgm:t>
    </dgm:pt>
    <dgm:pt modelId="{639DB4C7-EF84-44EE-8CCD-9941851F06FA}" type="pres">
      <dgm:prSet presAssocID="{5A4850B4-61F3-4D8B-91D2-98FADD1D241A}" presName="Childtext1" presStyleLbl="revTx" presStyleIdx="1" presStyleCnt="3">
        <dgm:presLayoutVars>
          <dgm:chMax val="0"/>
          <dgm:chPref val="0"/>
          <dgm:bulletEnabled val="1"/>
        </dgm:presLayoutVars>
      </dgm:prSet>
      <dgm:spPr/>
      <dgm:t>
        <a:bodyPr/>
        <a:lstStyle/>
        <a:p>
          <a:endParaRPr lang="en-US"/>
        </a:p>
      </dgm:t>
    </dgm:pt>
    <dgm:pt modelId="{52AAC92E-6512-4314-A4F5-DB1544AE3FDB}" type="pres">
      <dgm:prSet presAssocID="{5A4850B4-61F3-4D8B-91D2-98FADD1D241A}" presName="BalanceSpacing" presStyleCnt="0"/>
      <dgm:spPr/>
    </dgm:pt>
    <dgm:pt modelId="{1D80FBA3-FFE1-423F-9239-02F8F99847FB}" type="pres">
      <dgm:prSet presAssocID="{5A4850B4-61F3-4D8B-91D2-98FADD1D241A}" presName="BalanceSpacing1" presStyleCnt="0"/>
      <dgm:spPr/>
    </dgm:pt>
    <dgm:pt modelId="{5731B988-D251-45F5-BE0D-BE0910243666}" type="pres">
      <dgm:prSet presAssocID="{C18037BE-2B68-4627-A0ED-909766E1412C}" presName="Accent1Text" presStyleLbl="node1" presStyleIdx="3" presStyleCnt="6" custScaleY="82028" custLinFactX="96562" custLinFactNeighborX="100000" custLinFactNeighborY="-87938"/>
      <dgm:spPr/>
      <dgm:t>
        <a:bodyPr/>
        <a:lstStyle/>
        <a:p>
          <a:endParaRPr lang="en-US"/>
        </a:p>
      </dgm:t>
    </dgm:pt>
    <dgm:pt modelId="{06DA2285-C55D-468C-85DB-21CEF3C377BE}" type="pres">
      <dgm:prSet presAssocID="{C18037BE-2B68-4627-A0ED-909766E1412C}" presName="spaceBetweenRectangles" presStyleCnt="0"/>
      <dgm:spPr/>
    </dgm:pt>
    <dgm:pt modelId="{D81A8E65-223D-45FC-AEBE-F9A24CB433AC}" type="pres">
      <dgm:prSet presAssocID="{6716404A-E34A-4C2D-BF75-5D8E5E7A3AA1}" presName="composite" presStyleCnt="0"/>
      <dgm:spPr/>
    </dgm:pt>
    <dgm:pt modelId="{AFEF3B68-9F6E-485F-B6DC-073F014E949D}" type="pres">
      <dgm:prSet presAssocID="{6716404A-E34A-4C2D-BF75-5D8E5E7A3AA1}" presName="Parent1" presStyleLbl="node1" presStyleIdx="4" presStyleCnt="6" custScaleY="89497" custLinFactX="100000" custLinFactNeighborX="160931" custLinFactNeighborY="865">
        <dgm:presLayoutVars>
          <dgm:chMax val="1"/>
          <dgm:chPref val="1"/>
          <dgm:bulletEnabled val="1"/>
        </dgm:presLayoutVars>
      </dgm:prSet>
      <dgm:spPr/>
      <dgm:t>
        <a:bodyPr/>
        <a:lstStyle/>
        <a:p>
          <a:endParaRPr lang="en-US"/>
        </a:p>
      </dgm:t>
    </dgm:pt>
    <dgm:pt modelId="{C5924CF2-FE43-483C-91B8-2FBAEC380947}" type="pres">
      <dgm:prSet presAssocID="{6716404A-E34A-4C2D-BF75-5D8E5E7A3AA1}" presName="Childtext1" presStyleLbl="revTx" presStyleIdx="2" presStyleCnt="3" custScaleX="124756" custScaleY="147241">
        <dgm:presLayoutVars>
          <dgm:chMax val="0"/>
          <dgm:chPref val="0"/>
          <dgm:bulletEnabled val="1"/>
        </dgm:presLayoutVars>
      </dgm:prSet>
      <dgm:spPr/>
      <dgm:t>
        <a:bodyPr/>
        <a:lstStyle/>
        <a:p>
          <a:endParaRPr lang="en-US"/>
        </a:p>
      </dgm:t>
    </dgm:pt>
    <dgm:pt modelId="{E64C6C70-4136-4119-9CE1-0C904C620B83}" type="pres">
      <dgm:prSet presAssocID="{6716404A-E34A-4C2D-BF75-5D8E5E7A3AA1}" presName="BalanceSpacing" presStyleCnt="0"/>
      <dgm:spPr/>
    </dgm:pt>
    <dgm:pt modelId="{0E723B86-05DB-4998-ABE2-1F0D378B6690}" type="pres">
      <dgm:prSet presAssocID="{6716404A-E34A-4C2D-BF75-5D8E5E7A3AA1}" presName="BalanceSpacing1" presStyleCnt="0"/>
      <dgm:spPr/>
    </dgm:pt>
    <dgm:pt modelId="{E9D9D3D7-476D-4896-A8A0-DE1B9D1B3FB9}" type="pres">
      <dgm:prSet presAssocID="{3D2743EF-48E3-4C64-BE99-9E25BAF8458F}" presName="Accent1Text" presStyleLbl="node1" presStyleIdx="5" presStyleCnt="6" custScaleY="78647" custLinFactX="166295" custLinFactNeighborX="200000" custLinFactNeighborY="-88458"/>
      <dgm:spPr/>
      <dgm:t>
        <a:bodyPr/>
        <a:lstStyle/>
        <a:p>
          <a:endParaRPr lang="en-US"/>
        </a:p>
      </dgm:t>
    </dgm:pt>
  </dgm:ptLst>
  <dgm:cxnLst>
    <dgm:cxn modelId="{D6EE3531-0AE1-4E0F-80C8-B6A986A6D217}" type="presOf" srcId="{3D2743EF-48E3-4C64-BE99-9E25BAF8458F}" destId="{E9D9D3D7-476D-4896-A8A0-DE1B9D1B3FB9}" srcOrd="0" destOrd="0" presId="urn:microsoft.com/office/officeart/2008/layout/AlternatingHexagons"/>
    <dgm:cxn modelId="{6D418298-E65D-48CB-A030-1E6F3A58E1B4}" srcId="{8FB7B850-74CA-437B-B1BE-4E583DE33246}" destId="{6716404A-E34A-4C2D-BF75-5D8E5E7A3AA1}" srcOrd="2" destOrd="0" parTransId="{A012F59E-28B4-4E39-8B18-C227F9F3A641}" sibTransId="{3D2743EF-48E3-4C64-BE99-9E25BAF8458F}"/>
    <dgm:cxn modelId="{AC75392E-339B-4D24-922B-A8C1A7C6D257}" type="presOf" srcId="{6716404A-E34A-4C2D-BF75-5D8E5E7A3AA1}" destId="{AFEF3B68-9F6E-485F-B6DC-073F014E949D}" srcOrd="0" destOrd="0" presId="urn:microsoft.com/office/officeart/2008/layout/AlternatingHexagons"/>
    <dgm:cxn modelId="{DD577D64-26A8-4446-AF97-390DC0FED310}" srcId="{8FB7B850-74CA-437B-B1BE-4E583DE33246}" destId="{5A4850B4-61F3-4D8B-91D2-98FADD1D241A}" srcOrd="1" destOrd="0" parTransId="{1A298545-4993-466C-BCC8-9161FAE64B26}" sibTransId="{C18037BE-2B68-4627-A0ED-909766E1412C}"/>
    <dgm:cxn modelId="{814140F3-2146-4C8A-A325-029CC10E3107}" type="presOf" srcId="{F25DD0EB-AA20-4C50-B621-49B5EE83B8B9}" destId="{95ECDF3C-A5FD-456E-89BE-F86EA6D01DFF}" srcOrd="0" destOrd="0" presId="urn:microsoft.com/office/officeart/2008/layout/AlternatingHexagons"/>
    <dgm:cxn modelId="{B30B4911-7B03-407D-8F5F-63FF5C9230E8}" type="presOf" srcId="{8A8063F4-B3E3-4E29-B87E-C9D90FEB4E95}" destId="{821236DB-586A-41D0-A76B-9A62DEA3D7B9}" srcOrd="0" destOrd="0" presId="urn:microsoft.com/office/officeart/2008/layout/AlternatingHexagons"/>
    <dgm:cxn modelId="{D6C0DBAA-7BB4-4762-BD4E-A56326CC87AB}" type="presOf" srcId="{C18037BE-2B68-4627-A0ED-909766E1412C}" destId="{5731B988-D251-45F5-BE0D-BE0910243666}" srcOrd="0" destOrd="0" presId="urn:microsoft.com/office/officeart/2008/layout/AlternatingHexagons"/>
    <dgm:cxn modelId="{9652BAA3-641B-49F2-9772-CE22365B3F05}" type="presOf" srcId="{5A4850B4-61F3-4D8B-91D2-98FADD1D241A}" destId="{98698369-1CB8-4791-93A8-788A2A703434}" srcOrd="0" destOrd="0" presId="urn:microsoft.com/office/officeart/2008/layout/AlternatingHexagons"/>
    <dgm:cxn modelId="{DEEC6FE8-8FB8-4319-B398-1C9182818A13}" srcId="{8FB7B850-74CA-437B-B1BE-4E583DE33246}" destId="{8A8063F4-B3E3-4E29-B87E-C9D90FEB4E95}" srcOrd="0" destOrd="0" parTransId="{A4A51CE9-90D5-4984-A02C-13D06F6A789A}" sibTransId="{F25DD0EB-AA20-4C50-B621-49B5EE83B8B9}"/>
    <dgm:cxn modelId="{1759B20A-B6D3-4C55-8876-09279DDC94D8}" type="presOf" srcId="{8FB7B850-74CA-437B-B1BE-4E583DE33246}" destId="{2B38344D-CC99-4A3F-B939-9AA906D7C98F}" srcOrd="0" destOrd="0" presId="urn:microsoft.com/office/officeart/2008/layout/AlternatingHexagons"/>
    <dgm:cxn modelId="{F61F6CD7-9735-413A-ABCC-A8F10E9CD281}" type="presParOf" srcId="{2B38344D-CC99-4A3F-B939-9AA906D7C98F}" destId="{0A89C03E-AEE2-4579-9260-13CAA4776F9C}" srcOrd="0" destOrd="0" presId="urn:microsoft.com/office/officeart/2008/layout/AlternatingHexagons"/>
    <dgm:cxn modelId="{A66647A8-4D3A-4967-B84C-3D5529A1A80E}" type="presParOf" srcId="{0A89C03E-AEE2-4579-9260-13CAA4776F9C}" destId="{821236DB-586A-41D0-A76B-9A62DEA3D7B9}" srcOrd="0" destOrd="0" presId="urn:microsoft.com/office/officeart/2008/layout/AlternatingHexagons"/>
    <dgm:cxn modelId="{D543AAE7-C376-421C-A351-7E89C4EEB6B4}" type="presParOf" srcId="{0A89C03E-AEE2-4579-9260-13CAA4776F9C}" destId="{5A753745-314E-493C-885D-68507106756A}" srcOrd="1" destOrd="0" presId="urn:microsoft.com/office/officeart/2008/layout/AlternatingHexagons"/>
    <dgm:cxn modelId="{31202C1A-1BCB-446A-A6C4-2C75D252D4CC}" type="presParOf" srcId="{0A89C03E-AEE2-4579-9260-13CAA4776F9C}" destId="{D6511275-D09B-4289-8913-7E1EFD10681F}" srcOrd="2" destOrd="0" presId="urn:microsoft.com/office/officeart/2008/layout/AlternatingHexagons"/>
    <dgm:cxn modelId="{69F4D884-6F5C-4628-BD54-A5A27ABFCD91}" type="presParOf" srcId="{0A89C03E-AEE2-4579-9260-13CAA4776F9C}" destId="{14CFE231-D76E-4262-A06F-EA9259287A74}" srcOrd="3" destOrd="0" presId="urn:microsoft.com/office/officeart/2008/layout/AlternatingHexagons"/>
    <dgm:cxn modelId="{58DD6EE0-D069-4718-A94E-B65FE7865754}" type="presParOf" srcId="{0A89C03E-AEE2-4579-9260-13CAA4776F9C}" destId="{95ECDF3C-A5FD-456E-89BE-F86EA6D01DFF}" srcOrd="4" destOrd="0" presId="urn:microsoft.com/office/officeart/2008/layout/AlternatingHexagons"/>
    <dgm:cxn modelId="{03834BD0-4506-4784-A0C8-619CA07BAA52}" type="presParOf" srcId="{2B38344D-CC99-4A3F-B939-9AA906D7C98F}" destId="{BD27EAA1-F3AF-416B-B415-97C6D63BADEE}" srcOrd="1" destOrd="0" presId="urn:microsoft.com/office/officeart/2008/layout/AlternatingHexagons"/>
    <dgm:cxn modelId="{0DB9F6C5-00B3-4E74-8706-DA094B4905FA}" type="presParOf" srcId="{2B38344D-CC99-4A3F-B939-9AA906D7C98F}" destId="{39FBFA27-053B-4B16-B0E0-9C92FCAABB6D}" srcOrd="2" destOrd="0" presId="urn:microsoft.com/office/officeart/2008/layout/AlternatingHexagons"/>
    <dgm:cxn modelId="{A1BA45DE-689D-48D0-86D4-A4DF55499CAC}" type="presParOf" srcId="{39FBFA27-053B-4B16-B0E0-9C92FCAABB6D}" destId="{98698369-1CB8-4791-93A8-788A2A703434}" srcOrd="0" destOrd="0" presId="urn:microsoft.com/office/officeart/2008/layout/AlternatingHexagons"/>
    <dgm:cxn modelId="{94857047-2381-4628-B9A1-81D0D9B39ED5}" type="presParOf" srcId="{39FBFA27-053B-4B16-B0E0-9C92FCAABB6D}" destId="{639DB4C7-EF84-44EE-8CCD-9941851F06FA}" srcOrd="1" destOrd="0" presId="urn:microsoft.com/office/officeart/2008/layout/AlternatingHexagons"/>
    <dgm:cxn modelId="{5A9578FD-993F-49E2-8A3C-E542141C6405}" type="presParOf" srcId="{39FBFA27-053B-4B16-B0E0-9C92FCAABB6D}" destId="{52AAC92E-6512-4314-A4F5-DB1544AE3FDB}" srcOrd="2" destOrd="0" presId="urn:microsoft.com/office/officeart/2008/layout/AlternatingHexagons"/>
    <dgm:cxn modelId="{7E749EBD-C46A-4520-A65C-AFBA4221910E}" type="presParOf" srcId="{39FBFA27-053B-4B16-B0E0-9C92FCAABB6D}" destId="{1D80FBA3-FFE1-423F-9239-02F8F99847FB}" srcOrd="3" destOrd="0" presId="urn:microsoft.com/office/officeart/2008/layout/AlternatingHexagons"/>
    <dgm:cxn modelId="{86AAC0C6-5630-4069-842A-46BF09DB681D}" type="presParOf" srcId="{39FBFA27-053B-4B16-B0E0-9C92FCAABB6D}" destId="{5731B988-D251-45F5-BE0D-BE0910243666}" srcOrd="4" destOrd="0" presId="urn:microsoft.com/office/officeart/2008/layout/AlternatingHexagons"/>
    <dgm:cxn modelId="{4540F866-6EAE-45DA-B7F8-86FC79BD38E9}" type="presParOf" srcId="{2B38344D-CC99-4A3F-B939-9AA906D7C98F}" destId="{06DA2285-C55D-468C-85DB-21CEF3C377BE}" srcOrd="3" destOrd="0" presId="urn:microsoft.com/office/officeart/2008/layout/AlternatingHexagons"/>
    <dgm:cxn modelId="{CA6AAB78-C312-48C1-AF27-22528E93A9ED}" type="presParOf" srcId="{2B38344D-CC99-4A3F-B939-9AA906D7C98F}" destId="{D81A8E65-223D-45FC-AEBE-F9A24CB433AC}" srcOrd="4" destOrd="0" presId="urn:microsoft.com/office/officeart/2008/layout/AlternatingHexagons"/>
    <dgm:cxn modelId="{B5D253D8-CF25-4390-BF08-22E7A32C5F77}" type="presParOf" srcId="{D81A8E65-223D-45FC-AEBE-F9A24CB433AC}" destId="{AFEF3B68-9F6E-485F-B6DC-073F014E949D}" srcOrd="0" destOrd="0" presId="urn:microsoft.com/office/officeart/2008/layout/AlternatingHexagons"/>
    <dgm:cxn modelId="{96B3F7D3-5954-41AC-9C14-32957EC5FCB7}" type="presParOf" srcId="{D81A8E65-223D-45FC-AEBE-F9A24CB433AC}" destId="{C5924CF2-FE43-483C-91B8-2FBAEC380947}" srcOrd="1" destOrd="0" presId="urn:microsoft.com/office/officeart/2008/layout/AlternatingHexagons"/>
    <dgm:cxn modelId="{79A6CEED-D751-4306-9E9F-D6997E4F9468}" type="presParOf" srcId="{D81A8E65-223D-45FC-AEBE-F9A24CB433AC}" destId="{E64C6C70-4136-4119-9CE1-0C904C620B83}" srcOrd="2" destOrd="0" presId="urn:microsoft.com/office/officeart/2008/layout/AlternatingHexagons"/>
    <dgm:cxn modelId="{593EE196-018E-4B5A-B06C-27F318299B77}" type="presParOf" srcId="{D81A8E65-223D-45FC-AEBE-F9A24CB433AC}" destId="{0E723B86-05DB-4998-ABE2-1F0D378B6690}" srcOrd="3" destOrd="0" presId="urn:microsoft.com/office/officeart/2008/layout/AlternatingHexagons"/>
    <dgm:cxn modelId="{B3594744-1E2A-4544-BFF9-98223EA25889}" type="presParOf" srcId="{D81A8E65-223D-45FC-AEBE-F9A24CB433AC}" destId="{E9D9D3D7-476D-4896-A8A0-DE1B9D1B3FB9}"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DF1B33D-99A1-4072-BD10-43C608DC1540}"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US"/>
        </a:p>
      </dgm:t>
    </dgm:pt>
    <dgm:pt modelId="{66E631C3-3C33-41F6-A7DC-210A14ADF434}">
      <dgm:prSet phldrT="[Text]"/>
      <dgm:spPr/>
      <dgm:t>
        <a:bodyPr/>
        <a:lstStyle/>
        <a:p>
          <a:r>
            <a:rPr lang="en-US" dirty="0" smtClean="0"/>
            <a:t>‘’SWAN’’</a:t>
          </a:r>
          <a:endParaRPr lang="en-US" dirty="0"/>
        </a:p>
      </dgm:t>
    </dgm:pt>
    <dgm:pt modelId="{176422DF-C1BE-49BF-97D0-8C4E89512BDB}" type="parTrans" cxnId="{BF66E45F-DE93-4458-825D-69C4BA187DC6}">
      <dgm:prSet/>
      <dgm:spPr/>
      <dgm:t>
        <a:bodyPr/>
        <a:lstStyle/>
        <a:p>
          <a:endParaRPr lang="en-US"/>
        </a:p>
      </dgm:t>
    </dgm:pt>
    <dgm:pt modelId="{61BF141B-E1EC-4741-B57F-0EAC03C0A2D8}" type="sibTrans" cxnId="{BF66E45F-DE93-4458-825D-69C4BA187DC6}">
      <dgm:prSet/>
      <dgm:spPr/>
      <dgm:t>
        <a:bodyPr/>
        <a:lstStyle/>
        <a:p>
          <a:endParaRPr lang="en-US"/>
        </a:p>
      </dgm:t>
    </dgm:pt>
    <dgm:pt modelId="{ECAD17BB-ED82-461B-AEE9-3B768D244EEC}">
      <dgm:prSet phldrT="[Text]" custT="1"/>
      <dgm:spPr/>
      <dgm:t>
        <a:bodyPr/>
        <a:lstStyle/>
        <a:p>
          <a:pPr algn="ctr"/>
          <a:r>
            <a:rPr lang="en-US" sz="18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Strengths:</a:t>
          </a:r>
        </a:p>
        <a:p>
          <a:pPr algn="l"/>
          <a:r>
            <a:rPr lang="en-US" sz="1200" dirty="0" smtClean="0">
              <a:latin typeface="Arial" panose="020B0604020202020204" pitchFamily="34" charset="0"/>
              <a:cs typeface="Arial" panose="020B0604020202020204" pitchFamily="34" charset="0"/>
            </a:rPr>
            <a:t>- Good management of supply</a:t>
          </a:r>
        </a:p>
        <a:p>
          <a:pPr algn="l"/>
          <a:r>
            <a:rPr lang="en-US" sz="1200" dirty="0" smtClean="0">
              <a:latin typeface="Arial" panose="020B0604020202020204" pitchFamily="34" charset="0"/>
              <a:cs typeface="Arial" panose="020B0604020202020204" pitchFamily="34" charset="0"/>
            </a:rPr>
            <a:t>- Observance of the area tradition </a:t>
          </a:r>
        </a:p>
        <a:p>
          <a:pPr algn="l"/>
          <a:r>
            <a:rPr lang="en-US" sz="1200" dirty="0" smtClean="0">
              <a:latin typeface="Arial" panose="020B0604020202020204" pitchFamily="34" charset="0"/>
              <a:cs typeface="Arial" panose="020B0604020202020204" pitchFamily="34" charset="0"/>
            </a:rPr>
            <a:t>- Geographical position </a:t>
          </a:r>
        </a:p>
        <a:p>
          <a:pPr algn="l"/>
          <a:r>
            <a:rPr lang="en-US" sz="1200" dirty="0" smtClean="0">
              <a:latin typeface="Arial" panose="020B0604020202020204" pitchFamily="34" charset="0"/>
              <a:cs typeface="Arial" panose="020B0604020202020204" pitchFamily="34" charset="0"/>
            </a:rPr>
            <a:t>- Climate - Diversity of accommodation facilities </a:t>
          </a:r>
        </a:p>
        <a:p>
          <a:pPr algn="l"/>
          <a:r>
            <a:rPr lang="en-US" sz="1200" dirty="0" smtClean="0">
              <a:latin typeface="Arial" panose="020B0604020202020204" pitchFamily="34" charset="0"/>
              <a:cs typeface="Arial" panose="020B0604020202020204" pitchFamily="34" charset="0"/>
            </a:rPr>
            <a:t>- Traditional cuisine and regional specialties </a:t>
          </a:r>
        </a:p>
        <a:p>
          <a:pPr algn="l"/>
          <a:r>
            <a:rPr lang="en-US" sz="1200" dirty="0" smtClean="0">
              <a:latin typeface="Arial" panose="020B0604020202020204" pitchFamily="34" charset="0"/>
              <a:cs typeface="Arial" panose="020B0604020202020204" pitchFamily="34" charset="0"/>
            </a:rPr>
            <a:t>- Inexistent or very low pollution in most rural areas</a:t>
          </a:r>
          <a:endParaRPr lang="en-US" sz="1200" dirty="0">
            <a:latin typeface="Arial" panose="020B0604020202020204" pitchFamily="34" charset="0"/>
            <a:cs typeface="Arial" panose="020B0604020202020204" pitchFamily="34" charset="0"/>
          </a:endParaRPr>
        </a:p>
      </dgm:t>
    </dgm:pt>
    <dgm:pt modelId="{57D2B784-CE37-4D7B-9D1C-FE6E03257518}" type="parTrans" cxnId="{5DB3D783-B2A3-4DE9-AE25-FFC84DE7F258}">
      <dgm:prSet/>
      <dgm:spPr/>
      <dgm:t>
        <a:bodyPr/>
        <a:lstStyle/>
        <a:p>
          <a:endParaRPr lang="en-US"/>
        </a:p>
      </dgm:t>
    </dgm:pt>
    <dgm:pt modelId="{A7E8CB83-6151-4D52-95C0-74060CBB1DEF}" type="sibTrans" cxnId="{5DB3D783-B2A3-4DE9-AE25-FFC84DE7F258}">
      <dgm:prSet/>
      <dgm:spPr/>
      <dgm:t>
        <a:bodyPr/>
        <a:lstStyle/>
        <a:p>
          <a:endParaRPr lang="en-US"/>
        </a:p>
      </dgm:t>
    </dgm:pt>
    <dgm:pt modelId="{591A706C-D687-4F70-9EDC-9650915514D6}">
      <dgm:prSet phldrT="[Text]" custT="1"/>
      <dgm:spPr/>
      <dgm:t>
        <a:bodyPr/>
        <a:lstStyle/>
        <a:p>
          <a:pPr algn="ctr"/>
          <a:r>
            <a:rPr lang="en-US" sz="18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Weaknesses: </a:t>
          </a:r>
        </a:p>
        <a:p>
          <a:pPr algn="l"/>
          <a:r>
            <a:rPr lang="en-US" sz="1200" dirty="0" smtClean="0">
              <a:latin typeface="Arial" panose="020B0604020202020204" pitchFamily="34" charset="0"/>
              <a:cs typeface="Arial" panose="020B0604020202020204" pitchFamily="34" charset="0"/>
            </a:rPr>
            <a:t>- Difficulties in terms of profitability that may be weak in the last two years</a:t>
          </a:r>
        </a:p>
        <a:p>
          <a:pPr algn="l"/>
          <a:r>
            <a:rPr lang="en-US" sz="1200" dirty="0" smtClean="0">
              <a:latin typeface="Arial" panose="020B0604020202020204" pitchFamily="34" charset="0"/>
              <a:cs typeface="Arial" panose="020B0604020202020204" pitchFamily="34" charset="0"/>
            </a:rPr>
            <a:t>- Financial debts</a:t>
          </a:r>
        </a:p>
        <a:p>
          <a:pPr algn="l"/>
          <a:r>
            <a:rPr lang="en-US" sz="1200" dirty="0" smtClean="0">
              <a:latin typeface="Arial" panose="020B0604020202020204" pitchFamily="34" charset="0"/>
              <a:cs typeface="Arial" panose="020B0604020202020204" pitchFamily="34" charset="0"/>
            </a:rPr>
            <a:t>- The possibility of touristic agreement is insufficiently capitalized</a:t>
          </a:r>
        </a:p>
        <a:p>
          <a:pPr algn="l"/>
          <a:r>
            <a:rPr lang="en-US" sz="1200" dirty="0" smtClean="0">
              <a:latin typeface="Arial" panose="020B0604020202020204" pitchFamily="34" charset="0"/>
              <a:cs typeface="Arial" panose="020B0604020202020204" pitchFamily="34" charset="0"/>
            </a:rPr>
            <a:t>- The absence of educational institutions</a:t>
          </a:r>
        </a:p>
        <a:p>
          <a:pPr algn="l"/>
          <a:r>
            <a:rPr lang="en-US" sz="1200" dirty="0" smtClean="0">
              <a:latin typeface="Arial" panose="020B0604020202020204" pitchFamily="34" charset="0"/>
              <a:cs typeface="Arial" panose="020B0604020202020204" pitchFamily="34" charset="0"/>
            </a:rPr>
            <a:t>- Incipient environmental degradation and the lack of an efficient waste collection system in rural areas</a:t>
          </a:r>
          <a:endParaRPr lang="en-US" sz="1200" dirty="0">
            <a:latin typeface="Arial" panose="020B0604020202020204" pitchFamily="34" charset="0"/>
            <a:cs typeface="Arial" panose="020B0604020202020204" pitchFamily="34" charset="0"/>
          </a:endParaRPr>
        </a:p>
      </dgm:t>
    </dgm:pt>
    <dgm:pt modelId="{20BB3756-6313-4B08-A9BB-29AB7A0FCBFD}" type="parTrans" cxnId="{F7474E38-4655-45FE-885C-93622FFD730A}">
      <dgm:prSet/>
      <dgm:spPr/>
      <dgm:t>
        <a:bodyPr/>
        <a:lstStyle/>
        <a:p>
          <a:endParaRPr lang="en-US"/>
        </a:p>
      </dgm:t>
    </dgm:pt>
    <dgm:pt modelId="{65ACD9A6-3785-40E7-B9A0-9A66C4B1080C}" type="sibTrans" cxnId="{F7474E38-4655-45FE-885C-93622FFD730A}">
      <dgm:prSet/>
      <dgm:spPr/>
      <dgm:t>
        <a:bodyPr/>
        <a:lstStyle/>
        <a:p>
          <a:endParaRPr lang="en-US"/>
        </a:p>
      </dgm:t>
    </dgm:pt>
    <dgm:pt modelId="{2277753C-4EB1-45AB-81EC-2578BBAB2BEE}">
      <dgm:prSet phldrT="[Text]" custT="1"/>
      <dgm:spPr/>
      <dgm:t>
        <a:bodyPr/>
        <a:lstStyle/>
        <a:p>
          <a:pPr algn="ctr"/>
          <a:r>
            <a:rPr lang="en-US" sz="18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Opportunities: </a:t>
          </a:r>
        </a:p>
        <a:p>
          <a:pPr algn="l"/>
          <a:r>
            <a:rPr lang="en-US" sz="1200" dirty="0" smtClean="0">
              <a:latin typeface="Arial" panose="020B0604020202020204" pitchFamily="34" charset="0"/>
              <a:cs typeface="Arial" panose="020B0604020202020204" pitchFamily="34" charset="0"/>
            </a:rPr>
            <a:t>- European funds</a:t>
          </a:r>
        </a:p>
        <a:p>
          <a:pPr algn="l"/>
          <a:r>
            <a:rPr lang="en-US" sz="1200" dirty="0" smtClean="0">
              <a:latin typeface="Arial" panose="020B0604020202020204" pitchFamily="34" charset="0"/>
              <a:cs typeface="Arial" panose="020B0604020202020204" pitchFamily="34" charset="0"/>
            </a:rPr>
            <a:t>- Partnership with the National Institute for Tourism Research and Development for Investors in Danube Delta Tourism</a:t>
          </a:r>
        </a:p>
        <a:p>
          <a:pPr algn="l"/>
          <a:r>
            <a:rPr lang="en-US" sz="1200" dirty="0" smtClean="0">
              <a:latin typeface="Arial" panose="020B0604020202020204" pitchFamily="34" charset="0"/>
              <a:cs typeface="Arial" panose="020B0604020202020204" pitchFamily="34" charset="0"/>
            </a:rPr>
            <a:t>- Development and promotion of tourism programs in the field of rural tourism in organic ecological products, ecotourism, rare fauna and flora, the Danube Delta ecosystem</a:t>
          </a:r>
        </a:p>
        <a:p>
          <a:pPr algn="l"/>
          <a:r>
            <a:rPr lang="en-US" sz="1200" dirty="0" smtClean="0">
              <a:latin typeface="Arial" panose="020B0604020202020204" pitchFamily="34" charset="0"/>
              <a:cs typeface="Arial" panose="020B0604020202020204" pitchFamily="34" charset="0"/>
            </a:rPr>
            <a:t>- Promotion and introduction of ecotourism circuits of natural parks and reserves that maintain and practice old ethno folkloric traditions.</a:t>
          </a:r>
          <a:endParaRPr lang="en-US" sz="1200" dirty="0">
            <a:latin typeface="Arial" panose="020B0604020202020204" pitchFamily="34" charset="0"/>
            <a:cs typeface="Arial" panose="020B0604020202020204" pitchFamily="34" charset="0"/>
          </a:endParaRPr>
        </a:p>
      </dgm:t>
    </dgm:pt>
    <dgm:pt modelId="{26B4CA83-FDE0-47A0-B12D-D4642699DE64}" type="parTrans" cxnId="{D51016DE-B416-4B41-9943-8D3063CD3A4C}">
      <dgm:prSet/>
      <dgm:spPr/>
      <dgm:t>
        <a:bodyPr/>
        <a:lstStyle/>
        <a:p>
          <a:endParaRPr lang="en-US"/>
        </a:p>
      </dgm:t>
    </dgm:pt>
    <dgm:pt modelId="{9A14D017-49B8-487D-8693-41EC6460E15B}" type="sibTrans" cxnId="{D51016DE-B416-4B41-9943-8D3063CD3A4C}">
      <dgm:prSet/>
      <dgm:spPr/>
      <dgm:t>
        <a:bodyPr/>
        <a:lstStyle/>
        <a:p>
          <a:endParaRPr lang="en-US"/>
        </a:p>
      </dgm:t>
    </dgm:pt>
    <dgm:pt modelId="{79312CF7-B187-497A-87C4-45A00189E73C}">
      <dgm:prSet phldrT="[Text]" custT="1"/>
      <dgm:spPr/>
      <dgm:t>
        <a:bodyPr/>
        <a:lstStyle/>
        <a:p>
          <a:pPr algn="ctr"/>
          <a:r>
            <a:rPr lang="en-US" sz="18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Threats: </a:t>
          </a:r>
        </a:p>
        <a:p>
          <a:pPr algn="l"/>
          <a:r>
            <a:rPr lang="en-US" sz="1200" dirty="0" smtClean="0">
              <a:latin typeface="Arial" panose="020B0604020202020204" pitchFamily="34" charset="0"/>
              <a:cs typeface="Arial" panose="020B0604020202020204" pitchFamily="34" charset="0"/>
            </a:rPr>
            <a:t>- competition</a:t>
          </a:r>
        </a:p>
        <a:p>
          <a:pPr algn="l"/>
          <a:r>
            <a:rPr lang="en-US" sz="1200" dirty="0" smtClean="0">
              <a:latin typeface="Arial" panose="020B0604020202020204" pitchFamily="34" charset="0"/>
              <a:cs typeface="Arial" panose="020B0604020202020204" pitchFamily="34" charset="0"/>
            </a:rPr>
            <a:t>- applying new standards that increase the costs of providing services </a:t>
          </a:r>
        </a:p>
        <a:p>
          <a:pPr algn="l"/>
          <a:r>
            <a:rPr lang="en-US" sz="1200" dirty="0" smtClean="0">
              <a:latin typeface="Arial" panose="020B0604020202020204" pitchFamily="34" charset="0"/>
              <a:cs typeface="Arial" panose="020B0604020202020204" pitchFamily="34" charset="0"/>
            </a:rPr>
            <a:t>  and selling goods</a:t>
          </a:r>
        </a:p>
        <a:p>
          <a:pPr algn="l"/>
          <a:r>
            <a:rPr lang="en-US" sz="1200" dirty="0" smtClean="0">
              <a:latin typeface="Arial" panose="020B0604020202020204" pitchFamily="34" charset="0"/>
              <a:cs typeface="Arial" panose="020B0604020202020204" pitchFamily="34" charset="0"/>
            </a:rPr>
            <a:t>- lack of technical and financial support for tourism promotion by the state, at least by the level of the neighbors states</a:t>
          </a:r>
        </a:p>
        <a:p>
          <a:pPr algn="l"/>
          <a:r>
            <a:rPr lang="en-US" sz="1200" dirty="0" smtClean="0">
              <a:latin typeface="Arial" panose="020B0604020202020204" pitchFamily="34" charset="0"/>
              <a:cs typeface="Arial" panose="020B0604020202020204" pitchFamily="34" charset="0"/>
            </a:rPr>
            <a:t>- the existence of undersized urban and rural facilities to the determined demands of the development of rural tourism.</a:t>
          </a:r>
          <a:endParaRPr lang="en-US" sz="1200" dirty="0">
            <a:latin typeface="Arial" panose="020B0604020202020204" pitchFamily="34" charset="0"/>
            <a:cs typeface="Arial" panose="020B0604020202020204" pitchFamily="34" charset="0"/>
          </a:endParaRPr>
        </a:p>
      </dgm:t>
    </dgm:pt>
    <dgm:pt modelId="{60EB3F78-7A16-480B-B307-3E557F61D6D1}" type="parTrans" cxnId="{29EAE287-44FD-4323-B49A-EE6ABE2E6C64}">
      <dgm:prSet/>
      <dgm:spPr/>
      <dgm:t>
        <a:bodyPr/>
        <a:lstStyle/>
        <a:p>
          <a:endParaRPr lang="en-US"/>
        </a:p>
      </dgm:t>
    </dgm:pt>
    <dgm:pt modelId="{58DE4123-ABDE-4949-B179-C7001F2203C1}" type="sibTrans" cxnId="{29EAE287-44FD-4323-B49A-EE6ABE2E6C64}">
      <dgm:prSet/>
      <dgm:spPr/>
      <dgm:t>
        <a:bodyPr/>
        <a:lstStyle/>
        <a:p>
          <a:endParaRPr lang="en-US"/>
        </a:p>
      </dgm:t>
    </dgm:pt>
    <dgm:pt modelId="{44775C67-FAD8-49E4-A5D2-27467564D350}">
      <dgm:prSet/>
      <dgm:spPr/>
      <dgm:t>
        <a:bodyPr/>
        <a:lstStyle/>
        <a:p>
          <a:endParaRPr lang="en-US"/>
        </a:p>
      </dgm:t>
    </dgm:pt>
    <dgm:pt modelId="{5BFA5A4B-CC0C-4F66-8DE5-3BC838A065AB}" type="parTrans" cxnId="{C36222F3-C62B-4098-B0C1-DF3CE205A148}">
      <dgm:prSet/>
      <dgm:spPr/>
      <dgm:t>
        <a:bodyPr/>
        <a:lstStyle/>
        <a:p>
          <a:endParaRPr lang="en-US"/>
        </a:p>
      </dgm:t>
    </dgm:pt>
    <dgm:pt modelId="{CAEDDEF9-0199-4B64-BA7B-844DB598CF6F}" type="sibTrans" cxnId="{C36222F3-C62B-4098-B0C1-DF3CE205A148}">
      <dgm:prSet/>
      <dgm:spPr/>
      <dgm:t>
        <a:bodyPr/>
        <a:lstStyle/>
        <a:p>
          <a:endParaRPr lang="en-US"/>
        </a:p>
      </dgm:t>
    </dgm:pt>
    <dgm:pt modelId="{5B6142B3-D63B-4280-A272-0DC02BBA2422}" type="pres">
      <dgm:prSet presAssocID="{BDF1B33D-99A1-4072-BD10-43C608DC1540}" presName="diagram" presStyleCnt="0">
        <dgm:presLayoutVars>
          <dgm:chMax val="1"/>
          <dgm:dir/>
          <dgm:animLvl val="ctr"/>
          <dgm:resizeHandles val="exact"/>
        </dgm:presLayoutVars>
      </dgm:prSet>
      <dgm:spPr/>
      <dgm:t>
        <a:bodyPr/>
        <a:lstStyle/>
        <a:p>
          <a:endParaRPr lang="en-US"/>
        </a:p>
      </dgm:t>
    </dgm:pt>
    <dgm:pt modelId="{2DA47785-4D30-4EE6-9732-16DCA7903FAA}" type="pres">
      <dgm:prSet presAssocID="{BDF1B33D-99A1-4072-BD10-43C608DC1540}" presName="matrix" presStyleCnt="0"/>
      <dgm:spPr/>
    </dgm:pt>
    <dgm:pt modelId="{A8FFBDA8-E016-4C8B-922D-62BE4AEE7AC9}" type="pres">
      <dgm:prSet presAssocID="{BDF1B33D-99A1-4072-BD10-43C608DC1540}" presName="tile1" presStyleLbl="node1" presStyleIdx="0" presStyleCnt="4"/>
      <dgm:spPr/>
      <dgm:t>
        <a:bodyPr/>
        <a:lstStyle/>
        <a:p>
          <a:endParaRPr lang="en-US"/>
        </a:p>
      </dgm:t>
    </dgm:pt>
    <dgm:pt modelId="{AF52A360-B2A7-4D49-A349-E2EA764D0CE5}" type="pres">
      <dgm:prSet presAssocID="{BDF1B33D-99A1-4072-BD10-43C608DC1540}" presName="tile1text" presStyleLbl="node1" presStyleIdx="0" presStyleCnt="4">
        <dgm:presLayoutVars>
          <dgm:chMax val="0"/>
          <dgm:chPref val="0"/>
          <dgm:bulletEnabled val="1"/>
        </dgm:presLayoutVars>
      </dgm:prSet>
      <dgm:spPr/>
      <dgm:t>
        <a:bodyPr/>
        <a:lstStyle/>
        <a:p>
          <a:endParaRPr lang="en-US"/>
        </a:p>
      </dgm:t>
    </dgm:pt>
    <dgm:pt modelId="{5943A917-9FC7-4F95-8119-5D2761FD28A5}" type="pres">
      <dgm:prSet presAssocID="{BDF1B33D-99A1-4072-BD10-43C608DC1540}" presName="tile2" presStyleLbl="node1" presStyleIdx="1" presStyleCnt="4"/>
      <dgm:spPr/>
      <dgm:t>
        <a:bodyPr/>
        <a:lstStyle/>
        <a:p>
          <a:endParaRPr lang="en-US"/>
        </a:p>
      </dgm:t>
    </dgm:pt>
    <dgm:pt modelId="{53C9AB85-2C5B-453E-989C-4450A546A545}" type="pres">
      <dgm:prSet presAssocID="{BDF1B33D-99A1-4072-BD10-43C608DC1540}" presName="tile2text" presStyleLbl="node1" presStyleIdx="1" presStyleCnt="4">
        <dgm:presLayoutVars>
          <dgm:chMax val="0"/>
          <dgm:chPref val="0"/>
          <dgm:bulletEnabled val="1"/>
        </dgm:presLayoutVars>
      </dgm:prSet>
      <dgm:spPr/>
      <dgm:t>
        <a:bodyPr/>
        <a:lstStyle/>
        <a:p>
          <a:endParaRPr lang="en-US"/>
        </a:p>
      </dgm:t>
    </dgm:pt>
    <dgm:pt modelId="{B2DE2E50-5847-4A29-B1E3-4CFE393E060F}" type="pres">
      <dgm:prSet presAssocID="{BDF1B33D-99A1-4072-BD10-43C608DC1540}" presName="tile3" presStyleLbl="node1" presStyleIdx="2" presStyleCnt="4" custLinFactNeighborX="-55923" custLinFactNeighborY="3130"/>
      <dgm:spPr/>
      <dgm:t>
        <a:bodyPr/>
        <a:lstStyle/>
        <a:p>
          <a:endParaRPr lang="en-US"/>
        </a:p>
      </dgm:t>
    </dgm:pt>
    <dgm:pt modelId="{F1A25AF7-03F7-4068-B00C-EC2A9D2E92D0}" type="pres">
      <dgm:prSet presAssocID="{BDF1B33D-99A1-4072-BD10-43C608DC1540}" presName="tile3text" presStyleLbl="node1" presStyleIdx="2" presStyleCnt="4">
        <dgm:presLayoutVars>
          <dgm:chMax val="0"/>
          <dgm:chPref val="0"/>
          <dgm:bulletEnabled val="1"/>
        </dgm:presLayoutVars>
      </dgm:prSet>
      <dgm:spPr/>
      <dgm:t>
        <a:bodyPr/>
        <a:lstStyle/>
        <a:p>
          <a:endParaRPr lang="en-US"/>
        </a:p>
      </dgm:t>
    </dgm:pt>
    <dgm:pt modelId="{0D58F95E-ADB0-47F6-8975-A0948B8D1416}" type="pres">
      <dgm:prSet presAssocID="{BDF1B33D-99A1-4072-BD10-43C608DC1540}" presName="tile4" presStyleLbl="node1" presStyleIdx="3" presStyleCnt="4"/>
      <dgm:spPr/>
      <dgm:t>
        <a:bodyPr/>
        <a:lstStyle/>
        <a:p>
          <a:endParaRPr lang="en-US"/>
        </a:p>
      </dgm:t>
    </dgm:pt>
    <dgm:pt modelId="{D3528B13-C36E-4200-BA60-0A26754BFC1B}" type="pres">
      <dgm:prSet presAssocID="{BDF1B33D-99A1-4072-BD10-43C608DC1540}" presName="tile4text" presStyleLbl="node1" presStyleIdx="3" presStyleCnt="4">
        <dgm:presLayoutVars>
          <dgm:chMax val="0"/>
          <dgm:chPref val="0"/>
          <dgm:bulletEnabled val="1"/>
        </dgm:presLayoutVars>
      </dgm:prSet>
      <dgm:spPr/>
      <dgm:t>
        <a:bodyPr/>
        <a:lstStyle/>
        <a:p>
          <a:endParaRPr lang="en-US"/>
        </a:p>
      </dgm:t>
    </dgm:pt>
    <dgm:pt modelId="{DB22947E-BA29-4A7B-BFD6-0CB98544F797}" type="pres">
      <dgm:prSet presAssocID="{BDF1B33D-99A1-4072-BD10-43C608DC1540}" presName="centerTile" presStyleLbl="fgShp" presStyleIdx="0" presStyleCnt="1">
        <dgm:presLayoutVars>
          <dgm:chMax val="0"/>
          <dgm:chPref val="0"/>
        </dgm:presLayoutVars>
      </dgm:prSet>
      <dgm:spPr/>
      <dgm:t>
        <a:bodyPr/>
        <a:lstStyle/>
        <a:p>
          <a:endParaRPr lang="en-US"/>
        </a:p>
      </dgm:t>
    </dgm:pt>
  </dgm:ptLst>
  <dgm:cxnLst>
    <dgm:cxn modelId="{EFFDD29F-F73B-4050-9537-4710E2FD3C9C}" type="presOf" srcId="{79312CF7-B187-497A-87C4-45A00189E73C}" destId="{0D58F95E-ADB0-47F6-8975-A0948B8D1416}" srcOrd="0" destOrd="0" presId="urn:microsoft.com/office/officeart/2005/8/layout/matrix1"/>
    <dgm:cxn modelId="{D51016DE-B416-4B41-9943-8D3063CD3A4C}" srcId="{66E631C3-3C33-41F6-A7DC-210A14ADF434}" destId="{2277753C-4EB1-45AB-81EC-2578BBAB2BEE}" srcOrd="2" destOrd="0" parTransId="{26B4CA83-FDE0-47A0-B12D-D4642699DE64}" sibTransId="{9A14D017-49B8-487D-8693-41EC6460E15B}"/>
    <dgm:cxn modelId="{F86E23F0-C1F5-479A-B32F-A4737CC5D716}" type="presOf" srcId="{79312CF7-B187-497A-87C4-45A00189E73C}" destId="{D3528B13-C36E-4200-BA60-0A26754BFC1B}" srcOrd="1" destOrd="0" presId="urn:microsoft.com/office/officeart/2005/8/layout/matrix1"/>
    <dgm:cxn modelId="{F7474E38-4655-45FE-885C-93622FFD730A}" srcId="{66E631C3-3C33-41F6-A7DC-210A14ADF434}" destId="{591A706C-D687-4F70-9EDC-9650915514D6}" srcOrd="1" destOrd="0" parTransId="{20BB3756-6313-4B08-A9BB-29AB7A0FCBFD}" sibTransId="{65ACD9A6-3785-40E7-B9A0-9A66C4B1080C}"/>
    <dgm:cxn modelId="{66FD200D-EE1C-4EE4-9F70-7630879125F7}" type="presOf" srcId="{BDF1B33D-99A1-4072-BD10-43C608DC1540}" destId="{5B6142B3-D63B-4280-A272-0DC02BBA2422}" srcOrd="0" destOrd="0" presId="urn:microsoft.com/office/officeart/2005/8/layout/matrix1"/>
    <dgm:cxn modelId="{43FC89A3-F0CC-4D7B-8BF5-147C9A33EBAD}" type="presOf" srcId="{591A706C-D687-4F70-9EDC-9650915514D6}" destId="{5943A917-9FC7-4F95-8119-5D2761FD28A5}" srcOrd="0" destOrd="0" presId="urn:microsoft.com/office/officeart/2005/8/layout/matrix1"/>
    <dgm:cxn modelId="{5DB3D783-B2A3-4DE9-AE25-FFC84DE7F258}" srcId="{66E631C3-3C33-41F6-A7DC-210A14ADF434}" destId="{ECAD17BB-ED82-461B-AEE9-3B768D244EEC}" srcOrd="0" destOrd="0" parTransId="{57D2B784-CE37-4D7B-9D1C-FE6E03257518}" sibTransId="{A7E8CB83-6151-4D52-95C0-74060CBB1DEF}"/>
    <dgm:cxn modelId="{B28E6226-B8AF-4F3A-B9A9-E67365AF0D39}" type="presOf" srcId="{ECAD17BB-ED82-461B-AEE9-3B768D244EEC}" destId="{AF52A360-B2A7-4D49-A349-E2EA764D0CE5}" srcOrd="1" destOrd="0" presId="urn:microsoft.com/office/officeart/2005/8/layout/matrix1"/>
    <dgm:cxn modelId="{F6C6348B-8D5A-42EF-9F0C-A151928BBA64}" type="presOf" srcId="{66E631C3-3C33-41F6-A7DC-210A14ADF434}" destId="{DB22947E-BA29-4A7B-BFD6-0CB98544F797}" srcOrd="0" destOrd="0" presId="urn:microsoft.com/office/officeart/2005/8/layout/matrix1"/>
    <dgm:cxn modelId="{0DE1F467-0D99-4DEC-A646-29F1120B2CC5}" type="presOf" srcId="{ECAD17BB-ED82-461B-AEE9-3B768D244EEC}" destId="{A8FFBDA8-E016-4C8B-922D-62BE4AEE7AC9}" srcOrd="0" destOrd="0" presId="urn:microsoft.com/office/officeart/2005/8/layout/matrix1"/>
    <dgm:cxn modelId="{BF66E45F-DE93-4458-825D-69C4BA187DC6}" srcId="{BDF1B33D-99A1-4072-BD10-43C608DC1540}" destId="{66E631C3-3C33-41F6-A7DC-210A14ADF434}" srcOrd="0" destOrd="0" parTransId="{176422DF-C1BE-49BF-97D0-8C4E89512BDB}" sibTransId="{61BF141B-E1EC-4741-B57F-0EAC03C0A2D8}"/>
    <dgm:cxn modelId="{491585BD-0E5C-43A7-8C46-342BC2992FE6}" type="presOf" srcId="{2277753C-4EB1-45AB-81EC-2578BBAB2BEE}" destId="{F1A25AF7-03F7-4068-B00C-EC2A9D2E92D0}" srcOrd="1" destOrd="0" presId="urn:microsoft.com/office/officeart/2005/8/layout/matrix1"/>
    <dgm:cxn modelId="{D5E7C8DA-7557-4F99-8F76-38BD970CBC8C}" type="presOf" srcId="{591A706C-D687-4F70-9EDC-9650915514D6}" destId="{53C9AB85-2C5B-453E-989C-4450A546A545}" srcOrd="1" destOrd="0" presId="urn:microsoft.com/office/officeart/2005/8/layout/matrix1"/>
    <dgm:cxn modelId="{29EAE287-44FD-4323-B49A-EE6ABE2E6C64}" srcId="{66E631C3-3C33-41F6-A7DC-210A14ADF434}" destId="{79312CF7-B187-497A-87C4-45A00189E73C}" srcOrd="3" destOrd="0" parTransId="{60EB3F78-7A16-480B-B307-3E557F61D6D1}" sibTransId="{58DE4123-ABDE-4949-B179-C7001F2203C1}"/>
    <dgm:cxn modelId="{465A6BEB-DD12-4EA8-B6F1-52AAC6F0F025}" type="presOf" srcId="{2277753C-4EB1-45AB-81EC-2578BBAB2BEE}" destId="{B2DE2E50-5847-4A29-B1E3-4CFE393E060F}" srcOrd="0" destOrd="0" presId="urn:microsoft.com/office/officeart/2005/8/layout/matrix1"/>
    <dgm:cxn modelId="{C36222F3-C62B-4098-B0C1-DF3CE205A148}" srcId="{BDF1B33D-99A1-4072-BD10-43C608DC1540}" destId="{44775C67-FAD8-49E4-A5D2-27467564D350}" srcOrd="1" destOrd="0" parTransId="{5BFA5A4B-CC0C-4F66-8DE5-3BC838A065AB}" sibTransId="{CAEDDEF9-0199-4B64-BA7B-844DB598CF6F}"/>
    <dgm:cxn modelId="{AB2AC2D0-7038-4C0B-AECE-B3B5BC31D9D8}" type="presParOf" srcId="{5B6142B3-D63B-4280-A272-0DC02BBA2422}" destId="{2DA47785-4D30-4EE6-9732-16DCA7903FAA}" srcOrd="0" destOrd="0" presId="urn:microsoft.com/office/officeart/2005/8/layout/matrix1"/>
    <dgm:cxn modelId="{C1763C6D-5142-4EDD-90DE-9304123E5E52}" type="presParOf" srcId="{2DA47785-4D30-4EE6-9732-16DCA7903FAA}" destId="{A8FFBDA8-E016-4C8B-922D-62BE4AEE7AC9}" srcOrd="0" destOrd="0" presId="urn:microsoft.com/office/officeart/2005/8/layout/matrix1"/>
    <dgm:cxn modelId="{7056555F-081F-4090-9D4D-D726D01125CD}" type="presParOf" srcId="{2DA47785-4D30-4EE6-9732-16DCA7903FAA}" destId="{AF52A360-B2A7-4D49-A349-E2EA764D0CE5}" srcOrd="1" destOrd="0" presId="urn:microsoft.com/office/officeart/2005/8/layout/matrix1"/>
    <dgm:cxn modelId="{115F9D48-32EA-450F-B02A-D7188BE5D80D}" type="presParOf" srcId="{2DA47785-4D30-4EE6-9732-16DCA7903FAA}" destId="{5943A917-9FC7-4F95-8119-5D2761FD28A5}" srcOrd="2" destOrd="0" presId="urn:microsoft.com/office/officeart/2005/8/layout/matrix1"/>
    <dgm:cxn modelId="{99CC49C1-93BB-474F-8C73-58C1776557BA}" type="presParOf" srcId="{2DA47785-4D30-4EE6-9732-16DCA7903FAA}" destId="{53C9AB85-2C5B-453E-989C-4450A546A545}" srcOrd="3" destOrd="0" presId="urn:microsoft.com/office/officeart/2005/8/layout/matrix1"/>
    <dgm:cxn modelId="{58AB381A-CA59-4D4C-A1BC-EF1C988C62DA}" type="presParOf" srcId="{2DA47785-4D30-4EE6-9732-16DCA7903FAA}" destId="{B2DE2E50-5847-4A29-B1E3-4CFE393E060F}" srcOrd="4" destOrd="0" presId="urn:microsoft.com/office/officeart/2005/8/layout/matrix1"/>
    <dgm:cxn modelId="{83914B2E-D8E4-4410-862F-222083D4E60D}" type="presParOf" srcId="{2DA47785-4D30-4EE6-9732-16DCA7903FAA}" destId="{F1A25AF7-03F7-4068-B00C-EC2A9D2E92D0}" srcOrd="5" destOrd="0" presId="urn:microsoft.com/office/officeart/2005/8/layout/matrix1"/>
    <dgm:cxn modelId="{EC2602A4-BE78-44D0-A9FE-0355DFDD0F76}" type="presParOf" srcId="{2DA47785-4D30-4EE6-9732-16DCA7903FAA}" destId="{0D58F95E-ADB0-47F6-8975-A0948B8D1416}" srcOrd="6" destOrd="0" presId="urn:microsoft.com/office/officeart/2005/8/layout/matrix1"/>
    <dgm:cxn modelId="{75B489D5-3D3C-43F9-BF5E-A3E257B6714D}" type="presParOf" srcId="{2DA47785-4D30-4EE6-9732-16DCA7903FAA}" destId="{D3528B13-C36E-4200-BA60-0A26754BFC1B}" srcOrd="7" destOrd="0" presId="urn:microsoft.com/office/officeart/2005/8/layout/matrix1"/>
    <dgm:cxn modelId="{591788E9-573D-4FE7-A5A3-837FCBFD7AE4}" type="presParOf" srcId="{5B6142B3-D63B-4280-A272-0DC02BBA2422}" destId="{DB22947E-BA29-4A7B-BFD6-0CB98544F797}"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FFBDA8-E016-4C8B-922D-62BE4AEE7AC9}">
      <dsp:nvSpPr>
        <dsp:cNvPr id="0" name=""/>
        <dsp:cNvSpPr/>
      </dsp:nvSpPr>
      <dsp:spPr>
        <a:xfrm rot="16200000">
          <a:off x="1373209" y="-1373209"/>
          <a:ext cx="2511380" cy="5257799"/>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a:lnSpc>
              <a:spcPct val="90000"/>
            </a:lnSpc>
            <a:spcBef>
              <a:spcPct val="0"/>
            </a:spcBef>
            <a:spcAft>
              <a:spcPct val="35000"/>
            </a:spcAft>
          </a:pPr>
          <a:r>
            <a:rPr lang="en-US" sz="1800" b="1" kern="1200"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Strengths:</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Good management of supply</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Observance of the area tradition </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Geographical position </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Climate - Diversity of accommodation facilities </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Traditional cuisine and regional specialties </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Inexistent or very low pollution in most rural areas</a:t>
          </a:r>
          <a:endParaRPr lang="en-US" sz="1200" kern="1200" dirty="0">
            <a:latin typeface="Arial" panose="020B0604020202020204" pitchFamily="34" charset="0"/>
            <a:cs typeface="Arial" panose="020B0604020202020204" pitchFamily="34" charset="0"/>
          </a:endParaRPr>
        </a:p>
      </dsp:txBody>
      <dsp:txXfrm rot="5400000">
        <a:off x="0" y="0"/>
        <a:ext cx="5257799" cy="1883535"/>
      </dsp:txXfrm>
    </dsp:sp>
    <dsp:sp modelId="{5943A917-9FC7-4F95-8119-5D2761FD28A5}">
      <dsp:nvSpPr>
        <dsp:cNvPr id="0" name=""/>
        <dsp:cNvSpPr/>
      </dsp:nvSpPr>
      <dsp:spPr>
        <a:xfrm>
          <a:off x="5257799" y="0"/>
          <a:ext cx="5257799" cy="2511380"/>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a:lnSpc>
              <a:spcPct val="90000"/>
            </a:lnSpc>
            <a:spcBef>
              <a:spcPct val="0"/>
            </a:spcBef>
            <a:spcAft>
              <a:spcPct val="35000"/>
            </a:spcAft>
          </a:pPr>
          <a:r>
            <a:rPr lang="en-US" sz="1800" b="1" kern="1200"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Weaknesses: </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Difficulties in terms of profitability that may be weak in the last two years</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Financial debts</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The possibility of touristic agreement is insufficiently capitalized</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The absence of educational institutions</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Incipient environmental degradation and the lack of an efficient waste collection system in rural areas</a:t>
          </a:r>
          <a:endParaRPr lang="en-US" sz="1200" kern="1200" dirty="0">
            <a:latin typeface="Arial" panose="020B0604020202020204" pitchFamily="34" charset="0"/>
            <a:cs typeface="Arial" panose="020B0604020202020204" pitchFamily="34" charset="0"/>
          </a:endParaRPr>
        </a:p>
      </dsp:txBody>
      <dsp:txXfrm>
        <a:off x="5257799" y="0"/>
        <a:ext cx="5257799" cy="1883535"/>
      </dsp:txXfrm>
    </dsp:sp>
    <dsp:sp modelId="{B2DE2E50-5847-4A29-B1E3-4CFE393E060F}">
      <dsp:nvSpPr>
        <dsp:cNvPr id="0" name=""/>
        <dsp:cNvSpPr/>
      </dsp:nvSpPr>
      <dsp:spPr>
        <a:xfrm rot="10800000">
          <a:off x="0" y="2511380"/>
          <a:ext cx="5257799" cy="2511380"/>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a:lnSpc>
              <a:spcPct val="90000"/>
            </a:lnSpc>
            <a:spcBef>
              <a:spcPct val="0"/>
            </a:spcBef>
            <a:spcAft>
              <a:spcPct val="35000"/>
            </a:spcAft>
          </a:pPr>
          <a:r>
            <a:rPr lang="en-US" sz="1800" b="1" kern="1200"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Opportunities: </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European funds</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Partnership with the National Institute for Tourism Research and Development for Investors in Danube Delta Tourism</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Development and promotion of tourism programs in the field of rural tourism in organic ecological products, ecotourism, rare fauna and flora, the Danube Delta ecosystem</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Promotion and introduction of ecotourism circuits of natural parks and reserves that maintain and practice old ethno folkloric traditions.</a:t>
          </a:r>
          <a:endParaRPr lang="en-US" sz="1200" kern="1200" dirty="0">
            <a:latin typeface="Arial" panose="020B0604020202020204" pitchFamily="34" charset="0"/>
            <a:cs typeface="Arial" panose="020B0604020202020204" pitchFamily="34" charset="0"/>
          </a:endParaRPr>
        </a:p>
      </dsp:txBody>
      <dsp:txXfrm rot="10800000">
        <a:off x="0" y="3139225"/>
        <a:ext cx="5257799" cy="1883535"/>
      </dsp:txXfrm>
    </dsp:sp>
    <dsp:sp modelId="{0D58F95E-ADB0-47F6-8975-A0948B8D1416}">
      <dsp:nvSpPr>
        <dsp:cNvPr id="0" name=""/>
        <dsp:cNvSpPr/>
      </dsp:nvSpPr>
      <dsp:spPr>
        <a:xfrm rot="5400000">
          <a:off x="6631009" y="1138171"/>
          <a:ext cx="2511380" cy="5257799"/>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a:lnSpc>
              <a:spcPct val="90000"/>
            </a:lnSpc>
            <a:spcBef>
              <a:spcPct val="0"/>
            </a:spcBef>
            <a:spcAft>
              <a:spcPct val="35000"/>
            </a:spcAft>
          </a:pPr>
          <a:r>
            <a:rPr lang="en-US" sz="1800" b="1" kern="1200"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Threats: </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competition</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applying new standards that increase the costs of providing services </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and selling goods</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lack of technical and financial support for tourism promotion by the state, at least by the level of the neighbors states</a:t>
          </a:r>
        </a:p>
        <a:p>
          <a:pPr lvl="0" algn="l" defTabSz="8001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 the existence of undersized urban and rural facilities to the determined demands of the development of rural tourism.</a:t>
          </a:r>
          <a:endParaRPr lang="en-US" sz="1200" kern="1200" dirty="0">
            <a:latin typeface="Arial" panose="020B0604020202020204" pitchFamily="34" charset="0"/>
            <a:cs typeface="Arial" panose="020B0604020202020204" pitchFamily="34" charset="0"/>
          </a:endParaRPr>
        </a:p>
      </dsp:txBody>
      <dsp:txXfrm rot="-5400000">
        <a:off x="5257799" y="3139225"/>
        <a:ext cx="5257799" cy="1883535"/>
      </dsp:txXfrm>
    </dsp:sp>
    <dsp:sp modelId="{DB22947E-BA29-4A7B-BFD6-0CB98544F797}">
      <dsp:nvSpPr>
        <dsp:cNvPr id="0" name=""/>
        <dsp:cNvSpPr/>
      </dsp:nvSpPr>
      <dsp:spPr>
        <a:xfrm>
          <a:off x="3680459" y="1883535"/>
          <a:ext cx="3154679" cy="1255690"/>
        </a:xfrm>
        <a:prstGeom prst="roundRect">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120" tIns="198120" rIns="198120" bIns="198120" numCol="1" spcCol="1270" anchor="ctr" anchorCtr="0">
          <a:noAutofit/>
        </a:bodyPr>
        <a:lstStyle/>
        <a:p>
          <a:pPr lvl="0" algn="ctr" defTabSz="2311400">
            <a:lnSpc>
              <a:spcPct val="90000"/>
            </a:lnSpc>
            <a:spcBef>
              <a:spcPct val="0"/>
            </a:spcBef>
            <a:spcAft>
              <a:spcPct val="35000"/>
            </a:spcAft>
          </a:pPr>
          <a:r>
            <a:rPr lang="en-US" sz="5200" kern="1200" dirty="0" smtClean="0"/>
            <a:t>‘’SWAN’’</a:t>
          </a:r>
          <a:endParaRPr lang="en-US" sz="5200" kern="1200" dirty="0"/>
        </a:p>
      </dsp:txBody>
      <dsp:txXfrm>
        <a:off x="3741757" y="1944833"/>
        <a:ext cx="3032083" cy="1133094"/>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D57799F5-F413-4E93-9446-031169B5B64E}" type="datetimeFigureOut">
              <a:rPr lang="en-US" smtClean="0"/>
              <a:t>3/3/2019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6D6EE-2FD3-40B9-9E66-F942621CBCDA}" type="slidenum">
              <a:rPr lang="en-US" smtClean="0"/>
              <a:t>‹#›</a:t>
            </a:fld>
            <a:endParaRPr lang="en-US"/>
          </a:p>
        </p:txBody>
      </p:sp>
    </p:spTree>
    <p:extLst>
      <p:ext uri="{BB962C8B-B14F-4D97-AF65-F5344CB8AC3E}">
        <p14:creationId xmlns:p14="http://schemas.microsoft.com/office/powerpoint/2010/main" val="3552993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57799F5-F413-4E93-9446-031169B5B64E}" type="datetimeFigureOut">
              <a:rPr lang="en-US" smtClean="0"/>
              <a:t>3/3/2019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6D6EE-2FD3-40B9-9E66-F942621CBCDA}" type="slidenum">
              <a:rPr lang="en-US" smtClean="0"/>
              <a:t>‹#›</a:t>
            </a:fld>
            <a:endParaRPr lang="en-US"/>
          </a:p>
        </p:txBody>
      </p:sp>
    </p:spTree>
    <p:extLst>
      <p:ext uri="{BB962C8B-B14F-4D97-AF65-F5344CB8AC3E}">
        <p14:creationId xmlns:p14="http://schemas.microsoft.com/office/powerpoint/2010/main" val="1045063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57799F5-F413-4E93-9446-031169B5B64E}" type="datetimeFigureOut">
              <a:rPr lang="en-US" smtClean="0"/>
              <a:t>3/3/2019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6D6EE-2FD3-40B9-9E66-F942621CBCDA}" type="slidenum">
              <a:rPr lang="en-US" smtClean="0"/>
              <a:t>‹#›</a:t>
            </a:fld>
            <a:endParaRPr lang="en-US"/>
          </a:p>
        </p:txBody>
      </p:sp>
    </p:spTree>
    <p:extLst>
      <p:ext uri="{BB962C8B-B14F-4D97-AF65-F5344CB8AC3E}">
        <p14:creationId xmlns:p14="http://schemas.microsoft.com/office/powerpoint/2010/main" val="17198188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D57799F5-F413-4E93-9446-031169B5B64E}" type="datetimeFigureOut">
              <a:rPr lang="en-US" smtClean="0"/>
              <a:t>3/3/2019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06D6EE-2FD3-40B9-9E66-F942621CBCDA}" type="slidenum">
              <a:rPr lang="en-US" smtClean="0"/>
              <a:t>‹#›</a:t>
            </a:fld>
            <a:endParaRPr lang="en-US"/>
          </a:p>
        </p:txBody>
      </p:sp>
    </p:spTree>
    <p:extLst>
      <p:ext uri="{BB962C8B-B14F-4D97-AF65-F5344CB8AC3E}">
        <p14:creationId xmlns:p14="http://schemas.microsoft.com/office/powerpoint/2010/main" val="3175922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D57799F5-F413-4E93-9446-031169B5B64E}" type="datetimeFigureOut">
              <a:rPr lang="en-US" smtClean="0"/>
              <a:t>3/3/2019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206D6EE-2FD3-40B9-9E66-F942621CBCDA}" type="slidenum">
              <a:rPr lang="en-US" smtClean="0"/>
              <a:t>‹#›</a:t>
            </a:fld>
            <a:endParaRPr lang="en-US"/>
          </a:p>
        </p:txBody>
      </p:sp>
    </p:spTree>
    <p:extLst>
      <p:ext uri="{BB962C8B-B14F-4D97-AF65-F5344CB8AC3E}">
        <p14:creationId xmlns:p14="http://schemas.microsoft.com/office/powerpoint/2010/main" val="479772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D57799F5-F413-4E93-9446-031169B5B64E}" type="datetimeFigureOut">
              <a:rPr lang="en-US" smtClean="0"/>
              <a:t>3/3/2019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206D6EE-2FD3-40B9-9E66-F942621CBCDA}" type="slidenum">
              <a:rPr lang="en-US" smtClean="0"/>
              <a:t>‹#›</a:t>
            </a:fld>
            <a:endParaRPr lang="en-US"/>
          </a:p>
        </p:txBody>
      </p:sp>
    </p:spTree>
    <p:extLst>
      <p:ext uri="{BB962C8B-B14F-4D97-AF65-F5344CB8AC3E}">
        <p14:creationId xmlns:p14="http://schemas.microsoft.com/office/powerpoint/2010/main" val="3272023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7799F5-F413-4E93-9446-031169B5B64E}" type="datetimeFigureOut">
              <a:rPr lang="en-US" smtClean="0"/>
              <a:t>3/3/2019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206D6EE-2FD3-40B9-9E66-F942621CBCDA}" type="slidenum">
              <a:rPr lang="en-US" smtClean="0"/>
              <a:t>‹#›</a:t>
            </a:fld>
            <a:endParaRPr lang="en-US"/>
          </a:p>
        </p:txBody>
      </p:sp>
    </p:spTree>
    <p:extLst>
      <p:ext uri="{BB962C8B-B14F-4D97-AF65-F5344CB8AC3E}">
        <p14:creationId xmlns:p14="http://schemas.microsoft.com/office/powerpoint/2010/main" val="12643716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57799F5-F413-4E93-9446-031169B5B64E}" type="datetimeFigureOut">
              <a:rPr lang="en-US" smtClean="0"/>
              <a:t>3/3/2019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06D6EE-2FD3-40B9-9E66-F942621CBCDA}" type="slidenum">
              <a:rPr lang="en-US" smtClean="0"/>
              <a:t>‹#›</a:t>
            </a:fld>
            <a:endParaRPr lang="en-US"/>
          </a:p>
        </p:txBody>
      </p:sp>
    </p:spTree>
    <p:extLst>
      <p:ext uri="{BB962C8B-B14F-4D97-AF65-F5344CB8AC3E}">
        <p14:creationId xmlns:p14="http://schemas.microsoft.com/office/powerpoint/2010/main" val="5393591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57799F5-F413-4E93-9446-031169B5B64E}" type="datetimeFigureOut">
              <a:rPr lang="en-US" smtClean="0"/>
              <a:t>3/3/2019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06D6EE-2FD3-40B9-9E66-F942621CBCDA}" type="slidenum">
              <a:rPr lang="en-US" smtClean="0"/>
              <a:t>‹#›</a:t>
            </a:fld>
            <a:endParaRPr lang="en-US"/>
          </a:p>
        </p:txBody>
      </p:sp>
    </p:spTree>
    <p:extLst>
      <p:ext uri="{BB962C8B-B14F-4D97-AF65-F5344CB8AC3E}">
        <p14:creationId xmlns:p14="http://schemas.microsoft.com/office/powerpoint/2010/main" val="3773616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57799F5-F413-4E93-9446-031169B5B64E}" type="datetimeFigureOut">
              <a:rPr lang="en-US" smtClean="0"/>
              <a:t>3/3/2019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6D6EE-2FD3-40B9-9E66-F942621CBCDA}" type="slidenum">
              <a:rPr lang="en-US" smtClean="0"/>
              <a:t>‹#›</a:t>
            </a:fld>
            <a:endParaRPr lang="en-US"/>
          </a:p>
        </p:txBody>
      </p:sp>
    </p:spTree>
    <p:extLst>
      <p:ext uri="{BB962C8B-B14F-4D97-AF65-F5344CB8AC3E}">
        <p14:creationId xmlns:p14="http://schemas.microsoft.com/office/powerpoint/2010/main" val="29655878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57799F5-F413-4E93-9446-031169B5B64E}" type="datetimeFigureOut">
              <a:rPr lang="en-US" smtClean="0"/>
              <a:t>3/3/2019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6D6EE-2FD3-40B9-9E66-F942621CBCDA}" type="slidenum">
              <a:rPr lang="en-US" smtClean="0"/>
              <a:t>‹#›</a:t>
            </a:fld>
            <a:endParaRPr lang="en-US"/>
          </a:p>
        </p:txBody>
      </p:sp>
    </p:spTree>
    <p:extLst>
      <p:ext uri="{BB962C8B-B14F-4D97-AF65-F5344CB8AC3E}">
        <p14:creationId xmlns:p14="http://schemas.microsoft.com/office/powerpoint/2010/main" val="1423239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7799F5-F413-4E93-9446-031169B5B64E}" type="datetimeFigureOut">
              <a:rPr lang="en-US" smtClean="0"/>
              <a:t>3/3/2019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06D6EE-2FD3-40B9-9E66-F942621CBCDA}" type="slidenum">
              <a:rPr lang="en-US" smtClean="0"/>
              <a:t>‹#›</a:t>
            </a:fld>
            <a:endParaRPr lang="en-US"/>
          </a:p>
        </p:txBody>
      </p:sp>
    </p:spTree>
    <p:extLst>
      <p:ext uri="{BB962C8B-B14F-4D97-AF65-F5344CB8AC3E}">
        <p14:creationId xmlns:p14="http://schemas.microsoft.com/office/powerpoint/2010/main" val="23838165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20969" y="452662"/>
            <a:ext cx="9144000" cy="1015530"/>
          </a:xfrm>
          <a:solidFill>
            <a:schemeClr val="accent6"/>
          </a:solidFill>
        </p:spPr>
        <p:txBody>
          <a:bodyPr>
            <a:normAutofit/>
          </a:bodyPr>
          <a:lstStyle/>
          <a:p>
            <a:r>
              <a:rPr lang="en-GB" altLang="en-US" sz="5400" b="1" dirty="0" smtClean="0">
                <a:solidFill>
                  <a:srgbClr val="FFC000"/>
                </a:solidFill>
                <a:effectLst>
                  <a:outerShdw blurRad="38100" dist="38100" dir="2700000" algn="tl">
                    <a:srgbClr val="000000">
                      <a:alpha val="43137"/>
                    </a:srgbClr>
                  </a:outerShdw>
                </a:effectLst>
              </a:rPr>
              <a:t>Marketing Environmental Audit</a:t>
            </a:r>
            <a:endParaRPr lang="en-US" sz="5400" dirty="0">
              <a:solidFill>
                <a:srgbClr val="FFC000"/>
              </a:solidFill>
              <a:effectLst>
                <a:outerShdw blurRad="38100" dist="38100" dir="2700000" algn="tl">
                  <a:srgbClr val="000000">
                    <a:alpha val="43137"/>
                  </a:srgbClr>
                </a:outerShdw>
              </a:effectLst>
            </a:endParaRPr>
          </a:p>
        </p:txBody>
      </p:sp>
      <p:sp>
        <p:nvSpPr>
          <p:cNvPr id="3" name="Subtitle 2"/>
          <p:cNvSpPr>
            <a:spLocks noGrp="1"/>
          </p:cNvSpPr>
          <p:nvPr>
            <p:ph type="subTitle" idx="1"/>
          </p:nvPr>
        </p:nvSpPr>
        <p:spPr>
          <a:xfrm>
            <a:off x="1524000" y="1738649"/>
            <a:ext cx="9144000" cy="3519152"/>
          </a:xfrm>
        </p:spPr>
        <p:txBody>
          <a:bodyPr>
            <a:normAutofit/>
          </a:bodyPr>
          <a:lstStyle/>
          <a:p>
            <a:r>
              <a:rPr lang="en-GB" altLang="en-US" dirty="0"/>
              <a:t>Title: </a:t>
            </a:r>
            <a:r>
              <a:rPr lang="en-GB" altLang="en-US" dirty="0" smtClean="0"/>
              <a:t>“SWAN </a:t>
            </a:r>
            <a:r>
              <a:rPr lang="en-GB" altLang="en-US" dirty="0"/>
              <a:t>”</a:t>
            </a:r>
          </a:p>
          <a:p>
            <a:r>
              <a:rPr lang="en-GB" altLang="en-US" dirty="0"/>
              <a:t>Student Name: Gabriel Bogdan </a:t>
            </a:r>
            <a:r>
              <a:rPr lang="en-GB" altLang="en-US" dirty="0" err="1" smtClean="0"/>
              <a:t>Berchiu</a:t>
            </a:r>
            <a:endParaRPr lang="en-GB" altLang="en-US" dirty="0" smtClean="0"/>
          </a:p>
          <a:p>
            <a:r>
              <a:rPr lang="en-GB" altLang="en-US" dirty="0" smtClean="0"/>
              <a:t>            </a:t>
            </a:r>
            <a:r>
              <a:rPr lang="en-GB" altLang="en-US" dirty="0" err="1" smtClean="0"/>
              <a:t>Manolis</a:t>
            </a:r>
            <a:r>
              <a:rPr lang="en-GB" altLang="en-US" dirty="0" smtClean="0"/>
              <a:t> </a:t>
            </a:r>
            <a:r>
              <a:rPr lang="en-GB" altLang="en-US" dirty="0" err="1" smtClean="0"/>
              <a:t>Areza</a:t>
            </a:r>
            <a:endParaRPr lang="en-GB" altLang="en-US" dirty="0"/>
          </a:p>
          <a:p>
            <a:r>
              <a:rPr lang="en-GB" altLang="en-US" dirty="0"/>
              <a:t>Student Number: 1813615</a:t>
            </a:r>
          </a:p>
          <a:p>
            <a:r>
              <a:rPr lang="en-GB" altLang="en-US" dirty="0"/>
              <a:t>Lecturer  Name: </a:t>
            </a:r>
            <a:r>
              <a:rPr lang="en-GB" altLang="en-US" dirty="0" err="1"/>
              <a:t>Oluwaseun</a:t>
            </a:r>
            <a:r>
              <a:rPr lang="en-GB" altLang="en-US" dirty="0"/>
              <a:t> </a:t>
            </a:r>
            <a:r>
              <a:rPr lang="en-GB" altLang="en-US" dirty="0" err="1"/>
              <a:t>Adegbite</a:t>
            </a:r>
            <a:endParaRPr lang="en-GB" altLang="en-US" dirty="0"/>
          </a:p>
          <a:p>
            <a:endParaRPr lang="en-GB" altLang="en-US" dirty="0"/>
          </a:p>
          <a:p>
            <a:endParaRPr lang="en-US" dirty="0"/>
          </a:p>
        </p:txBody>
      </p:sp>
      <p:pic>
        <p:nvPicPr>
          <p:cNvPr id="4" name="Picture 1">
            <a:extLst>
              <a:ext uri="{FF2B5EF4-FFF2-40B4-BE49-F238E27FC236}">
                <a16:creationId xmlns:a16="http://schemas.microsoft.com/office/drawing/2014/main" xmlns=""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19469" y="4213526"/>
            <a:ext cx="7561263"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469946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solidFill>
        </p:spPr>
        <p:txBody>
          <a:bodyPr>
            <a:normAutofit/>
          </a:bodyPr>
          <a:lstStyle/>
          <a:p>
            <a:pPr algn="ctr"/>
            <a:r>
              <a:rPr lang="en-US" sz="5400" b="1" dirty="0" smtClean="0">
                <a:solidFill>
                  <a:schemeClr val="accent4"/>
                </a:solidFill>
                <a:effectLst>
                  <a:outerShdw blurRad="38100" dist="38100" dir="2700000" algn="tl">
                    <a:srgbClr val="000000">
                      <a:alpha val="43137"/>
                    </a:srgbClr>
                  </a:outerShdw>
                </a:effectLst>
              </a:rPr>
              <a:t>CONTENT</a:t>
            </a:r>
            <a:endParaRPr lang="en-US" sz="5400" b="1" dirty="0">
              <a:solidFill>
                <a:schemeClr val="accent4"/>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38200" y="1825625"/>
            <a:ext cx="10515600" cy="4910026"/>
          </a:xfrm>
          <a:solidFill>
            <a:schemeClr val="accent4">
              <a:lumMod val="40000"/>
              <a:lumOff val="60000"/>
            </a:schemeClr>
          </a:solidFill>
        </p:spPr>
        <p:txBody>
          <a:bodyPr>
            <a:normAutofit fontScale="92500" lnSpcReduction="10000"/>
          </a:bodyPr>
          <a:lstStyle/>
          <a:p>
            <a:r>
              <a:rPr lang="en-GB" altLang="en-US" b="1" dirty="0">
                <a:solidFill>
                  <a:schemeClr val="accent4"/>
                </a:solidFill>
              </a:rPr>
              <a:t>Executive </a:t>
            </a:r>
            <a:r>
              <a:rPr lang="en-GB" altLang="en-US" b="1" dirty="0" smtClean="0">
                <a:solidFill>
                  <a:schemeClr val="accent4"/>
                </a:solidFill>
              </a:rPr>
              <a:t>Summary</a:t>
            </a:r>
          </a:p>
          <a:p>
            <a:r>
              <a:rPr lang="en-GB" altLang="en-US" b="1" dirty="0">
                <a:solidFill>
                  <a:schemeClr val="accent4"/>
                </a:solidFill>
              </a:rPr>
              <a:t>Business/Company </a:t>
            </a:r>
            <a:r>
              <a:rPr lang="en-GB" altLang="en-US" b="1" dirty="0" smtClean="0">
                <a:solidFill>
                  <a:schemeClr val="accent4"/>
                </a:solidFill>
              </a:rPr>
              <a:t>Overview</a:t>
            </a:r>
          </a:p>
          <a:p>
            <a:r>
              <a:rPr lang="en-GB" altLang="en-US" b="1" dirty="0">
                <a:solidFill>
                  <a:schemeClr val="accent4"/>
                </a:solidFill>
              </a:rPr>
              <a:t>Products and </a:t>
            </a:r>
            <a:r>
              <a:rPr lang="en-GB" altLang="en-US" b="1" dirty="0" smtClean="0">
                <a:solidFill>
                  <a:schemeClr val="accent4"/>
                </a:solidFill>
              </a:rPr>
              <a:t>Services</a:t>
            </a:r>
          </a:p>
          <a:p>
            <a:r>
              <a:rPr lang="en-GB" altLang="en-US" b="1" dirty="0">
                <a:solidFill>
                  <a:schemeClr val="accent4"/>
                </a:solidFill>
              </a:rPr>
              <a:t>Target </a:t>
            </a:r>
            <a:r>
              <a:rPr lang="en-GB" altLang="en-US" b="1" dirty="0" smtClean="0">
                <a:solidFill>
                  <a:schemeClr val="accent4"/>
                </a:solidFill>
              </a:rPr>
              <a:t>Market</a:t>
            </a:r>
          </a:p>
          <a:p>
            <a:r>
              <a:rPr lang="en-GB" altLang="en-US" b="1" dirty="0">
                <a:solidFill>
                  <a:schemeClr val="accent4"/>
                </a:solidFill>
              </a:rPr>
              <a:t>Market </a:t>
            </a:r>
            <a:r>
              <a:rPr lang="en-GB" altLang="en-US" b="1" dirty="0" smtClean="0">
                <a:solidFill>
                  <a:schemeClr val="accent4"/>
                </a:solidFill>
              </a:rPr>
              <a:t>Segment</a:t>
            </a:r>
          </a:p>
          <a:p>
            <a:r>
              <a:rPr lang="en-GB" altLang="en-US" b="1" dirty="0">
                <a:solidFill>
                  <a:schemeClr val="accent4"/>
                </a:solidFill>
              </a:rPr>
              <a:t>Micro and Macro </a:t>
            </a:r>
            <a:r>
              <a:rPr lang="en-GB" altLang="en-US" b="1" dirty="0" smtClean="0">
                <a:solidFill>
                  <a:schemeClr val="accent4"/>
                </a:solidFill>
              </a:rPr>
              <a:t>Environment</a:t>
            </a:r>
          </a:p>
          <a:p>
            <a:r>
              <a:rPr lang="en-GB" altLang="en-US" b="1" dirty="0" smtClean="0">
                <a:solidFill>
                  <a:schemeClr val="accent4"/>
                </a:solidFill>
              </a:rPr>
              <a:t>PESTLE Analysis</a:t>
            </a:r>
          </a:p>
          <a:p>
            <a:r>
              <a:rPr lang="en-GB" altLang="en-US" b="1" dirty="0">
                <a:solidFill>
                  <a:schemeClr val="accent4"/>
                </a:solidFill>
              </a:rPr>
              <a:t>SWOT </a:t>
            </a:r>
            <a:r>
              <a:rPr lang="en-GB" altLang="en-US" b="1" dirty="0" smtClean="0">
                <a:solidFill>
                  <a:schemeClr val="accent4"/>
                </a:solidFill>
              </a:rPr>
              <a:t>Analysis</a:t>
            </a:r>
          </a:p>
          <a:p>
            <a:r>
              <a:rPr lang="en-GB" altLang="en-US" b="1" dirty="0">
                <a:solidFill>
                  <a:schemeClr val="accent4"/>
                </a:solidFill>
              </a:rPr>
              <a:t>Marketing Communication </a:t>
            </a:r>
            <a:r>
              <a:rPr lang="en-GB" altLang="en-US" b="1" dirty="0" smtClean="0">
                <a:solidFill>
                  <a:schemeClr val="accent4"/>
                </a:solidFill>
              </a:rPr>
              <a:t>Mix</a:t>
            </a:r>
          </a:p>
          <a:p>
            <a:r>
              <a:rPr lang="en-GB" altLang="en-US" b="1" dirty="0" smtClean="0">
                <a:solidFill>
                  <a:schemeClr val="accent4"/>
                </a:solidFill>
              </a:rPr>
              <a:t>Conclusion</a:t>
            </a:r>
          </a:p>
          <a:p>
            <a:r>
              <a:rPr lang="en-GB" altLang="en-US" b="1" dirty="0" smtClean="0">
                <a:solidFill>
                  <a:schemeClr val="accent4"/>
                </a:solidFill>
              </a:rPr>
              <a:t>References</a:t>
            </a:r>
          </a:p>
          <a:p>
            <a:endParaRPr lang="en-US" dirty="0"/>
          </a:p>
        </p:txBody>
      </p:sp>
      <p:sp>
        <p:nvSpPr>
          <p:cNvPr id="4" name="Left Arrow 3"/>
          <p:cNvSpPr/>
          <p:nvPr/>
        </p:nvSpPr>
        <p:spPr>
          <a:xfrm rot="1259976">
            <a:off x="6581319" y="3023869"/>
            <a:ext cx="3966945" cy="3443755"/>
          </a:xfrm>
          <a:prstGeom prst="left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4"/>
              </a:solidFill>
            </a:endParaRPr>
          </a:p>
        </p:txBody>
      </p:sp>
    </p:spTree>
    <p:extLst>
      <p:ext uri="{BB962C8B-B14F-4D97-AF65-F5344CB8AC3E}">
        <p14:creationId xmlns:p14="http://schemas.microsoft.com/office/powerpoint/2010/main" val="3872644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solidFill>
        </p:spPr>
        <p:txBody>
          <a:bodyPr/>
          <a:lstStyle/>
          <a:p>
            <a:pPr algn="ctr"/>
            <a:r>
              <a:rPr lang="en-GB" altLang="en-US" sz="5400" b="1" dirty="0" smtClean="0">
                <a:solidFill>
                  <a:srgbClr val="FFC000"/>
                </a:solidFill>
                <a:effectLst>
                  <a:outerShdw blurRad="38100" dist="38100" dir="2700000" algn="tl">
                    <a:srgbClr val="000000">
                      <a:alpha val="43137"/>
                    </a:srgbClr>
                  </a:outerShdw>
                </a:effectLst>
              </a:rPr>
              <a:t>Executive</a:t>
            </a:r>
            <a:r>
              <a:rPr lang="en-GB" altLang="en-US" b="1" dirty="0" smtClean="0">
                <a:solidFill>
                  <a:srgbClr val="FFC000"/>
                </a:solidFill>
                <a:effectLst>
                  <a:outerShdw blurRad="38100" dist="38100" dir="2700000" algn="tl">
                    <a:srgbClr val="000000">
                      <a:alpha val="43137"/>
                    </a:srgbClr>
                  </a:outerShdw>
                </a:effectLst>
              </a:rPr>
              <a:t> </a:t>
            </a:r>
            <a:r>
              <a:rPr lang="en-GB" altLang="en-US" sz="5400" b="1" dirty="0" smtClean="0">
                <a:solidFill>
                  <a:srgbClr val="FFC000"/>
                </a:solidFill>
                <a:effectLst>
                  <a:outerShdw blurRad="38100" dist="38100" dir="2700000" algn="tl">
                    <a:srgbClr val="000000">
                      <a:alpha val="43137"/>
                    </a:srgbClr>
                  </a:outerShdw>
                </a:effectLst>
              </a:rPr>
              <a:t>Summary</a:t>
            </a:r>
            <a:endParaRPr lang="en-US" dirty="0">
              <a:solidFill>
                <a:srgbClr val="FFC000"/>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solidFill>
            <a:schemeClr val="accent4">
              <a:lumMod val="75000"/>
            </a:schemeClr>
          </a:solidFill>
        </p:spPr>
        <p:txBody>
          <a:bodyPr/>
          <a:lstStyle/>
          <a:p>
            <a:r>
              <a:rPr lang="en-US" dirty="0" smtClean="0">
                <a:solidFill>
                  <a:srgbClr val="FFFF00"/>
                </a:solidFill>
              </a:rPr>
              <a:t>This business is a rigorously documented material for the presentation of the “SWAN" Pension. </a:t>
            </a:r>
          </a:p>
          <a:p>
            <a:r>
              <a:rPr lang="en-US" dirty="0" smtClean="0">
                <a:solidFill>
                  <a:srgbClr val="FFFF00"/>
                </a:solidFill>
              </a:rPr>
              <a:t>In this business plan will describe the promotion tools and resources available to the business owners, market objectives, strategic objectives also will serve to develop ideas for business administration, valuation, and additional funding. A guide will also be developed for the entire management team and will be supervised and adapted as required.</a:t>
            </a:r>
            <a:endParaRPr lang="en-US" dirty="0">
              <a:solidFill>
                <a:srgbClr val="FFFF00"/>
              </a:solidFill>
            </a:endParaRPr>
          </a:p>
        </p:txBody>
      </p:sp>
    </p:spTree>
    <p:extLst>
      <p:ext uri="{BB962C8B-B14F-4D97-AF65-F5344CB8AC3E}">
        <p14:creationId xmlns:p14="http://schemas.microsoft.com/office/powerpoint/2010/main" val="31031054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solidFill>
        </p:spPr>
        <p:txBody>
          <a:bodyPr>
            <a:normAutofit/>
          </a:bodyPr>
          <a:lstStyle/>
          <a:p>
            <a:pPr algn="ctr"/>
            <a:r>
              <a:rPr lang="en-GB" altLang="en-US" sz="5400" b="1" dirty="0" smtClean="0">
                <a:solidFill>
                  <a:srgbClr val="FFC000"/>
                </a:solidFill>
                <a:effectLst>
                  <a:outerShdw blurRad="38100" dist="38100" dir="2700000" algn="tl">
                    <a:srgbClr val="000000">
                      <a:alpha val="43137"/>
                    </a:srgbClr>
                  </a:outerShdw>
                </a:effectLst>
              </a:rPr>
              <a:t>Business/Company Overview</a:t>
            </a:r>
            <a:endParaRPr lang="en-US" sz="5400" dirty="0">
              <a:solidFill>
                <a:srgbClr val="FFC000"/>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38200" y="1825625"/>
            <a:ext cx="10515600" cy="4351338"/>
          </a:xfrm>
          <a:solidFill>
            <a:schemeClr val="accent4">
              <a:lumMod val="75000"/>
            </a:schemeClr>
          </a:solidFill>
        </p:spPr>
        <p:txBody>
          <a:bodyPr>
            <a:normAutofit fontScale="77500" lnSpcReduction="20000"/>
          </a:bodyPr>
          <a:lstStyle/>
          <a:p>
            <a:r>
              <a:rPr lang="en-US" dirty="0" smtClean="0">
                <a:solidFill>
                  <a:srgbClr val="FFFF00"/>
                </a:solidFill>
              </a:rPr>
              <a:t>Company Name: '' SWAN ''</a:t>
            </a:r>
          </a:p>
          <a:p>
            <a:r>
              <a:rPr lang="en-US" dirty="0" smtClean="0">
                <a:solidFill>
                  <a:srgbClr val="FFFF00"/>
                </a:solidFill>
              </a:rPr>
              <a:t>Location: Danube Delta, </a:t>
            </a:r>
            <a:r>
              <a:rPr lang="en-US" dirty="0" err="1" smtClean="0">
                <a:solidFill>
                  <a:srgbClr val="FFFF00"/>
                </a:solidFill>
              </a:rPr>
              <a:t>Murighiol</a:t>
            </a:r>
            <a:r>
              <a:rPr lang="en-US" dirty="0" smtClean="0">
                <a:solidFill>
                  <a:srgbClr val="FFFF00"/>
                </a:solidFill>
              </a:rPr>
              <a:t>, </a:t>
            </a:r>
            <a:r>
              <a:rPr lang="en-US" dirty="0" err="1" smtClean="0">
                <a:solidFill>
                  <a:srgbClr val="FFFF00"/>
                </a:solidFill>
              </a:rPr>
              <a:t>Tulcea</a:t>
            </a:r>
            <a:r>
              <a:rPr lang="en-US" dirty="0" smtClean="0">
                <a:solidFill>
                  <a:srgbClr val="FFFF00"/>
                </a:solidFill>
              </a:rPr>
              <a:t>, Romania</a:t>
            </a:r>
          </a:p>
          <a:p>
            <a:endParaRPr lang="en-US" dirty="0" smtClean="0">
              <a:solidFill>
                <a:srgbClr val="FFFF00"/>
              </a:solidFill>
            </a:endParaRPr>
          </a:p>
          <a:p>
            <a:r>
              <a:rPr lang="en-US" dirty="0" smtClean="0">
                <a:solidFill>
                  <a:srgbClr val="FFFF00"/>
                </a:solidFill>
              </a:rPr>
              <a:t>This company is built in 2019 in the village of </a:t>
            </a:r>
            <a:r>
              <a:rPr lang="en-US" dirty="0" err="1" smtClean="0">
                <a:solidFill>
                  <a:srgbClr val="FFFF00"/>
                </a:solidFill>
              </a:rPr>
              <a:t>Murighiol</a:t>
            </a:r>
            <a:r>
              <a:rPr lang="en-US" dirty="0" smtClean="0">
                <a:solidFill>
                  <a:srgbClr val="FFFF00"/>
                </a:solidFill>
              </a:rPr>
              <a:t> as a modern accommodation unit, the "SWAN" Pension is one of the most endowed, comfortable and refined location in the area. The body of the building is built based on features of the local style, the Danube Delta being the distinct and unique area as a place of story.</a:t>
            </a:r>
          </a:p>
          <a:p>
            <a:r>
              <a:rPr lang="en-US" dirty="0" smtClean="0">
                <a:solidFill>
                  <a:srgbClr val="FFFF00"/>
                </a:solidFill>
              </a:rPr>
              <a:t>The "SWAN" Pension is a new tourism company that offers accommodation, relaxation and entertainment services to customers from Romania and worldwide. We will promote this business through travel agents, web addresses, radio - TV advertising and online search engine techniques. This project aims to establish a tourist boarding house offering accommodation services in 10 rooms with a high degree of comfort. The business plan pursues an objective and progressive assessment of the business idea. The facilities and services offered to tourists will be included in the methodological norms regarding the organization and development of tourist activities in Romania </a:t>
            </a:r>
            <a:r>
              <a:rPr lang="en-US" b="1" dirty="0" smtClean="0">
                <a:solidFill>
                  <a:schemeClr val="accent4"/>
                </a:solidFill>
              </a:rPr>
              <a:t>(</a:t>
            </a:r>
            <a:r>
              <a:rPr lang="en-US" b="1" dirty="0" err="1" smtClean="0">
                <a:solidFill>
                  <a:schemeClr val="accent4"/>
                </a:solidFill>
                <a:latin typeface="Arial" panose="020B0604020202020204" pitchFamily="34" charset="0"/>
                <a:cs typeface="Arial" panose="020B0604020202020204" pitchFamily="34" charset="0"/>
              </a:rPr>
              <a:t>Merce</a:t>
            </a:r>
            <a:r>
              <a:rPr lang="en-US" b="1" dirty="0" smtClean="0">
                <a:solidFill>
                  <a:schemeClr val="accent4"/>
                </a:solidFill>
                <a:latin typeface="Arial" panose="020B0604020202020204" pitchFamily="34" charset="0"/>
                <a:cs typeface="Arial" panose="020B0604020202020204" pitchFamily="34" charset="0"/>
              </a:rPr>
              <a:t>, 2002) </a:t>
            </a:r>
            <a:endParaRPr lang="en-US" b="1" dirty="0">
              <a:solidFill>
                <a:schemeClr val="accent4"/>
              </a:solidFill>
            </a:endParaRPr>
          </a:p>
        </p:txBody>
      </p:sp>
    </p:spTree>
    <p:extLst>
      <p:ext uri="{BB962C8B-B14F-4D97-AF65-F5344CB8AC3E}">
        <p14:creationId xmlns:p14="http://schemas.microsoft.com/office/powerpoint/2010/main" val="36072570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solidFill>
        </p:spPr>
        <p:txBody>
          <a:bodyPr>
            <a:normAutofit/>
          </a:bodyPr>
          <a:lstStyle/>
          <a:p>
            <a:pPr algn="ctr"/>
            <a:r>
              <a:rPr lang="en-GB" altLang="en-US" sz="5400" b="1" dirty="0" smtClean="0">
                <a:solidFill>
                  <a:srgbClr val="FFC000"/>
                </a:solidFill>
                <a:effectLst>
                  <a:outerShdw blurRad="38100" dist="38100" dir="2700000" algn="tl">
                    <a:srgbClr val="000000">
                      <a:alpha val="43137"/>
                    </a:srgbClr>
                  </a:outerShdw>
                </a:effectLst>
              </a:rPr>
              <a:t>Products and Services </a:t>
            </a:r>
            <a:endParaRPr lang="en-US" sz="5400" dirty="0">
              <a:solidFill>
                <a:srgbClr val="FFC000"/>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solidFill>
            <a:schemeClr val="accent4">
              <a:lumMod val="75000"/>
            </a:schemeClr>
          </a:solidFill>
        </p:spPr>
        <p:txBody>
          <a:bodyPr>
            <a:normAutofit fontScale="70000" lnSpcReduction="20000"/>
          </a:bodyPr>
          <a:lstStyle/>
          <a:p>
            <a:r>
              <a:rPr lang="en-US" dirty="0" smtClean="0">
                <a:solidFill>
                  <a:srgbClr val="FFFF00"/>
                </a:solidFill>
              </a:rPr>
              <a:t>The "SWAN"  touristic pension, is classified as 4 *, is a modern guesthouse in the Danube Delta, Romania, which has the following structure: The built spaces are separated by functions such as: resting rooms, bar,  restaurant, seminars, parking. Lighting will be incandescent in rooms, and fluorescent in the rest. It will be equipped with a radio TV installation and a telephone booth. The touristic unit is available with the following services:</a:t>
            </a:r>
          </a:p>
          <a:p>
            <a:pPr marL="0" indent="0">
              <a:buNone/>
            </a:pPr>
            <a:r>
              <a:rPr lang="en-US" dirty="0" smtClean="0">
                <a:solidFill>
                  <a:srgbClr val="FFFF00"/>
                </a:solidFill>
              </a:rPr>
              <a:t>- accommodation </a:t>
            </a:r>
          </a:p>
          <a:p>
            <a:pPr marL="0" indent="0">
              <a:buNone/>
            </a:pPr>
            <a:r>
              <a:rPr lang="en-US" dirty="0" smtClean="0">
                <a:solidFill>
                  <a:srgbClr val="FFFF00"/>
                </a:solidFill>
              </a:rPr>
              <a:t>- restaurant for meals: breakfast, lunch and dinner </a:t>
            </a:r>
          </a:p>
          <a:p>
            <a:pPr marL="0" indent="0">
              <a:buNone/>
            </a:pPr>
            <a:r>
              <a:rPr lang="en-US" dirty="0" smtClean="0">
                <a:solidFill>
                  <a:srgbClr val="FFFF00"/>
                </a:solidFill>
              </a:rPr>
              <a:t>- parking space for cars, </a:t>
            </a:r>
          </a:p>
          <a:p>
            <a:pPr marL="0" indent="0">
              <a:buNone/>
            </a:pPr>
            <a:r>
              <a:rPr lang="en-US" dirty="0" smtClean="0">
                <a:solidFill>
                  <a:srgbClr val="FFFF00"/>
                </a:solidFill>
              </a:rPr>
              <a:t>- recreation on the sports ground and swimming pools. </a:t>
            </a:r>
          </a:p>
          <a:p>
            <a:pPr marL="0" indent="0">
              <a:buNone/>
            </a:pPr>
            <a:r>
              <a:rPr lang="en-US" dirty="0" smtClean="0">
                <a:solidFill>
                  <a:srgbClr val="FFFF00"/>
                </a:solidFill>
              </a:rPr>
              <a:t>- serving the bar products. </a:t>
            </a:r>
          </a:p>
          <a:p>
            <a:pPr marL="0" indent="0">
              <a:buNone/>
            </a:pPr>
            <a:r>
              <a:rPr lang="en-US" dirty="0" smtClean="0">
                <a:solidFill>
                  <a:srgbClr val="FFFF00"/>
                </a:solidFill>
              </a:rPr>
              <a:t>- recreation trips on the Danube river with motor boats.</a:t>
            </a:r>
          </a:p>
          <a:p>
            <a:pPr marL="0" indent="0">
              <a:buNone/>
            </a:pPr>
            <a:r>
              <a:rPr lang="en-US" dirty="0" smtClean="0">
                <a:solidFill>
                  <a:srgbClr val="FFFF00"/>
                </a:solidFill>
              </a:rPr>
              <a:t>- teambuilding activities- internet </a:t>
            </a:r>
          </a:p>
          <a:p>
            <a:pPr marL="0" indent="0">
              <a:buNone/>
            </a:pPr>
            <a:r>
              <a:rPr lang="en-US" dirty="0" smtClean="0">
                <a:solidFill>
                  <a:srgbClr val="FFFF00"/>
                </a:solidFill>
              </a:rPr>
              <a:t>- terrace or gazebo </a:t>
            </a:r>
          </a:p>
          <a:p>
            <a:pPr marL="0" indent="0">
              <a:buNone/>
            </a:pPr>
            <a:r>
              <a:rPr lang="en-US" dirty="0" smtClean="0">
                <a:solidFill>
                  <a:srgbClr val="FFFF00"/>
                </a:solidFill>
              </a:rPr>
              <a:t>- organizing tourist itineraries and making tourists available: horse, donkey and wagon.</a:t>
            </a:r>
            <a:endParaRPr lang="en-US" dirty="0">
              <a:solidFill>
                <a:srgbClr val="FFFF00"/>
              </a:solidFill>
            </a:endParaRPr>
          </a:p>
        </p:txBody>
      </p:sp>
    </p:spTree>
    <p:extLst>
      <p:ext uri="{BB962C8B-B14F-4D97-AF65-F5344CB8AC3E}">
        <p14:creationId xmlns:p14="http://schemas.microsoft.com/office/powerpoint/2010/main" val="2258966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solidFill>
        </p:spPr>
        <p:txBody>
          <a:bodyPr>
            <a:normAutofit/>
          </a:bodyPr>
          <a:lstStyle/>
          <a:p>
            <a:pPr algn="ctr"/>
            <a:r>
              <a:rPr lang="en-GB" altLang="en-US" sz="5400" b="1" dirty="0" smtClean="0">
                <a:solidFill>
                  <a:schemeClr val="accent4"/>
                </a:solidFill>
                <a:effectLst>
                  <a:outerShdw blurRad="38100" dist="38100" dir="2700000" algn="tl">
                    <a:srgbClr val="000000">
                      <a:alpha val="43137"/>
                    </a:srgbClr>
                  </a:outerShdw>
                </a:effectLst>
              </a:rPr>
              <a:t>Products and Services </a:t>
            </a:r>
            <a:endParaRPr lang="en-US" sz="5400" dirty="0">
              <a:solidFill>
                <a:schemeClr val="accent4"/>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r>
              <a:rPr lang="en-US" dirty="0" smtClean="0"/>
              <a:t>Each room will have its own bathroom, will be equipped with TV, refrigerator, bathroom with shower, permanent hot water. The heating will be based on the boiler.</a:t>
            </a:r>
          </a:p>
          <a:p>
            <a:endParaRPr lang="en-US" sz="1800" dirty="0">
              <a:solidFill>
                <a:schemeClr val="dk1"/>
              </a:solidFill>
            </a:endParaRPr>
          </a:p>
          <a:p>
            <a:pPr marL="0" indent="0" algn="ctr">
              <a:buNone/>
            </a:pPr>
            <a:endParaRPr lang="en-US" dirty="0"/>
          </a:p>
        </p:txBody>
      </p:sp>
      <p:graphicFrame>
        <p:nvGraphicFramePr>
          <p:cNvPr id="5" name="Table 4"/>
          <p:cNvGraphicFramePr>
            <a:graphicFrameLocks noGrp="1"/>
          </p:cNvGraphicFramePr>
          <p:nvPr>
            <p:extLst>
              <p:ext uri="{D42A27DB-BD31-4B8C-83A1-F6EECF244321}">
                <p14:modId xmlns:p14="http://schemas.microsoft.com/office/powerpoint/2010/main" val="924176159"/>
              </p:ext>
            </p:extLst>
          </p:nvPr>
        </p:nvGraphicFramePr>
        <p:xfrm>
          <a:off x="1787301" y="3501503"/>
          <a:ext cx="8127999" cy="2225040"/>
        </p:xfrm>
        <a:graphic>
          <a:graphicData uri="http://schemas.openxmlformats.org/drawingml/2006/table">
            <a:tbl>
              <a:tblPr firstRow="1" bandRow="1">
                <a:tableStyleId>{5C22544A-7EE6-4342-B048-85BDC9FD1C3A}</a:tableStyleId>
              </a:tblPr>
              <a:tblGrid>
                <a:gridCol w="2709333"/>
                <a:gridCol w="2709333"/>
                <a:gridCol w="2709333"/>
              </a:tblGrid>
              <a:tr h="370840">
                <a:tc>
                  <a:txBody>
                    <a:bodyPr/>
                    <a:lstStyle/>
                    <a:p>
                      <a:pPr algn="ctr"/>
                      <a:r>
                        <a:rPr lang="en-US" dirty="0" smtClean="0"/>
                        <a:t>TYPE OF ROOMS</a:t>
                      </a:r>
                      <a:endParaRPr lang="en-US" dirty="0"/>
                    </a:p>
                  </a:txBody>
                  <a:tcPr/>
                </a:tc>
                <a:tc>
                  <a:txBody>
                    <a:bodyPr/>
                    <a:lstStyle/>
                    <a:p>
                      <a:pPr algn="ctr"/>
                      <a:r>
                        <a:rPr lang="en-US" dirty="0" smtClean="0"/>
                        <a:t>NUMBER OF ROOMS</a:t>
                      </a:r>
                      <a:endParaRPr lang="en-US" dirty="0"/>
                    </a:p>
                  </a:txBody>
                  <a:tcPr/>
                </a:tc>
                <a:tc>
                  <a:txBody>
                    <a:bodyPr/>
                    <a:lstStyle/>
                    <a:p>
                      <a:pPr algn="ctr"/>
                      <a:r>
                        <a:rPr lang="en-US" dirty="0" smtClean="0"/>
                        <a:t>BEDS</a:t>
                      </a:r>
                      <a:endParaRPr lang="en-US" dirty="0"/>
                    </a:p>
                  </a:txBody>
                  <a:tcPr/>
                </a:tc>
              </a:tr>
              <a:tr h="370840">
                <a:tc>
                  <a:txBody>
                    <a:bodyPr/>
                    <a:lstStyle/>
                    <a:p>
                      <a:pPr algn="ctr"/>
                      <a:r>
                        <a:rPr lang="en-US" b="1" dirty="0" smtClean="0">
                          <a:solidFill>
                            <a:schemeClr val="bg1"/>
                          </a:solidFill>
                        </a:rPr>
                        <a:t>SINGLE</a:t>
                      </a:r>
                      <a:endParaRPr lang="en-US" b="1" dirty="0">
                        <a:solidFill>
                          <a:schemeClr val="bg1"/>
                        </a:solidFill>
                      </a:endParaRPr>
                    </a:p>
                  </a:txBody>
                  <a:tcPr>
                    <a:solidFill>
                      <a:srgbClr val="0070C0"/>
                    </a:solidFill>
                  </a:tcPr>
                </a:tc>
                <a:tc>
                  <a:txBody>
                    <a:bodyPr/>
                    <a:lstStyle/>
                    <a:p>
                      <a:pPr algn="ctr"/>
                      <a:r>
                        <a:rPr lang="en-US" dirty="0" smtClean="0"/>
                        <a:t>4</a:t>
                      </a:r>
                      <a:endParaRPr lang="en-US" dirty="0"/>
                    </a:p>
                  </a:txBody>
                  <a:tcPr/>
                </a:tc>
                <a:tc>
                  <a:txBody>
                    <a:bodyPr/>
                    <a:lstStyle/>
                    <a:p>
                      <a:pPr algn="ctr"/>
                      <a:r>
                        <a:rPr lang="en-US" dirty="0" smtClean="0"/>
                        <a:t>4</a:t>
                      </a:r>
                      <a:endParaRPr lang="en-US" dirty="0"/>
                    </a:p>
                  </a:txBody>
                  <a:tcPr/>
                </a:tc>
              </a:tr>
              <a:tr h="370840">
                <a:tc>
                  <a:txBody>
                    <a:bodyPr/>
                    <a:lstStyle/>
                    <a:p>
                      <a:pPr algn="ctr"/>
                      <a:r>
                        <a:rPr lang="en-US" b="1" dirty="0" smtClean="0">
                          <a:solidFill>
                            <a:schemeClr val="bg1"/>
                          </a:solidFill>
                        </a:rPr>
                        <a:t>DOUBLE</a:t>
                      </a:r>
                      <a:endParaRPr lang="en-US" b="1" dirty="0">
                        <a:solidFill>
                          <a:schemeClr val="bg1"/>
                        </a:solidFill>
                      </a:endParaRPr>
                    </a:p>
                  </a:txBody>
                  <a:tcPr>
                    <a:solidFill>
                      <a:srgbClr val="0070C0"/>
                    </a:solidFill>
                  </a:tcPr>
                </a:tc>
                <a:tc>
                  <a:txBody>
                    <a:bodyPr/>
                    <a:lstStyle/>
                    <a:p>
                      <a:pPr algn="ctr"/>
                      <a:r>
                        <a:rPr lang="en-US" dirty="0" smtClean="0"/>
                        <a:t>4</a:t>
                      </a:r>
                      <a:endParaRPr lang="en-US" dirty="0"/>
                    </a:p>
                  </a:txBody>
                  <a:tcPr/>
                </a:tc>
                <a:tc>
                  <a:txBody>
                    <a:bodyPr/>
                    <a:lstStyle/>
                    <a:p>
                      <a:pPr algn="ctr"/>
                      <a:r>
                        <a:rPr lang="en-US" dirty="0" smtClean="0"/>
                        <a:t>8</a:t>
                      </a:r>
                      <a:endParaRPr lang="en-US" dirty="0"/>
                    </a:p>
                  </a:txBody>
                  <a:tcPr/>
                </a:tc>
              </a:tr>
              <a:tr h="370840">
                <a:tc>
                  <a:txBody>
                    <a:bodyPr/>
                    <a:lstStyle/>
                    <a:p>
                      <a:pPr algn="ctr"/>
                      <a:r>
                        <a:rPr lang="en-US" b="1" dirty="0" smtClean="0">
                          <a:solidFill>
                            <a:schemeClr val="bg1"/>
                          </a:solidFill>
                        </a:rPr>
                        <a:t>APPARTMENT</a:t>
                      </a:r>
                      <a:endParaRPr lang="en-US" b="1" dirty="0">
                        <a:solidFill>
                          <a:schemeClr val="bg1"/>
                        </a:solidFill>
                      </a:endParaRPr>
                    </a:p>
                  </a:txBody>
                  <a:tcPr>
                    <a:solidFill>
                      <a:srgbClr val="0070C0"/>
                    </a:solidFill>
                  </a:tcPr>
                </a:tc>
                <a:tc>
                  <a:txBody>
                    <a:bodyPr/>
                    <a:lstStyle/>
                    <a:p>
                      <a:pPr algn="ctr"/>
                      <a:r>
                        <a:rPr lang="en-US" dirty="0" smtClean="0"/>
                        <a:t>2</a:t>
                      </a:r>
                      <a:endParaRPr lang="en-US" dirty="0"/>
                    </a:p>
                  </a:txBody>
                  <a:tcPr/>
                </a:tc>
                <a:tc>
                  <a:txBody>
                    <a:bodyPr/>
                    <a:lstStyle/>
                    <a:p>
                      <a:pPr algn="ctr"/>
                      <a:r>
                        <a:rPr lang="en-US" dirty="0" smtClean="0"/>
                        <a:t>4 + 4</a:t>
                      </a:r>
                      <a:endParaRPr lang="en-US" dirty="0"/>
                    </a:p>
                  </a:txBody>
                  <a:tcPr/>
                </a:tc>
              </a:tr>
              <a:tr h="370840">
                <a:tc>
                  <a:txBody>
                    <a:bodyPr/>
                    <a:lstStyle/>
                    <a:p>
                      <a:pPr algn="ctr"/>
                      <a:r>
                        <a:rPr lang="en-US" b="1" dirty="0" smtClean="0">
                          <a:solidFill>
                            <a:schemeClr val="bg1"/>
                          </a:solidFill>
                        </a:rPr>
                        <a:t>HALL</a:t>
                      </a:r>
                      <a:endParaRPr lang="en-US" b="1" dirty="0">
                        <a:solidFill>
                          <a:schemeClr val="bg1"/>
                        </a:solidFill>
                      </a:endParaRPr>
                    </a:p>
                  </a:txBody>
                  <a:tcPr>
                    <a:solidFill>
                      <a:srgbClr val="0070C0"/>
                    </a:solidFill>
                  </a:tcPr>
                </a:tc>
                <a:tc>
                  <a:txBody>
                    <a:bodyPr/>
                    <a:lstStyle/>
                    <a:p>
                      <a:pPr algn="ctr"/>
                      <a:r>
                        <a:rPr lang="en-US" dirty="0" smtClean="0"/>
                        <a:t>2</a:t>
                      </a:r>
                      <a:endParaRPr lang="en-US" dirty="0"/>
                    </a:p>
                  </a:txBody>
                  <a:tcPr/>
                </a:tc>
                <a:tc>
                  <a:txBody>
                    <a:bodyPr/>
                    <a:lstStyle/>
                    <a:p>
                      <a:pPr algn="ctr"/>
                      <a:endParaRPr lang="en-US"/>
                    </a:p>
                  </a:txBody>
                  <a:tcPr/>
                </a:tc>
              </a:tr>
              <a:tr h="370840">
                <a:tc>
                  <a:txBody>
                    <a:bodyPr/>
                    <a:lstStyle/>
                    <a:p>
                      <a:pPr algn="ctr"/>
                      <a:r>
                        <a:rPr lang="en-US" b="1" dirty="0" smtClean="0">
                          <a:solidFill>
                            <a:schemeClr val="bg1"/>
                          </a:solidFill>
                        </a:rPr>
                        <a:t>TOILET</a:t>
                      </a:r>
                      <a:endParaRPr lang="en-US" b="1" dirty="0">
                        <a:solidFill>
                          <a:schemeClr val="bg1"/>
                        </a:solidFill>
                      </a:endParaRPr>
                    </a:p>
                  </a:txBody>
                  <a:tcPr>
                    <a:solidFill>
                      <a:srgbClr val="0070C0"/>
                    </a:solidFill>
                  </a:tcPr>
                </a:tc>
                <a:tc>
                  <a:txBody>
                    <a:bodyPr/>
                    <a:lstStyle/>
                    <a:p>
                      <a:pPr algn="ctr"/>
                      <a:r>
                        <a:rPr lang="en-US" dirty="0" smtClean="0"/>
                        <a:t>12</a:t>
                      </a:r>
                      <a:endParaRPr lang="en-US" dirty="0"/>
                    </a:p>
                  </a:txBody>
                  <a:tcPr/>
                </a:tc>
                <a:tc>
                  <a:txBody>
                    <a:bodyPr/>
                    <a:lstStyle/>
                    <a:p>
                      <a:pPr algn="ctr"/>
                      <a:endParaRPr lang="en-US" dirty="0"/>
                    </a:p>
                  </a:txBody>
                  <a:tcPr/>
                </a:tc>
              </a:tr>
            </a:tbl>
          </a:graphicData>
        </a:graphic>
      </p:graphicFrame>
    </p:spTree>
    <p:extLst>
      <p:ext uri="{BB962C8B-B14F-4D97-AF65-F5344CB8AC3E}">
        <p14:creationId xmlns:p14="http://schemas.microsoft.com/office/powerpoint/2010/main" val="287238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solidFill>
        </p:spPr>
        <p:txBody>
          <a:bodyPr>
            <a:normAutofit/>
          </a:bodyPr>
          <a:lstStyle/>
          <a:p>
            <a:pPr algn="ctr"/>
            <a:r>
              <a:rPr lang="en-GB" altLang="en-US" sz="5400" b="1" dirty="0" smtClean="0">
                <a:solidFill>
                  <a:schemeClr val="accent4"/>
                </a:solidFill>
                <a:effectLst>
                  <a:outerShdw blurRad="38100" dist="38100" dir="2700000" algn="tl">
                    <a:srgbClr val="000000">
                      <a:alpha val="43137"/>
                    </a:srgbClr>
                  </a:outerShdw>
                </a:effectLst>
              </a:rPr>
              <a:t>Target Market</a:t>
            </a:r>
            <a:endParaRPr lang="en-US" sz="5400" dirty="0">
              <a:solidFill>
                <a:schemeClr val="accent4"/>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solidFill>
            <a:schemeClr val="accent4">
              <a:lumMod val="75000"/>
            </a:schemeClr>
          </a:solidFill>
        </p:spPr>
        <p:txBody>
          <a:bodyPr>
            <a:normAutofit/>
          </a:bodyPr>
          <a:lstStyle/>
          <a:p>
            <a:r>
              <a:rPr lang="en-US" sz="2400" dirty="0" smtClean="0">
                <a:solidFill>
                  <a:srgbClr val="FFFF00"/>
                </a:solidFill>
              </a:rPr>
              <a:t>Taking into account the fact that the pension is equipped with 10 rooms and can accommodate about 20 people, it is intended for tourists of all ages, families with children, married young people, small groups of up to 20 employees who want to know better during a trip, pensioners eager for adrenaline, customers from abroad for nature consumers. The small ones have a playground where they have specialized supervision. Adults can taste wine from wine cellars, go hunting, fishing. They can enjoy an absolutely unique sunrise and sunset, enjoying traditional products. All kinds of reservations can be made: for individual clients, groups, directly or through intermediaries, reservation of conference rooms, taking into account hotel planning and capacity </a:t>
            </a:r>
            <a:r>
              <a:rPr lang="en-US" sz="2400" b="1" dirty="0" smtClean="0">
                <a:solidFill>
                  <a:schemeClr val="accent4"/>
                </a:solidFill>
              </a:rPr>
              <a:t>(</a:t>
            </a:r>
            <a:r>
              <a:rPr lang="en-US" sz="2400" b="1" dirty="0" smtClean="0">
                <a:solidFill>
                  <a:schemeClr val="accent4"/>
                </a:solidFill>
                <a:latin typeface="Arial" panose="020B0604020202020204" pitchFamily="34" charset="0"/>
                <a:cs typeface="Arial" panose="020B0604020202020204" pitchFamily="34" charset="0"/>
              </a:rPr>
              <a:t>Hotels Australia, 2016</a:t>
            </a:r>
            <a:r>
              <a:rPr lang="en-US" sz="2400" b="1" dirty="0">
                <a:solidFill>
                  <a:schemeClr val="accent4"/>
                </a:solidFill>
                <a:latin typeface="Arial" panose="020B0604020202020204" pitchFamily="34" charset="0"/>
                <a:cs typeface="Arial" panose="020B0604020202020204" pitchFamily="34" charset="0"/>
              </a:rPr>
              <a:t>). </a:t>
            </a:r>
            <a:endParaRPr lang="en-US" sz="2400" b="1" dirty="0">
              <a:solidFill>
                <a:schemeClr val="accent4"/>
              </a:solidFill>
            </a:endParaRPr>
          </a:p>
        </p:txBody>
      </p:sp>
    </p:spTree>
    <p:extLst>
      <p:ext uri="{BB962C8B-B14F-4D97-AF65-F5344CB8AC3E}">
        <p14:creationId xmlns:p14="http://schemas.microsoft.com/office/powerpoint/2010/main" val="31175770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34851"/>
            <a:ext cx="10515600" cy="1355837"/>
          </a:xfrm>
          <a:solidFill>
            <a:schemeClr val="accent6"/>
          </a:solidFill>
        </p:spPr>
        <p:txBody>
          <a:bodyPr>
            <a:normAutofit/>
          </a:bodyPr>
          <a:lstStyle/>
          <a:p>
            <a:pPr algn="ctr"/>
            <a:r>
              <a:rPr lang="en-GB" altLang="en-US" sz="5400" b="1" dirty="0" smtClean="0">
                <a:solidFill>
                  <a:schemeClr val="accent4"/>
                </a:solidFill>
                <a:effectLst>
                  <a:outerShdw blurRad="38100" dist="38100" dir="2700000" algn="tl">
                    <a:srgbClr val="000000">
                      <a:alpha val="43137"/>
                    </a:srgbClr>
                  </a:outerShdw>
                </a:effectLst>
              </a:rPr>
              <a:t>Market Segment </a:t>
            </a:r>
            <a:endParaRPr lang="en-US" sz="5400" dirty="0">
              <a:solidFill>
                <a:schemeClr val="accent4"/>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38200" y="1803042"/>
            <a:ext cx="10515600" cy="4739426"/>
          </a:xfrm>
          <a:solidFill>
            <a:schemeClr val="accent4">
              <a:lumMod val="75000"/>
            </a:schemeClr>
          </a:solidFill>
        </p:spPr>
        <p:txBody>
          <a:bodyPr>
            <a:normAutofit fontScale="70000" lnSpcReduction="20000"/>
          </a:bodyPr>
          <a:lstStyle/>
          <a:p>
            <a:pPr>
              <a:buNone/>
            </a:pPr>
            <a:r>
              <a:rPr lang="en-US" dirty="0" smtClean="0">
                <a:solidFill>
                  <a:srgbClr val="FFFF00"/>
                </a:solidFill>
                <a:latin typeface="Arial" panose="020B0604020202020204" pitchFamily="34" charset="0"/>
                <a:cs typeface="Arial" panose="020B0604020202020204" pitchFamily="34" charset="0"/>
              </a:rPr>
              <a:t>     </a:t>
            </a:r>
          </a:p>
          <a:p>
            <a:pPr>
              <a:buNone/>
            </a:pPr>
            <a:r>
              <a:rPr lang="en-US" dirty="0" smtClean="0">
                <a:solidFill>
                  <a:srgbClr val="FFFF00"/>
                </a:solidFill>
                <a:latin typeface="Arial" panose="020B0604020202020204" pitchFamily="34" charset="0"/>
                <a:cs typeface="Arial" panose="020B0604020202020204" pitchFamily="34" charset="0"/>
              </a:rPr>
              <a:t> For the establishment of the pension we took into account the European norms, and in addition to providing accommodation for tourism, it also promotes partially developed tourism in that area</a:t>
            </a:r>
            <a:r>
              <a:rPr lang="en-US" dirty="0">
                <a:solidFill>
                  <a:srgbClr val="FFFF00"/>
                </a:solidFill>
                <a:latin typeface="Arial" panose="020B0604020202020204" pitchFamily="34" charset="0"/>
                <a:cs typeface="Arial" panose="020B0604020202020204" pitchFamily="34" charset="0"/>
              </a:rPr>
              <a:t> </a:t>
            </a:r>
            <a:r>
              <a:rPr lang="en-US" dirty="0" smtClean="0">
                <a:solidFill>
                  <a:srgbClr val="FFFF00"/>
                </a:solidFill>
                <a:latin typeface="Arial" panose="020B0604020202020204" pitchFamily="34" charset="0"/>
                <a:cs typeface="Arial" panose="020B0604020202020204" pitchFamily="34" charset="0"/>
              </a:rPr>
              <a:t>(</a:t>
            </a:r>
            <a:r>
              <a:rPr lang="en-US" b="1" dirty="0" err="1" smtClean="0">
                <a:solidFill>
                  <a:schemeClr val="accent4"/>
                </a:solidFill>
                <a:latin typeface="Arial" panose="020B0604020202020204" pitchFamily="34" charset="0"/>
                <a:cs typeface="Arial" panose="020B0604020202020204" pitchFamily="34" charset="0"/>
              </a:rPr>
              <a:t>Ioncica</a:t>
            </a:r>
            <a:r>
              <a:rPr lang="en-US" b="1" dirty="0" smtClean="0">
                <a:solidFill>
                  <a:schemeClr val="accent4"/>
                </a:solidFill>
                <a:latin typeface="Arial" panose="020B0604020202020204" pitchFamily="34" charset="0"/>
                <a:cs typeface="Arial" panose="020B0604020202020204" pitchFamily="34" charset="0"/>
              </a:rPr>
              <a:t>, 2000)</a:t>
            </a:r>
          </a:p>
          <a:p>
            <a:pPr>
              <a:buNone/>
            </a:pPr>
            <a:r>
              <a:rPr lang="en-US" dirty="0" smtClean="0">
                <a:solidFill>
                  <a:srgbClr val="FFFF00"/>
                </a:solidFill>
                <a:latin typeface="Arial" panose="020B0604020202020204" pitchFamily="34" charset="0"/>
                <a:cs typeface="Arial" panose="020B0604020202020204" pitchFamily="34" charset="0"/>
              </a:rPr>
              <a:t>Segmentation will be done by several criteria:                                                                         -- Demographic segmentation:                                                                                                            - Education: - below average - medium – high                                                                                                               - Age: all</a:t>
            </a:r>
            <a:r>
              <a:rPr lang="en-US" dirty="0">
                <a:solidFill>
                  <a:srgbClr val="FFFF00"/>
                </a:solidFill>
                <a:latin typeface="Arial" panose="020B0604020202020204" pitchFamily="34" charset="0"/>
                <a:cs typeface="Arial" panose="020B0604020202020204" pitchFamily="34" charset="0"/>
              </a:rPr>
              <a:t> </a:t>
            </a:r>
            <a:r>
              <a:rPr lang="en-US" dirty="0" smtClean="0">
                <a:solidFill>
                  <a:srgbClr val="FFFF00"/>
                </a:solidFill>
                <a:latin typeface="Arial" panose="020B0604020202020204" pitchFamily="34" charset="0"/>
                <a:cs typeface="Arial" panose="020B0604020202020204" pitchFamily="34" charset="0"/>
              </a:rPr>
              <a:t>                                                                                                                                                                                - Geographical Origin: Romanians, foreigners</a:t>
            </a:r>
          </a:p>
          <a:p>
            <a:pPr>
              <a:buNone/>
            </a:pPr>
            <a:r>
              <a:rPr lang="en-US" dirty="0" smtClean="0">
                <a:solidFill>
                  <a:srgbClr val="FFFF00"/>
                </a:solidFill>
                <a:latin typeface="Arial" panose="020B0604020202020204" pitchFamily="34" charset="0"/>
                <a:cs typeface="Arial" panose="020B0604020202020204" pitchFamily="34" charset="0"/>
              </a:rPr>
              <a:t>An essential role will be played by the following criteria:</a:t>
            </a:r>
          </a:p>
          <a:p>
            <a:pPr>
              <a:buNone/>
            </a:pPr>
            <a:r>
              <a:rPr lang="en-US" dirty="0" smtClean="0">
                <a:solidFill>
                  <a:srgbClr val="FFFF00"/>
                </a:solidFill>
                <a:latin typeface="Arial" panose="020B0604020202020204" pitchFamily="34" charset="0"/>
                <a:cs typeface="Arial" panose="020B0604020202020204" pitchFamily="34" charset="0"/>
              </a:rPr>
              <a:t>1. Purpose of the trip</a:t>
            </a:r>
          </a:p>
          <a:p>
            <a:pPr>
              <a:buNone/>
            </a:pPr>
            <a:r>
              <a:rPr lang="en-US" dirty="0" smtClean="0">
                <a:solidFill>
                  <a:srgbClr val="FFFF00"/>
                </a:solidFill>
                <a:latin typeface="Arial" panose="020B0604020202020204" pitchFamily="34" charset="0"/>
                <a:cs typeface="Arial" panose="020B0604020202020204" pitchFamily="34" charset="0"/>
              </a:rPr>
              <a:t>2. Needs, motivations and benefits (benefits) searched by tourists</a:t>
            </a:r>
          </a:p>
          <a:p>
            <a:pPr>
              <a:buNone/>
            </a:pPr>
            <a:r>
              <a:rPr lang="en-US" dirty="0" smtClean="0">
                <a:solidFill>
                  <a:srgbClr val="FFFF00"/>
                </a:solidFill>
                <a:latin typeface="Arial" panose="020B0604020202020204" pitchFamily="34" charset="0"/>
                <a:cs typeface="Arial" panose="020B0604020202020204" pitchFamily="34" charset="0"/>
              </a:rPr>
              <a:t>3. Behavior of clients (tourists)</a:t>
            </a:r>
          </a:p>
          <a:p>
            <a:pPr>
              <a:buNone/>
            </a:pPr>
            <a:r>
              <a:rPr lang="en-US" dirty="0" smtClean="0">
                <a:solidFill>
                  <a:srgbClr val="FFFF00"/>
                </a:solidFill>
                <a:latin typeface="Arial" panose="020B0604020202020204" pitchFamily="34" charset="0"/>
                <a:cs typeface="Arial" panose="020B0604020202020204" pitchFamily="34" charset="0"/>
              </a:rPr>
              <a:t>4. Demographic, economic and geographic features of customers</a:t>
            </a:r>
          </a:p>
          <a:p>
            <a:pPr>
              <a:buNone/>
            </a:pPr>
            <a:r>
              <a:rPr lang="en-US" dirty="0" smtClean="0">
                <a:solidFill>
                  <a:srgbClr val="FFFF00"/>
                </a:solidFill>
                <a:latin typeface="Arial" panose="020B0604020202020204" pitchFamily="34" charset="0"/>
                <a:cs typeface="Arial" panose="020B0604020202020204" pitchFamily="34" charset="0"/>
              </a:rPr>
              <a:t>5. The psychological characteristics of tourists</a:t>
            </a:r>
          </a:p>
          <a:p>
            <a:pPr>
              <a:buNone/>
            </a:pPr>
            <a:r>
              <a:rPr lang="en-US" dirty="0" smtClean="0">
                <a:solidFill>
                  <a:srgbClr val="FFFF00"/>
                </a:solidFill>
                <a:latin typeface="Arial" panose="020B0604020202020204" pitchFamily="34" charset="0"/>
                <a:cs typeface="Arial" panose="020B0604020202020204" pitchFamily="34" charset="0"/>
              </a:rPr>
              <a:t>6. Sensitivity to price</a:t>
            </a:r>
          </a:p>
        </p:txBody>
      </p:sp>
    </p:spTree>
    <p:extLst>
      <p:ext uri="{BB962C8B-B14F-4D97-AF65-F5344CB8AC3E}">
        <p14:creationId xmlns:p14="http://schemas.microsoft.com/office/powerpoint/2010/main" val="673419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80451"/>
            <a:ext cx="10515600" cy="1325563"/>
          </a:xfrm>
          <a:solidFill>
            <a:schemeClr val="accent4">
              <a:lumMod val="40000"/>
              <a:lumOff val="60000"/>
            </a:schemeClr>
          </a:solidFill>
        </p:spPr>
        <p:txBody>
          <a:bodyPr>
            <a:normAutofit/>
          </a:bodyPr>
          <a:lstStyle/>
          <a:p>
            <a:pPr algn="ctr"/>
            <a:r>
              <a:rPr lang="en-GB" altLang="en-US" sz="5400" b="1" dirty="0" smtClean="0">
                <a:solidFill>
                  <a:schemeClr val="accent5">
                    <a:lumMod val="40000"/>
                    <a:lumOff val="60000"/>
                  </a:schemeClr>
                </a:solidFill>
                <a:effectLst>
                  <a:outerShdw blurRad="38100" dist="38100" dir="2700000" algn="tl">
                    <a:srgbClr val="000000">
                      <a:alpha val="43137"/>
                    </a:srgbClr>
                  </a:outerShdw>
                </a:effectLst>
              </a:rPr>
              <a:t>Micro and Macro Environment</a:t>
            </a:r>
            <a:endParaRPr lang="en-US" sz="5400" dirty="0">
              <a:solidFill>
                <a:schemeClr val="accent5">
                  <a:lumMod val="40000"/>
                  <a:lumOff val="60000"/>
                </a:schemeClr>
              </a:solidFill>
              <a:effectLst>
                <a:outerShdw blurRad="38100" dist="38100" dir="2700000" algn="tl">
                  <a:srgbClr val="000000">
                    <a:alpha val="43137"/>
                  </a:srgbClr>
                </a:outerShdw>
              </a:effectLst>
            </a:endParaRPr>
          </a:p>
        </p:txBody>
      </p:sp>
      <p:sp>
        <p:nvSpPr>
          <p:cNvPr id="5" name="Content Placeholder 4"/>
          <p:cNvSpPr>
            <a:spLocks noGrp="1"/>
          </p:cNvSpPr>
          <p:nvPr>
            <p:ph idx="1"/>
          </p:nvPr>
        </p:nvSpPr>
        <p:spPr>
          <a:xfrm>
            <a:off x="1210614" y="2021983"/>
            <a:ext cx="9839459" cy="3425780"/>
          </a:xfrm>
          <a:prstGeom prst="wedgeEllipseCallout">
            <a:avLst>
              <a:gd name="adj1" fmla="val -23626"/>
              <a:gd name="adj2" fmla="val 645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r>
              <a:rPr lang="en-US" sz="1800" dirty="0" smtClean="0"/>
              <a:t>Customer Analysis - are the natural or legal persons who buy or use tourist products</a:t>
            </a:r>
          </a:p>
          <a:p>
            <a:r>
              <a:rPr lang="en-US" sz="1800" dirty="0" smtClean="0"/>
              <a:t>Competitor Analysis - represents any other enterprise offering the same tourist products or similar products</a:t>
            </a:r>
          </a:p>
          <a:p>
            <a:r>
              <a:rPr lang="en-US" sz="1800" dirty="0" smtClean="0"/>
              <a:t>Suppliers - physical or legal persons who provide goods / services against third parties</a:t>
            </a:r>
          </a:p>
          <a:p>
            <a:r>
              <a:rPr lang="en-US" sz="1800" dirty="0" smtClean="0"/>
              <a:t>Intermediaries - Travel Agencies</a:t>
            </a:r>
            <a:r>
              <a:rPr lang="it-IT" sz="1800" dirty="0"/>
              <a:t>     </a:t>
            </a:r>
            <a:endParaRPr lang="en-US" sz="1800" dirty="0"/>
          </a:p>
        </p:txBody>
      </p:sp>
      <p:sp>
        <p:nvSpPr>
          <p:cNvPr id="7" name="Title 1"/>
          <p:cNvSpPr txBox="1">
            <a:spLocks/>
          </p:cNvSpPr>
          <p:nvPr/>
        </p:nvSpPr>
        <p:spPr>
          <a:xfrm>
            <a:off x="-308020" y="553243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5400" b="1" dirty="0" smtClean="0">
                <a:solidFill>
                  <a:srgbClr val="FF0000"/>
                </a:solidFill>
                <a:effectLst>
                  <a:outerShdw blurRad="38100" dist="38100" dir="2700000" algn="tl">
                    <a:srgbClr val="000000">
                      <a:alpha val="43137"/>
                    </a:srgbClr>
                  </a:outerShdw>
                </a:effectLst>
              </a:rPr>
              <a:t>Micro Environment</a:t>
            </a:r>
            <a:endParaRPr lang="en-US" sz="5400"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2169552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lumMod val="40000"/>
              <a:lumOff val="60000"/>
            </a:schemeClr>
          </a:solidFill>
        </p:spPr>
        <p:txBody>
          <a:bodyPr>
            <a:normAutofit/>
          </a:bodyPr>
          <a:lstStyle/>
          <a:p>
            <a:pPr algn="ctr"/>
            <a:r>
              <a:rPr lang="en-GB" altLang="en-US" sz="5400" b="1" dirty="0" smtClean="0">
                <a:solidFill>
                  <a:schemeClr val="accent5">
                    <a:lumMod val="40000"/>
                    <a:lumOff val="60000"/>
                  </a:schemeClr>
                </a:solidFill>
                <a:effectLst>
                  <a:outerShdw blurRad="38100" dist="38100" dir="2700000" algn="tl">
                    <a:srgbClr val="000000">
                      <a:alpha val="43137"/>
                    </a:srgbClr>
                  </a:outerShdw>
                </a:effectLst>
              </a:rPr>
              <a:t>Micro and Macro Environment</a:t>
            </a:r>
            <a:endParaRPr lang="en-US" sz="5400" dirty="0">
              <a:solidFill>
                <a:schemeClr val="accent5">
                  <a:lumMod val="40000"/>
                  <a:lumOff val="60000"/>
                </a:schemeClr>
              </a:solidFill>
              <a:effectLst>
                <a:outerShdw blurRad="38100" dist="38100" dir="2700000" algn="tl">
                  <a:srgbClr val="000000">
                    <a:alpha val="43137"/>
                  </a:srgbClr>
                </a:outerShdw>
              </a:effectLst>
            </a:endParaRPr>
          </a:p>
        </p:txBody>
      </p:sp>
      <p:sp>
        <p:nvSpPr>
          <p:cNvPr id="4" name="Content Placeholder 2"/>
          <p:cNvSpPr>
            <a:spLocks noGrp="1"/>
          </p:cNvSpPr>
          <p:nvPr>
            <p:ph idx="1"/>
          </p:nvPr>
        </p:nvSpPr>
        <p:spPr/>
        <p:txBody>
          <a:bodyPr>
            <a:normAutofit fontScale="92500" lnSpcReduction="10000"/>
          </a:bodyPr>
          <a:lstStyle/>
          <a:p>
            <a:endParaRPr lang="en-US" dirty="0" smtClean="0"/>
          </a:p>
          <a:p>
            <a:endParaRPr lang="en-US" dirty="0"/>
          </a:p>
          <a:p>
            <a:endParaRPr lang="en-US" sz="3600" dirty="0" smtClean="0"/>
          </a:p>
          <a:p>
            <a:endParaRPr lang="en-US" sz="3600" dirty="0"/>
          </a:p>
          <a:p>
            <a:endParaRPr lang="en-US" sz="3600" dirty="0" smtClean="0"/>
          </a:p>
          <a:p>
            <a:pPr marL="0" indent="0">
              <a:buNone/>
            </a:pPr>
            <a:r>
              <a:rPr lang="en-US" sz="3600" dirty="0" smtClean="0"/>
              <a:t>         </a:t>
            </a:r>
          </a:p>
          <a:p>
            <a:pPr marL="0" indent="0">
              <a:buNone/>
            </a:pPr>
            <a:r>
              <a:rPr lang="en-US" sz="3600" dirty="0"/>
              <a:t> </a:t>
            </a:r>
            <a:r>
              <a:rPr lang="en-US" sz="3600" dirty="0" smtClean="0"/>
              <a:t>       </a:t>
            </a:r>
          </a:p>
          <a:p>
            <a:pPr marL="0" indent="0">
              <a:buNone/>
            </a:pPr>
            <a:r>
              <a:rPr lang="en-US" sz="3600" dirty="0"/>
              <a:t> </a:t>
            </a:r>
            <a:r>
              <a:rPr lang="en-US" sz="3600" dirty="0" smtClean="0"/>
              <a:t>            </a:t>
            </a:r>
            <a:r>
              <a:rPr lang="en-US" sz="4800" b="1" dirty="0" smtClean="0">
                <a:solidFill>
                  <a:srgbClr val="FF0000"/>
                </a:solidFill>
                <a:effectLst>
                  <a:outerShdw blurRad="38100" dist="38100" dir="2700000" algn="tl">
                    <a:srgbClr val="000000">
                      <a:alpha val="43137"/>
                    </a:srgbClr>
                  </a:outerShdw>
                </a:effectLst>
                <a:latin typeface="Calibri Light" panose="020F0302020204030204" pitchFamily="34" charset="0"/>
              </a:rPr>
              <a:t>MACRO ENVIROMENT</a:t>
            </a:r>
            <a:endParaRPr lang="en-US" sz="3000" b="1" dirty="0" smtClean="0">
              <a:solidFill>
                <a:srgbClr val="FF0000"/>
              </a:solidFill>
              <a:effectLst>
                <a:outerShdw blurRad="38100" dist="38100" dir="2700000" algn="tl">
                  <a:srgbClr val="000000">
                    <a:alpha val="43137"/>
                  </a:srgbClr>
                </a:outerShdw>
              </a:effectLst>
              <a:latin typeface="Calibri Light" panose="020F0302020204030204" pitchFamily="34" charset="0"/>
            </a:endParaRPr>
          </a:p>
          <a:p>
            <a:endParaRPr lang="en-US" dirty="0" smtClean="0"/>
          </a:p>
          <a:p>
            <a:endParaRPr lang="en-US" dirty="0" smtClean="0"/>
          </a:p>
          <a:p>
            <a:endParaRPr lang="en-US" dirty="0"/>
          </a:p>
          <a:p>
            <a:endParaRPr lang="en-US" dirty="0"/>
          </a:p>
        </p:txBody>
      </p:sp>
      <p:sp>
        <p:nvSpPr>
          <p:cNvPr id="5" name="Oval Callout 4"/>
          <p:cNvSpPr/>
          <p:nvPr/>
        </p:nvSpPr>
        <p:spPr>
          <a:xfrm>
            <a:off x="1184855" y="1825625"/>
            <a:ext cx="9131121" cy="3248651"/>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dirty="0" smtClean="0"/>
              <a:t>Economic Factors - Economic Cycle</a:t>
            </a:r>
          </a:p>
          <a:p>
            <a:pPr marL="285750" indent="-285750">
              <a:buFont typeface="Arial" panose="020B0604020202020204" pitchFamily="34" charset="0"/>
              <a:buChar char="•"/>
            </a:pPr>
            <a:r>
              <a:rPr lang="en-US" dirty="0" smtClean="0"/>
              <a:t>Technological Factors - Media</a:t>
            </a:r>
          </a:p>
          <a:p>
            <a:pPr marL="285750" indent="-285750">
              <a:buFont typeface="Arial" panose="020B0604020202020204" pitchFamily="34" charset="0"/>
              <a:buChar char="•"/>
            </a:pPr>
            <a:r>
              <a:rPr lang="en-US" dirty="0" smtClean="0"/>
              <a:t>Demographic And Socio Cultural Factors - General living standards</a:t>
            </a:r>
          </a:p>
          <a:p>
            <a:pPr marL="285750" indent="-285750">
              <a:buFont typeface="Arial" panose="020B0604020202020204" pitchFamily="34" charset="0"/>
              <a:buChar char="•"/>
            </a:pPr>
            <a:r>
              <a:rPr lang="en-US" dirty="0" smtClean="0"/>
              <a:t>Political Factors - Government Budget Deficits</a:t>
            </a:r>
            <a:endParaRPr lang="en-US" dirty="0"/>
          </a:p>
        </p:txBody>
      </p:sp>
    </p:spTree>
    <p:extLst>
      <p:ext uri="{BB962C8B-B14F-4D97-AF65-F5344CB8AC3E}">
        <p14:creationId xmlns:p14="http://schemas.microsoft.com/office/powerpoint/2010/main" val="4588930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solidFill>
        </p:spPr>
        <p:txBody>
          <a:bodyPr>
            <a:normAutofit/>
          </a:bodyPr>
          <a:lstStyle/>
          <a:p>
            <a:pPr algn="ctr"/>
            <a:r>
              <a:rPr lang="en-GB" altLang="en-US" sz="5400" b="1" dirty="0" smtClean="0">
                <a:solidFill>
                  <a:schemeClr val="accent4"/>
                </a:solidFill>
                <a:effectLst>
                  <a:outerShdw blurRad="38100" dist="38100" dir="2700000" algn="tl">
                    <a:srgbClr val="000000">
                      <a:alpha val="43137"/>
                    </a:srgbClr>
                  </a:outerShdw>
                </a:effectLst>
              </a:rPr>
              <a:t>PESTLE Analysis</a:t>
            </a:r>
            <a:endParaRPr lang="en-US" sz="5400" dirty="0">
              <a:solidFill>
                <a:schemeClr val="accent4"/>
              </a:solidFill>
              <a:effectLst>
                <a:outerShdw blurRad="38100" dist="38100" dir="2700000" algn="tl">
                  <a:srgbClr val="000000">
                    <a:alpha val="43137"/>
                  </a:srgbClr>
                </a:outerShdw>
              </a:effectLst>
            </a:endParaRPr>
          </a:p>
        </p:txBody>
      </p:sp>
      <p:graphicFrame>
        <p:nvGraphicFramePr>
          <p:cNvPr id="4" name="Content Placeholder 18"/>
          <p:cNvGraphicFramePr>
            <a:graphicFrameLocks noGrp="1"/>
          </p:cNvGraphicFramePr>
          <p:nvPr>
            <p:ph idx="1"/>
            <p:extLst>
              <p:ext uri="{D42A27DB-BD31-4B8C-83A1-F6EECF244321}">
                <p14:modId xmlns:p14="http://schemas.microsoft.com/office/powerpoint/2010/main" val="177811002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txBox="1">
            <a:spLocks/>
          </p:cNvSpPr>
          <p:nvPr/>
        </p:nvSpPr>
        <p:spPr>
          <a:xfrm>
            <a:off x="2766811" y="1803042"/>
            <a:ext cx="6673403" cy="5054958"/>
          </a:xfrm>
          <a:prstGeom prst="rect">
            <a:avLst/>
          </a:prstGeom>
          <a:solidFill>
            <a:schemeClr val="accent4">
              <a:lumMod val="75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indent="-571500">
              <a:buFont typeface="Arial" panose="020B0604020202020204" pitchFamily="34" charset="0"/>
              <a:buChar char="•"/>
            </a:pPr>
            <a:r>
              <a:rPr lang="en-US" altLang="en-US" sz="1600" b="1" u="sng" dirty="0" smtClean="0">
                <a:solidFill>
                  <a:srgbClr val="FFFF00"/>
                </a:solidFill>
                <a:latin typeface="Arial" panose="020B0604020202020204" pitchFamily="34" charset="0"/>
                <a:cs typeface="Arial" panose="020B0604020202020204" pitchFamily="34" charset="0"/>
              </a:rPr>
              <a:t>Political:</a:t>
            </a:r>
          </a:p>
          <a:p>
            <a:r>
              <a:rPr lang="en-US" altLang="en-US" sz="1600" dirty="0" smtClean="0">
                <a:solidFill>
                  <a:srgbClr val="FFFF00"/>
                </a:solidFill>
                <a:latin typeface="Arial" panose="020B0604020202020204" pitchFamily="34" charset="0"/>
                <a:cs typeface="Arial" panose="020B0604020202020204" pitchFamily="34" charset="0"/>
              </a:rPr>
              <a:t>The political environment influences the economic decisions that are dominant, and political interests have priority over economic ones most of the time.</a:t>
            </a:r>
          </a:p>
          <a:p>
            <a:pPr marL="571500" indent="-571500">
              <a:buFont typeface="Arial" panose="020B0604020202020204" pitchFamily="34" charset="0"/>
              <a:buChar char="•"/>
            </a:pPr>
            <a:r>
              <a:rPr lang="en-US" altLang="en-US" sz="1600" b="1" u="sng" dirty="0" smtClean="0">
                <a:solidFill>
                  <a:srgbClr val="FFFF00"/>
                </a:solidFill>
                <a:latin typeface="Arial" panose="020B0604020202020204" pitchFamily="34" charset="0"/>
                <a:cs typeface="Arial" panose="020B0604020202020204" pitchFamily="34" charset="0"/>
              </a:rPr>
              <a:t>Economical:</a:t>
            </a:r>
          </a:p>
          <a:p>
            <a:r>
              <a:rPr lang="en-US" altLang="en-US" sz="1600" dirty="0" smtClean="0">
                <a:solidFill>
                  <a:srgbClr val="FFFF00"/>
                </a:solidFill>
                <a:latin typeface="Arial" panose="020B0604020202020204" pitchFamily="34" charset="0"/>
                <a:cs typeface="Arial" panose="020B0604020202020204" pitchFamily="34" charset="0"/>
              </a:rPr>
              <a:t>The economic environment of </a:t>
            </a:r>
            <a:r>
              <a:rPr lang="en-US" altLang="en-US" sz="1600" dirty="0" err="1" smtClean="0">
                <a:solidFill>
                  <a:srgbClr val="FFFF00"/>
                </a:solidFill>
                <a:latin typeface="Arial" panose="020B0604020202020204" pitchFamily="34" charset="0"/>
                <a:cs typeface="Arial" panose="020B0604020202020204" pitchFamily="34" charset="0"/>
              </a:rPr>
              <a:t>Murighiol</a:t>
            </a:r>
            <a:r>
              <a:rPr lang="en-US" altLang="en-US" sz="1600" dirty="0" smtClean="0">
                <a:solidFill>
                  <a:srgbClr val="FFFF00"/>
                </a:solidFill>
                <a:latin typeface="Arial" panose="020B0604020202020204" pitchFamily="34" charset="0"/>
                <a:cs typeface="Arial" panose="020B0604020202020204" pitchFamily="34" charset="0"/>
              </a:rPr>
              <a:t> is good. But the income of the population is medium.</a:t>
            </a:r>
          </a:p>
          <a:p>
            <a:r>
              <a:rPr lang="en-US" altLang="en-US" sz="1600" dirty="0" smtClean="0">
                <a:solidFill>
                  <a:srgbClr val="FFFF00"/>
                </a:solidFill>
                <a:latin typeface="Arial" panose="020B0604020202020204" pitchFamily="34" charset="0"/>
                <a:cs typeface="Arial" panose="020B0604020202020204" pitchFamily="34" charset="0"/>
              </a:rPr>
              <a:t>-The level of development could be very high, the village being surrounded by many tourist attractions.</a:t>
            </a:r>
          </a:p>
          <a:p>
            <a:r>
              <a:rPr lang="en-US" altLang="en-US" sz="1600" dirty="0" smtClean="0">
                <a:solidFill>
                  <a:srgbClr val="FFFF00"/>
                </a:solidFill>
                <a:latin typeface="Arial" panose="020B0604020202020204" pitchFamily="34" charset="0"/>
                <a:cs typeface="Arial" panose="020B0604020202020204" pitchFamily="34" charset="0"/>
              </a:rPr>
              <a:t>In the Danube Delta, tourism is constantly developing, but being an industry-free area, inflation and the rate of unemployment have a negative impact on tourism in the area. Currently, part of the Romanian  residents resort to borrowing for different needs, including the need to travel.</a:t>
            </a:r>
          </a:p>
          <a:p>
            <a:r>
              <a:rPr lang="en-US" altLang="en-US" sz="1600" dirty="0" smtClean="0">
                <a:solidFill>
                  <a:srgbClr val="FFFF00"/>
                </a:solidFill>
                <a:latin typeface="Arial" panose="020B0604020202020204" pitchFamily="34" charset="0"/>
                <a:cs typeface="Arial" panose="020B0604020202020204" pitchFamily="34" charset="0"/>
              </a:rPr>
              <a:t>The European Union supports Romania and finances the tourism industry.</a:t>
            </a:r>
          </a:p>
          <a:p>
            <a:pPr marL="571500" indent="-571500">
              <a:buFont typeface="Arial" panose="020B0604020202020204" pitchFamily="34" charset="0"/>
              <a:buChar char="•"/>
            </a:pPr>
            <a:r>
              <a:rPr lang="en-US" altLang="en-US" sz="1600" b="1" u="sng" dirty="0" smtClean="0">
                <a:solidFill>
                  <a:srgbClr val="FFFF00"/>
                </a:solidFill>
                <a:latin typeface="Arial" panose="020B0604020202020204" pitchFamily="34" charset="0"/>
                <a:cs typeface="Arial" panose="020B0604020202020204" pitchFamily="34" charset="0"/>
              </a:rPr>
              <a:t>Social:</a:t>
            </a:r>
          </a:p>
          <a:p>
            <a:r>
              <a:rPr lang="en-US" altLang="en-US" sz="1600" dirty="0" smtClean="0">
                <a:solidFill>
                  <a:srgbClr val="FFFF00"/>
                </a:solidFill>
                <a:latin typeface="Arial" panose="020B0604020202020204" pitchFamily="34" charset="0"/>
                <a:cs typeface="Arial" panose="020B0604020202020204" pitchFamily="34" charset="0"/>
              </a:rPr>
              <a:t>The social and cultural environment is a determining factor in tourism. </a:t>
            </a:r>
            <a:r>
              <a:rPr lang="en-US" altLang="en-US" sz="1600" dirty="0" err="1" smtClean="0">
                <a:solidFill>
                  <a:srgbClr val="FFFF00"/>
                </a:solidFill>
                <a:latin typeface="Arial" panose="020B0604020202020204" pitchFamily="34" charset="0"/>
                <a:cs typeface="Arial" panose="020B0604020202020204" pitchFamily="34" charset="0"/>
              </a:rPr>
              <a:t>Murighiol</a:t>
            </a:r>
            <a:r>
              <a:rPr lang="en-US" altLang="en-US" sz="1600" dirty="0" smtClean="0">
                <a:solidFill>
                  <a:srgbClr val="FFFF00"/>
                </a:solidFill>
                <a:latin typeface="Arial" panose="020B0604020202020204" pitchFamily="34" charset="0"/>
                <a:cs typeface="Arial" panose="020B0604020202020204" pitchFamily="34" charset="0"/>
              </a:rPr>
              <a:t> is the favorite of those who choose to spend their holidays in the Danube Delta. The </a:t>
            </a:r>
            <a:r>
              <a:rPr lang="en-US" altLang="en-US" sz="1600" dirty="0" err="1" smtClean="0">
                <a:solidFill>
                  <a:srgbClr val="FFFF00"/>
                </a:solidFill>
                <a:latin typeface="Arial" panose="020B0604020202020204" pitchFamily="34" charset="0"/>
                <a:cs typeface="Arial" panose="020B0604020202020204" pitchFamily="34" charset="0"/>
              </a:rPr>
              <a:t>Murighiol</a:t>
            </a:r>
            <a:r>
              <a:rPr lang="en-US" altLang="en-US" sz="1600" dirty="0" smtClean="0">
                <a:solidFill>
                  <a:srgbClr val="FFFF00"/>
                </a:solidFill>
                <a:latin typeface="Arial" panose="020B0604020202020204" pitchFamily="34" charset="0"/>
                <a:cs typeface="Arial" panose="020B0604020202020204" pitchFamily="34" charset="0"/>
              </a:rPr>
              <a:t> has a rich history from antiquity when the current village hearth was at Black Sea port.</a:t>
            </a:r>
            <a:endParaRPr lang="en-US" sz="1600"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03564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solidFill>
        </p:spPr>
        <p:txBody>
          <a:bodyPr>
            <a:normAutofit/>
          </a:bodyPr>
          <a:lstStyle/>
          <a:p>
            <a:pPr algn="ctr"/>
            <a:r>
              <a:rPr lang="en-GB" altLang="en-US" sz="5400" b="1" dirty="0" smtClean="0">
                <a:solidFill>
                  <a:schemeClr val="accent4"/>
                </a:solidFill>
                <a:effectLst>
                  <a:outerShdw blurRad="38100" dist="38100" dir="2700000" algn="tl">
                    <a:srgbClr val="000000">
                      <a:alpha val="43137"/>
                    </a:srgbClr>
                  </a:outerShdw>
                </a:effectLst>
              </a:rPr>
              <a:t>PESTLE Analysis</a:t>
            </a:r>
            <a:endParaRPr lang="en-US" sz="5400" dirty="0">
              <a:solidFill>
                <a:schemeClr val="accent4"/>
              </a:solidFill>
              <a:effectLst>
                <a:outerShdw blurRad="38100" dist="38100" dir="2700000" algn="tl">
                  <a:srgbClr val="000000">
                    <a:alpha val="43137"/>
                  </a:srgbClr>
                </a:outerShdw>
              </a:effectLst>
            </a:endParaRPr>
          </a:p>
        </p:txBody>
      </p:sp>
      <p:graphicFrame>
        <p:nvGraphicFramePr>
          <p:cNvPr id="4" name="Content Placeholder 18"/>
          <p:cNvGraphicFramePr>
            <a:graphicFrameLocks noGrp="1"/>
          </p:cNvGraphicFramePr>
          <p:nvPr>
            <p:ph idx="1"/>
            <p:extLst>
              <p:ext uri="{D42A27DB-BD31-4B8C-83A1-F6EECF244321}">
                <p14:modId xmlns:p14="http://schemas.microsoft.com/office/powerpoint/2010/main" val="144101701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txBox="1">
            <a:spLocks/>
          </p:cNvSpPr>
          <p:nvPr/>
        </p:nvSpPr>
        <p:spPr>
          <a:xfrm>
            <a:off x="2781837" y="1803042"/>
            <a:ext cx="6658377" cy="5054958"/>
          </a:xfrm>
          <a:prstGeom prst="rect">
            <a:avLst/>
          </a:prstGeom>
          <a:solidFill>
            <a:schemeClr val="accent4">
              <a:lumMod val="75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indent="-571500">
              <a:buFont typeface="Arial" panose="020B0604020202020204" pitchFamily="34" charset="0"/>
              <a:buChar char="•"/>
            </a:pPr>
            <a:r>
              <a:rPr lang="en-US" altLang="en-US" sz="1600" b="1" u="sng" dirty="0" smtClean="0">
                <a:solidFill>
                  <a:srgbClr val="FFFF00"/>
                </a:solidFill>
                <a:latin typeface="Arial" panose="020B0604020202020204" pitchFamily="34" charset="0"/>
                <a:cs typeface="Arial" panose="020B0604020202020204" pitchFamily="34" charset="0"/>
              </a:rPr>
              <a:t>Technological:</a:t>
            </a:r>
          </a:p>
          <a:p>
            <a:r>
              <a:rPr lang="en-US" altLang="en-US" sz="1600" dirty="0" smtClean="0">
                <a:solidFill>
                  <a:srgbClr val="FFFF00"/>
                </a:solidFill>
                <a:latin typeface="Arial" panose="020B0604020202020204" pitchFamily="34" charset="0"/>
                <a:cs typeface="Arial" panose="020B0604020202020204" pitchFamily="34" charset="0"/>
              </a:rPr>
              <a:t>The Internet has a need for communication. The links and the transmission of information between the services are carried out through the computerized system. Both the phone lines and the Post Office will get bigger, and they are very necessary.</a:t>
            </a:r>
          </a:p>
          <a:p>
            <a:pPr marL="571500" indent="-571500">
              <a:buFont typeface="Arial" panose="020B0604020202020204" pitchFamily="34" charset="0"/>
              <a:buChar char="•"/>
            </a:pPr>
            <a:r>
              <a:rPr lang="en-US" altLang="en-US" sz="1600" b="1" u="sng" dirty="0" smtClean="0">
                <a:solidFill>
                  <a:srgbClr val="FFFF00"/>
                </a:solidFill>
                <a:latin typeface="Arial" panose="020B0604020202020204" pitchFamily="34" charset="0"/>
                <a:cs typeface="Arial" panose="020B0604020202020204" pitchFamily="34" charset="0"/>
              </a:rPr>
              <a:t>Legal:</a:t>
            </a:r>
          </a:p>
          <a:p>
            <a:r>
              <a:rPr lang="en-US" altLang="en-US" sz="1600" dirty="0" smtClean="0">
                <a:solidFill>
                  <a:srgbClr val="FFFF00"/>
                </a:solidFill>
                <a:latin typeface="Arial" panose="020B0604020202020204" pitchFamily="34" charset="0"/>
                <a:cs typeface="Arial" panose="020B0604020202020204" pitchFamily="34" charset="0"/>
              </a:rPr>
              <a:t>Organizing and conducting tourism activity in Romania:</a:t>
            </a:r>
          </a:p>
          <a:p>
            <a:r>
              <a:rPr lang="en-US" altLang="en-US" sz="1600" dirty="0" smtClean="0">
                <a:solidFill>
                  <a:srgbClr val="FFFF00"/>
                </a:solidFill>
                <a:latin typeface="Arial" panose="020B0604020202020204" pitchFamily="34" charset="0"/>
                <a:cs typeface="Arial" panose="020B0604020202020204" pitchFamily="34" charset="0"/>
              </a:rPr>
              <a:t>- tourism - the branch of the national economy</a:t>
            </a:r>
          </a:p>
          <a:p>
            <a:r>
              <a:rPr lang="en-US" altLang="en-US" sz="1600" dirty="0" smtClean="0">
                <a:solidFill>
                  <a:srgbClr val="FFFF00"/>
                </a:solidFill>
                <a:latin typeface="Arial" panose="020B0604020202020204" pitchFamily="34" charset="0"/>
                <a:cs typeface="Arial" panose="020B0604020202020204" pitchFamily="34" charset="0"/>
              </a:rPr>
              <a:t>- tourism resources - components of the natural and anthropic environment</a:t>
            </a:r>
          </a:p>
          <a:p>
            <a:r>
              <a:rPr lang="en-US" altLang="en-US" sz="1600" dirty="0" smtClean="0">
                <a:solidFill>
                  <a:srgbClr val="FFFF00"/>
                </a:solidFill>
                <a:latin typeface="Arial" panose="020B0604020202020204" pitchFamily="34" charset="0"/>
                <a:cs typeface="Arial" panose="020B0604020202020204" pitchFamily="34" charset="0"/>
              </a:rPr>
              <a:t>- tourist patrimony</a:t>
            </a:r>
          </a:p>
          <a:p>
            <a:r>
              <a:rPr lang="en-US" altLang="en-US" sz="1600" dirty="0" smtClean="0">
                <a:solidFill>
                  <a:srgbClr val="FFFF00"/>
                </a:solidFill>
                <a:latin typeface="Arial" panose="020B0604020202020204" pitchFamily="34" charset="0"/>
                <a:cs typeface="Arial" panose="020B0604020202020204" pitchFamily="34" charset="0"/>
              </a:rPr>
              <a:t>- tourism resources and structures made for the purpose of their </a:t>
            </a:r>
          </a:p>
          <a:p>
            <a:r>
              <a:rPr lang="en-US" altLang="en-US" sz="1600" dirty="0" smtClean="0">
                <a:solidFill>
                  <a:srgbClr val="FFFF00"/>
                </a:solidFill>
                <a:latin typeface="Arial" panose="020B0604020202020204" pitchFamily="34" charset="0"/>
                <a:cs typeface="Arial" panose="020B0604020202020204" pitchFamily="34" charset="0"/>
              </a:rPr>
              <a:t>  valorization through tourism activities</a:t>
            </a:r>
          </a:p>
          <a:p>
            <a:r>
              <a:rPr lang="en-US" altLang="en-US" sz="1600" dirty="0" smtClean="0">
                <a:solidFill>
                  <a:srgbClr val="FFFF00"/>
                </a:solidFill>
                <a:latin typeface="Arial" panose="020B0604020202020204" pitchFamily="34" charset="0"/>
                <a:cs typeface="Arial" panose="020B0604020202020204" pitchFamily="34" charset="0"/>
              </a:rPr>
              <a:t>- </a:t>
            </a:r>
            <a:r>
              <a:rPr lang="en-US" altLang="en-US" sz="1600" dirty="0" err="1" smtClean="0">
                <a:solidFill>
                  <a:srgbClr val="FFFF00"/>
                </a:solidFill>
                <a:latin typeface="Arial" panose="020B0604020202020204" pitchFamily="34" charset="0"/>
                <a:cs typeface="Arial" panose="020B0604020202020204" pitchFamily="34" charset="0"/>
              </a:rPr>
              <a:t>treasurement</a:t>
            </a:r>
            <a:r>
              <a:rPr lang="en-US" altLang="en-US" sz="1600" dirty="0" smtClean="0">
                <a:solidFill>
                  <a:srgbClr val="FFFF00"/>
                </a:solidFill>
                <a:latin typeface="Arial" panose="020B0604020202020204" pitchFamily="34" charset="0"/>
                <a:cs typeface="Arial" panose="020B0604020202020204" pitchFamily="34" charset="0"/>
              </a:rPr>
              <a:t> building structure</a:t>
            </a:r>
          </a:p>
          <a:p>
            <a:r>
              <a:rPr lang="en-US" altLang="en-US" sz="1600" dirty="0" smtClean="0">
                <a:solidFill>
                  <a:srgbClr val="FFFF00"/>
                </a:solidFill>
                <a:latin typeface="Arial" panose="020B0604020202020204" pitchFamily="34" charset="0"/>
                <a:cs typeface="Arial" panose="020B0604020202020204" pitchFamily="34" charset="0"/>
              </a:rPr>
              <a:t>- any construction and arrangement are designed for, accommodation of tourists, serving meals, recreation, special transport, spa treatment, together with the related services.</a:t>
            </a:r>
          </a:p>
          <a:p>
            <a:pPr marL="571500" indent="-571500">
              <a:buFont typeface="Arial" panose="020B0604020202020204" pitchFamily="34" charset="0"/>
              <a:buChar char="•"/>
            </a:pPr>
            <a:r>
              <a:rPr lang="en-US" altLang="en-US" sz="1600" b="1" u="sng" dirty="0" smtClean="0">
                <a:solidFill>
                  <a:srgbClr val="FFFF00"/>
                </a:solidFill>
                <a:latin typeface="Arial" panose="020B0604020202020204" pitchFamily="34" charset="0"/>
                <a:cs typeface="Arial" panose="020B0604020202020204" pitchFamily="34" charset="0"/>
              </a:rPr>
              <a:t>Environmental: </a:t>
            </a:r>
          </a:p>
          <a:p>
            <a:r>
              <a:rPr lang="en-US" altLang="en-US" sz="1600" dirty="0" smtClean="0">
                <a:solidFill>
                  <a:srgbClr val="FFFF00"/>
                </a:solidFill>
                <a:latin typeface="Arial" panose="020B0604020202020204" pitchFamily="34" charset="0"/>
                <a:cs typeface="Arial" panose="020B0604020202020204" pitchFamily="34" charset="0"/>
              </a:rPr>
              <a:t>Water protection</a:t>
            </a:r>
          </a:p>
          <a:p>
            <a:r>
              <a:rPr lang="en-US" altLang="en-US" sz="1600" dirty="0" smtClean="0">
                <a:solidFill>
                  <a:srgbClr val="FFFF00"/>
                </a:solidFill>
                <a:latin typeface="Arial" panose="020B0604020202020204" pitchFamily="34" charset="0"/>
                <a:cs typeface="Arial" panose="020B0604020202020204" pitchFamily="34" charset="0"/>
              </a:rPr>
              <a:t>Protection of the atmosphere.</a:t>
            </a:r>
          </a:p>
          <a:p>
            <a:r>
              <a:rPr lang="en-US" altLang="en-US" sz="1600" dirty="0" smtClean="0">
                <a:solidFill>
                  <a:srgbClr val="FFFF00"/>
                </a:solidFill>
                <a:latin typeface="Arial" panose="020B0604020202020204" pitchFamily="34" charset="0"/>
                <a:cs typeface="Arial" panose="020B0604020202020204" pitchFamily="34" charset="0"/>
              </a:rPr>
              <a:t>Soil protection</a:t>
            </a:r>
          </a:p>
          <a:p>
            <a:r>
              <a:rPr lang="en-US" altLang="en-US" sz="1600" dirty="0" smtClean="0">
                <a:solidFill>
                  <a:srgbClr val="FFFF00"/>
                </a:solidFill>
                <a:latin typeface="Arial" panose="020B0604020202020204" pitchFamily="34" charset="0"/>
                <a:cs typeface="Arial" panose="020B0604020202020204" pitchFamily="34" charset="0"/>
              </a:rPr>
              <a:t>Protection of the atmosphere.</a:t>
            </a:r>
          </a:p>
          <a:p>
            <a:r>
              <a:rPr lang="en-US" altLang="en-US" sz="1600" dirty="0" smtClean="0">
                <a:solidFill>
                  <a:srgbClr val="FFFF00"/>
                </a:solidFill>
                <a:latin typeface="Arial" panose="020B0604020202020204" pitchFamily="34" charset="0"/>
                <a:cs typeface="Arial" panose="020B0604020202020204" pitchFamily="34" charset="0"/>
              </a:rPr>
              <a:t>Wastes and residues</a:t>
            </a:r>
            <a:endParaRPr lang="en-US" sz="1600"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50315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0006" y="334851"/>
            <a:ext cx="10503794" cy="1107583"/>
          </a:xfrm>
          <a:solidFill>
            <a:schemeClr val="accent4"/>
          </a:solidFill>
        </p:spPr>
        <p:txBody>
          <a:bodyPr>
            <a:normAutofit/>
          </a:bodyPr>
          <a:lstStyle/>
          <a:p>
            <a:pPr algn="ctr"/>
            <a:r>
              <a:rPr lang="en-GB" altLang="en-US" sz="5400" b="1" dirty="0" smtClean="0">
                <a:solidFill>
                  <a:schemeClr val="accent5">
                    <a:lumMod val="60000"/>
                    <a:lumOff val="40000"/>
                  </a:schemeClr>
                </a:solidFill>
                <a:effectLst>
                  <a:outerShdw blurRad="38100" dist="38100" dir="2700000" algn="tl">
                    <a:srgbClr val="000000">
                      <a:alpha val="43137"/>
                    </a:srgbClr>
                  </a:outerShdw>
                </a:effectLst>
              </a:rPr>
              <a:t>SWOT Analysis</a:t>
            </a:r>
            <a:endParaRPr lang="en-US" sz="5400" dirty="0">
              <a:solidFill>
                <a:schemeClr val="accent5">
                  <a:lumMod val="60000"/>
                  <a:lumOff val="40000"/>
                </a:schemeClr>
              </a:solidFill>
              <a:effectLst>
                <a:outerShdw blurRad="38100" dist="38100" dir="2700000" algn="tl">
                  <a:srgbClr val="000000">
                    <a:alpha val="43137"/>
                  </a:srgbClr>
                </a:outerShdw>
              </a:effectLst>
            </a:endParaRPr>
          </a:p>
        </p:txBody>
      </p:sp>
      <p:graphicFrame>
        <p:nvGraphicFramePr>
          <p:cNvPr id="4" name="Content Placeholder 4"/>
          <p:cNvGraphicFramePr>
            <a:graphicFrameLocks noGrp="1"/>
          </p:cNvGraphicFramePr>
          <p:nvPr>
            <p:ph idx="1"/>
            <p:extLst>
              <p:ext uri="{D42A27DB-BD31-4B8C-83A1-F6EECF244321}">
                <p14:modId xmlns:p14="http://schemas.microsoft.com/office/powerpoint/2010/main" val="4095214957"/>
              </p:ext>
            </p:extLst>
          </p:nvPr>
        </p:nvGraphicFramePr>
        <p:xfrm>
          <a:off x="838200" y="1481070"/>
          <a:ext cx="10515599" cy="50227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82388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solidFill>
        </p:spPr>
        <p:txBody>
          <a:bodyPr>
            <a:normAutofit/>
          </a:bodyPr>
          <a:lstStyle/>
          <a:p>
            <a:pPr algn="ctr"/>
            <a:r>
              <a:rPr lang="en-GB" altLang="en-US" sz="5400" b="1" dirty="0" smtClean="0">
                <a:solidFill>
                  <a:schemeClr val="accent4"/>
                </a:solidFill>
                <a:effectLst>
                  <a:outerShdw blurRad="38100" dist="38100" dir="2700000" algn="tl">
                    <a:srgbClr val="000000">
                      <a:alpha val="43137"/>
                    </a:srgbClr>
                  </a:outerShdw>
                </a:effectLst>
              </a:rPr>
              <a:t>Marketing Communication Mix</a:t>
            </a:r>
            <a:endParaRPr lang="en-US" sz="5400" dirty="0">
              <a:solidFill>
                <a:schemeClr val="accent4"/>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solidFill>
            <a:schemeClr val="accent4">
              <a:lumMod val="75000"/>
            </a:schemeClr>
          </a:solidFill>
        </p:spPr>
        <p:txBody>
          <a:bodyPr>
            <a:noAutofit/>
          </a:bodyPr>
          <a:lstStyle/>
          <a:p>
            <a:r>
              <a:rPr lang="en-US" sz="2000" dirty="0" smtClean="0">
                <a:solidFill>
                  <a:srgbClr val="FFFF00"/>
                </a:solidFill>
                <a:latin typeface="Arial" panose="020B0604020202020204" pitchFamily="34" charset="0"/>
                <a:cs typeface="Arial" panose="020B0604020202020204" pitchFamily="34" charset="0"/>
              </a:rPr>
              <a:t>Promoting printed materials or making computer </a:t>
            </a:r>
            <a:r>
              <a:rPr lang="en-US" sz="2000" dirty="0" err="1" smtClean="0">
                <a:solidFill>
                  <a:srgbClr val="FFFF00"/>
                </a:solidFill>
                <a:latin typeface="Arial" panose="020B0604020202020204" pitchFamily="34" charset="0"/>
                <a:cs typeface="Arial" panose="020B0604020202020204" pitchFamily="34" charset="0"/>
              </a:rPr>
              <a:t>guestbooks</a:t>
            </a:r>
            <a:r>
              <a:rPr lang="en-US" sz="2000" dirty="0" smtClean="0">
                <a:solidFill>
                  <a:srgbClr val="FFFF00"/>
                </a:solidFill>
                <a:latin typeface="Arial" panose="020B0604020202020204" pitchFamily="34" charset="0"/>
                <a:cs typeface="Arial" panose="020B0604020202020204" pitchFamily="34" charset="0"/>
              </a:rPr>
              <a:t>, summary with the hostel's service and access ways on the computer. </a:t>
            </a:r>
          </a:p>
          <a:p>
            <a:r>
              <a:rPr lang="en-US" sz="2000" dirty="0" smtClean="0">
                <a:solidFill>
                  <a:srgbClr val="FFFF00"/>
                </a:solidFill>
                <a:latin typeface="Arial" panose="020B0604020202020204" pitchFamily="34" charset="0"/>
                <a:cs typeface="Arial" panose="020B0604020202020204" pitchFamily="34" charset="0"/>
              </a:rPr>
              <a:t>The exact address of the pension, telephone number, email address and fax number where reservations can be made or additional information may be required. A modern way of promoting would be to create a web page that includes both the tourist area's images and the services offered by the tourist unit  </a:t>
            </a:r>
            <a:r>
              <a:rPr lang="en-US" sz="2000" b="1" dirty="0" smtClean="0">
                <a:solidFill>
                  <a:schemeClr val="accent4"/>
                </a:solidFill>
                <a:latin typeface="Arial" panose="020B0604020202020204" pitchFamily="34" charset="0"/>
                <a:cs typeface="Arial" panose="020B0604020202020204" pitchFamily="34" charset="0"/>
              </a:rPr>
              <a:t>(</a:t>
            </a:r>
            <a:r>
              <a:rPr lang="en-US" sz="2000" b="1" dirty="0" err="1" smtClean="0">
                <a:solidFill>
                  <a:schemeClr val="accent4"/>
                </a:solidFill>
                <a:latin typeface="Arial" panose="020B0604020202020204" pitchFamily="34" charset="0"/>
                <a:cs typeface="Arial" panose="020B0604020202020204" pitchFamily="34" charset="0"/>
              </a:rPr>
              <a:t>Hollensen</a:t>
            </a:r>
            <a:r>
              <a:rPr lang="en-US" sz="2000" b="1" dirty="0" smtClean="0">
                <a:solidFill>
                  <a:schemeClr val="accent4"/>
                </a:solidFill>
                <a:latin typeface="Arial" panose="020B0604020202020204" pitchFamily="34" charset="0"/>
                <a:cs typeface="Arial" panose="020B0604020202020204" pitchFamily="34" charset="0"/>
              </a:rPr>
              <a:t>, 2015).</a:t>
            </a:r>
          </a:p>
          <a:p>
            <a:r>
              <a:rPr lang="en-US" sz="2000" dirty="0" smtClean="0">
                <a:solidFill>
                  <a:srgbClr val="FFFF00"/>
                </a:solidFill>
                <a:latin typeface="Arial" panose="020B0604020202020204" pitchFamily="34" charset="0"/>
                <a:cs typeface="Arial" panose="020B0604020202020204" pitchFamily="34" charset="0"/>
              </a:rPr>
              <a:t>To make the opening of new hostels available, local newspapers, radio stations or news agencies can be contacted.</a:t>
            </a:r>
          </a:p>
          <a:p>
            <a:r>
              <a:rPr lang="en-US" sz="2000" dirty="0" smtClean="0">
                <a:solidFill>
                  <a:srgbClr val="FFFF00"/>
                </a:solidFill>
                <a:latin typeface="Arial" panose="020B0604020202020204" pitchFamily="34" charset="0"/>
                <a:cs typeface="Arial" panose="020B0604020202020204" pitchFamily="34" charset="0"/>
              </a:rPr>
              <a:t>The scope of the promotion activity is wide and diversified. It acts through propaganda and commercial advertising, such as posters, catalogs, leaflets, leaflets, advertising letters, press, radio, television.</a:t>
            </a:r>
            <a:endParaRPr lang="en-US" sz="2000"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27443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solidFill>
        </p:spPr>
        <p:txBody>
          <a:bodyPr>
            <a:normAutofit/>
          </a:bodyPr>
          <a:lstStyle/>
          <a:p>
            <a:pPr algn="ctr"/>
            <a:r>
              <a:rPr lang="en-GB" altLang="en-US" sz="5400" b="1" dirty="0" smtClean="0">
                <a:solidFill>
                  <a:schemeClr val="accent4"/>
                </a:solidFill>
                <a:effectLst>
                  <a:outerShdw blurRad="38100" dist="38100" dir="2700000" algn="tl">
                    <a:srgbClr val="000000">
                      <a:alpha val="43137"/>
                    </a:srgbClr>
                  </a:outerShdw>
                </a:effectLst>
              </a:rPr>
              <a:t>Conclusion</a:t>
            </a:r>
            <a:endParaRPr lang="en-US" sz="5400" dirty="0">
              <a:solidFill>
                <a:schemeClr val="accent4"/>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solidFill>
            <a:schemeClr val="accent4">
              <a:lumMod val="75000"/>
            </a:schemeClr>
          </a:solidFill>
        </p:spPr>
        <p:txBody>
          <a:bodyPr>
            <a:normAutofit/>
          </a:bodyPr>
          <a:lstStyle/>
          <a:p>
            <a:pPr marL="0" indent="0">
              <a:buNone/>
            </a:pPr>
            <a:r>
              <a:rPr lang="en-US" sz="2000" dirty="0" smtClean="0">
                <a:solidFill>
                  <a:srgbClr val="FFFF00"/>
                </a:solidFill>
                <a:latin typeface="Arial" panose="020B0604020202020204" pitchFamily="34" charset="0"/>
                <a:cs typeface="Arial" panose="020B0604020202020204" pitchFamily="34" charset="0"/>
              </a:rPr>
              <a:t>Danube is a basic component for Romania with a well-defined role in the economic, social-cultural and historical block. The development of rural and waterside tourism in the Danube area must be an action plan based on action plans that mention the following stages: the area, architecture and landscaping to which the needs are possible sources of financing. The involvement of zonal residents in tourism has an essential role, given that they know the territory. In order to understand what the Danube Delta means, it is not enough just to read about it, but you have to visit this natural complex, go fishing on canals and lakes, listen to the sounds of nature, and only then will you realize how rich and the beautiful is Romania. This miraculous place, called the Heaven of the Birds, must be redeemed and kept for the next generations. I believe that any company should constantly seek to improve its business in this area.</a:t>
            </a:r>
            <a:endParaRPr lang="en-US" sz="2000"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852791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solidFill>
        </p:spPr>
        <p:txBody>
          <a:bodyPr>
            <a:normAutofit/>
          </a:bodyPr>
          <a:lstStyle/>
          <a:p>
            <a:pPr algn="ctr"/>
            <a:r>
              <a:rPr lang="en-GB" altLang="en-US" sz="5400" b="1" dirty="0" smtClean="0">
                <a:solidFill>
                  <a:schemeClr val="accent4"/>
                </a:solidFill>
                <a:effectLst>
                  <a:outerShdw blurRad="38100" dist="38100" dir="2700000" algn="tl">
                    <a:srgbClr val="000000">
                      <a:alpha val="43137"/>
                    </a:srgbClr>
                  </a:outerShdw>
                </a:effectLst>
              </a:rPr>
              <a:t>References</a:t>
            </a:r>
            <a:endParaRPr lang="en-US" sz="5400" dirty="0">
              <a:solidFill>
                <a:schemeClr val="accent4"/>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38200" y="1815921"/>
            <a:ext cx="10515600" cy="4361042"/>
          </a:xfrm>
          <a:solidFill>
            <a:schemeClr val="accent2">
              <a:lumMod val="75000"/>
            </a:schemeClr>
          </a:solidFill>
        </p:spPr>
        <p:txBody>
          <a:bodyPr>
            <a:noAutofit/>
          </a:bodyPr>
          <a:lstStyle/>
          <a:p>
            <a:r>
              <a:rPr lang="en-US" sz="1600" dirty="0" err="1" smtClean="0">
                <a:solidFill>
                  <a:schemeClr val="bg1"/>
                </a:solidFill>
                <a:latin typeface="Arial" panose="020B0604020202020204" pitchFamily="34" charset="0"/>
                <a:cs typeface="Arial" panose="020B0604020202020204" pitchFamily="34" charset="0"/>
              </a:rPr>
              <a:t>Ioncica</a:t>
            </a:r>
            <a:r>
              <a:rPr lang="en-US" sz="1600" dirty="0" smtClean="0">
                <a:solidFill>
                  <a:schemeClr val="bg1"/>
                </a:solidFill>
                <a:latin typeface="Arial" panose="020B0604020202020204" pitchFamily="34" charset="0"/>
                <a:cs typeface="Arial" panose="020B0604020202020204" pitchFamily="34" charset="0"/>
              </a:rPr>
              <a:t>  M., 2000  - ‘’Service Economy, ED. Uranus, Bucharest</a:t>
            </a:r>
          </a:p>
          <a:p>
            <a:r>
              <a:rPr lang="en-US" sz="1600" dirty="0" err="1" smtClean="0">
                <a:solidFill>
                  <a:schemeClr val="bg1"/>
                </a:solidFill>
                <a:latin typeface="Arial" panose="020B0604020202020204" pitchFamily="34" charset="0"/>
                <a:cs typeface="Arial" panose="020B0604020202020204" pitchFamily="34" charset="0"/>
              </a:rPr>
              <a:t>Merce</a:t>
            </a:r>
            <a:r>
              <a:rPr lang="en-US" sz="1600" dirty="0" smtClean="0">
                <a:solidFill>
                  <a:schemeClr val="bg1"/>
                </a:solidFill>
                <a:latin typeface="Arial" panose="020B0604020202020204" pitchFamily="34" charset="0"/>
                <a:cs typeface="Arial" panose="020B0604020202020204" pitchFamily="34" charset="0"/>
              </a:rPr>
              <a:t> E., 2002 - ’’Marketing of Tourism, Class XII, Ed. </a:t>
            </a:r>
            <a:r>
              <a:rPr lang="en-US" sz="1600" dirty="0" err="1" smtClean="0">
                <a:solidFill>
                  <a:schemeClr val="bg1"/>
                </a:solidFill>
                <a:latin typeface="Arial" panose="020B0604020202020204" pitchFamily="34" charset="0"/>
                <a:cs typeface="Arial" panose="020B0604020202020204" pitchFamily="34" charset="0"/>
              </a:rPr>
              <a:t>Oscarprint</a:t>
            </a:r>
            <a:r>
              <a:rPr lang="en-US" sz="1600" dirty="0" smtClean="0">
                <a:solidFill>
                  <a:schemeClr val="bg1"/>
                </a:solidFill>
                <a:latin typeface="Arial" panose="020B0604020202020204" pitchFamily="34" charset="0"/>
                <a:cs typeface="Arial" panose="020B0604020202020204" pitchFamily="34" charset="0"/>
              </a:rPr>
              <a:t>, Bucharest</a:t>
            </a:r>
          </a:p>
          <a:p>
            <a:r>
              <a:rPr lang="en-US" sz="1600" dirty="0" err="1" smtClean="0">
                <a:solidFill>
                  <a:schemeClr val="bg1"/>
                </a:solidFill>
                <a:latin typeface="Arial" panose="020B0604020202020204" pitchFamily="34" charset="0"/>
                <a:cs typeface="Arial" panose="020B0604020202020204" pitchFamily="34" charset="0"/>
              </a:rPr>
              <a:t>Nicolescu</a:t>
            </a:r>
            <a:r>
              <a:rPr lang="en-US" sz="1600" dirty="0" smtClean="0">
                <a:solidFill>
                  <a:schemeClr val="bg1"/>
                </a:solidFill>
                <a:latin typeface="Arial" panose="020B0604020202020204" pitchFamily="34" charset="0"/>
                <a:cs typeface="Arial" panose="020B0604020202020204" pitchFamily="34" charset="0"/>
              </a:rPr>
              <a:t> R., 1998  - ’’Restaurant Technology, Ed. Inter – </a:t>
            </a:r>
            <a:r>
              <a:rPr lang="en-US" sz="1600" dirty="0" err="1" smtClean="0">
                <a:solidFill>
                  <a:schemeClr val="bg1"/>
                </a:solidFill>
                <a:latin typeface="Arial" panose="020B0604020202020204" pitchFamily="34" charset="0"/>
                <a:cs typeface="Arial" panose="020B0604020202020204" pitchFamily="34" charset="0"/>
              </a:rPr>
              <a:t>Rebs</a:t>
            </a:r>
            <a:r>
              <a:rPr lang="en-US" sz="1600" dirty="0" smtClean="0">
                <a:solidFill>
                  <a:schemeClr val="bg1"/>
                </a:solidFill>
                <a:latin typeface="Arial" panose="020B0604020202020204" pitchFamily="34" charset="0"/>
                <a:cs typeface="Arial" panose="020B0604020202020204" pitchFamily="34" charset="0"/>
              </a:rPr>
              <a:t>, Bucharest</a:t>
            </a:r>
          </a:p>
          <a:p>
            <a:r>
              <a:rPr lang="en-US" sz="1600" dirty="0" smtClean="0">
                <a:solidFill>
                  <a:schemeClr val="bg1"/>
                </a:solidFill>
                <a:latin typeface="Arial" panose="020B0604020202020204" pitchFamily="34" charset="0"/>
                <a:cs typeface="Arial" panose="020B0604020202020204" pitchFamily="34" charset="0"/>
              </a:rPr>
              <a:t>Hotels Australia. (2016). Sofitel. [online] Available at: https://accorhotels.com.au/brands/sofitel-hotels [Accessed March 2</a:t>
            </a:r>
            <a:r>
              <a:rPr lang="en-US" sz="1600" baseline="30000" dirty="0" smtClean="0">
                <a:solidFill>
                  <a:schemeClr val="bg1"/>
                </a:solidFill>
                <a:latin typeface="Arial" panose="020B0604020202020204" pitchFamily="34" charset="0"/>
                <a:cs typeface="Arial" panose="020B0604020202020204" pitchFamily="34" charset="0"/>
              </a:rPr>
              <a:t>nd</a:t>
            </a:r>
            <a:r>
              <a:rPr lang="en-US" sz="1600" dirty="0" smtClean="0">
                <a:solidFill>
                  <a:schemeClr val="bg1"/>
                </a:solidFill>
                <a:latin typeface="Arial" panose="020B0604020202020204" pitchFamily="34" charset="0"/>
                <a:cs typeface="Arial" panose="020B0604020202020204" pitchFamily="34" charset="0"/>
              </a:rPr>
              <a:t> , 2019].</a:t>
            </a:r>
          </a:p>
          <a:p>
            <a:r>
              <a:rPr lang="en-US" sz="1600" dirty="0" err="1" smtClean="0">
                <a:solidFill>
                  <a:schemeClr val="bg1"/>
                </a:solidFill>
                <a:latin typeface="Arial" panose="020B0604020202020204" pitchFamily="34" charset="0"/>
                <a:cs typeface="Arial" panose="020B0604020202020204" pitchFamily="34" charset="0"/>
              </a:rPr>
              <a:t>Hollensen</a:t>
            </a:r>
            <a:r>
              <a:rPr lang="en-US" sz="1600" dirty="0" smtClean="0">
                <a:solidFill>
                  <a:schemeClr val="bg1"/>
                </a:solidFill>
                <a:latin typeface="Arial" panose="020B0604020202020204" pitchFamily="34" charset="0"/>
                <a:cs typeface="Arial" panose="020B0604020202020204" pitchFamily="34" charset="0"/>
              </a:rPr>
              <a:t>, S., 2015. Marketing Management: An Approach to Relationships. Pearson Education.</a:t>
            </a:r>
          </a:p>
          <a:p>
            <a:r>
              <a:rPr lang="en-US" sz="1600" dirty="0" smtClean="0">
                <a:solidFill>
                  <a:schemeClr val="bg1"/>
                </a:solidFill>
                <a:latin typeface="Arial" panose="020B0604020202020204" pitchFamily="34" charset="0"/>
                <a:cs typeface="Arial" panose="020B0604020202020204" pitchFamily="34" charset="0"/>
              </a:rPr>
              <a:t>McManus, L., 2013. Customer Bookkeeping and Marketing Measures in the Hospitality Industry: Evidence from Australia. International Journal of Hospitality Management, 33, pp. 140-152.</a:t>
            </a:r>
          </a:p>
          <a:p>
            <a:r>
              <a:rPr lang="en-US" sz="1600" dirty="0" err="1" smtClean="0">
                <a:solidFill>
                  <a:schemeClr val="bg1"/>
                </a:solidFill>
                <a:latin typeface="Arial" panose="020B0604020202020204" pitchFamily="34" charset="0"/>
                <a:cs typeface="Arial" panose="020B0604020202020204" pitchFamily="34" charset="0"/>
              </a:rPr>
              <a:t>Skokic</a:t>
            </a:r>
            <a:r>
              <a:rPr lang="en-US" sz="1600" dirty="0" smtClean="0">
                <a:solidFill>
                  <a:schemeClr val="bg1"/>
                </a:solidFill>
                <a:latin typeface="Arial" panose="020B0604020202020204" pitchFamily="34" charset="0"/>
                <a:cs typeface="Arial" panose="020B0604020202020204" pitchFamily="34" charset="0"/>
              </a:rPr>
              <a:t>, V., Lynch, P. and Morrison, A., 2016. Hotel Entrepreneurship in a Turbulent Environment. International Journal of Hospitality Management, 53, pp.1-11.</a:t>
            </a:r>
          </a:p>
        </p:txBody>
      </p:sp>
    </p:spTree>
    <p:extLst>
      <p:ext uri="{BB962C8B-B14F-4D97-AF65-F5344CB8AC3E}">
        <p14:creationId xmlns:p14="http://schemas.microsoft.com/office/powerpoint/2010/main" val="29685577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170</TotalTime>
  <Words>1940</Words>
  <Application>Microsoft Office PowerPoint</Application>
  <PresentationFormat>Widescreen</PresentationFormat>
  <Paragraphs>165</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French Script MT</vt:lpstr>
      <vt:lpstr>Office Theme</vt:lpstr>
      <vt:lpstr>Marketing Environmental Audit</vt:lpstr>
      <vt:lpstr>CONTENT</vt:lpstr>
      <vt:lpstr>Executive Summary</vt:lpstr>
      <vt:lpstr>Business/Company Overview</vt:lpstr>
      <vt:lpstr>Products and Services </vt:lpstr>
      <vt:lpstr>Products and Services </vt:lpstr>
      <vt:lpstr>Target Market</vt:lpstr>
      <vt:lpstr>Market Segment </vt:lpstr>
      <vt:lpstr>Micro and Macro Environment</vt:lpstr>
      <vt:lpstr>Micro and Macro Environment</vt:lpstr>
      <vt:lpstr>PESTLE Analysis</vt:lpstr>
      <vt:lpstr>PESTLE Analysis</vt:lpstr>
      <vt:lpstr>SWOT Analysis</vt:lpstr>
      <vt:lpstr>Marketing Communication Mix</vt:lpstr>
      <vt:lpstr>Conclusion</vt:lpstr>
      <vt:lpstr>References</vt:lpstr>
    </vt:vector>
  </TitlesOfParts>
  <Company>diakov.net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Environmental Audit</dc:title>
  <dc:creator>RePack by Diakov</dc:creator>
  <cp:lastModifiedBy>RePack by Diakov</cp:lastModifiedBy>
  <cp:revision>64</cp:revision>
  <dcterms:created xsi:type="dcterms:W3CDTF">2019-03-02T09:38:25Z</dcterms:created>
  <dcterms:modified xsi:type="dcterms:W3CDTF">2019-03-03T11:40:27Z</dcterms:modified>
</cp:coreProperties>
</file>