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57" r:id="rId3"/>
    <p:sldId id="258" r:id="rId4"/>
    <p:sldId id="259" r:id="rId5"/>
    <p:sldId id="272" r:id="rId6"/>
    <p:sldId id="260" r:id="rId7"/>
    <p:sldId id="261" r:id="rId8"/>
    <p:sldId id="262" r:id="rId9"/>
    <p:sldId id="263" r:id="rId10"/>
    <p:sldId id="264" r:id="rId11"/>
    <p:sldId id="265" r:id="rId12"/>
    <p:sldId id="266" r:id="rId13"/>
    <p:sldId id="267" r:id="rId14"/>
    <p:sldId id="268" r:id="rId15"/>
    <p:sldId id="269" r:id="rId16"/>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B3232C-A815-41B0-883A-F3650DCE8212}" v="46" dt="2026-08-04T16:44:54.810"/>
  </p1510:revLst>
</p1510:revInfo>
</file>

<file path=ppt/tableStyles.xml><?xml version="1.0" encoding="utf-8"?>
<a:tblStyleLst xmlns:a="http://schemas.openxmlformats.org/drawingml/2006/main" def="{5C22544A-7EE6-4342-B048-85BDC9FD1C3A}">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89150" autoAdjust="0"/>
  </p:normalViewPr>
  <p:slideViewPr>
    <p:cSldViewPr snapToGrid="0" snapToObjects="1">
      <p:cViewPr varScale="1">
        <p:scale>
          <a:sx n="73" d="100"/>
          <a:sy n="73" d="100"/>
        </p:scale>
        <p:origin x="104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ni Amin" userId="1bb822ccfc485b85" providerId="LiveId" clId="{59A4FF80-40B6-4809-BB9D-9C56835DB08F}"/>
    <pc:docChg chg="undo custSel addSld delSld modSld sldOrd">
      <pc:chgData name="Boni Amin" userId="1bb822ccfc485b85" providerId="LiveId" clId="{59A4FF80-40B6-4809-BB9D-9C56835DB08F}" dt="2026-08-04T17:00:37.637" v="440" actId="20577"/>
      <pc:docMkLst>
        <pc:docMk/>
      </pc:docMkLst>
      <pc:sldChg chg="addSp delSp modSp mod modNotesTx">
        <pc:chgData name="Boni Amin" userId="1bb822ccfc485b85" providerId="LiveId" clId="{59A4FF80-40B6-4809-BB9D-9C56835DB08F}" dt="2026-08-01T12:44:37.954" v="255" actId="403"/>
        <pc:sldMkLst>
          <pc:docMk/>
          <pc:sldMk cId="0" sldId="256"/>
        </pc:sldMkLst>
        <pc:spChg chg="mod">
          <ac:chgData name="Boni Amin" userId="1bb822ccfc485b85" providerId="LiveId" clId="{59A4FF80-40B6-4809-BB9D-9C56835DB08F}" dt="2026-08-01T12:07:48.766" v="252" actId="1076"/>
          <ac:spMkLst>
            <pc:docMk/>
            <pc:sldMk cId="0" sldId="256"/>
            <ac:spMk id="3" creationId="{00000000-0000-0000-0000-000000000000}"/>
          </ac:spMkLst>
        </pc:spChg>
        <pc:spChg chg="mod">
          <ac:chgData name="Boni Amin" userId="1bb822ccfc485b85" providerId="LiveId" clId="{59A4FF80-40B6-4809-BB9D-9C56835DB08F}" dt="2026-08-01T11:46:59.890" v="32" actId="27636"/>
          <ac:spMkLst>
            <pc:docMk/>
            <pc:sldMk cId="0" sldId="256"/>
            <ac:spMk id="4" creationId="{00000000-0000-0000-0000-000000000000}"/>
          </ac:spMkLst>
        </pc:spChg>
        <pc:spChg chg="mod">
          <ac:chgData name="Boni Amin" userId="1bb822ccfc485b85" providerId="LiveId" clId="{59A4FF80-40B6-4809-BB9D-9C56835DB08F}" dt="2026-08-01T12:44:37.954" v="255" actId="403"/>
          <ac:spMkLst>
            <pc:docMk/>
            <pc:sldMk cId="0" sldId="256"/>
            <ac:spMk id="5" creationId="{00000000-0000-0000-0000-000000000000}"/>
          </ac:spMkLst>
        </pc:spChg>
        <pc:spChg chg="mod">
          <ac:chgData name="Boni Amin" userId="1bb822ccfc485b85" providerId="LiveId" clId="{59A4FF80-40B6-4809-BB9D-9C56835DB08F}" dt="2026-08-01T11:44:17.162" v="5" actId="14100"/>
          <ac:spMkLst>
            <pc:docMk/>
            <pc:sldMk cId="0" sldId="256"/>
            <ac:spMk id="6" creationId="{00000000-0000-0000-0000-000000000000}"/>
          </ac:spMkLst>
        </pc:spChg>
        <pc:picChg chg="mod">
          <ac:chgData name="Boni Amin" userId="1bb822ccfc485b85" providerId="LiveId" clId="{59A4FF80-40B6-4809-BB9D-9C56835DB08F}" dt="2026-08-01T12:07:39.232" v="249" actId="1076"/>
          <ac:picMkLst>
            <pc:docMk/>
            <pc:sldMk cId="0" sldId="256"/>
            <ac:picMk id="2" creationId="{00000000-0000-0000-0000-000000000000}"/>
          </ac:picMkLst>
        </pc:picChg>
        <pc:picChg chg="add mod">
          <ac:chgData name="Boni Amin" userId="1bb822ccfc485b85" providerId="LiveId" clId="{59A4FF80-40B6-4809-BB9D-9C56835DB08F}" dt="2026-08-01T12:07:51.090" v="253" actId="14100"/>
          <ac:picMkLst>
            <pc:docMk/>
            <pc:sldMk cId="0" sldId="256"/>
            <ac:picMk id="9" creationId="{BA593FBF-E4BA-B56E-2A97-E78279E46CE4}"/>
          </ac:picMkLst>
        </pc:picChg>
      </pc:sldChg>
      <pc:sldChg chg="addSp delSp modSp mod">
        <pc:chgData name="Boni Amin" userId="1bb822ccfc485b85" providerId="LiveId" clId="{59A4FF80-40B6-4809-BB9D-9C56835DB08F}" dt="2026-08-01T11:47:40.283" v="44" actId="403"/>
        <pc:sldMkLst>
          <pc:docMk/>
          <pc:sldMk cId="0" sldId="257"/>
        </pc:sldMkLst>
        <pc:spChg chg="mod">
          <ac:chgData name="Boni Amin" userId="1bb822ccfc485b85" providerId="LiveId" clId="{59A4FF80-40B6-4809-BB9D-9C56835DB08F}" dt="2026-08-01T11:44:29.636" v="7" actId="20577"/>
          <ac:spMkLst>
            <pc:docMk/>
            <pc:sldMk cId="0" sldId="257"/>
            <ac:spMk id="25" creationId="{00000000-0000-0000-0000-000000000000}"/>
          </ac:spMkLst>
        </pc:spChg>
        <pc:spChg chg="mod">
          <ac:chgData name="Boni Amin" userId="1bb822ccfc485b85" providerId="LiveId" clId="{59A4FF80-40B6-4809-BB9D-9C56835DB08F}" dt="2026-08-01T11:47:40.283" v="44" actId="403"/>
          <ac:spMkLst>
            <pc:docMk/>
            <pc:sldMk cId="0" sldId="257"/>
            <ac:spMk id="27" creationId="{00000000-0000-0000-0000-000000000000}"/>
          </ac:spMkLst>
        </pc:spChg>
        <pc:spChg chg="add del">
          <ac:chgData name="Boni Amin" userId="1bb822ccfc485b85" providerId="LiveId" clId="{59A4FF80-40B6-4809-BB9D-9C56835DB08F}" dt="2026-08-01T11:46:59.833" v="29" actId="478"/>
          <ac:spMkLst>
            <pc:docMk/>
            <pc:sldMk cId="0" sldId="257"/>
            <ac:spMk id="29" creationId="{00000000-0000-0000-0000-000000000000}"/>
          </ac:spMkLst>
        </pc:spChg>
      </pc:sldChg>
      <pc:sldChg chg="delSp modSp mod">
        <pc:chgData name="Boni Amin" userId="1bb822ccfc485b85" providerId="LiveId" clId="{59A4FF80-40B6-4809-BB9D-9C56835DB08F}" dt="2026-08-01T11:48:24.131" v="49" actId="12"/>
        <pc:sldMkLst>
          <pc:docMk/>
          <pc:sldMk cId="0" sldId="258"/>
        </pc:sldMkLst>
        <pc:spChg chg="mod">
          <ac:chgData name="Boni Amin" userId="1bb822ccfc485b85" providerId="LiveId" clId="{59A4FF80-40B6-4809-BB9D-9C56835DB08F}" dt="2026-08-01T11:47:20.155" v="36" actId="403"/>
          <ac:spMkLst>
            <pc:docMk/>
            <pc:sldMk cId="0" sldId="258"/>
            <ac:spMk id="8" creationId="{00000000-0000-0000-0000-000000000000}"/>
          </ac:spMkLst>
        </pc:spChg>
        <pc:spChg chg="mod">
          <ac:chgData name="Boni Amin" userId="1bb822ccfc485b85" providerId="LiveId" clId="{59A4FF80-40B6-4809-BB9D-9C56835DB08F}" dt="2026-08-01T11:47:22.340" v="38" actId="403"/>
          <ac:spMkLst>
            <pc:docMk/>
            <pc:sldMk cId="0" sldId="258"/>
            <ac:spMk id="11" creationId="{00000000-0000-0000-0000-000000000000}"/>
          </ac:spMkLst>
        </pc:spChg>
        <pc:spChg chg="mod">
          <ac:chgData name="Boni Amin" userId="1bb822ccfc485b85" providerId="LiveId" clId="{59A4FF80-40B6-4809-BB9D-9C56835DB08F}" dt="2026-08-01T11:47:25.763" v="40" actId="403"/>
          <ac:spMkLst>
            <pc:docMk/>
            <pc:sldMk cId="0" sldId="258"/>
            <ac:spMk id="14" creationId="{00000000-0000-0000-0000-000000000000}"/>
          </ac:spMkLst>
        </pc:spChg>
        <pc:spChg chg="mod">
          <ac:chgData name="Boni Amin" userId="1bb822ccfc485b85" providerId="LiveId" clId="{59A4FF80-40B6-4809-BB9D-9C56835DB08F}" dt="2026-08-01T11:47:29.248" v="42" actId="403"/>
          <ac:spMkLst>
            <pc:docMk/>
            <pc:sldMk cId="0" sldId="258"/>
            <ac:spMk id="17" creationId="{00000000-0000-0000-0000-000000000000}"/>
          </ac:spMkLst>
        </pc:spChg>
        <pc:spChg chg="mod">
          <ac:chgData name="Boni Amin" userId="1bb822ccfc485b85" providerId="LiveId" clId="{59A4FF80-40B6-4809-BB9D-9C56835DB08F}" dt="2026-08-01T11:48:24.131" v="49" actId="12"/>
          <ac:spMkLst>
            <pc:docMk/>
            <pc:sldMk cId="0" sldId="258"/>
            <ac:spMk id="18" creationId="{00000000-0000-0000-0000-000000000000}"/>
          </ac:spMkLst>
        </pc:spChg>
        <pc:spChg chg="mod">
          <ac:chgData name="Boni Amin" userId="1bb822ccfc485b85" providerId="LiveId" clId="{59A4FF80-40B6-4809-BB9D-9C56835DB08F}" dt="2026-08-01T11:48:15.688" v="48" actId="20577"/>
          <ac:spMkLst>
            <pc:docMk/>
            <pc:sldMk cId="0" sldId="258"/>
            <ac:spMk id="19" creationId="{00000000-0000-0000-0000-000000000000}"/>
          </ac:spMkLst>
        </pc:spChg>
        <pc:picChg chg="mod">
          <ac:chgData name="Boni Amin" userId="1bb822ccfc485b85" providerId="LiveId" clId="{59A4FF80-40B6-4809-BB9D-9C56835DB08F}" dt="2026-08-01T11:48:07.274" v="45" actId="14100"/>
          <ac:picMkLst>
            <pc:docMk/>
            <pc:sldMk cId="0" sldId="258"/>
            <ac:picMk id="5" creationId="{00000000-0000-0000-0000-000000000000}"/>
          </ac:picMkLst>
        </pc:picChg>
      </pc:sldChg>
      <pc:sldChg chg="delSp modSp mod">
        <pc:chgData name="Boni Amin" userId="1bb822ccfc485b85" providerId="LiveId" clId="{59A4FF80-40B6-4809-BB9D-9C56835DB08F}" dt="2026-08-01T11:48:57.399" v="60" actId="20577"/>
        <pc:sldMkLst>
          <pc:docMk/>
          <pc:sldMk cId="0" sldId="259"/>
        </pc:sldMkLst>
        <pc:spChg chg="mod">
          <ac:chgData name="Boni Amin" userId="1bb822ccfc485b85" providerId="LiveId" clId="{59A4FF80-40B6-4809-BB9D-9C56835DB08F}" dt="2026-08-01T11:48:50.448" v="56" actId="403"/>
          <ac:spMkLst>
            <pc:docMk/>
            <pc:sldMk cId="0" sldId="259"/>
            <ac:spMk id="8" creationId="{00000000-0000-0000-0000-000000000000}"/>
          </ac:spMkLst>
        </pc:spChg>
        <pc:spChg chg="mod">
          <ac:chgData name="Boni Amin" userId="1bb822ccfc485b85" providerId="LiveId" clId="{59A4FF80-40B6-4809-BB9D-9C56835DB08F}" dt="2026-08-01T11:48:44.425" v="54" actId="403"/>
          <ac:spMkLst>
            <pc:docMk/>
            <pc:sldMk cId="0" sldId="259"/>
            <ac:spMk id="12" creationId="{00000000-0000-0000-0000-000000000000}"/>
          </ac:spMkLst>
        </pc:spChg>
        <pc:spChg chg="mod">
          <ac:chgData name="Boni Amin" userId="1bb822ccfc485b85" providerId="LiveId" clId="{59A4FF80-40B6-4809-BB9D-9C56835DB08F}" dt="2026-08-01T11:48:41.900" v="53" actId="403"/>
          <ac:spMkLst>
            <pc:docMk/>
            <pc:sldMk cId="0" sldId="259"/>
            <ac:spMk id="16" creationId="{00000000-0000-0000-0000-000000000000}"/>
          </ac:spMkLst>
        </pc:spChg>
        <pc:spChg chg="mod">
          <ac:chgData name="Boni Amin" userId="1bb822ccfc485b85" providerId="LiveId" clId="{59A4FF80-40B6-4809-BB9D-9C56835DB08F}" dt="2026-08-01T11:48:57.399" v="60" actId="20577"/>
          <ac:spMkLst>
            <pc:docMk/>
            <pc:sldMk cId="0" sldId="259"/>
            <ac:spMk id="18" creationId="{00000000-0000-0000-0000-000000000000}"/>
          </ac:spMkLst>
        </pc:spChg>
      </pc:sldChg>
      <pc:sldChg chg="addSp delSp modSp mod ord modNotesTx">
        <pc:chgData name="Boni Amin" userId="1bb822ccfc485b85" providerId="LiveId" clId="{59A4FF80-40B6-4809-BB9D-9C56835DB08F}" dt="2026-08-04T16:59:46.199" v="413" actId="20577"/>
        <pc:sldMkLst>
          <pc:docMk/>
          <pc:sldMk cId="0" sldId="260"/>
        </pc:sldMkLst>
        <pc:spChg chg="mod">
          <ac:chgData name="Boni Amin" userId="1bb822ccfc485b85" providerId="LiveId" clId="{59A4FF80-40B6-4809-BB9D-9C56835DB08F}" dt="2026-08-04T16:37:33.061" v="402" actId="20577"/>
          <ac:spMkLst>
            <pc:docMk/>
            <pc:sldMk cId="0" sldId="260"/>
            <ac:spMk id="2" creationId="{00000000-0000-0000-0000-000000000000}"/>
          </ac:spMkLst>
        </pc:spChg>
        <pc:spChg chg="mod">
          <ac:chgData name="Boni Amin" userId="1bb822ccfc485b85" providerId="LiveId" clId="{59A4FF80-40B6-4809-BB9D-9C56835DB08F}" dt="2026-08-04T16:59:46.199" v="413" actId="20577"/>
          <ac:spMkLst>
            <pc:docMk/>
            <pc:sldMk cId="0" sldId="260"/>
            <ac:spMk id="3" creationId="{00000000-0000-0000-0000-000000000000}"/>
          </ac:spMkLst>
        </pc:spChg>
        <pc:spChg chg="add del">
          <ac:chgData name="Boni Amin" userId="1bb822ccfc485b85" providerId="LiveId" clId="{59A4FF80-40B6-4809-BB9D-9C56835DB08F}" dt="2026-08-04T16:31:42.535" v="279" actId="478"/>
          <ac:spMkLst>
            <pc:docMk/>
            <pc:sldMk cId="0" sldId="260"/>
            <ac:spMk id="4" creationId="{00000000-0000-0000-0000-000000000000}"/>
          </ac:spMkLst>
        </pc:spChg>
        <pc:spChg chg="add del">
          <ac:chgData name="Boni Amin" userId="1bb822ccfc485b85" providerId="LiveId" clId="{59A4FF80-40B6-4809-BB9D-9C56835DB08F}" dt="2026-08-04T16:31:52.657" v="281" actId="478"/>
          <ac:spMkLst>
            <pc:docMk/>
            <pc:sldMk cId="0" sldId="260"/>
            <ac:spMk id="5" creationId="{00000000-0000-0000-0000-000000000000}"/>
          </ac:spMkLst>
        </pc:spChg>
        <pc:spChg chg="del">
          <ac:chgData name="Boni Amin" userId="1bb822ccfc485b85" providerId="LiveId" clId="{59A4FF80-40B6-4809-BB9D-9C56835DB08F}" dt="2026-08-04T16:31:48.788" v="280" actId="478"/>
          <ac:spMkLst>
            <pc:docMk/>
            <pc:sldMk cId="0" sldId="260"/>
            <ac:spMk id="6" creationId="{00000000-0000-0000-0000-000000000000}"/>
          </ac:spMkLst>
        </pc:spChg>
        <pc:spChg chg="del mod">
          <ac:chgData name="Boni Amin" userId="1bb822ccfc485b85" providerId="LiveId" clId="{59A4FF80-40B6-4809-BB9D-9C56835DB08F}" dt="2026-08-04T16:31:48.788" v="280" actId="478"/>
          <ac:spMkLst>
            <pc:docMk/>
            <pc:sldMk cId="0" sldId="260"/>
            <ac:spMk id="8" creationId="{00000000-0000-0000-0000-000000000000}"/>
          </ac:spMkLst>
        </pc:spChg>
        <pc:spChg chg="del">
          <ac:chgData name="Boni Amin" userId="1bb822ccfc485b85" providerId="LiveId" clId="{59A4FF80-40B6-4809-BB9D-9C56835DB08F}" dt="2026-08-04T16:31:48.788" v="280" actId="478"/>
          <ac:spMkLst>
            <pc:docMk/>
            <pc:sldMk cId="0" sldId="260"/>
            <ac:spMk id="9" creationId="{00000000-0000-0000-0000-000000000000}"/>
          </ac:spMkLst>
        </pc:spChg>
        <pc:spChg chg="add del">
          <ac:chgData name="Boni Amin" userId="1bb822ccfc485b85" providerId="LiveId" clId="{59A4FF80-40B6-4809-BB9D-9C56835DB08F}" dt="2026-08-04T16:31:48.788" v="280" actId="478"/>
          <ac:spMkLst>
            <pc:docMk/>
            <pc:sldMk cId="0" sldId="260"/>
            <ac:spMk id="10" creationId="{00000000-0000-0000-0000-000000000000}"/>
          </ac:spMkLst>
        </pc:spChg>
        <pc:spChg chg="add del">
          <ac:chgData name="Boni Amin" userId="1bb822ccfc485b85" providerId="LiveId" clId="{59A4FF80-40B6-4809-BB9D-9C56835DB08F}" dt="2026-08-04T16:31:48.788" v="280" actId="478"/>
          <ac:spMkLst>
            <pc:docMk/>
            <pc:sldMk cId="0" sldId="260"/>
            <ac:spMk id="11" creationId="{00000000-0000-0000-0000-000000000000}"/>
          </ac:spMkLst>
        </pc:spChg>
        <pc:spChg chg="add del mod">
          <ac:chgData name="Boni Amin" userId="1bb822ccfc485b85" providerId="LiveId" clId="{59A4FF80-40B6-4809-BB9D-9C56835DB08F}" dt="2026-08-04T16:31:48.788" v="280" actId="478"/>
          <ac:spMkLst>
            <pc:docMk/>
            <pc:sldMk cId="0" sldId="260"/>
            <ac:spMk id="12" creationId="{00000000-0000-0000-0000-000000000000}"/>
          </ac:spMkLst>
        </pc:spChg>
        <pc:spChg chg="del">
          <ac:chgData name="Boni Amin" userId="1bb822ccfc485b85" providerId="LiveId" clId="{59A4FF80-40B6-4809-BB9D-9C56835DB08F}" dt="2026-08-04T16:31:48.788" v="280" actId="478"/>
          <ac:spMkLst>
            <pc:docMk/>
            <pc:sldMk cId="0" sldId="260"/>
            <ac:spMk id="14" creationId="{00000000-0000-0000-0000-000000000000}"/>
          </ac:spMkLst>
        </pc:spChg>
        <pc:spChg chg="add del">
          <ac:chgData name="Boni Amin" userId="1bb822ccfc485b85" providerId="LiveId" clId="{59A4FF80-40B6-4809-BB9D-9C56835DB08F}" dt="2026-08-04T16:31:48.788" v="280" actId="478"/>
          <ac:spMkLst>
            <pc:docMk/>
            <pc:sldMk cId="0" sldId="260"/>
            <ac:spMk id="15" creationId="{00000000-0000-0000-0000-000000000000}"/>
          </ac:spMkLst>
        </pc:spChg>
        <pc:spChg chg="add del mod">
          <ac:chgData name="Boni Amin" userId="1bb822ccfc485b85" providerId="LiveId" clId="{59A4FF80-40B6-4809-BB9D-9C56835DB08F}" dt="2026-08-04T16:31:48.788" v="280" actId="478"/>
          <ac:spMkLst>
            <pc:docMk/>
            <pc:sldMk cId="0" sldId="260"/>
            <ac:spMk id="16" creationId="{00000000-0000-0000-0000-000000000000}"/>
          </ac:spMkLst>
        </pc:spChg>
        <pc:spChg chg="add del">
          <ac:chgData name="Boni Amin" userId="1bb822ccfc485b85" providerId="LiveId" clId="{59A4FF80-40B6-4809-BB9D-9C56835DB08F}" dt="2026-08-04T16:31:48.788" v="280" actId="478"/>
          <ac:spMkLst>
            <pc:docMk/>
            <pc:sldMk cId="0" sldId="260"/>
            <ac:spMk id="18" creationId="{00000000-0000-0000-0000-000000000000}"/>
          </ac:spMkLst>
        </pc:spChg>
        <pc:spChg chg="add del">
          <ac:chgData name="Boni Amin" userId="1bb822ccfc485b85" providerId="LiveId" clId="{59A4FF80-40B6-4809-BB9D-9C56835DB08F}" dt="2026-08-04T16:31:42.535" v="279" actId="478"/>
          <ac:spMkLst>
            <pc:docMk/>
            <pc:sldMk cId="0" sldId="260"/>
            <ac:spMk id="19" creationId="{00000000-0000-0000-0000-000000000000}"/>
          </ac:spMkLst>
        </pc:spChg>
        <pc:spChg chg="add del">
          <ac:chgData name="Boni Amin" userId="1bb822ccfc485b85" providerId="LiveId" clId="{59A4FF80-40B6-4809-BB9D-9C56835DB08F}" dt="2026-08-04T16:31:55.886" v="282" actId="478"/>
          <ac:spMkLst>
            <pc:docMk/>
            <pc:sldMk cId="0" sldId="260"/>
            <ac:spMk id="20" creationId="{00000000-0000-0000-0000-000000000000}"/>
          </ac:spMkLst>
        </pc:spChg>
        <pc:spChg chg="add">
          <ac:chgData name="Boni Amin" userId="1bb822ccfc485b85" providerId="LiveId" clId="{59A4FF80-40B6-4809-BB9D-9C56835DB08F}" dt="2026-08-04T16:31:57.072" v="283" actId="22"/>
          <ac:spMkLst>
            <pc:docMk/>
            <pc:sldMk cId="0" sldId="260"/>
            <ac:spMk id="22" creationId="{519A167A-13C3-46F4-F010-D16F7FA7D8CC}"/>
          </ac:spMkLst>
        </pc:spChg>
        <pc:spChg chg="add">
          <ac:chgData name="Boni Amin" userId="1bb822ccfc485b85" providerId="LiveId" clId="{59A4FF80-40B6-4809-BB9D-9C56835DB08F}" dt="2026-08-04T16:31:57.072" v="283" actId="22"/>
          <ac:spMkLst>
            <pc:docMk/>
            <pc:sldMk cId="0" sldId="260"/>
            <ac:spMk id="24" creationId="{15C24D3E-F4FD-F066-5CDB-F4FDDD0D1479}"/>
          </ac:spMkLst>
        </pc:spChg>
        <pc:spChg chg="add">
          <ac:chgData name="Boni Amin" userId="1bb822ccfc485b85" providerId="LiveId" clId="{59A4FF80-40B6-4809-BB9D-9C56835DB08F}" dt="2026-08-04T16:31:57.072" v="283" actId="22"/>
          <ac:spMkLst>
            <pc:docMk/>
            <pc:sldMk cId="0" sldId="260"/>
            <ac:spMk id="28" creationId="{3971DD95-EBE5-D8A5-6B15-47A849FA5FA0}"/>
          </ac:spMkLst>
        </pc:spChg>
        <pc:spChg chg="add mod">
          <ac:chgData name="Boni Amin" userId="1bb822ccfc485b85" providerId="LiveId" clId="{59A4FF80-40B6-4809-BB9D-9C56835DB08F}" dt="2026-08-04T16:34:26.352" v="345" actId="14100"/>
          <ac:spMkLst>
            <pc:docMk/>
            <pc:sldMk cId="0" sldId="260"/>
            <ac:spMk id="30" creationId="{4BF54125-960F-0456-E1A8-450807EF016F}"/>
          </ac:spMkLst>
        </pc:spChg>
        <pc:spChg chg="mod">
          <ac:chgData name="Boni Amin" userId="1bb822ccfc485b85" providerId="LiveId" clId="{59A4FF80-40B6-4809-BB9D-9C56835DB08F}" dt="2026-08-04T16:34:34.231" v="346" actId="1076"/>
          <ac:spMkLst>
            <pc:docMk/>
            <pc:sldMk cId="0" sldId="260"/>
            <ac:spMk id="32" creationId="{636C4CD1-28D5-5118-4F2B-2F7C74549234}"/>
          </ac:spMkLst>
        </pc:spChg>
        <pc:spChg chg="add">
          <ac:chgData name="Boni Amin" userId="1bb822ccfc485b85" providerId="LiveId" clId="{59A4FF80-40B6-4809-BB9D-9C56835DB08F}" dt="2026-08-04T16:31:57.072" v="283" actId="22"/>
          <ac:spMkLst>
            <pc:docMk/>
            <pc:sldMk cId="0" sldId="260"/>
            <ac:spMk id="34" creationId="{7DE8112A-2D1D-F253-859E-2E8DF76A3C84}"/>
          </ac:spMkLst>
        </pc:spChg>
        <pc:spChg chg="add">
          <ac:chgData name="Boni Amin" userId="1bb822ccfc485b85" providerId="LiveId" clId="{59A4FF80-40B6-4809-BB9D-9C56835DB08F}" dt="2026-08-04T16:31:57.072" v="283" actId="22"/>
          <ac:spMkLst>
            <pc:docMk/>
            <pc:sldMk cId="0" sldId="260"/>
            <ac:spMk id="36" creationId="{85A9EF57-6E3C-344F-4622-DDB5340C2AC1}"/>
          </ac:spMkLst>
        </pc:spChg>
        <pc:spChg chg="add mod">
          <ac:chgData name="Boni Amin" userId="1bb822ccfc485b85" providerId="LiveId" clId="{59A4FF80-40B6-4809-BB9D-9C56835DB08F}" dt="2026-08-04T16:35:55.459" v="397" actId="14100"/>
          <ac:spMkLst>
            <pc:docMk/>
            <pc:sldMk cId="0" sldId="260"/>
            <ac:spMk id="38" creationId="{7C194C41-2587-285B-E566-55A810D8718B}"/>
          </ac:spMkLst>
        </pc:spChg>
        <pc:spChg chg="add">
          <ac:chgData name="Boni Amin" userId="1bb822ccfc485b85" providerId="LiveId" clId="{59A4FF80-40B6-4809-BB9D-9C56835DB08F}" dt="2026-08-04T16:31:57.072" v="283" actId="22"/>
          <ac:spMkLst>
            <pc:docMk/>
            <pc:sldMk cId="0" sldId="260"/>
            <ac:spMk id="40" creationId="{026CE65D-3F48-8FC5-C560-E22E6D45FCD9}"/>
          </ac:spMkLst>
        </pc:spChg>
        <pc:spChg chg="add mod">
          <ac:chgData name="Boni Amin" userId="1bb822ccfc485b85" providerId="LiveId" clId="{59A4FF80-40B6-4809-BB9D-9C56835DB08F}" dt="2026-08-04T16:35:48.678" v="396" actId="12"/>
          <ac:spMkLst>
            <pc:docMk/>
            <pc:sldMk cId="0" sldId="260"/>
            <ac:spMk id="46" creationId="{3E67FF60-99D4-8CDB-E456-C909DB1B3298}"/>
          </ac:spMkLst>
        </pc:spChg>
        <pc:spChg chg="add">
          <ac:chgData name="Boni Amin" userId="1bb822ccfc485b85" providerId="LiveId" clId="{59A4FF80-40B6-4809-BB9D-9C56835DB08F}" dt="2026-08-04T16:31:57.072" v="283" actId="22"/>
          <ac:spMkLst>
            <pc:docMk/>
            <pc:sldMk cId="0" sldId="260"/>
            <ac:spMk id="48" creationId="{65264949-CABF-94F5-72D1-D164F713E70D}"/>
          </ac:spMkLst>
        </pc:spChg>
        <pc:spChg chg="add del">
          <ac:chgData name="Boni Amin" userId="1bb822ccfc485b85" providerId="LiveId" clId="{59A4FF80-40B6-4809-BB9D-9C56835DB08F}" dt="2026-08-04T16:33:53.743" v="329" actId="478"/>
          <ac:spMkLst>
            <pc:docMk/>
            <pc:sldMk cId="0" sldId="260"/>
            <ac:spMk id="50" creationId="{20C59A47-A46D-A80D-13BD-F72174B1742E}"/>
          </ac:spMkLst>
        </pc:spChg>
      </pc:sldChg>
      <pc:sldChg chg="delSp modSp mod">
        <pc:chgData name="Boni Amin" userId="1bb822ccfc485b85" providerId="LiveId" clId="{59A4FF80-40B6-4809-BB9D-9C56835DB08F}" dt="2026-08-04T16:59:52.771" v="415" actId="20577"/>
        <pc:sldMkLst>
          <pc:docMk/>
          <pc:sldMk cId="0" sldId="261"/>
        </pc:sldMkLst>
        <pc:spChg chg="mod">
          <ac:chgData name="Boni Amin" userId="1bb822ccfc485b85" providerId="LiveId" clId="{59A4FF80-40B6-4809-BB9D-9C56835DB08F}" dt="2026-08-04T16:59:52.771" v="415" actId="20577"/>
          <ac:spMkLst>
            <pc:docMk/>
            <pc:sldMk cId="0" sldId="261"/>
            <ac:spMk id="3" creationId="{00000000-0000-0000-0000-000000000000}"/>
          </ac:spMkLst>
        </pc:spChg>
        <pc:spChg chg="mod">
          <ac:chgData name="Boni Amin" userId="1bb822ccfc485b85" providerId="LiveId" clId="{59A4FF80-40B6-4809-BB9D-9C56835DB08F}" dt="2026-08-01T12:46:25.448" v="259" actId="403"/>
          <ac:spMkLst>
            <pc:docMk/>
            <pc:sldMk cId="0" sldId="261"/>
            <ac:spMk id="8" creationId="{00000000-0000-0000-0000-000000000000}"/>
          </ac:spMkLst>
        </pc:spChg>
        <pc:spChg chg="mod">
          <ac:chgData name="Boni Amin" userId="1bb822ccfc485b85" providerId="LiveId" clId="{59A4FF80-40B6-4809-BB9D-9C56835DB08F}" dt="2026-08-01T12:46:23.116" v="257" actId="403"/>
          <ac:spMkLst>
            <pc:docMk/>
            <pc:sldMk cId="0" sldId="261"/>
            <ac:spMk id="12" creationId="{00000000-0000-0000-0000-000000000000}"/>
          </ac:spMkLst>
        </pc:spChg>
        <pc:spChg chg="mod">
          <ac:chgData name="Boni Amin" userId="1bb822ccfc485b85" providerId="LiveId" clId="{59A4FF80-40B6-4809-BB9D-9C56835DB08F}" dt="2026-08-01T12:46:28.442" v="261" actId="403"/>
          <ac:spMkLst>
            <pc:docMk/>
            <pc:sldMk cId="0" sldId="261"/>
            <ac:spMk id="16" creationId="{00000000-0000-0000-0000-000000000000}"/>
          </ac:spMkLst>
        </pc:spChg>
      </pc:sldChg>
      <pc:sldChg chg="delSp modSp mod">
        <pc:chgData name="Boni Amin" userId="1bb822ccfc485b85" providerId="LiveId" clId="{59A4FF80-40B6-4809-BB9D-9C56835DB08F}" dt="2026-08-04T16:59:56.743" v="417" actId="20577"/>
        <pc:sldMkLst>
          <pc:docMk/>
          <pc:sldMk cId="0" sldId="262"/>
        </pc:sldMkLst>
        <pc:spChg chg="mod">
          <ac:chgData name="Boni Amin" userId="1bb822ccfc485b85" providerId="LiveId" clId="{59A4FF80-40B6-4809-BB9D-9C56835DB08F}" dt="2026-08-04T16:59:56.743" v="417" actId="20577"/>
          <ac:spMkLst>
            <pc:docMk/>
            <pc:sldMk cId="0" sldId="262"/>
            <ac:spMk id="3" creationId="{00000000-0000-0000-0000-000000000000}"/>
          </ac:spMkLst>
        </pc:spChg>
        <pc:spChg chg="mod">
          <ac:chgData name="Boni Amin" userId="1bb822ccfc485b85" providerId="LiveId" clId="{59A4FF80-40B6-4809-BB9D-9C56835DB08F}" dt="2026-08-01T11:49:46.529" v="69" actId="403"/>
          <ac:spMkLst>
            <pc:docMk/>
            <pc:sldMk cId="0" sldId="262"/>
            <ac:spMk id="8" creationId="{00000000-0000-0000-0000-000000000000}"/>
          </ac:spMkLst>
        </pc:spChg>
        <pc:spChg chg="mod">
          <ac:chgData name="Boni Amin" userId="1bb822ccfc485b85" providerId="LiveId" clId="{59A4FF80-40B6-4809-BB9D-9C56835DB08F}" dt="2026-08-01T11:49:48.879" v="71" actId="403"/>
          <ac:spMkLst>
            <pc:docMk/>
            <pc:sldMk cId="0" sldId="262"/>
            <ac:spMk id="12" creationId="{00000000-0000-0000-0000-000000000000}"/>
          </ac:spMkLst>
        </pc:spChg>
        <pc:spChg chg="mod">
          <ac:chgData name="Boni Amin" userId="1bb822ccfc485b85" providerId="LiveId" clId="{59A4FF80-40B6-4809-BB9D-9C56835DB08F}" dt="2026-08-01T11:49:52.236" v="73" actId="403"/>
          <ac:spMkLst>
            <pc:docMk/>
            <pc:sldMk cId="0" sldId="262"/>
            <ac:spMk id="16" creationId="{00000000-0000-0000-0000-000000000000}"/>
          </ac:spMkLst>
        </pc:spChg>
      </pc:sldChg>
      <pc:sldChg chg="delSp modSp mod">
        <pc:chgData name="Boni Amin" userId="1bb822ccfc485b85" providerId="LiveId" clId="{59A4FF80-40B6-4809-BB9D-9C56835DB08F}" dt="2026-08-04T17:00:03.483" v="419" actId="20577"/>
        <pc:sldMkLst>
          <pc:docMk/>
          <pc:sldMk cId="0" sldId="263"/>
        </pc:sldMkLst>
        <pc:spChg chg="mod">
          <ac:chgData name="Boni Amin" userId="1bb822ccfc485b85" providerId="LiveId" clId="{59A4FF80-40B6-4809-BB9D-9C56835DB08F}" dt="2026-08-04T17:00:03.483" v="419" actId="20577"/>
          <ac:spMkLst>
            <pc:docMk/>
            <pc:sldMk cId="0" sldId="263"/>
            <ac:spMk id="3" creationId="{00000000-0000-0000-0000-000000000000}"/>
          </ac:spMkLst>
        </pc:spChg>
        <pc:spChg chg="mod">
          <ac:chgData name="Boni Amin" userId="1bb822ccfc485b85" providerId="LiveId" clId="{59A4FF80-40B6-4809-BB9D-9C56835DB08F}" dt="2026-08-01T11:50:05.904" v="78" actId="403"/>
          <ac:spMkLst>
            <pc:docMk/>
            <pc:sldMk cId="0" sldId="263"/>
            <ac:spMk id="8" creationId="{00000000-0000-0000-0000-000000000000}"/>
          </ac:spMkLst>
        </pc:spChg>
        <pc:spChg chg="mod">
          <ac:chgData name="Boni Amin" userId="1bb822ccfc485b85" providerId="LiveId" clId="{59A4FF80-40B6-4809-BB9D-9C56835DB08F}" dt="2026-08-01T11:50:19.884" v="84" actId="20577"/>
          <ac:spMkLst>
            <pc:docMk/>
            <pc:sldMk cId="0" sldId="263"/>
            <ac:spMk id="10" creationId="{00000000-0000-0000-0000-000000000000}"/>
          </ac:spMkLst>
        </pc:spChg>
        <pc:spChg chg="mod">
          <ac:chgData name="Boni Amin" userId="1bb822ccfc485b85" providerId="LiveId" clId="{59A4FF80-40B6-4809-BB9D-9C56835DB08F}" dt="2026-08-01T11:50:22.140" v="87" actId="403"/>
          <ac:spMkLst>
            <pc:docMk/>
            <pc:sldMk cId="0" sldId="263"/>
            <ac:spMk id="12" creationId="{00000000-0000-0000-0000-000000000000}"/>
          </ac:spMkLst>
        </pc:spChg>
        <pc:spChg chg="mod">
          <ac:chgData name="Boni Amin" userId="1bb822ccfc485b85" providerId="LiveId" clId="{59A4FF80-40B6-4809-BB9D-9C56835DB08F}" dt="2026-08-01T11:50:24.978" v="89" actId="403"/>
          <ac:spMkLst>
            <pc:docMk/>
            <pc:sldMk cId="0" sldId="263"/>
            <ac:spMk id="16" creationId="{00000000-0000-0000-0000-000000000000}"/>
          </ac:spMkLst>
        </pc:spChg>
      </pc:sldChg>
      <pc:sldChg chg="addSp delSp modSp mod">
        <pc:chgData name="Boni Amin" userId="1bb822ccfc485b85" providerId="LiveId" clId="{59A4FF80-40B6-4809-BB9D-9C56835DB08F}" dt="2026-08-04T17:00:10.962" v="422" actId="20577"/>
        <pc:sldMkLst>
          <pc:docMk/>
          <pc:sldMk cId="0" sldId="264"/>
        </pc:sldMkLst>
        <pc:spChg chg="mod">
          <ac:chgData name="Boni Amin" userId="1bb822ccfc485b85" providerId="LiveId" clId="{59A4FF80-40B6-4809-BB9D-9C56835DB08F}" dt="2026-08-04T17:00:10.962" v="422" actId="20577"/>
          <ac:spMkLst>
            <pc:docMk/>
            <pc:sldMk cId="0" sldId="264"/>
            <ac:spMk id="3" creationId="{00000000-0000-0000-0000-000000000000}"/>
          </ac:spMkLst>
        </pc:spChg>
        <pc:spChg chg="mod">
          <ac:chgData name="Boni Amin" userId="1bb822ccfc485b85" providerId="LiveId" clId="{59A4FF80-40B6-4809-BB9D-9C56835DB08F}" dt="2026-08-01T11:52:01.717" v="120" actId="1035"/>
          <ac:spMkLst>
            <pc:docMk/>
            <pc:sldMk cId="0" sldId="264"/>
            <ac:spMk id="9" creationId="{00000000-0000-0000-0000-000000000000}"/>
          </ac:spMkLst>
        </pc:spChg>
        <pc:graphicFrameChg chg="add mod">
          <ac:chgData name="Boni Amin" userId="1bb822ccfc485b85" providerId="LiveId" clId="{59A4FF80-40B6-4809-BB9D-9C56835DB08F}" dt="2026-08-01T12:49:58.602" v="262" actId="14100"/>
          <ac:graphicFrameMkLst>
            <pc:docMk/>
            <pc:sldMk cId="0" sldId="264"/>
            <ac:graphicFrameMk id="13" creationId="{5D9BEA47-513D-20BF-04D6-2B17AD6088E7}"/>
          </ac:graphicFrameMkLst>
        </pc:graphicFrameChg>
      </pc:sldChg>
      <pc:sldChg chg="delSp modSp mod">
        <pc:chgData name="Boni Amin" userId="1bb822ccfc485b85" providerId="LiveId" clId="{59A4FF80-40B6-4809-BB9D-9C56835DB08F}" dt="2026-08-04T17:00:16.927" v="424" actId="20577"/>
        <pc:sldMkLst>
          <pc:docMk/>
          <pc:sldMk cId="0" sldId="265"/>
        </pc:sldMkLst>
        <pc:spChg chg="mod">
          <ac:chgData name="Boni Amin" userId="1bb822ccfc485b85" providerId="LiveId" clId="{59A4FF80-40B6-4809-BB9D-9C56835DB08F}" dt="2026-08-04T17:00:16.927" v="424" actId="20577"/>
          <ac:spMkLst>
            <pc:docMk/>
            <pc:sldMk cId="0" sldId="265"/>
            <ac:spMk id="3" creationId="{00000000-0000-0000-0000-000000000000}"/>
          </ac:spMkLst>
        </pc:spChg>
        <pc:spChg chg="mod">
          <ac:chgData name="Boni Amin" userId="1bb822ccfc485b85" providerId="LiveId" clId="{59A4FF80-40B6-4809-BB9D-9C56835DB08F}" dt="2026-08-01T11:52:31.883" v="133" actId="403"/>
          <ac:spMkLst>
            <pc:docMk/>
            <pc:sldMk cId="0" sldId="265"/>
            <ac:spMk id="8" creationId="{00000000-0000-0000-0000-000000000000}"/>
          </ac:spMkLst>
        </pc:spChg>
        <pc:spChg chg="mod">
          <ac:chgData name="Boni Amin" userId="1bb822ccfc485b85" providerId="LiveId" clId="{59A4FF80-40B6-4809-BB9D-9C56835DB08F}" dt="2026-08-01T12:53:32.031" v="264" actId="20577"/>
          <ac:spMkLst>
            <pc:docMk/>
            <pc:sldMk cId="0" sldId="265"/>
            <ac:spMk id="12" creationId="{00000000-0000-0000-0000-000000000000}"/>
          </ac:spMkLst>
        </pc:spChg>
        <pc:spChg chg="mod">
          <ac:chgData name="Boni Amin" userId="1bb822ccfc485b85" providerId="LiveId" clId="{59A4FF80-40B6-4809-BB9D-9C56835DB08F}" dt="2026-08-01T11:52:24.200" v="131" actId="14100"/>
          <ac:spMkLst>
            <pc:docMk/>
            <pc:sldMk cId="0" sldId="265"/>
            <ac:spMk id="16" creationId="{00000000-0000-0000-0000-000000000000}"/>
          </ac:spMkLst>
        </pc:spChg>
        <pc:spChg chg="mod">
          <ac:chgData name="Boni Amin" userId="1bb822ccfc485b85" providerId="LiveId" clId="{59A4FF80-40B6-4809-BB9D-9C56835DB08F}" dt="2026-08-01T11:52:18.116" v="128" actId="403"/>
          <ac:spMkLst>
            <pc:docMk/>
            <pc:sldMk cId="0" sldId="265"/>
            <ac:spMk id="20" creationId="{00000000-0000-0000-0000-000000000000}"/>
          </ac:spMkLst>
        </pc:spChg>
        <pc:spChg chg="mod">
          <ac:chgData name="Boni Amin" userId="1bb822ccfc485b85" providerId="LiveId" clId="{59A4FF80-40B6-4809-BB9D-9C56835DB08F}" dt="2026-08-01T11:52:21.547" v="130" actId="403"/>
          <ac:spMkLst>
            <pc:docMk/>
            <pc:sldMk cId="0" sldId="265"/>
            <ac:spMk id="24" creationId="{00000000-0000-0000-0000-000000000000}"/>
          </ac:spMkLst>
        </pc:spChg>
      </pc:sldChg>
      <pc:sldChg chg="addSp delSp modSp mod">
        <pc:chgData name="Boni Amin" userId="1bb822ccfc485b85" providerId="LiveId" clId="{59A4FF80-40B6-4809-BB9D-9C56835DB08F}" dt="2026-08-04T17:00:20.789" v="426" actId="20577"/>
        <pc:sldMkLst>
          <pc:docMk/>
          <pc:sldMk cId="0" sldId="266"/>
        </pc:sldMkLst>
        <pc:spChg chg="mod">
          <ac:chgData name="Boni Amin" userId="1bb822ccfc485b85" providerId="LiveId" clId="{59A4FF80-40B6-4809-BB9D-9C56835DB08F}" dt="2026-08-04T17:00:20.789" v="426" actId="20577"/>
          <ac:spMkLst>
            <pc:docMk/>
            <pc:sldMk cId="0" sldId="266"/>
            <ac:spMk id="3" creationId="{00000000-0000-0000-0000-000000000000}"/>
          </ac:spMkLst>
        </pc:spChg>
        <pc:spChg chg="mod">
          <ac:chgData name="Boni Amin" userId="1bb822ccfc485b85" providerId="LiveId" clId="{59A4FF80-40B6-4809-BB9D-9C56835DB08F}" dt="2026-08-01T11:55:33.101" v="167" actId="1036"/>
          <ac:spMkLst>
            <pc:docMk/>
            <pc:sldMk cId="0" sldId="266"/>
            <ac:spMk id="61" creationId="{00000000-0000-0000-0000-000000000000}"/>
          </ac:spMkLst>
        </pc:spChg>
        <pc:graphicFrameChg chg="add mod modGraphic">
          <ac:chgData name="Boni Amin" userId="1bb822ccfc485b85" providerId="LiveId" clId="{59A4FF80-40B6-4809-BB9D-9C56835DB08F}" dt="2026-08-01T11:55:27.789" v="157" actId="207"/>
          <ac:graphicFrameMkLst>
            <pc:docMk/>
            <pc:sldMk cId="0" sldId="266"/>
            <ac:graphicFrameMk id="64" creationId="{A7B0B914-97B6-6BF3-B474-770C32BB5E97}"/>
          </ac:graphicFrameMkLst>
        </pc:graphicFrameChg>
      </pc:sldChg>
      <pc:sldChg chg="addSp delSp modSp mod">
        <pc:chgData name="Boni Amin" userId="1bb822ccfc485b85" providerId="LiveId" clId="{59A4FF80-40B6-4809-BB9D-9C56835DB08F}" dt="2026-08-04T17:00:24.126" v="428" actId="20577"/>
        <pc:sldMkLst>
          <pc:docMk/>
          <pc:sldMk cId="0" sldId="267"/>
        </pc:sldMkLst>
        <pc:spChg chg="mod">
          <ac:chgData name="Boni Amin" userId="1bb822ccfc485b85" providerId="LiveId" clId="{59A4FF80-40B6-4809-BB9D-9C56835DB08F}" dt="2026-08-04T17:00:24.126" v="428" actId="20577"/>
          <ac:spMkLst>
            <pc:docMk/>
            <pc:sldMk cId="0" sldId="267"/>
            <ac:spMk id="3" creationId="{00000000-0000-0000-0000-000000000000}"/>
          </ac:spMkLst>
        </pc:spChg>
        <pc:graphicFrameChg chg="add mod modGraphic">
          <ac:chgData name="Boni Amin" userId="1bb822ccfc485b85" providerId="LiveId" clId="{59A4FF80-40B6-4809-BB9D-9C56835DB08F}" dt="2026-08-01T11:57:58.608" v="200" actId="14734"/>
          <ac:graphicFrameMkLst>
            <pc:docMk/>
            <pc:sldMk cId="0" sldId="267"/>
            <ac:graphicFrameMk id="38" creationId="{BF62A607-EF6E-74A3-2443-674E11E5F403}"/>
          </ac:graphicFrameMkLst>
        </pc:graphicFrameChg>
      </pc:sldChg>
      <pc:sldChg chg="delSp modSp mod">
        <pc:chgData name="Boni Amin" userId="1bb822ccfc485b85" providerId="LiveId" clId="{59A4FF80-40B6-4809-BB9D-9C56835DB08F}" dt="2026-08-04T17:00:30.746" v="434" actId="20577"/>
        <pc:sldMkLst>
          <pc:docMk/>
          <pc:sldMk cId="0" sldId="268"/>
        </pc:sldMkLst>
        <pc:spChg chg="mod">
          <ac:chgData name="Boni Amin" userId="1bb822ccfc485b85" providerId="LiveId" clId="{59A4FF80-40B6-4809-BB9D-9C56835DB08F}" dt="2026-08-04T17:00:30.746" v="434" actId="20577"/>
          <ac:spMkLst>
            <pc:docMk/>
            <pc:sldMk cId="0" sldId="268"/>
            <ac:spMk id="3" creationId="{00000000-0000-0000-0000-000000000000}"/>
          </ac:spMkLst>
        </pc:spChg>
        <pc:spChg chg="mod">
          <ac:chgData name="Boni Amin" userId="1bb822ccfc485b85" providerId="LiveId" clId="{59A4FF80-40B6-4809-BB9D-9C56835DB08F}" dt="2026-08-01T11:56:28.902" v="171" actId="403"/>
          <ac:spMkLst>
            <pc:docMk/>
            <pc:sldMk cId="0" sldId="268"/>
            <ac:spMk id="9" creationId="{00000000-0000-0000-0000-000000000000}"/>
          </ac:spMkLst>
        </pc:spChg>
        <pc:spChg chg="mod">
          <ac:chgData name="Boni Amin" userId="1bb822ccfc485b85" providerId="LiveId" clId="{59A4FF80-40B6-4809-BB9D-9C56835DB08F}" dt="2026-08-01T11:56:36.870" v="175" actId="403"/>
          <ac:spMkLst>
            <pc:docMk/>
            <pc:sldMk cId="0" sldId="268"/>
            <ac:spMk id="12" creationId="{00000000-0000-0000-0000-000000000000}"/>
          </ac:spMkLst>
        </pc:spChg>
        <pc:spChg chg="mod">
          <ac:chgData name="Boni Amin" userId="1bb822ccfc485b85" providerId="LiveId" clId="{59A4FF80-40B6-4809-BB9D-9C56835DB08F}" dt="2026-08-01T11:56:39.571" v="177" actId="403"/>
          <ac:spMkLst>
            <pc:docMk/>
            <pc:sldMk cId="0" sldId="268"/>
            <ac:spMk id="15" creationId="{00000000-0000-0000-0000-000000000000}"/>
          </ac:spMkLst>
        </pc:spChg>
        <pc:spChg chg="mod">
          <ac:chgData name="Boni Amin" userId="1bb822ccfc485b85" providerId="LiveId" clId="{59A4FF80-40B6-4809-BB9D-9C56835DB08F}" dt="2026-08-01T11:56:42.473" v="179" actId="403"/>
          <ac:spMkLst>
            <pc:docMk/>
            <pc:sldMk cId="0" sldId="268"/>
            <ac:spMk id="18" creationId="{00000000-0000-0000-0000-000000000000}"/>
          </ac:spMkLst>
        </pc:spChg>
        <pc:spChg chg="mod">
          <ac:chgData name="Boni Amin" userId="1bb822ccfc485b85" providerId="LiveId" clId="{59A4FF80-40B6-4809-BB9D-9C56835DB08F}" dt="2026-08-01T11:46:59.890" v="31" actId="27636"/>
          <ac:spMkLst>
            <pc:docMk/>
            <pc:sldMk cId="0" sldId="268"/>
            <ac:spMk id="19" creationId="{00000000-0000-0000-0000-000000000000}"/>
          </ac:spMkLst>
        </pc:spChg>
      </pc:sldChg>
      <pc:sldChg chg="addSp delSp modSp mod">
        <pc:chgData name="Boni Amin" userId="1bb822ccfc485b85" providerId="LiveId" clId="{59A4FF80-40B6-4809-BB9D-9C56835DB08F}" dt="2026-08-04T17:00:37.637" v="440" actId="20577"/>
        <pc:sldMkLst>
          <pc:docMk/>
          <pc:sldMk cId="0" sldId="269"/>
        </pc:sldMkLst>
        <pc:spChg chg="mod">
          <ac:chgData name="Boni Amin" userId="1bb822ccfc485b85" providerId="LiveId" clId="{59A4FF80-40B6-4809-BB9D-9C56835DB08F}" dt="2026-08-01T11:58:30.713" v="214" actId="20577"/>
          <ac:spMkLst>
            <pc:docMk/>
            <pc:sldMk cId="0" sldId="269"/>
            <ac:spMk id="2" creationId="{00000000-0000-0000-0000-000000000000}"/>
          </ac:spMkLst>
        </pc:spChg>
        <pc:spChg chg="mod">
          <ac:chgData name="Boni Amin" userId="1bb822ccfc485b85" providerId="LiveId" clId="{59A4FF80-40B6-4809-BB9D-9C56835DB08F}" dt="2026-08-04T17:00:37.637" v="440" actId="20577"/>
          <ac:spMkLst>
            <pc:docMk/>
            <pc:sldMk cId="0" sldId="269"/>
            <ac:spMk id="3" creationId="{00000000-0000-0000-0000-000000000000}"/>
          </ac:spMkLst>
        </pc:spChg>
        <pc:spChg chg="add mod">
          <ac:chgData name="Boni Amin" userId="1bb822ccfc485b85" providerId="LiveId" clId="{59A4FF80-40B6-4809-BB9D-9C56835DB08F}" dt="2026-08-01T12:00:23.402" v="239" actId="693"/>
          <ac:spMkLst>
            <pc:docMk/>
            <pc:sldMk cId="0" sldId="269"/>
            <ac:spMk id="12" creationId="{9311C34A-6D29-AC16-57D7-50BBA4B186C7}"/>
          </ac:spMkLst>
        </pc:spChg>
      </pc:sldChg>
      <pc:sldChg chg="add del">
        <pc:chgData name="Boni Amin" userId="1bb822ccfc485b85" providerId="LiveId" clId="{59A4FF80-40B6-4809-BB9D-9C56835DB08F}" dt="2026-08-04T16:31:01.458" v="274" actId="47"/>
        <pc:sldMkLst>
          <pc:docMk/>
          <pc:sldMk cId="0" sldId="270"/>
        </pc:sldMkLst>
      </pc:sldChg>
      <pc:sldChg chg="add del">
        <pc:chgData name="Boni Amin" userId="1bb822ccfc485b85" providerId="LiveId" clId="{59A4FF80-40B6-4809-BB9D-9C56835DB08F}" dt="2026-08-04T16:32:04.044" v="284" actId="47"/>
        <pc:sldMkLst>
          <pc:docMk/>
          <pc:sldMk cId="0" sldId="271"/>
        </pc:sldMkLst>
      </pc:sldChg>
      <pc:sldChg chg="addSp delSp modSp add del mod modNotesTx">
        <pc:chgData name="Boni Amin" userId="1bb822ccfc485b85" providerId="LiveId" clId="{59A4FF80-40B6-4809-BB9D-9C56835DB08F}" dt="2026-08-04T16:44:17.452" v="411" actId="2696"/>
        <pc:sldMkLst>
          <pc:docMk/>
          <pc:sldMk cId="3523050240" sldId="272"/>
        </pc:sldMkLst>
        <pc:spChg chg="mod">
          <ac:chgData name="Boni Amin" userId="1bb822ccfc485b85" providerId="LiveId" clId="{59A4FF80-40B6-4809-BB9D-9C56835DB08F}" dt="2026-08-04T16:37:37.870" v="407" actId="20577"/>
          <ac:spMkLst>
            <pc:docMk/>
            <pc:sldMk cId="3523050240" sldId="272"/>
            <ac:spMk id="2" creationId="{46FFFF09-3760-B4DC-C24F-A27E59974D23}"/>
          </ac:spMkLst>
        </pc:spChg>
        <pc:spChg chg="del">
          <ac:chgData name="Boni Amin" userId="1bb822ccfc485b85" providerId="LiveId" clId="{59A4FF80-40B6-4809-BB9D-9C56835DB08F}" dt="2026-08-04T16:30:36.640" v="268" actId="478"/>
          <ac:spMkLst>
            <pc:docMk/>
            <pc:sldMk cId="3523050240" sldId="272"/>
            <ac:spMk id="5" creationId="{63B351BF-AF8F-AAC3-33A4-4799FAEC101B}"/>
          </ac:spMkLst>
        </pc:spChg>
        <pc:spChg chg="del">
          <ac:chgData name="Boni Amin" userId="1bb822ccfc485b85" providerId="LiveId" clId="{59A4FF80-40B6-4809-BB9D-9C56835DB08F}" dt="2026-08-04T16:30:36.640" v="268" actId="478"/>
          <ac:spMkLst>
            <pc:docMk/>
            <pc:sldMk cId="3523050240" sldId="272"/>
            <ac:spMk id="7" creationId="{D3491635-45AA-BCB2-52BF-F624D0E37EB8}"/>
          </ac:spMkLst>
        </pc:spChg>
        <pc:spChg chg="del">
          <ac:chgData name="Boni Amin" userId="1bb822ccfc485b85" providerId="LiveId" clId="{59A4FF80-40B6-4809-BB9D-9C56835DB08F}" dt="2026-08-04T16:30:36.640" v="268" actId="478"/>
          <ac:spMkLst>
            <pc:docMk/>
            <pc:sldMk cId="3523050240" sldId="272"/>
            <ac:spMk id="8" creationId="{10EDF7B9-930F-92E9-F360-2FC2DEDFECE4}"/>
          </ac:spMkLst>
        </pc:spChg>
        <pc:spChg chg="del">
          <ac:chgData name="Boni Amin" userId="1bb822ccfc485b85" providerId="LiveId" clId="{59A4FF80-40B6-4809-BB9D-9C56835DB08F}" dt="2026-08-04T16:30:36.640" v="268" actId="478"/>
          <ac:spMkLst>
            <pc:docMk/>
            <pc:sldMk cId="3523050240" sldId="272"/>
            <ac:spMk id="9" creationId="{5058C9DF-2CCE-E856-C003-07C0DA2EF27D}"/>
          </ac:spMkLst>
        </pc:spChg>
        <pc:spChg chg="del">
          <ac:chgData name="Boni Amin" userId="1bb822ccfc485b85" providerId="LiveId" clId="{59A4FF80-40B6-4809-BB9D-9C56835DB08F}" dt="2026-08-04T16:30:36.640" v="268" actId="478"/>
          <ac:spMkLst>
            <pc:docMk/>
            <pc:sldMk cId="3523050240" sldId="272"/>
            <ac:spMk id="10" creationId="{2CE76B81-AE27-A812-6628-A633856A7552}"/>
          </ac:spMkLst>
        </pc:spChg>
        <pc:spChg chg="del">
          <ac:chgData name="Boni Amin" userId="1bb822ccfc485b85" providerId="LiveId" clId="{59A4FF80-40B6-4809-BB9D-9C56835DB08F}" dt="2026-08-04T16:30:36.640" v="268" actId="478"/>
          <ac:spMkLst>
            <pc:docMk/>
            <pc:sldMk cId="3523050240" sldId="272"/>
            <ac:spMk id="14" creationId="{60770EC0-D234-0795-BA6E-E4DFD3361BEC}"/>
          </ac:spMkLst>
        </pc:spChg>
        <pc:spChg chg="del">
          <ac:chgData name="Boni Amin" userId="1bb822ccfc485b85" providerId="LiveId" clId="{59A4FF80-40B6-4809-BB9D-9C56835DB08F}" dt="2026-08-04T16:30:36.640" v="268" actId="478"/>
          <ac:spMkLst>
            <pc:docMk/>
            <pc:sldMk cId="3523050240" sldId="272"/>
            <ac:spMk id="15" creationId="{491926D8-9E4C-582A-18B1-4814EB4BF55E}"/>
          </ac:spMkLst>
        </pc:spChg>
        <pc:spChg chg="del">
          <ac:chgData name="Boni Amin" userId="1bb822ccfc485b85" providerId="LiveId" clId="{59A4FF80-40B6-4809-BB9D-9C56835DB08F}" dt="2026-08-04T16:30:36.640" v="268" actId="478"/>
          <ac:spMkLst>
            <pc:docMk/>
            <pc:sldMk cId="3523050240" sldId="272"/>
            <ac:spMk id="16" creationId="{E6C15377-659E-EC04-1401-A848C02793D2}"/>
          </ac:spMkLst>
        </pc:spChg>
        <pc:spChg chg="del">
          <ac:chgData name="Boni Amin" userId="1bb822ccfc485b85" providerId="LiveId" clId="{59A4FF80-40B6-4809-BB9D-9C56835DB08F}" dt="2026-08-04T16:30:36.640" v="268" actId="478"/>
          <ac:spMkLst>
            <pc:docMk/>
            <pc:sldMk cId="3523050240" sldId="272"/>
            <ac:spMk id="17" creationId="{11CC4528-0195-9CE4-7CF9-C815560FA96A}"/>
          </ac:spMkLst>
        </pc:spChg>
        <pc:spChg chg="del">
          <ac:chgData name="Boni Amin" userId="1bb822ccfc485b85" providerId="LiveId" clId="{59A4FF80-40B6-4809-BB9D-9C56835DB08F}" dt="2026-08-04T16:30:36.640" v="268" actId="478"/>
          <ac:spMkLst>
            <pc:docMk/>
            <pc:sldMk cId="3523050240" sldId="272"/>
            <ac:spMk id="18" creationId="{3C356B06-6A31-5FCB-2A3B-D401E260C131}"/>
          </ac:spMkLst>
        </pc:spChg>
        <pc:spChg chg="add">
          <ac:chgData name="Boni Amin" userId="1bb822ccfc485b85" providerId="LiveId" clId="{59A4FF80-40B6-4809-BB9D-9C56835DB08F}" dt="2026-08-04T16:30:42.118" v="269" actId="22"/>
          <ac:spMkLst>
            <pc:docMk/>
            <pc:sldMk cId="3523050240" sldId="272"/>
            <ac:spMk id="26" creationId="{0DEAB7C8-2BE6-43FB-A466-83EDA40956AF}"/>
          </ac:spMkLst>
        </pc:spChg>
        <pc:spChg chg="add mod">
          <ac:chgData name="Boni Amin" userId="1bb822ccfc485b85" providerId="LiveId" clId="{59A4FF80-40B6-4809-BB9D-9C56835DB08F}" dt="2026-08-04T16:33:24.076" v="323" actId="20577"/>
          <ac:spMkLst>
            <pc:docMk/>
            <pc:sldMk cId="3523050240" sldId="272"/>
            <ac:spMk id="30" creationId="{507C8277-7412-982C-CCBC-14850898D7BE}"/>
          </ac:spMkLst>
        </pc:spChg>
        <pc:spChg chg="add">
          <ac:chgData name="Boni Amin" userId="1bb822ccfc485b85" providerId="LiveId" clId="{59A4FF80-40B6-4809-BB9D-9C56835DB08F}" dt="2026-08-04T16:30:42.118" v="269" actId="22"/>
          <ac:spMkLst>
            <pc:docMk/>
            <pc:sldMk cId="3523050240" sldId="272"/>
            <ac:spMk id="32" creationId="{39AE2091-2770-D5B3-136C-8C0A3F3B19C6}"/>
          </ac:spMkLst>
        </pc:spChg>
        <pc:spChg chg="add">
          <ac:chgData name="Boni Amin" userId="1bb822ccfc485b85" providerId="LiveId" clId="{59A4FF80-40B6-4809-BB9D-9C56835DB08F}" dt="2026-08-04T16:30:42.118" v="269" actId="22"/>
          <ac:spMkLst>
            <pc:docMk/>
            <pc:sldMk cId="3523050240" sldId="272"/>
            <ac:spMk id="34" creationId="{523498E5-90B9-CA1B-8149-85B0AEE700E9}"/>
          </ac:spMkLst>
        </pc:spChg>
        <pc:spChg chg="add">
          <ac:chgData name="Boni Amin" userId="1bb822ccfc485b85" providerId="LiveId" clId="{59A4FF80-40B6-4809-BB9D-9C56835DB08F}" dt="2026-08-04T16:30:42.118" v="269" actId="22"/>
          <ac:spMkLst>
            <pc:docMk/>
            <pc:sldMk cId="3523050240" sldId="272"/>
            <ac:spMk id="36" creationId="{E82A155C-5439-6333-7998-797FBF5F00A3}"/>
          </ac:spMkLst>
        </pc:spChg>
        <pc:spChg chg="add mod">
          <ac:chgData name="Boni Amin" userId="1bb822ccfc485b85" providerId="LiveId" clId="{59A4FF80-40B6-4809-BB9D-9C56835DB08F}" dt="2026-08-04T16:33:31.275" v="325" actId="20577"/>
          <ac:spMkLst>
            <pc:docMk/>
            <pc:sldMk cId="3523050240" sldId="272"/>
            <ac:spMk id="38" creationId="{1FBA7542-FC65-B579-10EA-A7C113A12C42}"/>
          </ac:spMkLst>
        </pc:spChg>
        <pc:spChg chg="add">
          <ac:chgData name="Boni Amin" userId="1bb822ccfc485b85" providerId="LiveId" clId="{59A4FF80-40B6-4809-BB9D-9C56835DB08F}" dt="2026-08-04T16:30:42.118" v="269" actId="22"/>
          <ac:spMkLst>
            <pc:docMk/>
            <pc:sldMk cId="3523050240" sldId="272"/>
            <ac:spMk id="42" creationId="{6CB2AF3C-527E-AC34-0FC6-B58BCDC8167F}"/>
          </ac:spMkLst>
        </pc:spChg>
        <pc:spChg chg="add">
          <ac:chgData name="Boni Amin" userId="1bb822ccfc485b85" providerId="LiveId" clId="{59A4FF80-40B6-4809-BB9D-9C56835DB08F}" dt="2026-08-04T16:30:42.118" v="269" actId="22"/>
          <ac:spMkLst>
            <pc:docMk/>
            <pc:sldMk cId="3523050240" sldId="272"/>
            <ac:spMk id="44" creationId="{B24670FC-8155-F66A-B476-76D62DD9227C}"/>
          </ac:spMkLst>
        </pc:spChg>
        <pc:spChg chg="mod">
          <ac:chgData name="Boni Amin" userId="1bb822ccfc485b85" providerId="LiveId" clId="{59A4FF80-40B6-4809-BB9D-9C56835DB08F}" dt="2026-08-04T16:33:34.886" v="327" actId="20577"/>
          <ac:spMkLst>
            <pc:docMk/>
            <pc:sldMk cId="3523050240" sldId="272"/>
            <ac:spMk id="46" creationId="{49825136-9179-18AD-4EDE-C13A5DCC0F25}"/>
          </ac:spMkLst>
        </pc:spChg>
        <pc:spChg chg="add">
          <ac:chgData name="Boni Amin" userId="1bb822ccfc485b85" providerId="LiveId" clId="{59A4FF80-40B6-4809-BB9D-9C56835DB08F}" dt="2026-08-04T16:30:42.118" v="269" actId="22"/>
          <ac:spMkLst>
            <pc:docMk/>
            <pc:sldMk cId="3523050240" sldId="272"/>
            <ac:spMk id="48" creationId="{83C7A692-0F32-6F5B-79AD-F54DB0731992}"/>
          </ac:spMkLst>
        </pc:spChg>
        <pc:spChg chg="add del">
          <ac:chgData name="Boni Amin" userId="1bb822ccfc485b85" providerId="LiveId" clId="{59A4FF80-40B6-4809-BB9D-9C56835DB08F}" dt="2026-08-04T16:30:45.970" v="270" actId="478"/>
          <ac:spMkLst>
            <pc:docMk/>
            <pc:sldMk cId="3523050240" sldId="272"/>
            <ac:spMk id="50" creationId="{319CCC04-354A-5853-1686-5D2874504936}"/>
          </ac:spMkLst>
        </pc:spChg>
        <pc:spChg chg="add">
          <ac:chgData name="Boni Amin" userId="1bb822ccfc485b85" providerId="LiveId" clId="{59A4FF80-40B6-4809-BB9D-9C56835DB08F}" dt="2026-08-04T16:30:51.954" v="271" actId="22"/>
          <ac:spMkLst>
            <pc:docMk/>
            <pc:sldMk cId="3523050240" sldId="272"/>
            <ac:spMk id="52" creationId="{FF18196A-26A2-68C8-6B70-4D92B3BB393F}"/>
          </ac:spMkLst>
        </pc:spChg>
        <pc:spChg chg="add">
          <ac:chgData name="Boni Amin" userId="1bb822ccfc485b85" providerId="LiveId" clId="{59A4FF80-40B6-4809-BB9D-9C56835DB08F}" dt="2026-08-04T16:34:00.724" v="330" actId="22"/>
          <ac:spMkLst>
            <pc:docMk/>
            <pc:sldMk cId="3523050240" sldId="272"/>
            <ac:spMk id="54" creationId="{11358569-E6BA-9E9C-489C-C10911A7D4E8}"/>
          </ac:spMkLst>
        </pc:spChg>
      </pc:sldChg>
      <pc:sldMasterChg chg="delSldLayout">
        <pc:chgData name="Boni Amin" userId="1bb822ccfc485b85" providerId="LiveId" clId="{59A4FF80-40B6-4809-BB9D-9C56835DB08F}" dt="2026-08-04T16:32:04.044" v="284" actId="47"/>
        <pc:sldMasterMkLst>
          <pc:docMk/>
          <pc:sldMasterMk cId="0" sldId="2147483648"/>
        </pc:sldMasterMkLst>
        <pc:sldLayoutChg chg="del">
          <pc:chgData name="Boni Amin" userId="1bb822ccfc485b85" providerId="LiveId" clId="{59A4FF80-40B6-4809-BB9D-9C56835DB08F}" dt="2026-08-04T16:32:04.044" v="284" actId="47"/>
          <pc:sldLayoutMkLst>
            <pc:docMk/>
            <pc:sldMasterMk cId="0" sldId="2147483648"/>
            <pc:sldLayoutMk cId="59510673" sldId="2147483650"/>
          </pc:sldLayoutMkLst>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5" Type="http://schemas.openxmlformats.org/officeDocument/2006/relationships/image" Target="../media/image9.svg"/><Relationship Id="rId4" Type="http://schemas.openxmlformats.org/officeDocument/2006/relationships/image" Target="../media/image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5" Type="http://schemas.openxmlformats.org/officeDocument/2006/relationships/image" Target="../media/image9.sv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019D9E8-692B-4650-AECC-CB0CBA3EC00A}"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C8ED0469-7732-4AE0-BF05-B91F5A2F0447}">
      <dgm:prSet/>
      <dgm:spPr/>
      <dgm:t>
        <a:bodyPr/>
        <a:lstStyle/>
        <a:p>
          <a:r>
            <a:rPr lang="en-US" b="0"/>
            <a:t>Noise makes instructions hard to hear</a:t>
          </a:r>
        </a:p>
      </dgm:t>
    </dgm:pt>
    <dgm:pt modelId="{B49730E1-FBA5-4F6B-8236-50BFB162BF33}" type="parTrans" cxnId="{054AFF2B-990D-482B-A89F-7200D866E8EE}">
      <dgm:prSet/>
      <dgm:spPr/>
      <dgm:t>
        <a:bodyPr/>
        <a:lstStyle/>
        <a:p>
          <a:endParaRPr lang="en-US" b="0"/>
        </a:p>
      </dgm:t>
    </dgm:pt>
    <dgm:pt modelId="{F4F5A513-B52D-46D8-9691-56522C999B1A}" type="sibTrans" cxnId="{054AFF2B-990D-482B-A89F-7200D866E8EE}">
      <dgm:prSet/>
      <dgm:spPr/>
      <dgm:t>
        <a:bodyPr/>
        <a:lstStyle/>
        <a:p>
          <a:endParaRPr lang="en-US" b="0"/>
        </a:p>
      </dgm:t>
    </dgm:pt>
    <dgm:pt modelId="{2B2AEB68-3AA6-444B-B0F0-683CC895AE34}">
      <dgm:prSet/>
      <dgm:spPr/>
      <dgm:t>
        <a:bodyPr/>
        <a:lstStyle/>
        <a:p>
          <a:r>
            <a:rPr lang="en-US" b="0"/>
            <a:t>language gaps make them harder to understand</a:t>
          </a:r>
        </a:p>
      </dgm:t>
    </dgm:pt>
    <dgm:pt modelId="{F3AE9537-3487-46AF-909C-5F892918FE2B}" type="parTrans" cxnId="{19B47B75-57C5-44A7-9C86-C7E6AA835EBE}">
      <dgm:prSet/>
      <dgm:spPr/>
      <dgm:t>
        <a:bodyPr/>
        <a:lstStyle/>
        <a:p>
          <a:endParaRPr lang="en-US" b="0"/>
        </a:p>
      </dgm:t>
    </dgm:pt>
    <dgm:pt modelId="{236E8AC4-F17E-4D69-BD71-A138DC29955C}" type="sibTrans" cxnId="{19B47B75-57C5-44A7-9C86-C7E6AA835EBE}">
      <dgm:prSet/>
      <dgm:spPr/>
      <dgm:t>
        <a:bodyPr/>
        <a:lstStyle/>
        <a:p>
          <a:endParaRPr lang="en-US" b="0"/>
        </a:p>
      </dgm:t>
    </dgm:pt>
    <dgm:pt modelId="{760F3F0B-CBE3-43EF-A03D-3A53577564A7}">
      <dgm:prSet/>
      <dgm:spPr/>
      <dgm:t>
        <a:bodyPr/>
        <a:lstStyle/>
        <a:p>
          <a:r>
            <a:rPr lang="en-US" b="0"/>
            <a:t>cultural and age differences reduce shared meaning</a:t>
          </a:r>
        </a:p>
      </dgm:t>
    </dgm:pt>
    <dgm:pt modelId="{07F5E248-D3B3-4CBA-84FD-048BCD5F1D53}" type="parTrans" cxnId="{97903041-5FE7-4F2F-8F5C-2BC8EDE77FBD}">
      <dgm:prSet/>
      <dgm:spPr/>
      <dgm:t>
        <a:bodyPr/>
        <a:lstStyle/>
        <a:p>
          <a:endParaRPr lang="en-US" b="0"/>
        </a:p>
      </dgm:t>
    </dgm:pt>
    <dgm:pt modelId="{2AB86BE5-15AA-4906-8C97-D5C2EB56FD45}" type="sibTrans" cxnId="{97903041-5FE7-4F2F-8F5C-2BC8EDE77FBD}">
      <dgm:prSet/>
      <dgm:spPr/>
      <dgm:t>
        <a:bodyPr/>
        <a:lstStyle/>
        <a:p>
          <a:endParaRPr lang="en-US" b="0"/>
        </a:p>
      </dgm:t>
    </dgm:pt>
    <dgm:pt modelId="{2AA94602-1249-450A-9DC1-1D4E539FD058}">
      <dgm:prSet/>
      <dgm:spPr/>
      <dgm:t>
        <a:bodyPr/>
        <a:lstStyle/>
        <a:p>
          <a:r>
            <a:rPr lang="en-US" b="0"/>
            <a:t>anger reduces voice</a:t>
          </a:r>
        </a:p>
      </dgm:t>
    </dgm:pt>
    <dgm:pt modelId="{B07DB5B4-3B80-43E2-A401-7E14B19BFB40}" type="parTrans" cxnId="{AF7C54DB-9F24-46ED-84EB-E976C82E41B4}">
      <dgm:prSet/>
      <dgm:spPr/>
      <dgm:t>
        <a:bodyPr/>
        <a:lstStyle/>
        <a:p>
          <a:endParaRPr lang="en-US" b="0"/>
        </a:p>
      </dgm:t>
    </dgm:pt>
    <dgm:pt modelId="{2B8D440B-A112-4D79-8A6E-A6057E635201}" type="sibTrans" cxnId="{AF7C54DB-9F24-46ED-84EB-E976C82E41B4}">
      <dgm:prSet/>
      <dgm:spPr/>
      <dgm:t>
        <a:bodyPr/>
        <a:lstStyle/>
        <a:p>
          <a:endParaRPr lang="en-US" b="0"/>
        </a:p>
      </dgm:t>
    </dgm:pt>
    <dgm:pt modelId="{A233E3DD-D9A8-48BB-B2E1-4FEC6CA8F269}">
      <dgm:prSet/>
      <dgm:spPr/>
      <dgm:t>
        <a:bodyPr/>
        <a:lstStyle/>
        <a:p>
          <a:r>
            <a:rPr lang="en-US" b="0"/>
            <a:t>food errors remain hidden.</a:t>
          </a:r>
        </a:p>
      </dgm:t>
    </dgm:pt>
    <dgm:pt modelId="{AE43CDB0-9895-454F-9899-58B1046247BB}" type="parTrans" cxnId="{22492E7C-9A8D-4F19-AA92-B7736D45A31C}">
      <dgm:prSet/>
      <dgm:spPr/>
      <dgm:t>
        <a:bodyPr/>
        <a:lstStyle/>
        <a:p>
          <a:endParaRPr lang="en-US" b="0"/>
        </a:p>
      </dgm:t>
    </dgm:pt>
    <dgm:pt modelId="{264C1104-1198-4FEC-8F3B-81D2274481E0}" type="sibTrans" cxnId="{22492E7C-9A8D-4F19-AA92-B7736D45A31C}">
      <dgm:prSet/>
      <dgm:spPr/>
      <dgm:t>
        <a:bodyPr/>
        <a:lstStyle/>
        <a:p>
          <a:endParaRPr lang="en-US" b="0"/>
        </a:p>
      </dgm:t>
    </dgm:pt>
    <dgm:pt modelId="{66196FE8-E410-4605-B13D-EE217033620F}" type="pres">
      <dgm:prSet presAssocID="{0019D9E8-692B-4650-AECC-CB0CBA3EC00A}" presName="root" presStyleCnt="0">
        <dgm:presLayoutVars>
          <dgm:dir/>
          <dgm:resizeHandles val="exact"/>
        </dgm:presLayoutVars>
      </dgm:prSet>
      <dgm:spPr/>
    </dgm:pt>
    <dgm:pt modelId="{6187B454-9FD2-4EE6-866D-1298CC3C543D}" type="pres">
      <dgm:prSet presAssocID="{C8ED0469-7732-4AE0-BF05-B91F5A2F0447}" presName="compNode" presStyleCnt="0"/>
      <dgm:spPr/>
    </dgm:pt>
    <dgm:pt modelId="{E7DC0B5E-A5FC-4E69-9750-698E8BF15999}" type="pres">
      <dgm:prSet presAssocID="{C8ED0469-7732-4AE0-BF05-B91F5A2F0447}" presName="bgRect" presStyleLbl="bgShp" presStyleIdx="0" presStyleCnt="5"/>
      <dgm:spPr/>
    </dgm:pt>
    <dgm:pt modelId="{5A3C99B7-E333-4B34-97C2-E94E8B5D02D6}" type="pres">
      <dgm:prSet presAssocID="{C8ED0469-7732-4AE0-BF05-B91F5A2F0447}"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Deaf"/>
        </a:ext>
      </dgm:extLst>
    </dgm:pt>
    <dgm:pt modelId="{52B54CD8-2509-4DDC-8C63-CA3AA6E5E328}" type="pres">
      <dgm:prSet presAssocID="{C8ED0469-7732-4AE0-BF05-B91F5A2F0447}" presName="spaceRect" presStyleCnt="0"/>
      <dgm:spPr/>
    </dgm:pt>
    <dgm:pt modelId="{127AA448-1B5D-4B73-AA34-D0B86A5A7268}" type="pres">
      <dgm:prSet presAssocID="{C8ED0469-7732-4AE0-BF05-B91F5A2F0447}" presName="parTx" presStyleLbl="revTx" presStyleIdx="0" presStyleCnt="5">
        <dgm:presLayoutVars>
          <dgm:chMax val="0"/>
          <dgm:chPref val="0"/>
        </dgm:presLayoutVars>
      </dgm:prSet>
      <dgm:spPr/>
    </dgm:pt>
    <dgm:pt modelId="{41C2BE61-A0A2-4B1D-893C-AD788ECC7493}" type="pres">
      <dgm:prSet presAssocID="{F4F5A513-B52D-46D8-9691-56522C999B1A}" presName="sibTrans" presStyleCnt="0"/>
      <dgm:spPr/>
    </dgm:pt>
    <dgm:pt modelId="{35B96F56-7A08-4EC3-83D7-7BE9470F2075}" type="pres">
      <dgm:prSet presAssocID="{2B2AEB68-3AA6-444B-B0F0-683CC895AE34}" presName="compNode" presStyleCnt="0"/>
      <dgm:spPr/>
    </dgm:pt>
    <dgm:pt modelId="{6E9C123B-65CB-4F8A-8F1B-2D9F2E2A3A48}" type="pres">
      <dgm:prSet presAssocID="{2B2AEB68-3AA6-444B-B0F0-683CC895AE34}" presName="bgRect" presStyleLbl="bgShp" presStyleIdx="1" presStyleCnt="5"/>
      <dgm:spPr/>
    </dgm:pt>
    <dgm:pt modelId="{9B7C26C0-84E0-448D-8F07-BEFF047873E9}" type="pres">
      <dgm:prSet presAssocID="{2B2AEB68-3AA6-444B-B0F0-683CC895AE34}"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51CF1792-BC3F-4964-86DE-9772F25D6945}" type="pres">
      <dgm:prSet presAssocID="{2B2AEB68-3AA6-444B-B0F0-683CC895AE34}" presName="spaceRect" presStyleCnt="0"/>
      <dgm:spPr/>
    </dgm:pt>
    <dgm:pt modelId="{2850AA00-1D0C-46F5-AC4B-AB52632B4DE0}" type="pres">
      <dgm:prSet presAssocID="{2B2AEB68-3AA6-444B-B0F0-683CC895AE34}" presName="parTx" presStyleLbl="revTx" presStyleIdx="1" presStyleCnt="5">
        <dgm:presLayoutVars>
          <dgm:chMax val="0"/>
          <dgm:chPref val="0"/>
        </dgm:presLayoutVars>
      </dgm:prSet>
      <dgm:spPr/>
    </dgm:pt>
    <dgm:pt modelId="{BC947E19-F0D8-4F82-8B1C-4F7E2C087E41}" type="pres">
      <dgm:prSet presAssocID="{236E8AC4-F17E-4D69-BD71-A138DC29955C}" presName="sibTrans" presStyleCnt="0"/>
      <dgm:spPr/>
    </dgm:pt>
    <dgm:pt modelId="{439E0B8F-B4AD-414F-8872-FDF0162ECCF7}" type="pres">
      <dgm:prSet presAssocID="{760F3F0B-CBE3-43EF-A03D-3A53577564A7}" presName="compNode" presStyleCnt="0"/>
      <dgm:spPr/>
    </dgm:pt>
    <dgm:pt modelId="{23C15E8C-8027-4A95-A977-37853BF28FD8}" type="pres">
      <dgm:prSet presAssocID="{760F3F0B-CBE3-43EF-A03D-3A53577564A7}" presName="bgRect" presStyleLbl="bgShp" presStyleIdx="2" presStyleCnt="5"/>
      <dgm:spPr/>
    </dgm:pt>
    <dgm:pt modelId="{ECCF2C69-6EA5-4223-92D5-8AC346BA7969}" type="pres">
      <dgm:prSet presAssocID="{760F3F0B-CBE3-43EF-A03D-3A53577564A7}"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Group"/>
        </a:ext>
      </dgm:extLst>
    </dgm:pt>
    <dgm:pt modelId="{E3EB2990-D1BE-4610-A756-44BCBB37E9F5}" type="pres">
      <dgm:prSet presAssocID="{760F3F0B-CBE3-43EF-A03D-3A53577564A7}" presName="spaceRect" presStyleCnt="0"/>
      <dgm:spPr/>
    </dgm:pt>
    <dgm:pt modelId="{914C8954-8016-4EEE-97A5-488418D18F9D}" type="pres">
      <dgm:prSet presAssocID="{760F3F0B-CBE3-43EF-A03D-3A53577564A7}" presName="parTx" presStyleLbl="revTx" presStyleIdx="2" presStyleCnt="5">
        <dgm:presLayoutVars>
          <dgm:chMax val="0"/>
          <dgm:chPref val="0"/>
        </dgm:presLayoutVars>
      </dgm:prSet>
      <dgm:spPr/>
    </dgm:pt>
    <dgm:pt modelId="{B1171F7C-5231-4555-9F4D-833AD1ED0338}" type="pres">
      <dgm:prSet presAssocID="{2AB86BE5-15AA-4906-8C97-D5C2EB56FD45}" presName="sibTrans" presStyleCnt="0"/>
      <dgm:spPr/>
    </dgm:pt>
    <dgm:pt modelId="{7E338C9B-9C91-4B7B-8DFE-4D35DB7A3E37}" type="pres">
      <dgm:prSet presAssocID="{2AA94602-1249-450A-9DC1-1D4E539FD058}" presName="compNode" presStyleCnt="0"/>
      <dgm:spPr/>
    </dgm:pt>
    <dgm:pt modelId="{89AD889A-4586-49C1-BA51-55D0535C0FB1}" type="pres">
      <dgm:prSet presAssocID="{2AA94602-1249-450A-9DC1-1D4E539FD058}" presName="bgRect" presStyleLbl="bgShp" presStyleIdx="3" presStyleCnt="5"/>
      <dgm:spPr/>
    </dgm:pt>
    <dgm:pt modelId="{BCE84A52-8A92-40F9-A217-FDEA71A5EEF4}" type="pres">
      <dgm:prSet presAssocID="{2AA94602-1249-450A-9DC1-1D4E539FD058}"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ngry Face with No Fill"/>
        </a:ext>
      </dgm:extLst>
    </dgm:pt>
    <dgm:pt modelId="{57C2B2C3-E654-46E5-BE76-60DF5DEE1897}" type="pres">
      <dgm:prSet presAssocID="{2AA94602-1249-450A-9DC1-1D4E539FD058}" presName="spaceRect" presStyleCnt="0"/>
      <dgm:spPr/>
    </dgm:pt>
    <dgm:pt modelId="{DA64700A-CE22-44BB-AED8-DCF96FF0D76E}" type="pres">
      <dgm:prSet presAssocID="{2AA94602-1249-450A-9DC1-1D4E539FD058}" presName="parTx" presStyleLbl="revTx" presStyleIdx="3" presStyleCnt="5">
        <dgm:presLayoutVars>
          <dgm:chMax val="0"/>
          <dgm:chPref val="0"/>
        </dgm:presLayoutVars>
      </dgm:prSet>
      <dgm:spPr/>
    </dgm:pt>
    <dgm:pt modelId="{79F2EC68-1064-4F03-BE29-EBD060EEA150}" type="pres">
      <dgm:prSet presAssocID="{2B8D440B-A112-4D79-8A6E-A6057E635201}" presName="sibTrans" presStyleCnt="0"/>
      <dgm:spPr/>
    </dgm:pt>
    <dgm:pt modelId="{0F2A840C-57A6-4639-819C-E3BFC0CD64D1}" type="pres">
      <dgm:prSet presAssocID="{A233E3DD-D9A8-48BB-B2E1-4FEC6CA8F269}" presName="compNode" presStyleCnt="0"/>
      <dgm:spPr/>
    </dgm:pt>
    <dgm:pt modelId="{28FE2247-17B4-499D-94DD-9770490466D4}" type="pres">
      <dgm:prSet presAssocID="{A233E3DD-D9A8-48BB-B2E1-4FEC6CA8F269}" presName="bgRect" presStyleLbl="bgShp" presStyleIdx="4" presStyleCnt="5"/>
      <dgm:spPr/>
    </dgm:pt>
    <dgm:pt modelId="{9CCE0976-BD6A-4DEA-BF6C-4170BCD74AEA}" type="pres">
      <dgm:prSet presAssocID="{A233E3DD-D9A8-48BB-B2E1-4FEC6CA8F269}"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Fork and knife"/>
        </a:ext>
      </dgm:extLst>
    </dgm:pt>
    <dgm:pt modelId="{670D1959-5EF8-43FA-9428-28ECBB791659}" type="pres">
      <dgm:prSet presAssocID="{A233E3DD-D9A8-48BB-B2E1-4FEC6CA8F269}" presName="spaceRect" presStyleCnt="0"/>
      <dgm:spPr/>
    </dgm:pt>
    <dgm:pt modelId="{A6ACB44A-2B26-4B9A-B239-B50490F1BF44}" type="pres">
      <dgm:prSet presAssocID="{A233E3DD-D9A8-48BB-B2E1-4FEC6CA8F269}" presName="parTx" presStyleLbl="revTx" presStyleIdx="4" presStyleCnt="5">
        <dgm:presLayoutVars>
          <dgm:chMax val="0"/>
          <dgm:chPref val="0"/>
        </dgm:presLayoutVars>
      </dgm:prSet>
      <dgm:spPr/>
    </dgm:pt>
  </dgm:ptLst>
  <dgm:cxnLst>
    <dgm:cxn modelId="{EA1E6712-3B2D-4A33-B75D-70D31D49C9D8}" type="presOf" srcId="{A233E3DD-D9A8-48BB-B2E1-4FEC6CA8F269}" destId="{A6ACB44A-2B26-4B9A-B239-B50490F1BF44}" srcOrd="0" destOrd="0" presId="urn:microsoft.com/office/officeart/2018/2/layout/IconVerticalSolidList"/>
    <dgm:cxn modelId="{054AFF2B-990D-482B-A89F-7200D866E8EE}" srcId="{0019D9E8-692B-4650-AECC-CB0CBA3EC00A}" destId="{C8ED0469-7732-4AE0-BF05-B91F5A2F0447}" srcOrd="0" destOrd="0" parTransId="{B49730E1-FBA5-4F6B-8236-50BFB162BF33}" sibTransId="{F4F5A513-B52D-46D8-9691-56522C999B1A}"/>
    <dgm:cxn modelId="{F55CE63D-1550-4F6A-8060-08EDC6B28E74}" type="presOf" srcId="{2AA94602-1249-450A-9DC1-1D4E539FD058}" destId="{DA64700A-CE22-44BB-AED8-DCF96FF0D76E}" srcOrd="0" destOrd="0" presId="urn:microsoft.com/office/officeart/2018/2/layout/IconVerticalSolidList"/>
    <dgm:cxn modelId="{97903041-5FE7-4F2F-8F5C-2BC8EDE77FBD}" srcId="{0019D9E8-692B-4650-AECC-CB0CBA3EC00A}" destId="{760F3F0B-CBE3-43EF-A03D-3A53577564A7}" srcOrd="2" destOrd="0" parTransId="{07F5E248-D3B3-4CBA-84FD-048BCD5F1D53}" sibTransId="{2AB86BE5-15AA-4906-8C97-D5C2EB56FD45}"/>
    <dgm:cxn modelId="{19B47B75-57C5-44A7-9C86-C7E6AA835EBE}" srcId="{0019D9E8-692B-4650-AECC-CB0CBA3EC00A}" destId="{2B2AEB68-3AA6-444B-B0F0-683CC895AE34}" srcOrd="1" destOrd="0" parTransId="{F3AE9537-3487-46AF-909C-5F892918FE2B}" sibTransId="{236E8AC4-F17E-4D69-BD71-A138DC29955C}"/>
    <dgm:cxn modelId="{22492E7C-9A8D-4F19-AA92-B7736D45A31C}" srcId="{0019D9E8-692B-4650-AECC-CB0CBA3EC00A}" destId="{A233E3DD-D9A8-48BB-B2E1-4FEC6CA8F269}" srcOrd="4" destOrd="0" parTransId="{AE43CDB0-9895-454F-9899-58B1046247BB}" sibTransId="{264C1104-1198-4FEC-8F3B-81D2274481E0}"/>
    <dgm:cxn modelId="{862310B5-D1E6-4051-9E35-687F82F46A79}" type="presOf" srcId="{760F3F0B-CBE3-43EF-A03D-3A53577564A7}" destId="{914C8954-8016-4EEE-97A5-488418D18F9D}" srcOrd="0" destOrd="0" presId="urn:microsoft.com/office/officeart/2018/2/layout/IconVerticalSolidList"/>
    <dgm:cxn modelId="{D77D1EB7-6B90-4932-96C0-041DF84A9E22}" type="presOf" srcId="{C8ED0469-7732-4AE0-BF05-B91F5A2F0447}" destId="{127AA448-1B5D-4B73-AA34-D0B86A5A7268}" srcOrd="0" destOrd="0" presId="urn:microsoft.com/office/officeart/2018/2/layout/IconVerticalSolidList"/>
    <dgm:cxn modelId="{B47721D9-1126-40EC-B7C8-CFD420147817}" type="presOf" srcId="{0019D9E8-692B-4650-AECC-CB0CBA3EC00A}" destId="{66196FE8-E410-4605-B13D-EE217033620F}" srcOrd="0" destOrd="0" presId="urn:microsoft.com/office/officeart/2018/2/layout/IconVerticalSolidList"/>
    <dgm:cxn modelId="{AF7C54DB-9F24-46ED-84EB-E976C82E41B4}" srcId="{0019D9E8-692B-4650-AECC-CB0CBA3EC00A}" destId="{2AA94602-1249-450A-9DC1-1D4E539FD058}" srcOrd="3" destOrd="0" parTransId="{B07DB5B4-3B80-43E2-A401-7E14B19BFB40}" sibTransId="{2B8D440B-A112-4D79-8A6E-A6057E635201}"/>
    <dgm:cxn modelId="{A72CA1F1-9F17-4F78-919D-2BFA1B1B4278}" type="presOf" srcId="{2B2AEB68-3AA6-444B-B0F0-683CC895AE34}" destId="{2850AA00-1D0C-46F5-AC4B-AB52632B4DE0}" srcOrd="0" destOrd="0" presId="urn:microsoft.com/office/officeart/2018/2/layout/IconVerticalSolidList"/>
    <dgm:cxn modelId="{C7AA0411-AB02-470F-860A-AE2A0C41DCCD}" type="presParOf" srcId="{66196FE8-E410-4605-B13D-EE217033620F}" destId="{6187B454-9FD2-4EE6-866D-1298CC3C543D}" srcOrd="0" destOrd="0" presId="urn:microsoft.com/office/officeart/2018/2/layout/IconVerticalSolidList"/>
    <dgm:cxn modelId="{6F1DF132-2EB6-400A-9606-FB2706FA597E}" type="presParOf" srcId="{6187B454-9FD2-4EE6-866D-1298CC3C543D}" destId="{E7DC0B5E-A5FC-4E69-9750-698E8BF15999}" srcOrd="0" destOrd="0" presId="urn:microsoft.com/office/officeart/2018/2/layout/IconVerticalSolidList"/>
    <dgm:cxn modelId="{551E5E95-E8BD-4AF1-85A7-8A0CB6D9516D}" type="presParOf" srcId="{6187B454-9FD2-4EE6-866D-1298CC3C543D}" destId="{5A3C99B7-E333-4B34-97C2-E94E8B5D02D6}" srcOrd="1" destOrd="0" presId="urn:microsoft.com/office/officeart/2018/2/layout/IconVerticalSolidList"/>
    <dgm:cxn modelId="{83ABF97E-E917-4AA7-824D-24BF9848D802}" type="presParOf" srcId="{6187B454-9FD2-4EE6-866D-1298CC3C543D}" destId="{52B54CD8-2509-4DDC-8C63-CA3AA6E5E328}" srcOrd="2" destOrd="0" presId="urn:microsoft.com/office/officeart/2018/2/layout/IconVerticalSolidList"/>
    <dgm:cxn modelId="{062B32C4-20BF-4DB2-A6E9-A170117359FC}" type="presParOf" srcId="{6187B454-9FD2-4EE6-866D-1298CC3C543D}" destId="{127AA448-1B5D-4B73-AA34-D0B86A5A7268}" srcOrd="3" destOrd="0" presId="urn:microsoft.com/office/officeart/2018/2/layout/IconVerticalSolidList"/>
    <dgm:cxn modelId="{494F5484-72DE-40B0-8245-C5077F460CF0}" type="presParOf" srcId="{66196FE8-E410-4605-B13D-EE217033620F}" destId="{41C2BE61-A0A2-4B1D-893C-AD788ECC7493}" srcOrd="1" destOrd="0" presId="urn:microsoft.com/office/officeart/2018/2/layout/IconVerticalSolidList"/>
    <dgm:cxn modelId="{D21AF971-37AC-416C-8254-6CD696F41583}" type="presParOf" srcId="{66196FE8-E410-4605-B13D-EE217033620F}" destId="{35B96F56-7A08-4EC3-83D7-7BE9470F2075}" srcOrd="2" destOrd="0" presId="urn:microsoft.com/office/officeart/2018/2/layout/IconVerticalSolidList"/>
    <dgm:cxn modelId="{6C19C0DA-0F06-43F6-849C-391D417BFDB9}" type="presParOf" srcId="{35B96F56-7A08-4EC3-83D7-7BE9470F2075}" destId="{6E9C123B-65CB-4F8A-8F1B-2D9F2E2A3A48}" srcOrd="0" destOrd="0" presId="urn:microsoft.com/office/officeart/2018/2/layout/IconVerticalSolidList"/>
    <dgm:cxn modelId="{D598EB3E-7CD3-4CC0-B55C-719DCAC5347F}" type="presParOf" srcId="{35B96F56-7A08-4EC3-83D7-7BE9470F2075}" destId="{9B7C26C0-84E0-448D-8F07-BEFF047873E9}" srcOrd="1" destOrd="0" presId="urn:microsoft.com/office/officeart/2018/2/layout/IconVerticalSolidList"/>
    <dgm:cxn modelId="{17081EFE-035C-4D9E-9532-2D297806BB37}" type="presParOf" srcId="{35B96F56-7A08-4EC3-83D7-7BE9470F2075}" destId="{51CF1792-BC3F-4964-86DE-9772F25D6945}" srcOrd="2" destOrd="0" presId="urn:microsoft.com/office/officeart/2018/2/layout/IconVerticalSolidList"/>
    <dgm:cxn modelId="{B0941E02-4981-4A1E-B7E2-FD1AC19D3186}" type="presParOf" srcId="{35B96F56-7A08-4EC3-83D7-7BE9470F2075}" destId="{2850AA00-1D0C-46F5-AC4B-AB52632B4DE0}" srcOrd="3" destOrd="0" presId="urn:microsoft.com/office/officeart/2018/2/layout/IconVerticalSolidList"/>
    <dgm:cxn modelId="{48BAEE27-34B8-41EB-9F45-252CE1304A5C}" type="presParOf" srcId="{66196FE8-E410-4605-B13D-EE217033620F}" destId="{BC947E19-F0D8-4F82-8B1C-4F7E2C087E41}" srcOrd="3" destOrd="0" presId="urn:microsoft.com/office/officeart/2018/2/layout/IconVerticalSolidList"/>
    <dgm:cxn modelId="{65442E1B-7474-4952-9DA5-2A034E2ACA04}" type="presParOf" srcId="{66196FE8-E410-4605-B13D-EE217033620F}" destId="{439E0B8F-B4AD-414F-8872-FDF0162ECCF7}" srcOrd="4" destOrd="0" presId="urn:microsoft.com/office/officeart/2018/2/layout/IconVerticalSolidList"/>
    <dgm:cxn modelId="{186EB46A-8A11-4DF2-B69C-72E499ECCA1F}" type="presParOf" srcId="{439E0B8F-B4AD-414F-8872-FDF0162ECCF7}" destId="{23C15E8C-8027-4A95-A977-37853BF28FD8}" srcOrd="0" destOrd="0" presId="urn:microsoft.com/office/officeart/2018/2/layout/IconVerticalSolidList"/>
    <dgm:cxn modelId="{E99C31E3-DA35-424F-B7D8-996EC297F99A}" type="presParOf" srcId="{439E0B8F-B4AD-414F-8872-FDF0162ECCF7}" destId="{ECCF2C69-6EA5-4223-92D5-8AC346BA7969}" srcOrd="1" destOrd="0" presId="urn:microsoft.com/office/officeart/2018/2/layout/IconVerticalSolidList"/>
    <dgm:cxn modelId="{7A4236C1-A16E-4101-B6E0-7DADC3A9076E}" type="presParOf" srcId="{439E0B8F-B4AD-414F-8872-FDF0162ECCF7}" destId="{E3EB2990-D1BE-4610-A756-44BCBB37E9F5}" srcOrd="2" destOrd="0" presId="urn:microsoft.com/office/officeart/2018/2/layout/IconVerticalSolidList"/>
    <dgm:cxn modelId="{9E383688-C959-4891-99CC-4A9579ABFB24}" type="presParOf" srcId="{439E0B8F-B4AD-414F-8872-FDF0162ECCF7}" destId="{914C8954-8016-4EEE-97A5-488418D18F9D}" srcOrd="3" destOrd="0" presId="urn:microsoft.com/office/officeart/2018/2/layout/IconVerticalSolidList"/>
    <dgm:cxn modelId="{CFFCD3D6-3417-4C57-94BB-9D699C0ECD6D}" type="presParOf" srcId="{66196FE8-E410-4605-B13D-EE217033620F}" destId="{B1171F7C-5231-4555-9F4D-833AD1ED0338}" srcOrd="5" destOrd="0" presId="urn:microsoft.com/office/officeart/2018/2/layout/IconVerticalSolidList"/>
    <dgm:cxn modelId="{638B92AD-D8ED-453A-BD10-07957C1FA25A}" type="presParOf" srcId="{66196FE8-E410-4605-B13D-EE217033620F}" destId="{7E338C9B-9C91-4B7B-8DFE-4D35DB7A3E37}" srcOrd="6" destOrd="0" presId="urn:microsoft.com/office/officeart/2018/2/layout/IconVerticalSolidList"/>
    <dgm:cxn modelId="{C3146E70-BFF7-4BBD-9502-C9E16D0681F7}" type="presParOf" srcId="{7E338C9B-9C91-4B7B-8DFE-4D35DB7A3E37}" destId="{89AD889A-4586-49C1-BA51-55D0535C0FB1}" srcOrd="0" destOrd="0" presId="urn:microsoft.com/office/officeart/2018/2/layout/IconVerticalSolidList"/>
    <dgm:cxn modelId="{CE26CFA8-336D-41F3-87B3-0DBA0A685D07}" type="presParOf" srcId="{7E338C9B-9C91-4B7B-8DFE-4D35DB7A3E37}" destId="{BCE84A52-8A92-40F9-A217-FDEA71A5EEF4}" srcOrd="1" destOrd="0" presId="urn:microsoft.com/office/officeart/2018/2/layout/IconVerticalSolidList"/>
    <dgm:cxn modelId="{3BB664D8-F37A-4E1D-89DB-5ED7C0E4A145}" type="presParOf" srcId="{7E338C9B-9C91-4B7B-8DFE-4D35DB7A3E37}" destId="{57C2B2C3-E654-46E5-BE76-60DF5DEE1897}" srcOrd="2" destOrd="0" presId="urn:microsoft.com/office/officeart/2018/2/layout/IconVerticalSolidList"/>
    <dgm:cxn modelId="{88E18B96-B5FE-4308-8FBF-1F428A56B209}" type="presParOf" srcId="{7E338C9B-9C91-4B7B-8DFE-4D35DB7A3E37}" destId="{DA64700A-CE22-44BB-AED8-DCF96FF0D76E}" srcOrd="3" destOrd="0" presId="urn:microsoft.com/office/officeart/2018/2/layout/IconVerticalSolidList"/>
    <dgm:cxn modelId="{9CA17C76-9FDE-4CBD-98E5-AB4F96B0AFDC}" type="presParOf" srcId="{66196FE8-E410-4605-B13D-EE217033620F}" destId="{79F2EC68-1064-4F03-BE29-EBD060EEA150}" srcOrd="7" destOrd="0" presId="urn:microsoft.com/office/officeart/2018/2/layout/IconVerticalSolidList"/>
    <dgm:cxn modelId="{FFCE70B4-9CAD-43D3-964C-2E262F84AF3A}" type="presParOf" srcId="{66196FE8-E410-4605-B13D-EE217033620F}" destId="{0F2A840C-57A6-4639-819C-E3BFC0CD64D1}" srcOrd="8" destOrd="0" presId="urn:microsoft.com/office/officeart/2018/2/layout/IconVerticalSolidList"/>
    <dgm:cxn modelId="{A1669D40-9526-453C-BF26-5F0B6837F501}" type="presParOf" srcId="{0F2A840C-57A6-4639-819C-E3BFC0CD64D1}" destId="{28FE2247-17B4-499D-94DD-9770490466D4}" srcOrd="0" destOrd="0" presId="urn:microsoft.com/office/officeart/2018/2/layout/IconVerticalSolidList"/>
    <dgm:cxn modelId="{1639F045-3B08-4645-8918-FBB90D2A28D8}" type="presParOf" srcId="{0F2A840C-57A6-4639-819C-E3BFC0CD64D1}" destId="{9CCE0976-BD6A-4DEA-BF6C-4170BCD74AEA}" srcOrd="1" destOrd="0" presId="urn:microsoft.com/office/officeart/2018/2/layout/IconVerticalSolidList"/>
    <dgm:cxn modelId="{217874CE-2765-403E-88A2-33F99914273A}" type="presParOf" srcId="{0F2A840C-57A6-4639-819C-E3BFC0CD64D1}" destId="{670D1959-5EF8-43FA-9428-28ECBB791659}" srcOrd="2" destOrd="0" presId="urn:microsoft.com/office/officeart/2018/2/layout/IconVerticalSolidList"/>
    <dgm:cxn modelId="{8ABE56E6-A033-44A8-AACC-DF436F77C6BD}" type="presParOf" srcId="{0F2A840C-57A6-4639-819C-E3BFC0CD64D1}" destId="{A6ACB44A-2B26-4B9A-B239-B50490F1BF4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DC0B5E-A5FC-4E69-9750-698E8BF15999}">
      <dsp:nvSpPr>
        <dsp:cNvPr id="0" name=""/>
        <dsp:cNvSpPr/>
      </dsp:nvSpPr>
      <dsp:spPr>
        <a:xfrm>
          <a:off x="0" y="2997"/>
          <a:ext cx="9829800" cy="6385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3C99B7-E333-4B34-97C2-E94E8B5D02D6}">
      <dsp:nvSpPr>
        <dsp:cNvPr id="0" name=""/>
        <dsp:cNvSpPr/>
      </dsp:nvSpPr>
      <dsp:spPr>
        <a:xfrm>
          <a:off x="193152" y="146664"/>
          <a:ext cx="351186" cy="35118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27AA448-1B5D-4B73-AA34-D0B86A5A7268}">
      <dsp:nvSpPr>
        <dsp:cNvPr id="0" name=""/>
        <dsp:cNvSpPr/>
      </dsp:nvSpPr>
      <dsp:spPr>
        <a:xfrm>
          <a:off x="737490" y="2997"/>
          <a:ext cx="9092309" cy="638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577" tIns="67577" rIns="67577" bIns="67577" numCol="1" spcCol="1270" anchor="ctr" anchorCtr="0">
          <a:noAutofit/>
        </a:bodyPr>
        <a:lstStyle/>
        <a:p>
          <a:pPr marL="0" lvl="0" indent="0" algn="l" defTabSz="844550">
            <a:lnSpc>
              <a:spcPct val="90000"/>
            </a:lnSpc>
            <a:spcBef>
              <a:spcPct val="0"/>
            </a:spcBef>
            <a:spcAft>
              <a:spcPct val="35000"/>
            </a:spcAft>
            <a:buNone/>
          </a:pPr>
          <a:r>
            <a:rPr lang="en-US" sz="1900" b="0" kern="1200"/>
            <a:t>Noise makes instructions hard to hear</a:t>
          </a:r>
        </a:p>
      </dsp:txBody>
      <dsp:txXfrm>
        <a:off x="737490" y="2997"/>
        <a:ext cx="9092309" cy="638520"/>
      </dsp:txXfrm>
    </dsp:sp>
    <dsp:sp modelId="{6E9C123B-65CB-4F8A-8F1B-2D9F2E2A3A48}">
      <dsp:nvSpPr>
        <dsp:cNvPr id="0" name=""/>
        <dsp:cNvSpPr/>
      </dsp:nvSpPr>
      <dsp:spPr>
        <a:xfrm>
          <a:off x="0" y="801148"/>
          <a:ext cx="9829800" cy="6385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7C26C0-84E0-448D-8F07-BEFF047873E9}">
      <dsp:nvSpPr>
        <dsp:cNvPr id="0" name=""/>
        <dsp:cNvSpPr/>
      </dsp:nvSpPr>
      <dsp:spPr>
        <a:xfrm>
          <a:off x="193152" y="944815"/>
          <a:ext cx="351186" cy="35118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50AA00-1D0C-46F5-AC4B-AB52632B4DE0}">
      <dsp:nvSpPr>
        <dsp:cNvPr id="0" name=""/>
        <dsp:cNvSpPr/>
      </dsp:nvSpPr>
      <dsp:spPr>
        <a:xfrm>
          <a:off x="737490" y="801148"/>
          <a:ext cx="9092309" cy="638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577" tIns="67577" rIns="67577" bIns="67577" numCol="1" spcCol="1270" anchor="ctr" anchorCtr="0">
          <a:noAutofit/>
        </a:bodyPr>
        <a:lstStyle/>
        <a:p>
          <a:pPr marL="0" lvl="0" indent="0" algn="l" defTabSz="844550">
            <a:lnSpc>
              <a:spcPct val="90000"/>
            </a:lnSpc>
            <a:spcBef>
              <a:spcPct val="0"/>
            </a:spcBef>
            <a:spcAft>
              <a:spcPct val="35000"/>
            </a:spcAft>
            <a:buNone/>
          </a:pPr>
          <a:r>
            <a:rPr lang="en-US" sz="1900" b="0" kern="1200"/>
            <a:t>language gaps make them harder to understand</a:t>
          </a:r>
        </a:p>
      </dsp:txBody>
      <dsp:txXfrm>
        <a:off x="737490" y="801148"/>
        <a:ext cx="9092309" cy="638520"/>
      </dsp:txXfrm>
    </dsp:sp>
    <dsp:sp modelId="{23C15E8C-8027-4A95-A977-37853BF28FD8}">
      <dsp:nvSpPr>
        <dsp:cNvPr id="0" name=""/>
        <dsp:cNvSpPr/>
      </dsp:nvSpPr>
      <dsp:spPr>
        <a:xfrm>
          <a:off x="0" y="1599298"/>
          <a:ext cx="9829800" cy="6385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CF2C69-6EA5-4223-92D5-8AC346BA7969}">
      <dsp:nvSpPr>
        <dsp:cNvPr id="0" name=""/>
        <dsp:cNvSpPr/>
      </dsp:nvSpPr>
      <dsp:spPr>
        <a:xfrm>
          <a:off x="193152" y="1742965"/>
          <a:ext cx="351186" cy="35118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4C8954-8016-4EEE-97A5-488418D18F9D}">
      <dsp:nvSpPr>
        <dsp:cNvPr id="0" name=""/>
        <dsp:cNvSpPr/>
      </dsp:nvSpPr>
      <dsp:spPr>
        <a:xfrm>
          <a:off x="737490" y="1599298"/>
          <a:ext cx="9092309" cy="638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577" tIns="67577" rIns="67577" bIns="67577" numCol="1" spcCol="1270" anchor="ctr" anchorCtr="0">
          <a:noAutofit/>
        </a:bodyPr>
        <a:lstStyle/>
        <a:p>
          <a:pPr marL="0" lvl="0" indent="0" algn="l" defTabSz="844550">
            <a:lnSpc>
              <a:spcPct val="90000"/>
            </a:lnSpc>
            <a:spcBef>
              <a:spcPct val="0"/>
            </a:spcBef>
            <a:spcAft>
              <a:spcPct val="35000"/>
            </a:spcAft>
            <a:buNone/>
          </a:pPr>
          <a:r>
            <a:rPr lang="en-US" sz="1900" b="0" kern="1200"/>
            <a:t>cultural and age differences reduce shared meaning</a:t>
          </a:r>
        </a:p>
      </dsp:txBody>
      <dsp:txXfrm>
        <a:off x="737490" y="1599298"/>
        <a:ext cx="9092309" cy="638520"/>
      </dsp:txXfrm>
    </dsp:sp>
    <dsp:sp modelId="{89AD889A-4586-49C1-BA51-55D0535C0FB1}">
      <dsp:nvSpPr>
        <dsp:cNvPr id="0" name=""/>
        <dsp:cNvSpPr/>
      </dsp:nvSpPr>
      <dsp:spPr>
        <a:xfrm>
          <a:off x="0" y="2397448"/>
          <a:ext cx="9829800" cy="6385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E84A52-8A92-40F9-A217-FDEA71A5EEF4}">
      <dsp:nvSpPr>
        <dsp:cNvPr id="0" name=""/>
        <dsp:cNvSpPr/>
      </dsp:nvSpPr>
      <dsp:spPr>
        <a:xfrm>
          <a:off x="193152" y="2541115"/>
          <a:ext cx="351186" cy="35118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A64700A-CE22-44BB-AED8-DCF96FF0D76E}">
      <dsp:nvSpPr>
        <dsp:cNvPr id="0" name=""/>
        <dsp:cNvSpPr/>
      </dsp:nvSpPr>
      <dsp:spPr>
        <a:xfrm>
          <a:off x="737490" y="2397448"/>
          <a:ext cx="9092309" cy="638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577" tIns="67577" rIns="67577" bIns="67577" numCol="1" spcCol="1270" anchor="ctr" anchorCtr="0">
          <a:noAutofit/>
        </a:bodyPr>
        <a:lstStyle/>
        <a:p>
          <a:pPr marL="0" lvl="0" indent="0" algn="l" defTabSz="844550">
            <a:lnSpc>
              <a:spcPct val="90000"/>
            </a:lnSpc>
            <a:spcBef>
              <a:spcPct val="0"/>
            </a:spcBef>
            <a:spcAft>
              <a:spcPct val="35000"/>
            </a:spcAft>
            <a:buNone/>
          </a:pPr>
          <a:r>
            <a:rPr lang="en-US" sz="1900" b="0" kern="1200"/>
            <a:t>anger reduces voice</a:t>
          </a:r>
        </a:p>
      </dsp:txBody>
      <dsp:txXfrm>
        <a:off x="737490" y="2397448"/>
        <a:ext cx="9092309" cy="638520"/>
      </dsp:txXfrm>
    </dsp:sp>
    <dsp:sp modelId="{28FE2247-17B4-499D-94DD-9770490466D4}">
      <dsp:nvSpPr>
        <dsp:cNvPr id="0" name=""/>
        <dsp:cNvSpPr/>
      </dsp:nvSpPr>
      <dsp:spPr>
        <a:xfrm>
          <a:off x="0" y="3195599"/>
          <a:ext cx="9829800" cy="6385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CE0976-BD6A-4DEA-BF6C-4170BCD74AEA}">
      <dsp:nvSpPr>
        <dsp:cNvPr id="0" name=""/>
        <dsp:cNvSpPr/>
      </dsp:nvSpPr>
      <dsp:spPr>
        <a:xfrm>
          <a:off x="193152" y="3339266"/>
          <a:ext cx="351186" cy="35118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6ACB44A-2B26-4B9A-B239-B50490F1BF44}">
      <dsp:nvSpPr>
        <dsp:cNvPr id="0" name=""/>
        <dsp:cNvSpPr/>
      </dsp:nvSpPr>
      <dsp:spPr>
        <a:xfrm>
          <a:off x="737490" y="3195599"/>
          <a:ext cx="9092309" cy="638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7577" tIns="67577" rIns="67577" bIns="67577" numCol="1" spcCol="1270" anchor="ctr" anchorCtr="0">
          <a:noAutofit/>
        </a:bodyPr>
        <a:lstStyle/>
        <a:p>
          <a:pPr marL="0" lvl="0" indent="0" algn="l" defTabSz="844550">
            <a:lnSpc>
              <a:spcPct val="90000"/>
            </a:lnSpc>
            <a:spcBef>
              <a:spcPct val="0"/>
            </a:spcBef>
            <a:spcAft>
              <a:spcPct val="35000"/>
            </a:spcAft>
            <a:buNone/>
          </a:pPr>
          <a:r>
            <a:rPr lang="en-US" sz="1900" b="0" kern="1200"/>
            <a:t>food errors remain hidden.</a:t>
          </a:r>
        </a:p>
      </dsp:txBody>
      <dsp:txXfrm>
        <a:off x="737490" y="3195599"/>
        <a:ext cx="9092309" cy="63852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8116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Good morning. Our presentation explores how communication issues at Flight Foods Ltd have become food safety, quality and teamwork issues.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We shall begin by giving the case background. Each member will then analyse one communication barrier: environmental noise, language and body language, age, culture, and emotion. We will relate each barrier to a relevant communication model, as we are required to apply teamwork and communication theories to the business situation, as required by the brief. We will also give practical recommendations and measures that can help Flight Foods improve customer trust (Shannon and Weaver, 1949). </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Flight Foods is a medium sized company that prepares ready meals for airlines. The case demonstrates that there are severe customer complaints, under-cooked food, inadequate packaging, and meat in vegetarian meals. This is important as unsafe food is not a minor operational problem. According to WHO, every year 866 million people are sickened by contaminated food, and unsafe food causes significant health and economic losses (World Health Organization, 2026). The underlying issue is that Gary presents the errors mainly as employee failures, whereas the case indicates that the underlying causes include ineffective training, absence of clear communication, leadership failures, and a dysfunctional communication system.</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initial obstacle is environmental noise. Gary works on a factory floor with old noisy machines. Shannon and Weaver model: Noise in the Shannon and Weaver model is an interruption to the message as it is relayed between a sender and a receiver (Shannon and Weaver, 1949). In this case, Gary might provide accurate instructions, and the noise of clanking machines can prevent workers from hearing the instructions. This generates a gap between what Gary says and what workers understand. HSE guidelines indicate that the noise in the workplace should be evaluated and managed, and the action values are 80 dB(A), 85 dB(A), and a limit value of 87 dB(A) (Health and Safety Executive, 2025). The case does not provide any decibel data so we cannot conclude that the law has been breached. Nevertheless, noise is evidently a practical communication risk. Gary ought to hold daily briefings away from the production line, employ visual reminders and check workers’ understanding before work begins.</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6C393C-BA85-EBC4-388E-E1D67800EB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4CC68E-5FBB-CF57-0496-0371C425D0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09014B-B82B-9A14-D4FE-6ADFA4E15B7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Flight Foods has a clear language and communication problem. The workforce includes people from five distinct cultural groups and speaks a limited amount of English. Gary states that workers speak “their own language with a few English words thrown in” (University of Wales Trinity Saint David, 2026, p. 2). Berlo's SMCR model can shed light on the failure. Gary is the source, hygiene rules are the message, and speech and wall signs are the channels. However, these channels do not match multilingual receivers. This can lead to confusion among employees regarding instructions on chilling meat, washing their hands, wearing hairnets and keeping meat out of vegetarian meals.</a:t>
            </a:r>
          </a:p>
          <a:p>
            <a:endParaRPr lang="en-GB"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3DA05D2C-CC8E-B089-ABDD-83E060E1CA95}"/>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23060195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Flight Foods should replace English-only instructions with clear channels. Multilingual cards, pictorial signs, demonstrations, and bilingual team leaders are options that can be utilized by managers. Workers should explain or demonstrate the task back. This checks their understanding rather than assuming that they understand. Body language is important as fear can stop questions being asked. </a:t>
            </a:r>
            <a:r>
              <a:rPr lang="en-GB" sz="1200" kern="1200">
                <a:solidFill>
                  <a:schemeClr val="tx1"/>
                </a:solidFill>
                <a:effectLst/>
                <a:latin typeface="+mn-lt"/>
                <a:ea typeface="+mn-ea"/>
                <a:cs typeface="+mn-cs"/>
              </a:rPr>
              <a:t>Visual training can be an effective way to communicate with migrant workers (Caffaro et al., 2020).</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third barrier is age and generational differences. The labour force is between 16 and 60 years and according to Gary, young employees tend to do something different from what he instructs them to do. This might be so in certain instances, but he reaches this judgement too quickly. The model by Schramm helps us to remember that communication is two-way and requires feedback, not only one-way instructions (Schramm, 1954). Younger employees might require additional demonstration, quicker feedback, or a more detailed explanation of why each procedure matters. Seong and Hong demonstrate that age diversity can support better performance when participation and leadership are managed effectively (Seong and Hong, 2018). Age itself is not the problem; the main issue is the failure to adapt communication and training. Gary can pair new and experienced workers, ask younger workers to explain or demonstrate the task back, and not use age as the reason behind all the mistakes.</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fourth obstacle is cultural differences. According to the case, there are five cultural groups of workers. Cultural diversity can be an asset, but only when management creates shared standards. The concept of field of experience proposed by Schramm comes in handy in this context since individuals interpret messages through their cultural and workplace experiences (Schramm, 1954). Gary presupposes that a single English sign will be understood in the same way by everyone. That is poor communication. Bui et al. discovered that different teams could work more effectively in case of open communication and shared information (Bui et al., 2019). Flight Foods requires shared food safety culture, rather than wall signs alone. The management ought to provide reasons as to why every hygiene rule is important, mix the teams and provide a safe environment where the workers are not afraid to discuss their confusion.</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fifth obstacle is emotional. Gary arrives exhausted and unprepared and wearing a dirty uniform. And he shouts at the workers and calls them Idiots when he finds chicken left out overnight. This is a grave leadership shortcoming. Psychological noise may impede communication since fear and stress influence the receipt of messages (Shannon and Weaver, 1949). Psychological safety is linked to employee voice, learning and performance (Frazier et al., 2017). Workers might conceal errors if they are insulted or treated harshly. That is hazardous in the production of food. Gary should receive leadership training, although senior management also shares responsibility. They allowed employees to start work before completing hygiene training, which means that the issue is systemic, and not individual.</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barriers cannot be considered as five distinct issues. They make a cycle. Instruction is difficult to hear with noise. The instructions are also harder to understand because of language differences. Shared meaning is diminished due to cultural and age variations. Gary’s anger at that time makes the workers less eager to speak up. Bui et al. state that it is the process of communication that determines whether diversity strengthens or weakens team performance (Bui et al., 2019). The process in Flight Foods is weak and thus diversity becomes a challenge rather than a resource. The visible result of this more profound cycle of communication is the food quality failures.</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primary suggestion is to replace informal verbal instructions with a structured communication system. The food hygiene training must take place prior to the commencement of work and not when employees make mistakes. Young et al. discovered that food-handler training is capable of enhancing knowledge, although behaviour requires follow-up, supervision, and checks (Young et al., 2019). This implies that Flight Foods cannot rely on a one-off training session. It should combine demonstrations, bilingual support, daily briefings, observation and refresher training. It should also be measurable so managers can determine whether behaviour has changed whether training has altered real behaviour (Young et al., 2019). These are viable recommendations since they are aimed at addressing the causes and not just the symptoms.</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action plan should be phased and prioritised. Unsafe food should be taken away immediately and the incident with chicken overnight should be investigated. Short term, the employees require induction training, multilingual signs and briefings in a quiet area. Gary should receive clear feedback and leadership coaching within a month. Management should review noisy machinery and food-safety records within three months. HSE guidance supports noise-risk assessment, control measures and worker information (Health and Safety Executive, 2025). This plan brings about accountability as well. When no one is assigned responsibility for an action, then the suggestion turns out to be just a good idea not a real improvement.</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Flight Foods ought to measure improvements in communication. Some of the useful measures are customer complaints, wrong-meal situations, hygiene inspection results, training completion, employee feedback, and reported near misses. This is critical since improved communication should be demonstrated not only in promises in the slides but also in behaviour. WHO links unsafe food to harm to public health and economic loss, and therefore, reducing food-safety failures can protect customers and reduce costs for the company (World Health Organization, 2026). Monthly dashboard would assist managers in viewing the effectiveness of training, noise control and feedback systems.</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conclusion, Flight Foods should not treat the problem as the fault of irresponsible employees alone. It is dealing with a communication system that does not work in a number of places. The theories assist us in identifying where the messages are blocked, distorted or unverified. Berlo’s model emphasises language, communication skills and channels (Berlo, 1960). Schramm’s model emphasises feedback and shared experience (Schramm, 1954). Shannon and Weaver highlight noise (Shannon and Weaver, 1949). The best answer is a combination of these: effective training, respectful leadership, visual communication, two-way feedback, and frequent monitoring. When Flight Foods can do this on a regular basis, it would be able to enhance food safety and restore airline confidence. </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Berlo, D.K. (1960) The process of communication: An introduction to theory and practice. New York: Holt, Rinehart and Winston.</a:t>
            </a:r>
          </a:p>
          <a:p>
            <a:r>
              <a:rPr lang="en-GB" sz="1200" kern="1200" dirty="0">
                <a:solidFill>
                  <a:schemeClr val="tx1"/>
                </a:solidFill>
                <a:effectLst/>
                <a:latin typeface="+mn-lt"/>
                <a:ea typeface="+mn-ea"/>
                <a:cs typeface="+mn-cs"/>
              </a:rPr>
              <a:t>Bui, H., Chau, V.S., </a:t>
            </a:r>
            <a:r>
              <a:rPr lang="en-GB" sz="1200" kern="1200" dirty="0" err="1">
                <a:solidFill>
                  <a:schemeClr val="tx1"/>
                </a:solidFill>
                <a:effectLst/>
                <a:latin typeface="+mn-lt"/>
                <a:ea typeface="+mn-ea"/>
                <a:cs typeface="+mn-cs"/>
              </a:rPr>
              <a:t>Degl’Innocenti</a:t>
            </a:r>
            <a:r>
              <a:rPr lang="en-GB" sz="1200" kern="1200" dirty="0">
                <a:solidFill>
                  <a:schemeClr val="tx1"/>
                </a:solidFill>
                <a:effectLst/>
                <a:latin typeface="+mn-lt"/>
                <a:ea typeface="+mn-ea"/>
                <a:cs typeface="+mn-cs"/>
              </a:rPr>
              <a:t>, M., Leone, L. and </a:t>
            </a:r>
            <a:r>
              <a:rPr lang="en-GB" sz="1200" kern="1200" dirty="0" err="1">
                <a:solidFill>
                  <a:schemeClr val="tx1"/>
                </a:solidFill>
                <a:effectLst/>
                <a:latin typeface="+mn-lt"/>
                <a:ea typeface="+mn-ea"/>
                <a:cs typeface="+mn-cs"/>
              </a:rPr>
              <a:t>Vicentini</a:t>
            </a:r>
            <a:r>
              <a:rPr lang="en-GB" sz="1200" kern="1200" dirty="0">
                <a:solidFill>
                  <a:schemeClr val="tx1"/>
                </a:solidFill>
                <a:effectLst/>
                <a:latin typeface="+mn-lt"/>
                <a:ea typeface="+mn-ea"/>
                <a:cs typeface="+mn-cs"/>
              </a:rPr>
              <a:t>, F. (2019) ‘The resilient organisation: A meta-analysis of the effect of communication on team diversity and team performance’, </a:t>
            </a:r>
            <a:r>
              <a:rPr lang="en-GB" sz="1200" i="1" kern="1200" dirty="0">
                <a:solidFill>
                  <a:schemeClr val="tx1"/>
                </a:solidFill>
                <a:effectLst/>
                <a:latin typeface="+mn-lt"/>
                <a:ea typeface="+mn-ea"/>
                <a:cs typeface="+mn-cs"/>
              </a:rPr>
              <a:t>Applied Psychology</a:t>
            </a:r>
            <a:r>
              <a:rPr lang="en-GB" sz="1200" kern="1200" dirty="0">
                <a:solidFill>
                  <a:schemeClr val="tx1"/>
                </a:solidFill>
                <a:effectLst/>
                <a:latin typeface="+mn-lt"/>
                <a:ea typeface="+mn-ea"/>
                <a:cs typeface="+mn-cs"/>
              </a:rPr>
              <a:t>, 68(4), pp. 621–657. </a:t>
            </a:r>
            <a:r>
              <a:rPr lang="en-GB" sz="1200" kern="1200" dirty="0" err="1">
                <a:solidFill>
                  <a:schemeClr val="tx1"/>
                </a:solidFill>
                <a:effectLst/>
                <a:latin typeface="+mn-lt"/>
                <a:ea typeface="+mn-ea"/>
                <a:cs typeface="+mn-cs"/>
              </a:rPr>
              <a:t>doi</a:t>
            </a:r>
            <a:r>
              <a:rPr lang="en-GB" sz="1200" kern="1200" dirty="0">
                <a:solidFill>
                  <a:schemeClr val="tx1"/>
                </a:solidFill>
                <a:effectLst/>
                <a:latin typeface="+mn-lt"/>
                <a:ea typeface="+mn-ea"/>
                <a:cs typeface="+mn-cs"/>
              </a:rPr>
              <a:t>: 10.1111/apps.12203.</a:t>
            </a:r>
          </a:p>
          <a:p>
            <a:r>
              <a:rPr lang="en-GB" sz="1200" kern="1200" dirty="0">
                <a:solidFill>
                  <a:schemeClr val="tx1"/>
                </a:solidFill>
                <a:effectLst/>
                <a:latin typeface="+mn-lt"/>
                <a:ea typeface="+mn-ea"/>
                <a:cs typeface="+mn-cs"/>
              </a:rPr>
              <a:t>Caffaro, F., </a:t>
            </a:r>
            <a:r>
              <a:rPr lang="en-GB" sz="1200" kern="1200" dirty="0" err="1">
                <a:solidFill>
                  <a:schemeClr val="tx1"/>
                </a:solidFill>
                <a:effectLst/>
                <a:latin typeface="+mn-lt"/>
                <a:ea typeface="+mn-ea"/>
                <a:cs typeface="+mn-cs"/>
              </a:rPr>
              <a:t>Bagagiolo</a:t>
            </a:r>
            <a:r>
              <a:rPr lang="en-GB" sz="1200" kern="1200" dirty="0">
                <a:solidFill>
                  <a:schemeClr val="tx1"/>
                </a:solidFill>
                <a:effectLst/>
                <a:latin typeface="+mn-lt"/>
                <a:ea typeface="+mn-ea"/>
                <a:cs typeface="+mn-cs"/>
              </a:rPr>
              <a:t>, G., Micheletti Cremasco, M., Vigoroso, L. and Cavallo, E. (2020) ‘Tailoring safety training material to migrant farmworkers: An ergonomic user-centred approach’, </a:t>
            </a:r>
            <a:r>
              <a:rPr lang="en-GB" sz="1200" i="1" kern="1200" dirty="0">
                <a:solidFill>
                  <a:schemeClr val="tx1"/>
                </a:solidFill>
                <a:effectLst/>
                <a:latin typeface="+mn-lt"/>
                <a:ea typeface="+mn-ea"/>
                <a:cs typeface="+mn-cs"/>
              </a:rPr>
              <a:t>International Journal of Environmental Research and Public Health</a:t>
            </a:r>
            <a:r>
              <a:rPr lang="en-GB" sz="1200" kern="1200" dirty="0">
                <a:solidFill>
                  <a:schemeClr val="tx1"/>
                </a:solidFill>
                <a:effectLst/>
                <a:latin typeface="+mn-lt"/>
                <a:ea typeface="+mn-ea"/>
                <a:cs typeface="+mn-cs"/>
              </a:rPr>
              <a:t>, 17(6), article 2104. </a:t>
            </a:r>
            <a:r>
              <a:rPr lang="en-GB" sz="1200" kern="1200" dirty="0" err="1">
                <a:solidFill>
                  <a:schemeClr val="tx1"/>
                </a:solidFill>
                <a:effectLst/>
                <a:latin typeface="+mn-lt"/>
                <a:ea typeface="+mn-ea"/>
                <a:cs typeface="+mn-cs"/>
              </a:rPr>
              <a:t>doi</a:t>
            </a:r>
            <a:r>
              <a:rPr lang="en-GB" sz="1200" kern="1200" dirty="0">
                <a:solidFill>
                  <a:schemeClr val="tx1"/>
                </a:solidFill>
                <a:effectLst/>
                <a:latin typeface="+mn-lt"/>
                <a:ea typeface="+mn-ea"/>
                <a:cs typeface="+mn-cs"/>
              </a:rPr>
              <a:t>: 10.3390/ijerph17062104.</a:t>
            </a:r>
          </a:p>
          <a:p>
            <a:r>
              <a:rPr lang="en-GB" sz="1200" kern="1200" dirty="0">
                <a:solidFill>
                  <a:schemeClr val="tx1"/>
                </a:solidFill>
                <a:effectLst/>
                <a:latin typeface="+mn-lt"/>
                <a:ea typeface="+mn-ea"/>
                <a:cs typeface="+mn-cs"/>
              </a:rPr>
              <a:t>Frazier, M.L., </a:t>
            </a:r>
            <a:r>
              <a:rPr lang="en-GB" sz="1200" kern="1200" dirty="0" err="1">
                <a:solidFill>
                  <a:schemeClr val="tx1"/>
                </a:solidFill>
                <a:effectLst/>
                <a:latin typeface="+mn-lt"/>
                <a:ea typeface="+mn-ea"/>
                <a:cs typeface="+mn-cs"/>
              </a:rPr>
              <a:t>Fainshmidt</a:t>
            </a:r>
            <a:r>
              <a:rPr lang="en-GB" sz="1200" kern="1200" dirty="0">
                <a:solidFill>
                  <a:schemeClr val="tx1"/>
                </a:solidFill>
                <a:effectLst/>
                <a:latin typeface="+mn-lt"/>
                <a:ea typeface="+mn-ea"/>
                <a:cs typeface="+mn-cs"/>
              </a:rPr>
              <a:t>, S., Klinger, R.L., </a:t>
            </a:r>
            <a:r>
              <a:rPr lang="en-GB" sz="1200" kern="1200" dirty="0" err="1">
                <a:solidFill>
                  <a:schemeClr val="tx1"/>
                </a:solidFill>
                <a:effectLst/>
                <a:latin typeface="+mn-lt"/>
                <a:ea typeface="+mn-ea"/>
                <a:cs typeface="+mn-cs"/>
              </a:rPr>
              <a:t>Pezeshkan</a:t>
            </a:r>
            <a:r>
              <a:rPr lang="en-GB" sz="1200" kern="1200" dirty="0">
                <a:solidFill>
                  <a:schemeClr val="tx1"/>
                </a:solidFill>
                <a:effectLst/>
                <a:latin typeface="+mn-lt"/>
                <a:ea typeface="+mn-ea"/>
                <a:cs typeface="+mn-cs"/>
              </a:rPr>
              <a:t>, A. and </a:t>
            </a:r>
            <a:r>
              <a:rPr lang="en-GB" sz="1200" kern="1200" dirty="0" err="1">
                <a:solidFill>
                  <a:schemeClr val="tx1"/>
                </a:solidFill>
                <a:effectLst/>
                <a:latin typeface="+mn-lt"/>
                <a:ea typeface="+mn-ea"/>
                <a:cs typeface="+mn-cs"/>
              </a:rPr>
              <a:t>Vracheva</a:t>
            </a:r>
            <a:r>
              <a:rPr lang="en-GB" sz="1200" kern="1200" dirty="0">
                <a:solidFill>
                  <a:schemeClr val="tx1"/>
                </a:solidFill>
                <a:effectLst/>
                <a:latin typeface="+mn-lt"/>
                <a:ea typeface="+mn-ea"/>
                <a:cs typeface="+mn-cs"/>
              </a:rPr>
              <a:t>, V. (2017) ‘Psychological safety: A meta-analytic review and extension’, </a:t>
            </a:r>
            <a:r>
              <a:rPr lang="en-GB" sz="1200" i="1" kern="1200" dirty="0">
                <a:solidFill>
                  <a:schemeClr val="tx1"/>
                </a:solidFill>
                <a:effectLst/>
                <a:latin typeface="+mn-lt"/>
                <a:ea typeface="+mn-ea"/>
                <a:cs typeface="+mn-cs"/>
              </a:rPr>
              <a:t>Personnel Psychology</a:t>
            </a:r>
            <a:r>
              <a:rPr lang="en-GB" sz="1200" kern="1200" dirty="0">
                <a:solidFill>
                  <a:schemeClr val="tx1"/>
                </a:solidFill>
                <a:effectLst/>
                <a:latin typeface="+mn-lt"/>
                <a:ea typeface="+mn-ea"/>
                <a:cs typeface="+mn-cs"/>
              </a:rPr>
              <a:t>, 70(1), pp. 113–165. </a:t>
            </a:r>
            <a:r>
              <a:rPr lang="en-GB" sz="1200" kern="1200" dirty="0" err="1">
                <a:solidFill>
                  <a:schemeClr val="tx1"/>
                </a:solidFill>
                <a:effectLst/>
                <a:latin typeface="+mn-lt"/>
                <a:ea typeface="+mn-ea"/>
                <a:cs typeface="+mn-cs"/>
              </a:rPr>
              <a:t>doi</a:t>
            </a:r>
            <a:r>
              <a:rPr lang="en-GB" sz="1200" kern="1200" dirty="0">
                <a:solidFill>
                  <a:schemeClr val="tx1"/>
                </a:solidFill>
                <a:effectLst/>
                <a:latin typeface="+mn-lt"/>
                <a:ea typeface="+mn-ea"/>
                <a:cs typeface="+mn-cs"/>
              </a:rPr>
              <a:t>: 10.1111/peps.12183.</a:t>
            </a:r>
          </a:p>
          <a:p>
            <a:r>
              <a:rPr lang="en-GB" sz="1200" kern="1200" dirty="0">
                <a:solidFill>
                  <a:schemeClr val="tx1"/>
                </a:solidFill>
                <a:effectLst/>
                <a:latin typeface="+mn-lt"/>
                <a:ea typeface="+mn-ea"/>
                <a:cs typeface="+mn-cs"/>
              </a:rPr>
              <a:t>Health and Safety Executive (2025) </a:t>
            </a:r>
            <a:r>
              <a:rPr lang="en-GB" sz="1200" i="1" kern="1200" dirty="0">
                <a:solidFill>
                  <a:schemeClr val="tx1"/>
                </a:solidFill>
                <a:effectLst/>
                <a:latin typeface="+mn-lt"/>
                <a:ea typeface="+mn-ea"/>
                <a:cs typeface="+mn-cs"/>
              </a:rPr>
              <a:t>Employers’ responsibilities: Legal duties</a:t>
            </a:r>
            <a:r>
              <a:rPr lang="en-GB" sz="1200" kern="1200" dirty="0">
                <a:solidFill>
                  <a:schemeClr val="tx1"/>
                </a:solidFill>
                <a:effectLst/>
                <a:latin typeface="+mn-lt"/>
                <a:ea typeface="+mn-ea"/>
                <a:cs typeface="+mn-cs"/>
              </a:rPr>
              <a:t>. Available at: https://www.hse.gov.uk/noise/employers.htm (Accessed: 1 August 2026).</a:t>
            </a:r>
          </a:p>
          <a:p>
            <a:r>
              <a:rPr lang="en-GB" sz="1200" kern="1200" dirty="0">
                <a:solidFill>
                  <a:schemeClr val="tx1"/>
                </a:solidFill>
                <a:effectLst/>
                <a:latin typeface="+mn-lt"/>
                <a:ea typeface="+mn-ea"/>
                <a:cs typeface="+mn-cs"/>
              </a:rPr>
              <a:t>Schramm, W. (1954) ‘How communication works’, in Schramm, W. (ed.) </a:t>
            </a:r>
            <a:r>
              <a:rPr lang="en-GB" sz="1200" i="1" kern="1200" dirty="0">
                <a:solidFill>
                  <a:schemeClr val="tx1"/>
                </a:solidFill>
                <a:effectLst/>
                <a:latin typeface="+mn-lt"/>
                <a:ea typeface="+mn-ea"/>
                <a:cs typeface="+mn-cs"/>
              </a:rPr>
              <a:t>The process and effects of mass communication</a:t>
            </a:r>
            <a:r>
              <a:rPr lang="en-GB" sz="1200" kern="1200" dirty="0">
                <a:solidFill>
                  <a:schemeClr val="tx1"/>
                </a:solidFill>
                <a:effectLst/>
                <a:latin typeface="+mn-lt"/>
                <a:ea typeface="+mn-ea"/>
                <a:cs typeface="+mn-cs"/>
              </a:rPr>
              <a:t>. Urbana, IL: University of Illinois Press, pp. 3–26.</a:t>
            </a:r>
          </a:p>
          <a:p>
            <a:r>
              <a:rPr lang="en-GB" sz="1200" kern="1200" dirty="0">
                <a:solidFill>
                  <a:schemeClr val="tx1"/>
                </a:solidFill>
                <a:effectLst/>
                <a:latin typeface="+mn-lt"/>
                <a:ea typeface="+mn-ea"/>
                <a:cs typeface="+mn-cs"/>
              </a:rPr>
              <a:t>Seong, J.Y. and Hong, D.S. (2018) ‘Age diversity, group organisational citizenship behaviour, and group performance: Exploring the moderating role of charismatic leadership and participation in decision-making’, </a:t>
            </a:r>
            <a:r>
              <a:rPr lang="en-GB" sz="1200" i="1" kern="1200" dirty="0">
                <a:solidFill>
                  <a:schemeClr val="tx1"/>
                </a:solidFill>
                <a:effectLst/>
                <a:latin typeface="+mn-lt"/>
                <a:ea typeface="+mn-ea"/>
                <a:cs typeface="+mn-cs"/>
              </a:rPr>
              <a:t>Human Resource Management Journal</a:t>
            </a:r>
            <a:r>
              <a:rPr lang="en-GB" sz="1200" kern="1200" dirty="0">
                <a:solidFill>
                  <a:schemeClr val="tx1"/>
                </a:solidFill>
                <a:effectLst/>
                <a:latin typeface="+mn-lt"/>
                <a:ea typeface="+mn-ea"/>
                <a:cs typeface="+mn-cs"/>
              </a:rPr>
              <a:t>, 28(4), pp. 621–640. </a:t>
            </a:r>
            <a:r>
              <a:rPr lang="en-GB" sz="1200" kern="1200" dirty="0" err="1">
                <a:solidFill>
                  <a:schemeClr val="tx1"/>
                </a:solidFill>
                <a:effectLst/>
                <a:latin typeface="+mn-lt"/>
                <a:ea typeface="+mn-ea"/>
                <a:cs typeface="+mn-cs"/>
              </a:rPr>
              <a:t>doi</a:t>
            </a:r>
            <a:r>
              <a:rPr lang="en-GB" sz="1200" kern="1200" dirty="0">
                <a:solidFill>
                  <a:schemeClr val="tx1"/>
                </a:solidFill>
                <a:effectLst/>
                <a:latin typeface="+mn-lt"/>
                <a:ea typeface="+mn-ea"/>
                <a:cs typeface="+mn-cs"/>
              </a:rPr>
              <a:t>: 10.1111/1748-8583.12197.</a:t>
            </a:r>
          </a:p>
          <a:p>
            <a:r>
              <a:rPr lang="en-GB" sz="1200" kern="1200" dirty="0">
                <a:solidFill>
                  <a:schemeClr val="tx1"/>
                </a:solidFill>
                <a:effectLst/>
                <a:latin typeface="+mn-lt"/>
                <a:ea typeface="+mn-ea"/>
                <a:cs typeface="+mn-cs"/>
              </a:rPr>
              <a:t>Shannon, C.E. and Weaver, W. (1949) </a:t>
            </a:r>
            <a:r>
              <a:rPr lang="en-GB" sz="1200" i="1" kern="1200" dirty="0">
                <a:solidFill>
                  <a:schemeClr val="tx1"/>
                </a:solidFill>
                <a:effectLst/>
                <a:latin typeface="+mn-lt"/>
                <a:ea typeface="+mn-ea"/>
                <a:cs typeface="+mn-cs"/>
              </a:rPr>
              <a:t>The mathematical theory of communication</a:t>
            </a:r>
            <a:r>
              <a:rPr lang="en-GB" sz="1200" kern="1200" dirty="0">
                <a:solidFill>
                  <a:schemeClr val="tx1"/>
                </a:solidFill>
                <a:effectLst/>
                <a:latin typeface="+mn-lt"/>
                <a:ea typeface="+mn-ea"/>
                <a:cs typeface="+mn-cs"/>
              </a:rPr>
              <a:t>. Urbana, IL: University of Illinois Press.</a:t>
            </a:r>
          </a:p>
          <a:p>
            <a:r>
              <a:rPr lang="en-GB" sz="1200" kern="1200" dirty="0">
                <a:solidFill>
                  <a:schemeClr val="tx1"/>
                </a:solidFill>
                <a:effectLst/>
                <a:latin typeface="+mn-lt"/>
                <a:ea typeface="+mn-ea"/>
                <a:cs typeface="+mn-cs"/>
              </a:rPr>
              <a:t>World Health Organization (2026) </a:t>
            </a:r>
            <a:r>
              <a:rPr lang="en-GB" sz="1200" i="1" kern="1200" dirty="0">
                <a:solidFill>
                  <a:schemeClr val="tx1"/>
                </a:solidFill>
                <a:effectLst/>
                <a:latin typeface="+mn-lt"/>
                <a:ea typeface="+mn-ea"/>
                <a:cs typeface="+mn-cs"/>
              </a:rPr>
              <a:t>Food safety</a:t>
            </a:r>
            <a:r>
              <a:rPr lang="en-GB" sz="1200" kern="1200" dirty="0">
                <a:solidFill>
                  <a:schemeClr val="tx1"/>
                </a:solidFill>
                <a:effectLst/>
                <a:latin typeface="+mn-lt"/>
                <a:ea typeface="+mn-ea"/>
                <a:cs typeface="+mn-cs"/>
              </a:rPr>
              <a:t>. Available at: https://www.who.int/news-room/fact-sheets/detail/food-safety (Accessed: 1 August 2026).</a:t>
            </a:r>
          </a:p>
          <a:p>
            <a:r>
              <a:rPr lang="en-GB" sz="1200" kern="1200" dirty="0">
                <a:solidFill>
                  <a:schemeClr val="tx1"/>
                </a:solidFill>
                <a:effectLst/>
                <a:latin typeface="+mn-lt"/>
                <a:ea typeface="+mn-ea"/>
                <a:cs typeface="+mn-cs"/>
              </a:rPr>
              <a:t>Young, I., Greig, J., Wilhelm, B.J. and Waddell, L.A. (2019) ‘Effectiveness of food handler training and education interventions: A systematic review and meta-analysis’, </a:t>
            </a:r>
            <a:r>
              <a:rPr lang="en-GB" sz="1200" i="1" kern="1200" dirty="0">
                <a:solidFill>
                  <a:schemeClr val="tx1"/>
                </a:solidFill>
                <a:effectLst/>
                <a:latin typeface="+mn-lt"/>
                <a:ea typeface="+mn-ea"/>
                <a:cs typeface="+mn-cs"/>
              </a:rPr>
              <a:t>Journal of Food Protection</a:t>
            </a:r>
            <a:r>
              <a:rPr lang="en-GB" sz="1200" kern="1200" dirty="0">
                <a:solidFill>
                  <a:schemeClr val="tx1"/>
                </a:solidFill>
                <a:effectLst/>
                <a:latin typeface="+mn-lt"/>
                <a:ea typeface="+mn-ea"/>
                <a:cs typeface="+mn-cs"/>
              </a:rPr>
              <a:t>, 82(10), pp. 1714–1728. </a:t>
            </a:r>
            <a:r>
              <a:rPr lang="en-GB" sz="1200" kern="1200" dirty="0" err="1">
                <a:solidFill>
                  <a:schemeClr val="tx1"/>
                </a:solidFill>
                <a:effectLst/>
                <a:latin typeface="+mn-lt"/>
                <a:ea typeface="+mn-ea"/>
                <a:cs typeface="+mn-cs"/>
              </a:rPr>
              <a:t>doi</a:t>
            </a:r>
            <a:r>
              <a:rPr lang="en-GB" sz="1200" kern="1200" dirty="0">
                <a:solidFill>
                  <a:schemeClr val="tx1"/>
                </a:solidFill>
                <a:effectLst/>
                <a:latin typeface="+mn-lt"/>
                <a:ea typeface="+mn-ea"/>
                <a:cs typeface="+mn-cs"/>
              </a:rPr>
              <a:t>: 10.4315/0362-028X.JFP-19-108. </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BFBF7"/>
        </a:solidFill>
        <a:effectLst/>
      </p:bgPr>
    </p:bg>
    <p:spTree>
      <p:nvGrpSpPr>
        <p:cNvPr id="1" name=""/>
        <p:cNvGrpSpPr/>
        <p:nvPr/>
      </p:nvGrpSpPr>
      <p:grpSpPr>
        <a:xfrm>
          <a:off x="0" y="0"/>
          <a:ext cx="0" cy="0"/>
          <a:chOff x="0" y="0"/>
          <a:chExt cx="0" cy="0"/>
        </a:xfrm>
      </p:grpSpPr>
      <p:pic>
        <p:nvPicPr>
          <p:cNvPr id="2" name="Image 0" descr="/mnt/data/a_wide_bright_industrial_food_production_factory_batch_1.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236208" y="225910"/>
            <a:ext cx="5440680" cy="3062009"/>
          </a:xfrm>
          <a:prstGeom prst="rect">
            <a:avLst/>
          </a:prstGeom>
        </p:spPr>
      </p:pic>
      <p:sp>
        <p:nvSpPr>
          <p:cNvPr id="3" name="Shape 0"/>
          <p:cNvSpPr/>
          <p:nvPr/>
        </p:nvSpPr>
        <p:spPr>
          <a:xfrm>
            <a:off x="5989320" y="1858234"/>
            <a:ext cx="118872" cy="3246120"/>
          </a:xfrm>
          <a:prstGeom prst="rect">
            <a:avLst/>
          </a:prstGeom>
          <a:solidFill>
            <a:srgbClr val="168AAD"/>
          </a:solidFill>
          <a:ln w="12700">
            <a:solidFill>
              <a:srgbClr val="168AAD">
                <a:alpha val="0"/>
              </a:srgbClr>
            </a:solidFill>
            <a:prstDash val="solid"/>
          </a:ln>
        </p:spPr>
        <p:txBody>
          <a:bodyPr/>
          <a:lstStyle/>
          <a:p>
            <a:endParaRPr lang="en-GB"/>
          </a:p>
        </p:txBody>
      </p:sp>
      <p:sp>
        <p:nvSpPr>
          <p:cNvPr id="4" name="Text 1"/>
          <p:cNvSpPr/>
          <p:nvPr/>
        </p:nvSpPr>
        <p:spPr>
          <a:xfrm>
            <a:off x="658368" y="1051560"/>
            <a:ext cx="5029200" cy="1280160"/>
          </a:xfrm>
          <a:prstGeom prst="rect">
            <a:avLst/>
          </a:prstGeom>
          <a:noFill/>
          <a:ln/>
        </p:spPr>
        <p:txBody>
          <a:bodyPr wrap="square" lIns="0" tIns="0" rIns="0" bIns="0" rtlCol="0" anchor="ctr">
            <a:normAutofit fontScale="92500" lnSpcReduction="20000"/>
          </a:bodyPr>
          <a:lstStyle/>
          <a:p>
            <a:pPr marL="0" indent="0">
              <a:buNone/>
            </a:pPr>
            <a:r>
              <a:rPr lang="en-US" sz="3800" b="1" dirty="0">
                <a:solidFill>
                  <a:srgbClr val="17324D"/>
                </a:solidFill>
              </a:rPr>
              <a:t>Communication Problems</a:t>
            </a:r>
            <a:endParaRPr lang="en-US" sz="3800" dirty="0"/>
          </a:p>
          <a:p>
            <a:pPr marL="0" indent="0">
              <a:buNone/>
            </a:pPr>
            <a:r>
              <a:rPr lang="en-US" sz="3800" b="1" dirty="0">
                <a:solidFill>
                  <a:srgbClr val="17324D"/>
                </a:solidFill>
              </a:rPr>
              <a:t>at Flight Foods Ltd</a:t>
            </a:r>
            <a:endParaRPr lang="en-US" sz="3800" dirty="0"/>
          </a:p>
        </p:txBody>
      </p:sp>
      <p:sp>
        <p:nvSpPr>
          <p:cNvPr id="5" name="Text 2"/>
          <p:cNvSpPr/>
          <p:nvPr/>
        </p:nvSpPr>
        <p:spPr>
          <a:xfrm>
            <a:off x="685800" y="2606040"/>
            <a:ext cx="4754880" cy="274320"/>
          </a:xfrm>
          <a:prstGeom prst="rect">
            <a:avLst/>
          </a:prstGeom>
          <a:noFill/>
          <a:ln/>
        </p:spPr>
        <p:txBody>
          <a:bodyPr wrap="square" lIns="0" tIns="0" rIns="0" bIns="0" rtlCol="0" anchor="ctr"/>
          <a:lstStyle/>
          <a:p>
            <a:pPr marL="0" indent="0">
              <a:buNone/>
            </a:pPr>
            <a:r>
              <a:rPr lang="en-US" sz="2000" dirty="0">
                <a:solidFill>
                  <a:srgbClr val="5E6B73"/>
                </a:solidFill>
              </a:rPr>
              <a:t>Barriers, theories and practical solutions</a:t>
            </a:r>
            <a:endParaRPr lang="en-US" sz="2000" dirty="0"/>
          </a:p>
        </p:txBody>
      </p:sp>
      <p:sp>
        <p:nvSpPr>
          <p:cNvPr id="6" name="Text 3"/>
          <p:cNvSpPr/>
          <p:nvPr/>
        </p:nvSpPr>
        <p:spPr>
          <a:xfrm>
            <a:off x="685800" y="4609322"/>
            <a:ext cx="5001768" cy="1014238"/>
          </a:xfrm>
          <a:prstGeom prst="rect">
            <a:avLst/>
          </a:prstGeom>
          <a:noFill/>
          <a:ln/>
        </p:spPr>
        <p:txBody>
          <a:bodyPr wrap="square" lIns="0" tIns="0" rIns="0" bIns="0" rtlCol="0" anchor="ctr"/>
          <a:lstStyle/>
          <a:p>
            <a:pPr marL="0" indent="0">
              <a:buNone/>
            </a:pPr>
            <a:r>
              <a:rPr lang="en-US" dirty="0">
                <a:solidFill>
                  <a:srgbClr val="1B1B1B"/>
                </a:solidFill>
              </a:rPr>
              <a:t>Module: Effective Teamwork and Communication</a:t>
            </a:r>
            <a:endParaRPr lang="en-US" dirty="0"/>
          </a:p>
          <a:p>
            <a:pPr marL="0" indent="0">
              <a:buNone/>
            </a:pPr>
            <a:r>
              <a:rPr lang="en-US" dirty="0">
                <a:solidFill>
                  <a:srgbClr val="1B1B1B"/>
                </a:solidFill>
              </a:rPr>
              <a:t>Module code: LCLM4003</a:t>
            </a:r>
            <a:endParaRPr lang="en-US" dirty="0"/>
          </a:p>
          <a:p>
            <a:pPr marL="0" indent="0">
              <a:buNone/>
            </a:pPr>
            <a:r>
              <a:rPr lang="en-US" dirty="0">
                <a:solidFill>
                  <a:srgbClr val="1B1B1B"/>
                </a:solidFill>
              </a:rPr>
              <a:t>Group presentation</a:t>
            </a:r>
            <a:endParaRPr lang="en-US" dirty="0"/>
          </a:p>
        </p:txBody>
      </p:sp>
      <p:pic>
        <p:nvPicPr>
          <p:cNvPr id="9" name="Picture 8" descr="wide_indoor_corporate_training_room_scene_a_clean.png">
            <a:extLst>
              <a:ext uri="{FF2B5EF4-FFF2-40B4-BE49-F238E27FC236}">
                <a16:creationId xmlns:a16="http://schemas.microsoft.com/office/drawing/2014/main" id="{BA593FBF-E4BA-B56E-2A97-E78279E46CE4}"/>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236208" y="3382239"/>
            <a:ext cx="5480619" cy="329895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BFBF7"/>
        </a:solidFill>
        <a:effectLst/>
      </p:bgPr>
    </p:bg>
    <p:spTree>
      <p:nvGrpSpPr>
        <p:cNvPr id="1" name=""/>
        <p:cNvGrpSpPr/>
        <p:nvPr/>
      </p:nvGrpSpPr>
      <p:grpSpPr>
        <a:xfrm>
          <a:off x="0" y="0"/>
          <a:ext cx="0" cy="0"/>
          <a:chOff x="0" y="0"/>
          <a:chExt cx="0" cy="0"/>
        </a:xfrm>
      </p:grpSpPr>
      <p:sp>
        <p:nvSpPr>
          <p:cNvPr id="2" name="Text 0"/>
          <p:cNvSpPr/>
          <p:nvPr/>
        </p:nvSpPr>
        <p:spPr>
          <a:xfrm>
            <a:off x="502920" y="256032"/>
            <a:ext cx="8961120" cy="411480"/>
          </a:xfrm>
          <a:prstGeom prst="rect">
            <a:avLst/>
          </a:prstGeom>
          <a:noFill/>
          <a:ln/>
        </p:spPr>
        <p:txBody>
          <a:bodyPr wrap="square" lIns="0" tIns="0" rIns="0" bIns="0" rtlCol="0" anchor="ctr"/>
          <a:lstStyle/>
          <a:p>
            <a:pPr marL="0" indent="0">
              <a:buNone/>
            </a:pPr>
            <a:r>
              <a:rPr lang="en-US" sz="2800" b="1" dirty="0">
                <a:solidFill>
                  <a:srgbClr val="17324D"/>
                </a:solidFill>
              </a:rPr>
              <a:t>Presentation Overview</a:t>
            </a:r>
            <a:endParaRPr lang="en-US" sz="2800" dirty="0"/>
          </a:p>
        </p:txBody>
      </p:sp>
      <p:sp>
        <p:nvSpPr>
          <p:cNvPr id="3" name="Text 1"/>
          <p:cNvSpPr/>
          <p:nvPr/>
        </p:nvSpPr>
        <p:spPr>
          <a:xfrm>
            <a:off x="9875520" y="292608"/>
            <a:ext cx="1828800" cy="182880"/>
          </a:xfrm>
          <a:prstGeom prst="rect">
            <a:avLst/>
          </a:prstGeom>
          <a:noFill/>
          <a:ln/>
        </p:spPr>
        <p:txBody>
          <a:bodyPr wrap="square" lIns="0" tIns="0" rIns="0" bIns="0" rtlCol="0" anchor="ctr"/>
          <a:lstStyle/>
          <a:p>
            <a:pPr marL="0" indent="0" algn="r">
              <a:buNone/>
            </a:pPr>
            <a:r>
              <a:rPr lang="en-US" sz="1050" dirty="0">
                <a:solidFill>
                  <a:srgbClr val="5E6B73"/>
                </a:solidFill>
              </a:rPr>
              <a:t>Slide 2</a:t>
            </a:r>
            <a:endParaRPr lang="en-US" sz="1050" dirty="0"/>
          </a:p>
        </p:txBody>
      </p:sp>
      <p:sp>
        <p:nvSpPr>
          <p:cNvPr id="4" name="Shape 2"/>
          <p:cNvSpPr/>
          <p:nvPr/>
        </p:nvSpPr>
        <p:spPr>
          <a:xfrm>
            <a:off x="502920" y="804672"/>
            <a:ext cx="11155680" cy="0"/>
          </a:xfrm>
          <a:prstGeom prst="line">
            <a:avLst/>
          </a:prstGeom>
          <a:noFill/>
          <a:ln w="15240">
            <a:solidFill>
              <a:srgbClr val="168AAD">
                <a:alpha val="90000"/>
              </a:srgbClr>
            </a:solidFill>
            <a:prstDash val="solid"/>
          </a:ln>
        </p:spPr>
        <p:txBody>
          <a:bodyPr/>
          <a:lstStyle/>
          <a:p>
            <a:endParaRPr lang="en-GB"/>
          </a:p>
        </p:txBody>
      </p:sp>
      <p:sp>
        <p:nvSpPr>
          <p:cNvPr id="5" name="Shape 3"/>
          <p:cNvSpPr/>
          <p:nvPr/>
        </p:nvSpPr>
        <p:spPr>
          <a:xfrm>
            <a:off x="822960" y="1143000"/>
            <a:ext cx="411480" cy="411480"/>
          </a:xfrm>
          <a:prstGeom prst="ellipse">
            <a:avLst/>
          </a:prstGeom>
          <a:solidFill>
            <a:srgbClr val="168AAD"/>
          </a:solidFill>
          <a:ln w="12700">
            <a:solidFill>
              <a:srgbClr val="FFFFFF">
                <a:alpha val="0"/>
              </a:srgbClr>
            </a:solidFill>
            <a:prstDash val="solid"/>
          </a:ln>
        </p:spPr>
        <p:txBody>
          <a:bodyPr/>
          <a:lstStyle/>
          <a:p>
            <a:endParaRPr lang="en-GB"/>
          </a:p>
        </p:txBody>
      </p:sp>
      <p:sp>
        <p:nvSpPr>
          <p:cNvPr id="6" name="Text 4"/>
          <p:cNvSpPr/>
          <p:nvPr/>
        </p:nvSpPr>
        <p:spPr>
          <a:xfrm>
            <a:off x="836676" y="1225296"/>
            <a:ext cx="384048" cy="164592"/>
          </a:xfrm>
          <a:prstGeom prst="rect">
            <a:avLst/>
          </a:prstGeom>
          <a:noFill/>
          <a:ln/>
        </p:spPr>
        <p:txBody>
          <a:bodyPr wrap="square" lIns="0" tIns="0" rIns="0" bIns="0" rtlCol="0" anchor="ctr"/>
          <a:lstStyle/>
          <a:p>
            <a:pPr marL="0" indent="0" algn="ctr">
              <a:buNone/>
            </a:pPr>
            <a:r>
              <a:rPr lang="en-US" sz="1200" b="1" dirty="0">
                <a:solidFill>
                  <a:srgbClr val="FFFFFF"/>
                </a:solidFill>
              </a:rPr>
              <a:t>1</a:t>
            </a:r>
            <a:endParaRPr lang="en-US" sz="1200" dirty="0"/>
          </a:p>
        </p:txBody>
      </p:sp>
      <p:sp>
        <p:nvSpPr>
          <p:cNvPr id="7" name="Text 5"/>
          <p:cNvSpPr/>
          <p:nvPr/>
        </p:nvSpPr>
        <p:spPr>
          <a:xfrm>
            <a:off x="1444752" y="1124712"/>
            <a:ext cx="3657600" cy="210312"/>
          </a:xfrm>
          <a:prstGeom prst="rect">
            <a:avLst/>
          </a:prstGeom>
          <a:noFill/>
          <a:ln/>
        </p:spPr>
        <p:txBody>
          <a:bodyPr wrap="square" lIns="0" tIns="0" rIns="0" bIns="0" rtlCol="0" anchor="ctr"/>
          <a:lstStyle/>
          <a:p>
            <a:pPr marL="0" indent="0">
              <a:buNone/>
            </a:pPr>
            <a:r>
              <a:rPr lang="en-US" sz="1800" b="1" dirty="0">
                <a:solidFill>
                  <a:srgbClr val="17324D"/>
                </a:solidFill>
              </a:rPr>
              <a:t>Case background</a:t>
            </a:r>
            <a:endParaRPr lang="en-US" sz="1800" dirty="0"/>
          </a:p>
        </p:txBody>
      </p:sp>
      <p:sp>
        <p:nvSpPr>
          <p:cNvPr id="8" name="Text 6"/>
          <p:cNvSpPr/>
          <p:nvPr/>
        </p:nvSpPr>
        <p:spPr>
          <a:xfrm>
            <a:off x="1444752" y="1435608"/>
            <a:ext cx="5120640" cy="201168"/>
          </a:xfrm>
          <a:prstGeom prst="rect">
            <a:avLst/>
          </a:prstGeom>
          <a:noFill/>
          <a:ln/>
        </p:spPr>
        <p:txBody>
          <a:bodyPr wrap="square" lIns="0" tIns="0" rIns="0" bIns="0" rtlCol="0" anchor="ctr"/>
          <a:lstStyle/>
          <a:p>
            <a:pPr marL="0" indent="0">
              <a:buNone/>
            </a:pPr>
            <a:r>
              <a:rPr lang="en-US" sz="1300" dirty="0">
                <a:solidFill>
                  <a:srgbClr val="5E6B73"/>
                </a:solidFill>
              </a:rPr>
              <a:t>What is happening at Flight Foods</a:t>
            </a:r>
            <a:endParaRPr lang="en-US" sz="1300" dirty="0"/>
          </a:p>
        </p:txBody>
      </p:sp>
      <p:sp>
        <p:nvSpPr>
          <p:cNvPr id="9" name="Shape 7"/>
          <p:cNvSpPr/>
          <p:nvPr/>
        </p:nvSpPr>
        <p:spPr>
          <a:xfrm>
            <a:off x="822960" y="2075688"/>
            <a:ext cx="411480" cy="411480"/>
          </a:xfrm>
          <a:prstGeom prst="ellipse">
            <a:avLst/>
          </a:prstGeom>
          <a:solidFill>
            <a:srgbClr val="2A9D8F"/>
          </a:solidFill>
          <a:ln w="12700">
            <a:solidFill>
              <a:srgbClr val="FFFFFF">
                <a:alpha val="0"/>
              </a:srgbClr>
            </a:solidFill>
            <a:prstDash val="solid"/>
          </a:ln>
        </p:spPr>
        <p:txBody>
          <a:bodyPr/>
          <a:lstStyle/>
          <a:p>
            <a:endParaRPr lang="en-GB"/>
          </a:p>
        </p:txBody>
      </p:sp>
      <p:sp>
        <p:nvSpPr>
          <p:cNvPr id="10" name="Text 8"/>
          <p:cNvSpPr/>
          <p:nvPr/>
        </p:nvSpPr>
        <p:spPr>
          <a:xfrm>
            <a:off x="836676" y="2157984"/>
            <a:ext cx="384048" cy="164592"/>
          </a:xfrm>
          <a:prstGeom prst="rect">
            <a:avLst/>
          </a:prstGeom>
          <a:noFill/>
          <a:ln/>
        </p:spPr>
        <p:txBody>
          <a:bodyPr wrap="square" lIns="0" tIns="0" rIns="0" bIns="0" rtlCol="0" anchor="ctr"/>
          <a:lstStyle/>
          <a:p>
            <a:pPr marL="0" indent="0" algn="ctr">
              <a:buNone/>
            </a:pPr>
            <a:r>
              <a:rPr lang="en-US" sz="1200" b="1" dirty="0">
                <a:solidFill>
                  <a:srgbClr val="FFFFFF"/>
                </a:solidFill>
              </a:rPr>
              <a:t>2</a:t>
            </a:r>
            <a:endParaRPr lang="en-US" sz="1200" dirty="0"/>
          </a:p>
        </p:txBody>
      </p:sp>
      <p:sp>
        <p:nvSpPr>
          <p:cNvPr id="11" name="Text 9"/>
          <p:cNvSpPr/>
          <p:nvPr/>
        </p:nvSpPr>
        <p:spPr>
          <a:xfrm>
            <a:off x="1444752" y="2057400"/>
            <a:ext cx="3657600" cy="210312"/>
          </a:xfrm>
          <a:prstGeom prst="rect">
            <a:avLst/>
          </a:prstGeom>
          <a:noFill/>
          <a:ln/>
        </p:spPr>
        <p:txBody>
          <a:bodyPr wrap="square" lIns="0" tIns="0" rIns="0" bIns="0" rtlCol="0" anchor="ctr"/>
          <a:lstStyle/>
          <a:p>
            <a:pPr marL="0" indent="0">
              <a:buNone/>
            </a:pPr>
            <a:r>
              <a:rPr lang="en-US" sz="1800" b="1" dirty="0">
                <a:solidFill>
                  <a:srgbClr val="17324D"/>
                </a:solidFill>
              </a:rPr>
              <a:t>Five barriers</a:t>
            </a:r>
            <a:endParaRPr lang="en-US" sz="1800" dirty="0"/>
          </a:p>
        </p:txBody>
      </p:sp>
      <p:sp>
        <p:nvSpPr>
          <p:cNvPr id="12" name="Text 10"/>
          <p:cNvSpPr/>
          <p:nvPr/>
        </p:nvSpPr>
        <p:spPr>
          <a:xfrm>
            <a:off x="1444752" y="2368296"/>
            <a:ext cx="5120640" cy="201168"/>
          </a:xfrm>
          <a:prstGeom prst="rect">
            <a:avLst/>
          </a:prstGeom>
          <a:noFill/>
          <a:ln/>
        </p:spPr>
        <p:txBody>
          <a:bodyPr wrap="square" lIns="0" tIns="0" rIns="0" bIns="0" rtlCol="0" anchor="ctr"/>
          <a:lstStyle/>
          <a:p>
            <a:pPr marL="0" indent="0">
              <a:buNone/>
            </a:pPr>
            <a:r>
              <a:rPr lang="en-US" sz="1300" dirty="0">
                <a:solidFill>
                  <a:srgbClr val="5E6B73"/>
                </a:solidFill>
              </a:rPr>
              <a:t>Noise, language, age, culture and emotion</a:t>
            </a:r>
            <a:endParaRPr lang="en-US" sz="1300" dirty="0"/>
          </a:p>
        </p:txBody>
      </p:sp>
      <p:sp>
        <p:nvSpPr>
          <p:cNvPr id="13" name="Shape 11"/>
          <p:cNvSpPr/>
          <p:nvPr/>
        </p:nvSpPr>
        <p:spPr>
          <a:xfrm>
            <a:off x="822960" y="3008376"/>
            <a:ext cx="411480" cy="411480"/>
          </a:xfrm>
          <a:prstGeom prst="ellipse">
            <a:avLst/>
          </a:prstGeom>
          <a:solidFill>
            <a:srgbClr val="168AAD"/>
          </a:solidFill>
          <a:ln w="12700">
            <a:solidFill>
              <a:srgbClr val="FFFFFF">
                <a:alpha val="0"/>
              </a:srgbClr>
            </a:solidFill>
            <a:prstDash val="solid"/>
          </a:ln>
        </p:spPr>
        <p:txBody>
          <a:bodyPr/>
          <a:lstStyle/>
          <a:p>
            <a:endParaRPr lang="en-GB"/>
          </a:p>
        </p:txBody>
      </p:sp>
      <p:sp>
        <p:nvSpPr>
          <p:cNvPr id="14" name="Text 12"/>
          <p:cNvSpPr/>
          <p:nvPr/>
        </p:nvSpPr>
        <p:spPr>
          <a:xfrm>
            <a:off x="836676" y="3090672"/>
            <a:ext cx="384048" cy="164592"/>
          </a:xfrm>
          <a:prstGeom prst="rect">
            <a:avLst/>
          </a:prstGeom>
          <a:noFill/>
          <a:ln/>
        </p:spPr>
        <p:txBody>
          <a:bodyPr wrap="square" lIns="0" tIns="0" rIns="0" bIns="0" rtlCol="0" anchor="ctr"/>
          <a:lstStyle/>
          <a:p>
            <a:pPr marL="0" indent="0" algn="ctr">
              <a:buNone/>
            </a:pPr>
            <a:r>
              <a:rPr lang="en-US" sz="1200" b="1" dirty="0">
                <a:solidFill>
                  <a:srgbClr val="FFFFFF"/>
                </a:solidFill>
              </a:rPr>
              <a:t>3</a:t>
            </a:r>
            <a:endParaRPr lang="en-US" sz="1200" dirty="0"/>
          </a:p>
        </p:txBody>
      </p:sp>
      <p:sp>
        <p:nvSpPr>
          <p:cNvPr id="15" name="Text 13"/>
          <p:cNvSpPr/>
          <p:nvPr/>
        </p:nvSpPr>
        <p:spPr>
          <a:xfrm>
            <a:off x="1444752" y="2990088"/>
            <a:ext cx="3657600" cy="210312"/>
          </a:xfrm>
          <a:prstGeom prst="rect">
            <a:avLst/>
          </a:prstGeom>
          <a:noFill/>
          <a:ln/>
        </p:spPr>
        <p:txBody>
          <a:bodyPr wrap="square" lIns="0" tIns="0" rIns="0" bIns="0" rtlCol="0" anchor="ctr"/>
          <a:lstStyle/>
          <a:p>
            <a:pPr marL="0" indent="0">
              <a:buNone/>
            </a:pPr>
            <a:r>
              <a:rPr lang="en-US" sz="1800" b="1" dirty="0">
                <a:solidFill>
                  <a:srgbClr val="17324D"/>
                </a:solidFill>
              </a:rPr>
              <a:t>Communication theories</a:t>
            </a:r>
            <a:endParaRPr lang="en-US" sz="1800" dirty="0"/>
          </a:p>
        </p:txBody>
      </p:sp>
      <p:sp>
        <p:nvSpPr>
          <p:cNvPr id="16" name="Text 14"/>
          <p:cNvSpPr/>
          <p:nvPr/>
        </p:nvSpPr>
        <p:spPr>
          <a:xfrm>
            <a:off x="1444752" y="3300984"/>
            <a:ext cx="5120640" cy="201168"/>
          </a:xfrm>
          <a:prstGeom prst="rect">
            <a:avLst/>
          </a:prstGeom>
          <a:noFill/>
          <a:ln/>
        </p:spPr>
        <p:txBody>
          <a:bodyPr wrap="square" lIns="0" tIns="0" rIns="0" bIns="0" rtlCol="0" anchor="ctr"/>
          <a:lstStyle/>
          <a:p>
            <a:pPr marL="0" indent="0">
              <a:buNone/>
            </a:pPr>
            <a:r>
              <a:rPr lang="en-US" sz="1300" dirty="0">
                <a:solidFill>
                  <a:srgbClr val="5E6B73"/>
                </a:solidFill>
              </a:rPr>
              <a:t>Shannon &amp; Weaver, Berlo and Schramm</a:t>
            </a:r>
            <a:endParaRPr lang="en-US" sz="1300" dirty="0"/>
          </a:p>
        </p:txBody>
      </p:sp>
      <p:sp>
        <p:nvSpPr>
          <p:cNvPr id="17" name="Shape 15"/>
          <p:cNvSpPr/>
          <p:nvPr/>
        </p:nvSpPr>
        <p:spPr>
          <a:xfrm>
            <a:off x="822960" y="3941064"/>
            <a:ext cx="411480" cy="411480"/>
          </a:xfrm>
          <a:prstGeom prst="ellipse">
            <a:avLst/>
          </a:prstGeom>
          <a:solidFill>
            <a:srgbClr val="2A9D8F"/>
          </a:solidFill>
          <a:ln w="12700">
            <a:solidFill>
              <a:srgbClr val="FFFFFF">
                <a:alpha val="0"/>
              </a:srgbClr>
            </a:solidFill>
            <a:prstDash val="solid"/>
          </a:ln>
        </p:spPr>
        <p:txBody>
          <a:bodyPr/>
          <a:lstStyle/>
          <a:p>
            <a:endParaRPr lang="en-GB"/>
          </a:p>
        </p:txBody>
      </p:sp>
      <p:sp>
        <p:nvSpPr>
          <p:cNvPr id="18" name="Text 16"/>
          <p:cNvSpPr/>
          <p:nvPr/>
        </p:nvSpPr>
        <p:spPr>
          <a:xfrm>
            <a:off x="836676" y="4023360"/>
            <a:ext cx="384048" cy="164592"/>
          </a:xfrm>
          <a:prstGeom prst="rect">
            <a:avLst/>
          </a:prstGeom>
          <a:noFill/>
          <a:ln/>
        </p:spPr>
        <p:txBody>
          <a:bodyPr wrap="square" lIns="0" tIns="0" rIns="0" bIns="0" rtlCol="0" anchor="ctr"/>
          <a:lstStyle/>
          <a:p>
            <a:pPr marL="0" indent="0" algn="ctr">
              <a:buNone/>
            </a:pPr>
            <a:r>
              <a:rPr lang="en-US" sz="1200" b="1" dirty="0">
                <a:solidFill>
                  <a:srgbClr val="FFFFFF"/>
                </a:solidFill>
              </a:rPr>
              <a:t>4</a:t>
            </a:r>
            <a:endParaRPr lang="en-US" sz="1200" dirty="0"/>
          </a:p>
        </p:txBody>
      </p:sp>
      <p:sp>
        <p:nvSpPr>
          <p:cNvPr id="19" name="Text 17"/>
          <p:cNvSpPr/>
          <p:nvPr/>
        </p:nvSpPr>
        <p:spPr>
          <a:xfrm>
            <a:off x="1444752" y="3922776"/>
            <a:ext cx="3657600" cy="210312"/>
          </a:xfrm>
          <a:prstGeom prst="rect">
            <a:avLst/>
          </a:prstGeom>
          <a:noFill/>
          <a:ln/>
        </p:spPr>
        <p:txBody>
          <a:bodyPr wrap="square" lIns="0" tIns="0" rIns="0" bIns="0" rtlCol="0" anchor="ctr"/>
          <a:lstStyle/>
          <a:p>
            <a:pPr marL="0" indent="0">
              <a:buNone/>
            </a:pPr>
            <a:r>
              <a:rPr lang="en-US" sz="1800" b="1" dirty="0">
                <a:solidFill>
                  <a:srgbClr val="17324D"/>
                </a:solidFill>
              </a:rPr>
              <a:t>Solutions</a:t>
            </a:r>
            <a:endParaRPr lang="en-US" sz="1800" dirty="0"/>
          </a:p>
        </p:txBody>
      </p:sp>
      <p:sp>
        <p:nvSpPr>
          <p:cNvPr id="20" name="Text 18"/>
          <p:cNvSpPr/>
          <p:nvPr/>
        </p:nvSpPr>
        <p:spPr>
          <a:xfrm>
            <a:off x="1444752" y="4233672"/>
            <a:ext cx="5120640" cy="201168"/>
          </a:xfrm>
          <a:prstGeom prst="rect">
            <a:avLst/>
          </a:prstGeom>
          <a:noFill/>
          <a:ln/>
        </p:spPr>
        <p:txBody>
          <a:bodyPr wrap="square" lIns="0" tIns="0" rIns="0" bIns="0" rtlCol="0" anchor="ctr"/>
          <a:lstStyle/>
          <a:p>
            <a:pPr marL="0" indent="0">
              <a:buNone/>
            </a:pPr>
            <a:r>
              <a:rPr lang="en-US" sz="1300" dirty="0">
                <a:solidFill>
                  <a:srgbClr val="5E6B73"/>
                </a:solidFill>
              </a:rPr>
              <a:t>Training, leadership, visuals and feedback</a:t>
            </a:r>
            <a:endParaRPr lang="en-US" sz="1300" dirty="0"/>
          </a:p>
        </p:txBody>
      </p:sp>
      <p:sp>
        <p:nvSpPr>
          <p:cNvPr id="21" name="Shape 19"/>
          <p:cNvSpPr/>
          <p:nvPr/>
        </p:nvSpPr>
        <p:spPr>
          <a:xfrm>
            <a:off x="822960" y="4873752"/>
            <a:ext cx="411480" cy="411480"/>
          </a:xfrm>
          <a:prstGeom prst="ellipse">
            <a:avLst/>
          </a:prstGeom>
          <a:solidFill>
            <a:srgbClr val="168AAD"/>
          </a:solidFill>
          <a:ln w="12700">
            <a:solidFill>
              <a:srgbClr val="FFFFFF">
                <a:alpha val="0"/>
              </a:srgbClr>
            </a:solidFill>
            <a:prstDash val="solid"/>
          </a:ln>
        </p:spPr>
        <p:txBody>
          <a:bodyPr/>
          <a:lstStyle/>
          <a:p>
            <a:endParaRPr lang="en-GB"/>
          </a:p>
        </p:txBody>
      </p:sp>
      <p:sp>
        <p:nvSpPr>
          <p:cNvPr id="22" name="Text 20"/>
          <p:cNvSpPr/>
          <p:nvPr/>
        </p:nvSpPr>
        <p:spPr>
          <a:xfrm>
            <a:off x="836676" y="4956048"/>
            <a:ext cx="384048" cy="164592"/>
          </a:xfrm>
          <a:prstGeom prst="rect">
            <a:avLst/>
          </a:prstGeom>
          <a:noFill/>
          <a:ln/>
        </p:spPr>
        <p:txBody>
          <a:bodyPr wrap="square" lIns="0" tIns="0" rIns="0" bIns="0" rtlCol="0" anchor="ctr"/>
          <a:lstStyle/>
          <a:p>
            <a:pPr marL="0" indent="0" algn="ctr">
              <a:buNone/>
            </a:pPr>
            <a:r>
              <a:rPr lang="en-US" sz="1200" b="1" dirty="0">
                <a:solidFill>
                  <a:srgbClr val="FFFFFF"/>
                </a:solidFill>
              </a:rPr>
              <a:t>5</a:t>
            </a:r>
            <a:endParaRPr lang="en-US" sz="1200" dirty="0"/>
          </a:p>
        </p:txBody>
      </p:sp>
      <p:sp>
        <p:nvSpPr>
          <p:cNvPr id="23" name="Text 21"/>
          <p:cNvSpPr/>
          <p:nvPr/>
        </p:nvSpPr>
        <p:spPr>
          <a:xfrm>
            <a:off x="1444752" y="4855464"/>
            <a:ext cx="3657600" cy="210312"/>
          </a:xfrm>
          <a:prstGeom prst="rect">
            <a:avLst/>
          </a:prstGeom>
          <a:noFill/>
          <a:ln/>
        </p:spPr>
        <p:txBody>
          <a:bodyPr wrap="square" lIns="0" tIns="0" rIns="0" bIns="0" rtlCol="0" anchor="ctr"/>
          <a:lstStyle/>
          <a:p>
            <a:pPr marL="0" indent="0">
              <a:buNone/>
            </a:pPr>
            <a:r>
              <a:rPr lang="en-US" sz="1800" b="1" dirty="0">
                <a:solidFill>
                  <a:srgbClr val="17324D"/>
                </a:solidFill>
              </a:rPr>
              <a:t>Action plan</a:t>
            </a:r>
            <a:endParaRPr lang="en-US" sz="1800" dirty="0"/>
          </a:p>
        </p:txBody>
      </p:sp>
      <p:sp>
        <p:nvSpPr>
          <p:cNvPr id="24" name="Text 22"/>
          <p:cNvSpPr/>
          <p:nvPr/>
        </p:nvSpPr>
        <p:spPr>
          <a:xfrm>
            <a:off x="1444752" y="5166360"/>
            <a:ext cx="5120640" cy="201168"/>
          </a:xfrm>
          <a:prstGeom prst="rect">
            <a:avLst/>
          </a:prstGeom>
          <a:noFill/>
          <a:ln/>
        </p:spPr>
        <p:txBody>
          <a:bodyPr wrap="square" lIns="0" tIns="0" rIns="0" bIns="0" rtlCol="0" anchor="ctr"/>
          <a:lstStyle/>
          <a:p>
            <a:pPr marL="0" indent="0">
              <a:buNone/>
            </a:pPr>
            <a:r>
              <a:rPr lang="en-US" sz="1300" dirty="0">
                <a:solidFill>
                  <a:srgbClr val="5E6B73"/>
                </a:solidFill>
              </a:rPr>
              <a:t>Who does what, and how success is measured</a:t>
            </a:r>
            <a:endParaRPr lang="en-US" sz="1300" dirty="0"/>
          </a:p>
        </p:txBody>
      </p:sp>
      <p:sp>
        <p:nvSpPr>
          <p:cNvPr id="25" name="Shape 23"/>
          <p:cNvSpPr/>
          <p:nvPr/>
        </p:nvSpPr>
        <p:spPr>
          <a:xfrm>
            <a:off x="7863840" y="1234440"/>
            <a:ext cx="3154680" cy="3977640"/>
          </a:xfrm>
          <a:prstGeom prst="roundRect">
            <a:avLst>
              <a:gd name="adj" fmla="val 1739"/>
            </a:avLst>
          </a:prstGeom>
          <a:solidFill>
            <a:srgbClr val="E8F5F2"/>
          </a:solidFill>
          <a:ln w="8890">
            <a:solidFill>
              <a:srgbClr val="D7E4EA"/>
            </a:solidFill>
            <a:prstDash val="solid"/>
          </a:ln>
        </p:spPr>
        <p:txBody>
          <a:bodyPr/>
          <a:lstStyle/>
          <a:p>
            <a:endParaRPr lang="en-GB" dirty="0"/>
          </a:p>
        </p:txBody>
      </p:sp>
      <p:sp>
        <p:nvSpPr>
          <p:cNvPr id="26" name="Shape 24"/>
          <p:cNvSpPr/>
          <p:nvPr/>
        </p:nvSpPr>
        <p:spPr>
          <a:xfrm>
            <a:off x="7863840" y="1234440"/>
            <a:ext cx="82296" cy="3977640"/>
          </a:xfrm>
          <a:prstGeom prst="rect">
            <a:avLst/>
          </a:prstGeom>
          <a:solidFill>
            <a:srgbClr val="2A9D8F"/>
          </a:solidFill>
          <a:ln w="12700">
            <a:solidFill>
              <a:srgbClr val="2A9D8F">
                <a:alpha val="0"/>
              </a:srgbClr>
            </a:solidFill>
            <a:prstDash val="solid"/>
          </a:ln>
        </p:spPr>
        <p:txBody>
          <a:bodyPr/>
          <a:lstStyle/>
          <a:p>
            <a:endParaRPr lang="en-GB"/>
          </a:p>
        </p:txBody>
      </p:sp>
      <p:sp>
        <p:nvSpPr>
          <p:cNvPr id="27" name="Text 25"/>
          <p:cNvSpPr/>
          <p:nvPr/>
        </p:nvSpPr>
        <p:spPr>
          <a:xfrm>
            <a:off x="8028432" y="1353312"/>
            <a:ext cx="2898648" cy="201168"/>
          </a:xfrm>
          <a:prstGeom prst="rect">
            <a:avLst/>
          </a:prstGeom>
          <a:noFill/>
          <a:ln/>
        </p:spPr>
        <p:txBody>
          <a:bodyPr wrap="square" lIns="0" tIns="0" rIns="0" bIns="0" rtlCol="0" anchor="ctr"/>
          <a:lstStyle/>
          <a:p>
            <a:pPr marL="0" indent="0">
              <a:buNone/>
            </a:pPr>
            <a:r>
              <a:rPr lang="en-US" b="1" dirty="0">
                <a:solidFill>
                  <a:srgbClr val="17324D"/>
                </a:solidFill>
              </a:rPr>
              <a:t>Delivery logic</a:t>
            </a:r>
            <a:endParaRPr lang="en-US" dirty="0"/>
          </a:p>
        </p:txBody>
      </p:sp>
      <p:sp>
        <p:nvSpPr>
          <p:cNvPr id="28" name="Text 26"/>
          <p:cNvSpPr/>
          <p:nvPr/>
        </p:nvSpPr>
        <p:spPr>
          <a:xfrm>
            <a:off x="8028432" y="1673352"/>
            <a:ext cx="2834640" cy="3474720"/>
          </a:xfrm>
          <a:prstGeom prst="rect">
            <a:avLst/>
          </a:prstGeom>
          <a:noFill/>
          <a:ln/>
        </p:spPr>
        <p:txBody>
          <a:bodyPr wrap="square" lIns="254" tIns="254" rIns="254" bIns="254" rtlCol="0" anchor="ctr">
            <a:normAutofit/>
          </a:bodyPr>
          <a:lstStyle/>
          <a:p>
            <a:pPr marL="0" indent="0">
              <a:buNone/>
            </a:pPr>
            <a:r>
              <a:rPr lang="en-US" sz="1600" dirty="0">
                <a:solidFill>
                  <a:srgbClr val="1B1B1B"/>
                </a:solidFill>
              </a:rPr>
              <a:t>Each member explains one barrier, one theory and one solution. The later slides connect the barriers into a practical improvement plan.</a:t>
            </a:r>
            <a:endParaRPr lang="en-US" sz="1600" dirty="0"/>
          </a:p>
        </p:txBody>
      </p:sp>
      <p:sp>
        <p:nvSpPr>
          <p:cNvPr id="29" name="Text 27"/>
          <p:cNvSpPr/>
          <p:nvPr/>
        </p:nvSpPr>
        <p:spPr>
          <a:xfrm>
            <a:off x="914400" y="6080760"/>
            <a:ext cx="10241280" cy="228600"/>
          </a:xfrm>
          <a:prstGeom prst="rect">
            <a:avLst/>
          </a:prstGeom>
          <a:noFill/>
          <a:ln/>
        </p:spPr>
        <p:txBody>
          <a:bodyPr wrap="square" lIns="0" tIns="0" rIns="0" bIns="0" rtlCol="0" anchor="ctr"/>
          <a:lstStyle/>
          <a:p>
            <a:pPr marL="0" indent="0" algn="ctr">
              <a:buNone/>
            </a:pPr>
            <a:r>
              <a:rPr lang="en-US" sz="1550" b="1" dirty="0">
                <a:solidFill>
                  <a:srgbClr val="17324D"/>
                </a:solidFill>
              </a:rPr>
              <a:t>Structure: case → barrier → theory → impact → solution → action plan</a:t>
            </a:r>
            <a:endParaRPr lang="en-US" sz="1550" dirty="0"/>
          </a:p>
        </p:txBody>
      </p:sp>
      <p:sp>
        <p:nvSpPr>
          <p:cNvPr id="30" name="Text 28"/>
          <p:cNvSpPr/>
          <p:nvPr/>
        </p:nvSpPr>
        <p:spPr>
          <a:xfrm>
            <a:off x="502920" y="6547104"/>
            <a:ext cx="4754880" cy="109728"/>
          </a:xfrm>
          <a:prstGeom prst="rect">
            <a:avLst/>
          </a:prstGeom>
          <a:noFill/>
          <a:ln/>
        </p:spPr>
        <p:txBody>
          <a:bodyPr wrap="square" lIns="0" tIns="0" rIns="0" bIns="0" rtlCol="0" anchor="ctr"/>
          <a:lstStyle/>
          <a:p>
            <a:pPr marL="0" indent="0">
              <a:buNone/>
            </a:pPr>
            <a:r>
              <a:rPr lang="en-US" sz="750" dirty="0">
                <a:solidFill>
                  <a:srgbClr val="5E6B73"/>
                </a:solidFill>
              </a:rPr>
              <a:t>Flight Foods Ltd | Effective Teamwork and Communication</a:t>
            </a:r>
            <a:endParaRPr lang="en-US" sz="7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BFBF7"/>
        </a:solidFill>
        <a:effectLst/>
      </p:bgPr>
    </p:bg>
    <p:spTree>
      <p:nvGrpSpPr>
        <p:cNvPr id="1" name=""/>
        <p:cNvGrpSpPr/>
        <p:nvPr/>
      </p:nvGrpSpPr>
      <p:grpSpPr>
        <a:xfrm>
          <a:off x="0" y="0"/>
          <a:ext cx="0" cy="0"/>
          <a:chOff x="0" y="0"/>
          <a:chExt cx="0" cy="0"/>
        </a:xfrm>
      </p:grpSpPr>
      <p:sp>
        <p:nvSpPr>
          <p:cNvPr id="2" name="Text 0"/>
          <p:cNvSpPr/>
          <p:nvPr/>
        </p:nvSpPr>
        <p:spPr>
          <a:xfrm>
            <a:off x="502920" y="256032"/>
            <a:ext cx="8961120" cy="411480"/>
          </a:xfrm>
          <a:prstGeom prst="rect">
            <a:avLst/>
          </a:prstGeom>
          <a:noFill/>
          <a:ln/>
        </p:spPr>
        <p:txBody>
          <a:bodyPr wrap="square" lIns="0" tIns="0" rIns="0" bIns="0" rtlCol="0" anchor="ctr"/>
          <a:lstStyle/>
          <a:p>
            <a:pPr marL="0" indent="0">
              <a:buNone/>
            </a:pPr>
            <a:r>
              <a:rPr lang="en-US" sz="2800" b="1" dirty="0">
                <a:solidFill>
                  <a:srgbClr val="17324D"/>
                </a:solidFill>
              </a:rPr>
              <a:t>Flight Foods: The Communication Problem</a:t>
            </a:r>
            <a:endParaRPr lang="en-US" sz="2800" dirty="0"/>
          </a:p>
        </p:txBody>
      </p:sp>
      <p:sp>
        <p:nvSpPr>
          <p:cNvPr id="3" name="Text 1"/>
          <p:cNvSpPr/>
          <p:nvPr/>
        </p:nvSpPr>
        <p:spPr>
          <a:xfrm>
            <a:off x="9875520" y="292608"/>
            <a:ext cx="1828800" cy="182880"/>
          </a:xfrm>
          <a:prstGeom prst="rect">
            <a:avLst/>
          </a:prstGeom>
          <a:noFill/>
          <a:ln/>
        </p:spPr>
        <p:txBody>
          <a:bodyPr wrap="square" lIns="0" tIns="0" rIns="0" bIns="0" rtlCol="0" anchor="ctr"/>
          <a:lstStyle/>
          <a:p>
            <a:pPr marL="0" indent="0" algn="r">
              <a:buNone/>
            </a:pPr>
            <a:r>
              <a:rPr lang="en-US" sz="1050" dirty="0">
                <a:solidFill>
                  <a:srgbClr val="5E6B73"/>
                </a:solidFill>
              </a:rPr>
              <a:t>Slide 3</a:t>
            </a:r>
            <a:endParaRPr lang="en-US" sz="1050" dirty="0"/>
          </a:p>
        </p:txBody>
      </p:sp>
      <p:sp>
        <p:nvSpPr>
          <p:cNvPr id="4" name="Shape 2"/>
          <p:cNvSpPr/>
          <p:nvPr/>
        </p:nvSpPr>
        <p:spPr>
          <a:xfrm>
            <a:off x="502920" y="804672"/>
            <a:ext cx="11155680" cy="0"/>
          </a:xfrm>
          <a:prstGeom prst="line">
            <a:avLst/>
          </a:prstGeom>
          <a:noFill/>
          <a:ln w="15240">
            <a:solidFill>
              <a:srgbClr val="168AAD">
                <a:alpha val="90000"/>
              </a:srgbClr>
            </a:solidFill>
            <a:prstDash val="solid"/>
          </a:ln>
        </p:spPr>
        <p:txBody>
          <a:bodyPr/>
          <a:lstStyle/>
          <a:p>
            <a:endParaRPr lang="en-GB"/>
          </a:p>
        </p:txBody>
      </p:sp>
      <p:pic>
        <p:nvPicPr>
          <p:cNvPr id="5" name="Image 0" descr="/mnt/data/a_wide_bright_industrial_food_production_factory_batch_1.png"/>
          <p:cNvPicPr>
            <a:picLocks noChangeAspect="1"/>
          </p:cNvPicPr>
          <p:nvPr/>
        </p:nvPicPr>
        <p:blipFill>
          <a:blip r:embed="rId3"/>
          <a:stretch>
            <a:fillRect/>
          </a:stretch>
        </p:blipFill>
        <p:spPr>
          <a:xfrm>
            <a:off x="642383" y="1097280"/>
            <a:ext cx="4841714" cy="4160520"/>
          </a:xfrm>
          <a:prstGeom prst="rect">
            <a:avLst/>
          </a:prstGeom>
        </p:spPr>
      </p:pic>
      <p:sp>
        <p:nvSpPr>
          <p:cNvPr id="6" name="Shape 3"/>
          <p:cNvSpPr/>
          <p:nvPr/>
        </p:nvSpPr>
        <p:spPr>
          <a:xfrm>
            <a:off x="5760720" y="1097280"/>
            <a:ext cx="1737360" cy="1143000"/>
          </a:xfrm>
          <a:prstGeom prst="roundRect">
            <a:avLst>
              <a:gd name="adj" fmla="val 5600"/>
            </a:avLst>
          </a:prstGeom>
          <a:solidFill>
            <a:srgbClr val="EAF4FB"/>
          </a:solidFill>
          <a:ln w="12700">
            <a:solidFill>
              <a:srgbClr val="D7E4EA"/>
            </a:solidFill>
            <a:prstDash val="solid"/>
          </a:ln>
        </p:spPr>
        <p:txBody>
          <a:bodyPr/>
          <a:lstStyle/>
          <a:p>
            <a:endParaRPr lang="en-GB"/>
          </a:p>
        </p:txBody>
      </p:sp>
      <p:sp>
        <p:nvSpPr>
          <p:cNvPr id="7" name="Text 4"/>
          <p:cNvSpPr/>
          <p:nvPr/>
        </p:nvSpPr>
        <p:spPr>
          <a:xfrm>
            <a:off x="5833872" y="1307592"/>
            <a:ext cx="1591056" cy="320040"/>
          </a:xfrm>
          <a:prstGeom prst="rect">
            <a:avLst/>
          </a:prstGeom>
          <a:noFill/>
          <a:ln/>
        </p:spPr>
        <p:txBody>
          <a:bodyPr wrap="square" lIns="0" tIns="0" rIns="0" bIns="0" rtlCol="0" anchor="ctr"/>
          <a:lstStyle/>
          <a:p>
            <a:pPr marL="0" indent="0" algn="ctr">
              <a:buNone/>
            </a:pPr>
            <a:r>
              <a:rPr lang="en-US" sz="2700" b="1" dirty="0">
                <a:solidFill>
                  <a:srgbClr val="E76F51"/>
                </a:solidFill>
              </a:rPr>
              <a:t>866m</a:t>
            </a:r>
            <a:endParaRPr lang="en-US" sz="2700" dirty="0"/>
          </a:p>
        </p:txBody>
      </p:sp>
      <p:sp>
        <p:nvSpPr>
          <p:cNvPr id="8" name="Text 5"/>
          <p:cNvSpPr/>
          <p:nvPr/>
        </p:nvSpPr>
        <p:spPr>
          <a:xfrm>
            <a:off x="5870448" y="1783080"/>
            <a:ext cx="1517904" cy="219456"/>
          </a:xfrm>
          <a:prstGeom prst="rect">
            <a:avLst/>
          </a:prstGeom>
          <a:noFill/>
          <a:ln/>
        </p:spPr>
        <p:txBody>
          <a:bodyPr wrap="square" lIns="0" tIns="0" rIns="0" bIns="0" rtlCol="0" anchor="ctr"/>
          <a:lstStyle/>
          <a:p>
            <a:pPr marL="0" indent="0" algn="ctr">
              <a:buNone/>
            </a:pPr>
            <a:r>
              <a:rPr lang="en-US" sz="1200" dirty="0">
                <a:solidFill>
                  <a:srgbClr val="5E6B73"/>
                </a:solidFill>
              </a:rPr>
              <a:t>fall ill yearly</a:t>
            </a:r>
            <a:endParaRPr lang="en-US" sz="1200" dirty="0"/>
          </a:p>
        </p:txBody>
      </p:sp>
      <p:sp>
        <p:nvSpPr>
          <p:cNvPr id="9" name="Shape 6"/>
          <p:cNvSpPr/>
          <p:nvPr/>
        </p:nvSpPr>
        <p:spPr>
          <a:xfrm>
            <a:off x="7726680" y="1097280"/>
            <a:ext cx="1737360" cy="1143000"/>
          </a:xfrm>
          <a:prstGeom prst="roundRect">
            <a:avLst>
              <a:gd name="adj" fmla="val 5600"/>
            </a:avLst>
          </a:prstGeom>
          <a:solidFill>
            <a:srgbClr val="E8F5F2"/>
          </a:solidFill>
          <a:ln w="12700">
            <a:solidFill>
              <a:srgbClr val="D7E4EA"/>
            </a:solidFill>
            <a:prstDash val="solid"/>
          </a:ln>
        </p:spPr>
        <p:txBody>
          <a:bodyPr/>
          <a:lstStyle/>
          <a:p>
            <a:endParaRPr lang="en-GB"/>
          </a:p>
        </p:txBody>
      </p:sp>
      <p:sp>
        <p:nvSpPr>
          <p:cNvPr id="10" name="Text 7"/>
          <p:cNvSpPr/>
          <p:nvPr/>
        </p:nvSpPr>
        <p:spPr>
          <a:xfrm>
            <a:off x="7799832" y="1307592"/>
            <a:ext cx="1591056" cy="320040"/>
          </a:xfrm>
          <a:prstGeom prst="rect">
            <a:avLst/>
          </a:prstGeom>
          <a:noFill/>
          <a:ln/>
        </p:spPr>
        <p:txBody>
          <a:bodyPr wrap="square" lIns="0" tIns="0" rIns="0" bIns="0" rtlCol="0" anchor="ctr"/>
          <a:lstStyle/>
          <a:p>
            <a:pPr marL="0" indent="0" algn="ctr">
              <a:buNone/>
            </a:pPr>
            <a:r>
              <a:rPr lang="en-US" sz="2700" b="1" dirty="0">
                <a:solidFill>
                  <a:srgbClr val="2A9D8F"/>
                </a:solidFill>
              </a:rPr>
              <a:t>1.52m</a:t>
            </a:r>
            <a:endParaRPr lang="en-US" sz="2700" dirty="0"/>
          </a:p>
        </p:txBody>
      </p:sp>
      <p:sp>
        <p:nvSpPr>
          <p:cNvPr id="11" name="Text 8"/>
          <p:cNvSpPr/>
          <p:nvPr/>
        </p:nvSpPr>
        <p:spPr>
          <a:xfrm>
            <a:off x="7836408" y="1783080"/>
            <a:ext cx="1517904" cy="219456"/>
          </a:xfrm>
          <a:prstGeom prst="rect">
            <a:avLst/>
          </a:prstGeom>
          <a:noFill/>
          <a:ln/>
        </p:spPr>
        <p:txBody>
          <a:bodyPr wrap="square" lIns="0" tIns="0" rIns="0" bIns="0" rtlCol="0" anchor="ctr"/>
          <a:lstStyle/>
          <a:p>
            <a:pPr marL="0" indent="0" algn="ctr">
              <a:buNone/>
            </a:pPr>
            <a:r>
              <a:rPr lang="en-US" sz="1200" dirty="0">
                <a:solidFill>
                  <a:srgbClr val="5E6B73"/>
                </a:solidFill>
              </a:rPr>
              <a:t>deaths yearly</a:t>
            </a:r>
            <a:endParaRPr lang="en-US" sz="1200" dirty="0"/>
          </a:p>
        </p:txBody>
      </p:sp>
      <p:sp>
        <p:nvSpPr>
          <p:cNvPr id="12" name="Shape 9"/>
          <p:cNvSpPr/>
          <p:nvPr/>
        </p:nvSpPr>
        <p:spPr>
          <a:xfrm>
            <a:off x="9692640" y="1097280"/>
            <a:ext cx="1737360" cy="1143000"/>
          </a:xfrm>
          <a:prstGeom prst="roundRect">
            <a:avLst>
              <a:gd name="adj" fmla="val 5600"/>
            </a:avLst>
          </a:prstGeom>
          <a:solidFill>
            <a:srgbClr val="FFF4E8"/>
          </a:solidFill>
          <a:ln w="12700">
            <a:solidFill>
              <a:srgbClr val="D7E4EA"/>
            </a:solidFill>
            <a:prstDash val="solid"/>
          </a:ln>
        </p:spPr>
        <p:txBody>
          <a:bodyPr/>
          <a:lstStyle/>
          <a:p>
            <a:endParaRPr lang="en-GB"/>
          </a:p>
        </p:txBody>
      </p:sp>
      <p:sp>
        <p:nvSpPr>
          <p:cNvPr id="13" name="Text 10"/>
          <p:cNvSpPr/>
          <p:nvPr/>
        </p:nvSpPr>
        <p:spPr>
          <a:xfrm>
            <a:off x="9765792" y="1307592"/>
            <a:ext cx="1591056" cy="320040"/>
          </a:xfrm>
          <a:prstGeom prst="rect">
            <a:avLst/>
          </a:prstGeom>
          <a:noFill/>
          <a:ln/>
        </p:spPr>
        <p:txBody>
          <a:bodyPr wrap="square" lIns="0" tIns="0" rIns="0" bIns="0" rtlCol="0" anchor="ctr"/>
          <a:lstStyle/>
          <a:p>
            <a:pPr marL="0" indent="0" algn="ctr">
              <a:buNone/>
            </a:pPr>
            <a:r>
              <a:rPr lang="en-US" sz="2700" b="1" dirty="0">
                <a:solidFill>
                  <a:srgbClr val="F4A261"/>
                </a:solidFill>
              </a:rPr>
              <a:t>$310bn</a:t>
            </a:r>
            <a:endParaRPr lang="en-US" sz="2700" dirty="0"/>
          </a:p>
        </p:txBody>
      </p:sp>
      <p:sp>
        <p:nvSpPr>
          <p:cNvPr id="14" name="Text 11"/>
          <p:cNvSpPr/>
          <p:nvPr/>
        </p:nvSpPr>
        <p:spPr>
          <a:xfrm>
            <a:off x="9802368" y="1783080"/>
            <a:ext cx="1517904" cy="219456"/>
          </a:xfrm>
          <a:prstGeom prst="rect">
            <a:avLst/>
          </a:prstGeom>
          <a:noFill/>
          <a:ln/>
        </p:spPr>
        <p:txBody>
          <a:bodyPr wrap="square" lIns="0" tIns="0" rIns="0" bIns="0" rtlCol="0" anchor="ctr"/>
          <a:lstStyle/>
          <a:p>
            <a:pPr marL="0" indent="0" algn="ctr">
              <a:buNone/>
            </a:pPr>
            <a:r>
              <a:rPr lang="en-US" sz="1200" dirty="0">
                <a:solidFill>
                  <a:srgbClr val="5E6B73"/>
                </a:solidFill>
              </a:rPr>
              <a:t>annual losses</a:t>
            </a:r>
            <a:endParaRPr lang="en-US" sz="1200" dirty="0"/>
          </a:p>
        </p:txBody>
      </p:sp>
      <p:sp>
        <p:nvSpPr>
          <p:cNvPr id="15" name="Shape 12"/>
          <p:cNvSpPr/>
          <p:nvPr/>
        </p:nvSpPr>
        <p:spPr>
          <a:xfrm>
            <a:off x="5760720" y="2606040"/>
            <a:ext cx="5870448" cy="2651760"/>
          </a:xfrm>
          <a:prstGeom prst="roundRect">
            <a:avLst>
              <a:gd name="adj" fmla="val 2069"/>
            </a:avLst>
          </a:prstGeom>
          <a:solidFill>
            <a:srgbClr val="FFFFFF"/>
          </a:solidFill>
          <a:ln w="8890">
            <a:solidFill>
              <a:srgbClr val="D7E4EA"/>
            </a:solidFill>
            <a:prstDash val="solid"/>
          </a:ln>
        </p:spPr>
        <p:txBody>
          <a:bodyPr/>
          <a:lstStyle/>
          <a:p>
            <a:endParaRPr lang="en-GB"/>
          </a:p>
        </p:txBody>
      </p:sp>
      <p:sp>
        <p:nvSpPr>
          <p:cNvPr id="16" name="Shape 13"/>
          <p:cNvSpPr/>
          <p:nvPr/>
        </p:nvSpPr>
        <p:spPr>
          <a:xfrm>
            <a:off x="5760720" y="2606040"/>
            <a:ext cx="82296" cy="2651760"/>
          </a:xfrm>
          <a:prstGeom prst="rect">
            <a:avLst/>
          </a:prstGeom>
          <a:solidFill>
            <a:srgbClr val="E76F51"/>
          </a:solidFill>
          <a:ln w="12700">
            <a:solidFill>
              <a:srgbClr val="E76F51">
                <a:alpha val="0"/>
              </a:srgbClr>
            </a:solidFill>
            <a:prstDash val="solid"/>
          </a:ln>
        </p:spPr>
        <p:txBody>
          <a:bodyPr/>
          <a:lstStyle/>
          <a:p>
            <a:endParaRPr lang="en-GB"/>
          </a:p>
        </p:txBody>
      </p:sp>
      <p:sp>
        <p:nvSpPr>
          <p:cNvPr id="17" name="Text 14"/>
          <p:cNvSpPr/>
          <p:nvPr/>
        </p:nvSpPr>
        <p:spPr>
          <a:xfrm>
            <a:off x="5925312" y="2724912"/>
            <a:ext cx="5614416" cy="201168"/>
          </a:xfrm>
          <a:prstGeom prst="rect">
            <a:avLst/>
          </a:prstGeom>
          <a:noFill/>
          <a:ln/>
        </p:spPr>
        <p:txBody>
          <a:bodyPr wrap="square" lIns="0" tIns="0" rIns="0" bIns="0" rtlCol="0" anchor="ctr"/>
          <a:lstStyle/>
          <a:p>
            <a:pPr marL="0" indent="0">
              <a:buNone/>
            </a:pPr>
            <a:r>
              <a:rPr lang="en-US" b="1" dirty="0">
                <a:solidFill>
                  <a:srgbClr val="17324D"/>
                </a:solidFill>
              </a:rPr>
              <a:t>Case evidence</a:t>
            </a:r>
            <a:endParaRPr lang="en-US" dirty="0"/>
          </a:p>
        </p:txBody>
      </p:sp>
      <p:sp>
        <p:nvSpPr>
          <p:cNvPr id="18" name="Text 15"/>
          <p:cNvSpPr/>
          <p:nvPr/>
        </p:nvSpPr>
        <p:spPr>
          <a:xfrm>
            <a:off x="5925312" y="3044952"/>
            <a:ext cx="5550408" cy="2148840"/>
          </a:xfrm>
          <a:prstGeom prst="rect">
            <a:avLst/>
          </a:prstGeom>
          <a:noFill/>
          <a:ln/>
        </p:spPr>
        <p:txBody>
          <a:bodyPr wrap="square" lIns="254" tIns="254" rIns="254" bIns="254" rtlCol="0" anchor="ctr">
            <a:normAutofit/>
          </a:bodyPr>
          <a:lstStyle/>
          <a:p>
            <a:pPr marL="285750" indent="-285750">
              <a:buFont typeface="Arial" panose="020B0604020202020204" pitchFamily="34" charset="0"/>
              <a:buChar char="•"/>
            </a:pPr>
            <a:r>
              <a:rPr lang="en-US" sz="1800" dirty="0">
                <a:solidFill>
                  <a:srgbClr val="1B1B1B"/>
                </a:solidFill>
              </a:rPr>
              <a:t>Under-cooked food</a:t>
            </a:r>
            <a:endParaRPr lang="en-US" sz="1800" dirty="0"/>
          </a:p>
          <a:p>
            <a:pPr marL="285750" indent="-285750">
              <a:buFont typeface="Arial" panose="020B0604020202020204" pitchFamily="34" charset="0"/>
              <a:buChar char="•"/>
            </a:pPr>
            <a:r>
              <a:rPr lang="en-US" sz="1800" dirty="0">
                <a:solidFill>
                  <a:srgbClr val="1B1B1B"/>
                </a:solidFill>
              </a:rPr>
              <a:t>Poor packaging</a:t>
            </a:r>
            <a:endParaRPr lang="en-US" sz="1800" dirty="0"/>
          </a:p>
          <a:p>
            <a:pPr marL="285750" indent="-285750">
              <a:buFont typeface="Arial" panose="020B0604020202020204" pitchFamily="34" charset="0"/>
              <a:buChar char="•"/>
            </a:pPr>
            <a:r>
              <a:rPr lang="en-US" sz="1800" dirty="0">
                <a:solidFill>
                  <a:srgbClr val="1B1B1B"/>
                </a:solidFill>
              </a:rPr>
              <a:t>Meat found in vegetarian meals</a:t>
            </a:r>
            <a:endParaRPr lang="en-US" sz="1800" dirty="0"/>
          </a:p>
          <a:p>
            <a:pPr marL="285750" indent="-285750">
              <a:buFont typeface="Arial" panose="020B0604020202020204" pitchFamily="34" charset="0"/>
              <a:buChar char="•"/>
            </a:pPr>
            <a:r>
              <a:rPr lang="en-US" sz="1800" dirty="0">
                <a:solidFill>
                  <a:srgbClr val="1B1B1B"/>
                </a:solidFill>
              </a:rPr>
              <a:t>Workers not trained before starting</a:t>
            </a:r>
            <a:endParaRPr lang="en-US" sz="1800" dirty="0"/>
          </a:p>
          <a:p>
            <a:pPr marL="285750" indent="-285750">
              <a:buFont typeface="Arial" panose="020B0604020202020204" pitchFamily="34" charset="0"/>
              <a:buChar char="•"/>
            </a:pPr>
            <a:r>
              <a:rPr lang="en-US" sz="1800" dirty="0">
                <a:solidFill>
                  <a:srgbClr val="1B1B1B"/>
                </a:solidFill>
              </a:rPr>
              <a:t>40 workers, aged 16–60, from five cultural groups</a:t>
            </a:r>
            <a:endParaRPr lang="en-US" sz="1800" dirty="0"/>
          </a:p>
        </p:txBody>
      </p:sp>
      <p:sp>
        <p:nvSpPr>
          <p:cNvPr id="19" name="Text 16"/>
          <p:cNvSpPr/>
          <p:nvPr/>
        </p:nvSpPr>
        <p:spPr>
          <a:xfrm>
            <a:off x="731520" y="5596128"/>
            <a:ext cx="10789920" cy="347472"/>
          </a:xfrm>
          <a:prstGeom prst="rect">
            <a:avLst/>
          </a:prstGeom>
          <a:noFill/>
          <a:ln/>
        </p:spPr>
        <p:txBody>
          <a:bodyPr wrap="square" lIns="0" tIns="0" rIns="0" bIns="0" rtlCol="0" anchor="ctr"/>
          <a:lstStyle/>
          <a:p>
            <a:pPr marL="0" indent="0" algn="ctr">
              <a:buNone/>
            </a:pPr>
            <a:r>
              <a:rPr lang="en-US" b="1" dirty="0">
                <a:solidFill>
                  <a:srgbClr val="17324D"/>
                </a:solidFill>
              </a:rPr>
              <a:t>T</a:t>
            </a:r>
            <a:r>
              <a:rPr lang="en-US" sz="1800" b="1" dirty="0">
                <a:solidFill>
                  <a:srgbClr val="17324D"/>
                </a:solidFill>
              </a:rPr>
              <a:t>he visible quality failures come from a deeper communication system failure.</a:t>
            </a:r>
            <a:endParaRPr lang="en-US" sz="1800" dirty="0"/>
          </a:p>
        </p:txBody>
      </p:sp>
      <p:sp>
        <p:nvSpPr>
          <p:cNvPr id="20" name="Text 17"/>
          <p:cNvSpPr/>
          <p:nvPr/>
        </p:nvSpPr>
        <p:spPr>
          <a:xfrm>
            <a:off x="502920" y="6547104"/>
            <a:ext cx="4754880" cy="109728"/>
          </a:xfrm>
          <a:prstGeom prst="rect">
            <a:avLst/>
          </a:prstGeom>
          <a:noFill/>
          <a:ln/>
        </p:spPr>
        <p:txBody>
          <a:bodyPr wrap="square" lIns="0" tIns="0" rIns="0" bIns="0" rtlCol="0" anchor="ctr"/>
          <a:lstStyle/>
          <a:p>
            <a:pPr marL="0" indent="0">
              <a:buNone/>
            </a:pPr>
            <a:r>
              <a:rPr lang="en-US" sz="750" dirty="0">
                <a:solidFill>
                  <a:srgbClr val="5E6B73"/>
                </a:solidFill>
              </a:rPr>
              <a:t>Flight Foods Ltd | Effective Teamwork and Communication</a:t>
            </a:r>
            <a:endParaRPr lang="en-US" sz="7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BFBF7"/>
        </a:solidFill>
        <a:effectLst/>
      </p:bgPr>
    </p:bg>
    <p:spTree>
      <p:nvGrpSpPr>
        <p:cNvPr id="1" name=""/>
        <p:cNvGrpSpPr/>
        <p:nvPr/>
      </p:nvGrpSpPr>
      <p:grpSpPr>
        <a:xfrm>
          <a:off x="0" y="0"/>
          <a:ext cx="0" cy="0"/>
          <a:chOff x="0" y="0"/>
          <a:chExt cx="0" cy="0"/>
        </a:xfrm>
      </p:grpSpPr>
      <p:sp>
        <p:nvSpPr>
          <p:cNvPr id="2" name="Text 0"/>
          <p:cNvSpPr/>
          <p:nvPr/>
        </p:nvSpPr>
        <p:spPr>
          <a:xfrm>
            <a:off x="502920" y="256032"/>
            <a:ext cx="8961120" cy="411480"/>
          </a:xfrm>
          <a:prstGeom prst="rect">
            <a:avLst/>
          </a:prstGeom>
          <a:noFill/>
          <a:ln/>
        </p:spPr>
        <p:txBody>
          <a:bodyPr wrap="square" lIns="0" tIns="0" rIns="0" bIns="0" rtlCol="0" anchor="ctr"/>
          <a:lstStyle/>
          <a:p>
            <a:pPr marL="0" indent="0">
              <a:buNone/>
            </a:pPr>
            <a:r>
              <a:rPr lang="en-US" sz="2800" b="1" dirty="0">
                <a:solidFill>
                  <a:srgbClr val="17324D"/>
                </a:solidFill>
              </a:rPr>
              <a:t>Barrier 1: Environmental Noise</a:t>
            </a:r>
            <a:endParaRPr lang="en-US" sz="2800" dirty="0"/>
          </a:p>
        </p:txBody>
      </p:sp>
      <p:sp>
        <p:nvSpPr>
          <p:cNvPr id="3" name="Text 1"/>
          <p:cNvSpPr/>
          <p:nvPr/>
        </p:nvSpPr>
        <p:spPr>
          <a:xfrm>
            <a:off x="9875520" y="292608"/>
            <a:ext cx="1828800" cy="182880"/>
          </a:xfrm>
          <a:prstGeom prst="rect">
            <a:avLst/>
          </a:prstGeom>
          <a:noFill/>
          <a:ln/>
        </p:spPr>
        <p:txBody>
          <a:bodyPr wrap="square" lIns="0" tIns="0" rIns="0" bIns="0" rtlCol="0" anchor="ctr"/>
          <a:lstStyle/>
          <a:p>
            <a:pPr marL="0" indent="0" algn="r">
              <a:buNone/>
            </a:pPr>
            <a:r>
              <a:rPr lang="en-US" sz="1050" dirty="0">
                <a:solidFill>
                  <a:srgbClr val="5E6B73"/>
                </a:solidFill>
              </a:rPr>
              <a:t>Slide 4</a:t>
            </a:r>
            <a:endParaRPr lang="en-US" sz="1050" dirty="0"/>
          </a:p>
        </p:txBody>
      </p:sp>
      <p:sp>
        <p:nvSpPr>
          <p:cNvPr id="4" name="Shape 2"/>
          <p:cNvSpPr/>
          <p:nvPr/>
        </p:nvSpPr>
        <p:spPr>
          <a:xfrm>
            <a:off x="502920" y="804672"/>
            <a:ext cx="11155680" cy="0"/>
          </a:xfrm>
          <a:prstGeom prst="line">
            <a:avLst/>
          </a:prstGeom>
          <a:noFill/>
          <a:ln w="15240">
            <a:solidFill>
              <a:srgbClr val="168AAD">
                <a:alpha val="90000"/>
              </a:srgbClr>
            </a:solidFill>
            <a:prstDash val="solid"/>
          </a:ln>
        </p:spPr>
        <p:txBody>
          <a:bodyPr/>
          <a:lstStyle/>
          <a:p>
            <a:endParaRPr lang="en-GB"/>
          </a:p>
        </p:txBody>
      </p:sp>
      <p:pic>
        <p:nvPicPr>
          <p:cNvPr id="5" name="Image 0" descr="/mnt/data/wide_interior_industrial_factory_processing_plant_batch_2.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40303" y="1143000"/>
            <a:ext cx="4662993" cy="2624328"/>
          </a:xfrm>
          <a:prstGeom prst="rect">
            <a:avLst/>
          </a:prstGeom>
        </p:spPr>
      </p:pic>
      <p:sp>
        <p:nvSpPr>
          <p:cNvPr id="6" name="Shape 3"/>
          <p:cNvSpPr/>
          <p:nvPr/>
        </p:nvSpPr>
        <p:spPr>
          <a:xfrm>
            <a:off x="640080" y="3977640"/>
            <a:ext cx="4663440" cy="1691640"/>
          </a:xfrm>
          <a:prstGeom prst="roundRect">
            <a:avLst>
              <a:gd name="adj" fmla="val 3243"/>
            </a:avLst>
          </a:prstGeom>
          <a:solidFill>
            <a:srgbClr val="FFFFFF"/>
          </a:solidFill>
          <a:ln w="8890">
            <a:solidFill>
              <a:srgbClr val="D7E4EA"/>
            </a:solidFill>
            <a:prstDash val="solid"/>
          </a:ln>
        </p:spPr>
        <p:txBody>
          <a:bodyPr/>
          <a:lstStyle/>
          <a:p>
            <a:endParaRPr lang="en-GB"/>
          </a:p>
        </p:txBody>
      </p:sp>
      <p:sp>
        <p:nvSpPr>
          <p:cNvPr id="7" name="Shape 4"/>
          <p:cNvSpPr/>
          <p:nvPr/>
        </p:nvSpPr>
        <p:spPr>
          <a:xfrm>
            <a:off x="640080" y="3977640"/>
            <a:ext cx="82296" cy="1691640"/>
          </a:xfrm>
          <a:prstGeom prst="rect">
            <a:avLst/>
          </a:prstGeom>
          <a:solidFill>
            <a:srgbClr val="E76F51"/>
          </a:solidFill>
          <a:ln w="12700">
            <a:solidFill>
              <a:srgbClr val="E76F51">
                <a:alpha val="0"/>
              </a:srgbClr>
            </a:solidFill>
            <a:prstDash val="solid"/>
          </a:ln>
        </p:spPr>
        <p:txBody>
          <a:bodyPr/>
          <a:lstStyle/>
          <a:p>
            <a:endParaRPr lang="en-GB"/>
          </a:p>
        </p:txBody>
      </p:sp>
      <p:sp>
        <p:nvSpPr>
          <p:cNvPr id="8" name="Text 5"/>
          <p:cNvSpPr/>
          <p:nvPr/>
        </p:nvSpPr>
        <p:spPr>
          <a:xfrm>
            <a:off x="804672" y="4096512"/>
            <a:ext cx="4407408" cy="201168"/>
          </a:xfrm>
          <a:prstGeom prst="rect">
            <a:avLst/>
          </a:prstGeom>
          <a:noFill/>
          <a:ln/>
        </p:spPr>
        <p:txBody>
          <a:bodyPr wrap="square" lIns="0" tIns="0" rIns="0" bIns="0" rtlCol="0" anchor="ctr"/>
          <a:lstStyle/>
          <a:p>
            <a:pPr marL="0" indent="0">
              <a:buNone/>
            </a:pPr>
            <a:r>
              <a:rPr lang="en-US" b="1" dirty="0">
                <a:solidFill>
                  <a:srgbClr val="17324D"/>
                </a:solidFill>
              </a:rPr>
              <a:t>Case evidence</a:t>
            </a:r>
            <a:endParaRPr lang="en-US" dirty="0"/>
          </a:p>
        </p:txBody>
      </p:sp>
      <p:sp>
        <p:nvSpPr>
          <p:cNvPr id="9" name="Text 6"/>
          <p:cNvSpPr/>
          <p:nvPr/>
        </p:nvSpPr>
        <p:spPr>
          <a:xfrm>
            <a:off x="804672" y="4416552"/>
            <a:ext cx="4343400" cy="1188720"/>
          </a:xfrm>
          <a:prstGeom prst="rect">
            <a:avLst/>
          </a:prstGeom>
          <a:noFill/>
          <a:ln/>
        </p:spPr>
        <p:txBody>
          <a:bodyPr wrap="square" lIns="254" tIns="254" rIns="254" bIns="254" rtlCol="0" anchor="ctr">
            <a:normAutofit/>
          </a:bodyPr>
          <a:lstStyle/>
          <a:p>
            <a:pPr marL="0" indent="0">
              <a:buNone/>
            </a:pPr>
            <a:r>
              <a:rPr lang="en-US" sz="1500" dirty="0">
                <a:solidFill>
                  <a:srgbClr val="1B1B1B"/>
                </a:solidFill>
              </a:rPr>
              <a:t>Old noisy machinery; machines clanking and banging; shouted instructions during production.</a:t>
            </a:r>
            <a:endParaRPr lang="en-US" sz="1500" dirty="0"/>
          </a:p>
        </p:txBody>
      </p:sp>
      <p:sp>
        <p:nvSpPr>
          <p:cNvPr id="10" name="Shape 7"/>
          <p:cNvSpPr/>
          <p:nvPr/>
        </p:nvSpPr>
        <p:spPr>
          <a:xfrm>
            <a:off x="5577840" y="1143000"/>
            <a:ext cx="2834640" cy="4526280"/>
          </a:xfrm>
          <a:prstGeom prst="roundRect">
            <a:avLst>
              <a:gd name="adj" fmla="val 1935"/>
            </a:avLst>
          </a:prstGeom>
          <a:solidFill>
            <a:srgbClr val="EAF4FB"/>
          </a:solidFill>
          <a:ln w="8890">
            <a:solidFill>
              <a:srgbClr val="D7E4EA"/>
            </a:solidFill>
            <a:prstDash val="solid"/>
          </a:ln>
        </p:spPr>
        <p:txBody>
          <a:bodyPr/>
          <a:lstStyle/>
          <a:p>
            <a:endParaRPr lang="en-GB" dirty="0"/>
          </a:p>
        </p:txBody>
      </p:sp>
      <p:sp>
        <p:nvSpPr>
          <p:cNvPr id="11" name="Shape 8"/>
          <p:cNvSpPr/>
          <p:nvPr/>
        </p:nvSpPr>
        <p:spPr>
          <a:xfrm>
            <a:off x="5577840" y="1143000"/>
            <a:ext cx="82296" cy="4526280"/>
          </a:xfrm>
          <a:prstGeom prst="rect">
            <a:avLst/>
          </a:prstGeom>
          <a:solidFill>
            <a:srgbClr val="168AAD"/>
          </a:solidFill>
          <a:ln w="12700">
            <a:solidFill>
              <a:srgbClr val="168AAD">
                <a:alpha val="0"/>
              </a:srgbClr>
            </a:solidFill>
            <a:prstDash val="solid"/>
          </a:ln>
        </p:spPr>
        <p:txBody>
          <a:bodyPr/>
          <a:lstStyle/>
          <a:p>
            <a:endParaRPr lang="en-GB"/>
          </a:p>
        </p:txBody>
      </p:sp>
      <p:sp>
        <p:nvSpPr>
          <p:cNvPr id="12" name="Text 9"/>
          <p:cNvSpPr/>
          <p:nvPr/>
        </p:nvSpPr>
        <p:spPr>
          <a:xfrm>
            <a:off x="5742432" y="1261872"/>
            <a:ext cx="2578608" cy="201168"/>
          </a:xfrm>
          <a:prstGeom prst="rect">
            <a:avLst/>
          </a:prstGeom>
          <a:noFill/>
          <a:ln/>
        </p:spPr>
        <p:txBody>
          <a:bodyPr wrap="square" lIns="0" tIns="0" rIns="0" bIns="0" rtlCol="0" anchor="ctr"/>
          <a:lstStyle/>
          <a:p>
            <a:pPr marL="0" indent="0">
              <a:buNone/>
            </a:pPr>
            <a:r>
              <a:rPr lang="en-US" b="1" dirty="0">
                <a:solidFill>
                  <a:srgbClr val="17324D"/>
                </a:solidFill>
              </a:rPr>
              <a:t>Theory link</a:t>
            </a:r>
            <a:endParaRPr lang="en-US" dirty="0"/>
          </a:p>
        </p:txBody>
      </p:sp>
      <p:sp>
        <p:nvSpPr>
          <p:cNvPr id="13" name="Text 10"/>
          <p:cNvSpPr/>
          <p:nvPr/>
        </p:nvSpPr>
        <p:spPr>
          <a:xfrm>
            <a:off x="5742432" y="1581912"/>
            <a:ext cx="2514600" cy="4023360"/>
          </a:xfrm>
          <a:prstGeom prst="rect">
            <a:avLst/>
          </a:prstGeom>
          <a:noFill/>
          <a:ln/>
        </p:spPr>
        <p:txBody>
          <a:bodyPr wrap="square" lIns="254" tIns="254" rIns="254" bIns="254" rtlCol="0" anchor="ctr">
            <a:normAutofit/>
          </a:bodyPr>
          <a:lstStyle/>
          <a:p>
            <a:pPr marL="0" indent="0">
              <a:buNone/>
            </a:pPr>
            <a:r>
              <a:rPr lang="en-US" sz="1800" dirty="0">
                <a:solidFill>
                  <a:srgbClr val="1B1B1B"/>
                </a:solidFill>
              </a:rPr>
              <a:t>Shannon and Weaver:</a:t>
            </a:r>
            <a:endParaRPr lang="en-US" sz="1800" dirty="0"/>
          </a:p>
          <a:p>
            <a:pPr marL="0" indent="0">
              <a:buNone/>
            </a:pPr>
            <a:r>
              <a:rPr lang="en-US" sz="1800" dirty="0">
                <a:solidFill>
                  <a:srgbClr val="1B1B1B"/>
                </a:solidFill>
              </a:rPr>
              <a:t>noise can distort or block the message before it reaches the receiver.</a:t>
            </a:r>
            <a:endParaRPr lang="en-US" sz="1800" dirty="0"/>
          </a:p>
        </p:txBody>
      </p:sp>
      <p:sp>
        <p:nvSpPr>
          <p:cNvPr id="14" name="Shape 11"/>
          <p:cNvSpPr/>
          <p:nvPr/>
        </p:nvSpPr>
        <p:spPr>
          <a:xfrm>
            <a:off x="8732520" y="1143000"/>
            <a:ext cx="2743200" cy="4526280"/>
          </a:xfrm>
          <a:prstGeom prst="roundRect">
            <a:avLst>
              <a:gd name="adj" fmla="val 2000"/>
            </a:avLst>
          </a:prstGeom>
          <a:solidFill>
            <a:srgbClr val="E8F5F2"/>
          </a:solidFill>
          <a:ln w="8890">
            <a:solidFill>
              <a:srgbClr val="D7E4EA"/>
            </a:solidFill>
            <a:prstDash val="solid"/>
          </a:ln>
        </p:spPr>
        <p:txBody>
          <a:bodyPr/>
          <a:lstStyle/>
          <a:p>
            <a:endParaRPr lang="en-GB"/>
          </a:p>
        </p:txBody>
      </p:sp>
      <p:sp>
        <p:nvSpPr>
          <p:cNvPr id="15" name="Shape 12"/>
          <p:cNvSpPr/>
          <p:nvPr/>
        </p:nvSpPr>
        <p:spPr>
          <a:xfrm>
            <a:off x="8732520" y="1143000"/>
            <a:ext cx="82296" cy="4526280"/>
          </a:xfrm>
          <a:prstGeom prst="rect">
            <a:avLst/>
          </a:prstGeom>
          <a:solidFill>
            <a:srgbClr val="2A9D8F"/>
          </a:solidFill>
          <a:ln w="12700">
            <a:solidFill>
              <a:srgbClr val="2A9D8F">
                <a:alpha val="0"/>
              </a:srgbClr>
            </a:solidFill>
            <a:prstDash val="solid"/>
          </a:ln>
        </p:spPr>
        <p:txBody>
          <a:bodyPr/>
          <a:lstStyle/>
          <a:p>
            <a:endParaRPr lang="en-GB"/>
          </a:p>
        </p:txBody>
      </p:sp>
      <p:sp>
        <p:nvSpPr>
          <p:cNvPr id="16" name="Text 13"/>
          <p:cNvSpPr/>
          <p:nvPr/>
        </p:nvSpPr>
        <p:spPr>
          <a:xfrm>
            <a:off x="8897112" y="1261872"/>
            <a:ext cx="2487168" cy="201168"/>
          </a:xfrm>
          <a:prstGeom prst="rect">
            <a:avLst/>
          </a:prstGeom>
          <a:noFill/>
          <a:ln/>
        </p:spPr>
        <p:txBody>
          <a:bodyPr wrap="square" lIns="0" tIns="0" rIns="0" bIns="0" rtlCol="0" anchor="ctr"/>
          <a:lstStyle/>
          <a:p>
            <a:pPr marL="0" indent="0">
              <a:buNone/>
            </a:pPr>
            <a:r>
              <a:rPr lang="en-US" b="1" dirty="0">
                <a:solidFill>
                  <a:srgbClr val="17324D"/>
                </a:solidFill>
              </a:rPr>
              <a:t>Practical controls</a:t>
            </a:r>
            <a:endParaRPr lang="en-US" dirty="0"/>
          </a:p>
        </p:txBody>
      </p:sp>
      <p:sp>
        <p:nvSpPr>
          <p:cNvPr id="17" name="Text 14"/>
          <p:cNvSpPr/>
          <p:nvPr/>
        </p:nvSpPr>
        <p:spPr>
          <a:xfrm>
            <a:off x="8897112" y="1581912"/>
            <a:ext cx="2423160" cy="4023360"/>
          </a:xfrm>
          <a:prstGeom prst="rect">
            <a:avLst/>
          </a:prstGeom>
          <a:noFill/>
          <a:ln/>
        </p:spPr>
        <p:txBody>
          <a:bodyPr wrap="square" lIns="254" tIns="254" rIns="254" bIns="254" rtlCol="0" anchor="ctr">
            <a:normAutofit/>
          </a:bodyPr>
          <a:lstStyle/>
          <a:p>
            <a:pPr marL="0" indent="0">
              <a:buNone/>
            </a:pPr>
            <a:r>
              <a:rPr lang="en-US" sz="1700" dirty="0">
                <a:solidFill>
                  <a:srgbClr val="1B1B1B"/>
                </a:solidFill>
              </a:rPr>
              <a:t>Quiet briefing area</a:t>
            </a:r>
            <a:endParaRPr lang="en-US" sz="1700" dirty="0"/>
          </a:p>
          <a:p>
            <a:pPr marL="0" indent="0">
              <a:buNone/>
            </a:pPr>
            <a:r>
              <a:rPr lang="en-US" sz="1700" dirty="0">
                <a:solidFill>
                  <a:srgbClr val="1B1B1B"/>
                </a:solidFill>
              </a:rPr>
              <a:t>Visual prompts</a:t>
            </a:r>
            <a:endParaRPr lang="en-US" sz="1700" dirty="0"/>
          </a:p>
          <a:p>
            <a:pPr marL="0" indent="0">
              <a:buNone/>
            </a:pPr>
            <a:r>
              <a:rPr lang="en-US" sz="1700" dirty="0">
                <a:solidFill>
                  <a:srgbClr val="1B1B1B"/>
                </a:solidFill>
              </a:rPr>
              <a:t>Confirm understanding</a:t>
            </a:r>
            <a:endParaRPr lang="en-US" sz="1700" dirty="0"/>
          </a:p>
          <a:p>
            <a:pPr marL="0" indent="0">
              <a:buNone/>
            </a:pPr>
            <a:r>
              <a:rPr lang="en-US" sz="1700" dirty="0">
                <a:solidFill>
                  <a:srgbClr val="1B1B1B"/>
                </a:solidFill>
              </a:rPr>
              <a:t>Maintain machinery</a:t>
            </a:r>
            <a:endParaRPr lang="en-US" sz="1700" dirty="0"/>
          </a:p>
          <a:p>
            <a:pPr marL="0" indent="0">
              <a:buNone/>
            </a:pPr>
            <a:r>
              <a:rPr lang="en-US" sz="1700" dirty="0">
                <a:solidFill>
                  <a:srgbClr val="1B1B1B"/>
                </a:solidFill>
              </a:rPr>
              <a:t>Do not rely on shouted instructions</a:t>
            </a:r>
            <a:endParaRPr lang="en-US" sz="1700" dirty="0"/>
          </a:p>
        </p:txBody>
      </p:sp>
      <p:sp>
        <p:nvSpPr>
          <p:cNvPr id="18" name="Text 15"/>
          <p:cNvSpPr/>
          <p:nvPr/>
        </p:nvSpPr>
        <p:spPr>
          <a:xfrm>
            <a:off x="685800" y="5897880"/>
            <a:ext cx="10789920" cy="320040"/>
          </a:xfrm>
          <a:prstGeom prst="rect">
            <a:avLst/>
          </a:prstGeom>
          <a:noFill/>
          <a:ln/>
        </p:spPr>
        <p:txBody>
          <a:bodyPr wrap="square" lIns="0" tIns="0" rIns="0" bIns="0" rtlCol="0" anchor="ctr"/>
          <a:lstStyle/>
          <a:p>
            <a:pPr marL="0" indent="0" algn="ctr">
              <a:buNone/>
            </a:pPr>
            <a:r>
              <a:rPr lang="en-US" sz="1550" b="1" dirty="0">
                <a:solidFill>
                  <a:srgbClr val="17324D"/>
                </a:solidFill>
              </a:rPr>
              <a:t>The case gives no decibel data, so the safest claim is that noise is a communication risk, not a proven legal breach.</a:t>
            </a:r>
            <a:endParaRPr lang="en-US" sz="1550" dirty="0"/>
          </a:p>
        </p:txBody>
      </p:sp>
      <p:sp>
        <p:nvSpPr>
          <p:cNvPr id="19" name="Text 16"/>
          <p:cNvSpPr/>
          <p:nvPr/>
        </p:nvSpPr>
        <p:spPr>
          <a:xfrm>
            <a:off x="502920" y="6547104"/>
            <a:ext cx="4754880" cy="109728"/>
          </a:xfrm>
          <a:prstGeom prst="rect">
            <a:avLst/>
          </a:prstGeom>
          <a:noFill/>
          <a:ln/>
        </p:spPr>
        <p:txBody>
          <a:bodyPr wrap="square" lIns="0" tIns="0" rIns="0" bIns="0" rtlCol="0" anchor="ctr"/>
          <a:lstStyle/>
          <a:p>
            <a:pPr marL="0" indent="0">
              <a:buNone/>
            </a:pPr>
            <a:r>
              <a:rPr lang="en-US" sz="750" dirty="0">
                <a:solidFill>
                  <a:srgbClr val="5E6B73"/>
                </a:solidFill>
              </a:rPr>
              <a:t>Flight Foods Ltd | Effective Teamwork and Communication</a:t>
            </a:r>
            <a:endParaRPr lang="en-US" sz="7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a:extLst>
            <a:ext uri="{FF2B5EF4-FFF2-40B4-BE49-F238E27FC236}">
              <a16:creationId xmlns:a16="http://schemas.microsoft.com/office/drawing/2014/main" id="{5C7A7DC0-0340-899A-59B4-F87453D550C1}"/>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46FFFF09-3760-B4DC-C24F-A27E59974D23}"/>
              </a:ext>
            </a:extLst>
          </p:cNvPr>
          <p:cNvSpPr/>
          <p:nvPr/>
        </p:nvSpPr>
        <p:spPr>
          <a:xfrm>
            <a:off x="502919" y="256032"/>
            <a:ext cx="9994019" cy="411480"/>
          </a:xfrm>
          <a:prstGeom prst="rect">
            <a:avLst/>
          </a:prstGeom>
          <a:noFill/>
          <a:ln/>
        </p:spPr>
        <p:txBody>
          <a:bodyPr wrap="square" lIns="0" tIns="0" rIns="0" bIns="0" rtlCol="0" anchor="ctr"/>
          <a:lstStyle/>
          <a:p>
            <a:pPr marL="0" indent="0">
              <a:buNone/>
            </a:pPr>
            <a:r>
              <a:rPr lang="en-US" sz="2800" b="1" dirty="0">
                <a:solidFill>
                  <a:srgbClr val="17324D"/>
                </a:solidFill>
              </a:rPr>
              <a:t>Barrier 2: Language and Communication- </a:t>
            </a:r>
            <a:r>
              <a:rPr lang="en-US" sz="2800" b="1" dirty="0">
                <a:solidFill>
                  <a:srgbClr val="FF0000"/>
                </a:solidFill>
              </a:rPr>
              <a:t>Problem</a:t>
            </a:r>
          </a:p>
        </p:txBody>
      </p:sp>
      <p:sp>
        <p:nvSpPr>
          <p:cNvPr id="3" name="Text 1">
            <a:extLst>
              <a:ext uri="{FF2B5EF4-FFF2-40B4-BE49-F238E27FC236}">
                <a16:creationId xmlns:a16="http://schemas.microsoft.com/office/drawing/2014/main" id="{C767C848-C85D-43A1-09EE-F16154D7D7BA}"/>
              </a:ext>
            </a:extLst>
          </p:cNvPr>
          <p:cNvSpPr/>
          <p:nvPr/>
        </p:nvSpPr>
        <p:spPr>
          <a:xfrm>
            <a:off x="9875520" y="292608"/>
            <a:ext cx="1828800" cy="182880"/>
          </a:xfrm>
          <a:prstGeom prst="rect">
            <a:avLst/>
          </a:prstGeom>
          <a:noFill/>
          <a:ln/>
        </p:spPr>
        <p:txBody>
          <a:bodyPr wrap="square" lIns="0" tIns="0" rIns="0" bIns="0" rtlCol="0" anchor="ctr"/>
          <a:lstStyle/>
          <a:p>
            <a:pPr marL="0" indent="0" algn="r">
              <a:buNone/>
            </a:pPr>
            <a:r>
              <a:rPr lang="en-US" sz="1050" dirty="0">
                <a:solidFill>
                  <a:srgbClr val="5E6B73"/>
                </a:solidFill>
              </a:rPr>
              <a:t>Slide 5</a:t>
            </a:r>
            <a:endParaRPr lang="en-US" sz="1050" dirty="0"/>
          </a:p>
        </p:txBody>
      </p:sp>
      <p:sp>
        <p:nvSpPr>
          <p:cNvPr id="4" name="Shape 2">
            <a:extLst>
              <a:ext uri="{FF2B5EF4-FFF2-40B4-BE49-F238E27FC236}">
                <a16:creationId xmlns:a16="http://schemas.microsoft.com/office/drawing/2014/main" id="{D1DF8E8E-1F23-2EA7-17A6-1AFFDB0995D3}"/>
              </a:ext>
            </a:extLst>
          </p:cNvPr>
          <p:cNvSpPr/>
          <p:nvPr/>
        </p:nvSpPr>
        <p:spPr>
          <a:xfrm>
            <a:off x="502920" y="804672"/>
            <a:ext cx="11155680" cy="0"/>
          </a:xfrm>
          <a:prstGeom prst="line">
            <a:avLst/>
          </a:prstGeom>
          <a:noFill/>
          <a:ln w="15240">
            <a:solidFill>
              <a:srgbClr val="168AAD">
                <a:alpha val="90000"/>
              </a:srgbClr>
            </a:solidFill>
            <a:prstDash val="solid"/>
          </a:ln>
        </p:spPr>
        <p:txBody>
          <a:bodyPr/>
          <a:lstStyle/>
          <a:p>
            <a:endParaRPr lang="en-GB"/>
          </a:p>
        </p:txBody>
      </p:sp>
      <p:sp>
        <p:nvSpPr>
          <p:cNvPr id="22" name="Text 2">
            <a:extLst>
              <a:ext uri="{FF2B5EF4-FFF2-40B4-BE49-F238E27FC236}">
                <a16:creationId xmlns:a16="http://schemas.microsoft.com/office/drawing/2014/main" id="{793E0CA5-E893-1297-6304-1B6C774F56E6}"/>
              </a:ext>
            </a:extLst>
          </p:cNvPr>
          <p:cNvSpPr/>
          <p:nvPr/>
        </p:nvSpPr>
        <p:spPr>
          <a:xfrm>
            <a:off x="603504" y="960120"/>
            <a:ext cx="10927080" cy="347472"/>
          </a:xfrm>
          <a:prstGeom prst="rect">
            <a:avLst/>
          </a:prstGeom>
          <a:noFill/>
          <a:ln/>
        </p:spPr>
        <p:txBody>
          <a:bodyPr wrap="square" lIns="0" tIns="0" rIns="0" bIns="0" rtlCol="0" anchor="ctr">
            <a:normAutofit/>
          </a:bodyPr>
          <a:lstStyle/>
          <a:p>
            <a:pPr marL="0" indent="0">
              <a:buNone/>
            </a:pPr>
            <a:r>
              <a:rPr lang="en-US" sz="1600" dirty="0">
                <a:solidFill>
                  <a:srgbClr val="66727C"/>
                </a:solidFill>
                <a:latin typeface="Aptos" pitchFamily="34" charset="0"/>
                <a:ea typeface="Aptos" pitchFamily="34" charset="-122"/>
                <a:cs typeface="Aptos" pitchFamily="34" charset="-120"/>
              </a:rPr>
              <a:t>The message fails when the channel does not match the language and experience of the receiver.</a:t>
            </a:r>
            <a:endParaRPr lang="en-US" sz="1600" dirty="0"/>
          </a:p>
        </p:txBody>
      </p:sp>
      <p:sp>
        <p:nvSpPr>
          <p:cNvPr id="24" name="Shape 3">
            <a:extLst>
              <a:ext uri="{FF2B5EF4-FFF2-40B4-BE49-F238E27FC236}">
                <a16:creationId xmlns:a16="http://schemas.microsoft.com/office/drawing/2014/main" id="{D128C656-2B66-56C3-1D9A-C98AC199AAED}"/>
              </a:ext>
            </a:extLst>
          </p:cNvPr>
          <p:cNvSpPr/>
          <p:nvPr/>
        </p:nvSpPr>
        <p:spPr>
          <a:xfrm>
            <a:off x="649224" y="1417320"/>
            <a:ext cx="3977640" cy="4142232"/>
          </a:xfrm>
          <a:prstGeom prst="roundRect">
            <a:avLst>
              <a:gd name="adj" fmla="val 1839"/>
            </a:avLst>
          </a:prstGeom>
          <a:solidFill>
            <a:srgbClr val="FFF4EF"/>
          </a:solidFill>
          <a:ln w="10160">
            <a:solidFill>
              <a:srgbClr val="F1D7CE"/>
            </a:solidFill>
            <a:prstDash val="solid"/>
          </a:ln>
        </p:spPr>
        <p:txBody>
          <a:bodyPr/>
          <a:lstStyle/>
          <a:p>
            <a:endParaRPr lang="en-GB"/>
          </a:p>
        </p:txBody>
      </p:sp>
      <p:sp>
        <p:nvSpPr>
          <p:cNvPr id="26" name="Shape 4">
            <a:extLst>
              <a:ext uri="{FF2B5EF4-FFF2-40B4-BE49-F238E27FC236}">
                <a16:creationId xmlns:a16="http://schemas.microsoft.com/office/drawing/2014/main" id="{0DEAB7C8-2BE6-43FB-A466-83EDA40956AF}"/>
              </a:ext>
            </a:extLst>
          </p:cNvPr>
          <p:cNvSpPr/>
          <p:nvPr/>
        </p:nvSpPr>
        <p:spPr>
          <a:xfrm>
            <a:off x="649224" y="1417320"/>
            <a:ext cx="82296" cy="4142232"/>
          </a:xfrm>
          <a:prstGeom prst="rect">
            <a:avLst/>
          </a:prstGeom>
          <a:solidFill>
            <a:srgbClr val="E96B50"/>
          </a:solidFill>
          <a:ln w="12700">
            <a:solidFill>
              <a:srgbClr val="E96B50"/>
            </a:solidFill>
            <a:prstDash val="solid"/>
          </a:ln>
        </p:spPr>
        <p:txBody>
          <a:bodyPr/>
          <a:lstStyle/>
          <a:p>
            <a:endParaRPr lang="en-GB"/>
          </a:p>
        </p:txBody>
      </p:sp>
      <p:sp>
        <p:nvSpPr>
          <p:cNvPr id="28" name="Text 5">
            <a:extLst>
              <a:ext uri="{FF2B5EF4-FFF2-40B4-BE49-F238E27FC236}">
                <a16:creationId xmlns:a16="http://schemas.microsoft.com/office/drawing/2014/main" id="{7B52A8B2-7263-06F3-892C-9CBC596220AE}"/>
              </a:ext>
            </a:extLst>
          </p:cNvPr>
          <p:cNvSpPr/>
          <p:nvPr/>
        </p:nvSpPr>
        <p:spPr>
          <a:xfrm>
            <a:off x="813816" y="1536192"/>
            <a:ext cx="3666744" cy="320040"/>
          </a:xfrm>
          <a:prstGeom prst="rect">
            <a:avLst/>
          </a:prstGeom>
          <a:noFill/>
          <a:ln/>
        </p:spPr>
        <p:txBody>
          <a:bodyPr wrap="square" lIns="0" tIns="0" rIns="0" bIns="0" rtlCol="0" anchor="ctr">
            <a:normAutofit/>
          </a:bodyPr>
          <a:lstStyle/>
          <a:p>
            <a:pPr marL="0" indent="0">
              <a:buNone/>
            </a:pPr>
            <a:r>
              <a:rPr lang="en-US" sz="1800" b="1" dirty="0">
                <a:solidFill>
                  <a:srgbClr val="183754"/>
                </a:solidFill>
                <a:latin typeface="Aptos Display" pitchFamily="34" charset="0"/>
                <a:ea typeface="Aptos Display" pitchFamily="34" charset="-122"/>
                <a:cs typeface="Aptos Display" pitchFamily="34" charset="-120"/>
              </a:rPr>
              <a:t>Case evidence</a:t>
            </a:r>
            <a:endParaRPr lang="en-US" sz="1800" dirty="0"/>
          </a:p>
        </p:txBody>
      </p:sp>
      <p:sp>
        <p:nvSpPr>
          <p:cNvPr id="30" name="Text 6">
            <a:extLst>
              <a:ext uri="{FF2B5EF4-FFF2-40B4-BE49-F238E27FC236}">
                <a16:creationId xmlns:a16="http://schemas.microsoft.com/office/drawing/2014/main" id="{507C8277-7412-982C-CCBC-14850898D7BE}"/>
              </a:ext>
            </a:extLst>
          </p:cNvPr>
          <p:cNvSpPr/>
          <p:nvPr/>
        </p:nvSpPr>
        <p:spPr>
          <a:xfrm>
            <a:off x="813816" y="2029968"/>
            <a:ext cx="3666744" cy="3383280"/>
          </a:xfrm>
          <a:prstGeom prst="rect">
            <a:avLst/>
          </a:prstGeom>
          <a:noFill/>
          <a:ln/>
        </p:spPr>
        <p:txBody>
          <a:bodyPr wrap="square" lIns="0" tIns="0" rIns="0" bIns="0" rtlCol="0" anchor="ctr">
            <a:normAutofit/>
          </a:bodyPr>
          <a:lstStyle/>
          <a:p>
            <a:pPr marL="285750" indent="-285750">
              <a:buFont typeface="Arial" panose="020B0604020202020204" pitchFamily="34" charset="0"/>
              <a:buChar char="•"/>
            </a:pPr>
            <a:r>
              <a:rPr lang="en-US" sz="1500" dirty="0">
                <a:solidFill>
                  <a:srgbClr val="202529"/>
                </a:solidFill>
                <a:latin typeface="Aptos" pitchFamily="34" charset="0"/>
                <a:ea typeface="Aptos" pitchFamily="34" charset="-122"/>
                <a:cs typeface="Aptos" pitchFamily="34" charset="-120"/>
              </a:rPr>
              <a:t> Workers come from five cultural groups.</a:t>
            </a:r>
            <a:endParaRPr lang="en-US" sz="1500" dirty="0"/>
          </a:p>
          <a:p>
            <a:pPr marL="285750" indent="-285750">
              <a:buFont typeface="Arial" panose="020B0604020202020204" pitchFamily="34" charset="0"/>
              <a:buChar char="•"/>
            </a:pPr>
            <a:r>
              <a:rPr lang="en-US" sz="1500" dirty="0">
                <a:solidFill>
                  <a:srgbClr val="202529"/>
                </a:solidFill>
                <a:latin typeface="Aptos" pitchFamily="34" charset="0"/>
                <a:ea typeface="Aptos" pitchFamily="34" charset="-122"/>
                <a:cs typeface="Aptos" pitchFamily="34" charset="-120"/>
              </a:rPr>
              <a:t>Many have limited English.</a:t>
            </a:r>
            <a:endParaRPr lang="en-US" sz="1500" dirty="0"/>
          </a:p>
          <a:p>
            <a:pPr marL="285750" indent="-285750">
              <a:buFont typeface="Arial" panose="020B0604020202020204" pitchFamily="34" charset="0"/>
              <a:buChar char="•"/>
            </a:pPr>
            <a:r>
              <a:rPr lang="en-US" sz="1500" dirty="0">
                <a:solidFill>
                  <a:srgbClr val="202529"/>
                </a:solidFill>
                <a:latin typeface="Aptos" pitchFamily="34" charset="0"/>
                <a:ea typeface="Aptos" pitchFamily="34" charset="-122"/>
                <a:cs typeface="Aptos" pitchFamily="34" charset="-120"/>
              </a:rPr>
              <a:t>Gary relies mainly on spoken instructions and English wall signs.</a:t>
            </a:r>
          </a:p>
          <a:p>
            <a:endParaRPr lang="en-US" sz="1500" dirty="0">
              <a:solidFill>
                <a:srgbClr val="202529"/>
              </a:solidFill>
              <a:latin typeface="Aptos" pitchFamily="34" charset="0"/>
            </a:endParaRPr>
          </a:p>
          <a:p>
            <a:endParaRPr lang="en-US" sz="1500" dirty="0">
              <a:solidFill>
                <a:srgbClr val="202529"/>
              </a:solidFill>
              <a:latin typeface="Aptos" pitchFamily="34" charset="0"/>
            </a:endParaRPr>
          </a:p>
          <a:p>
            <a:endParaRPr lang="en-US" sz="1500" dirty="0"/>
          </a:p>
          <a:p>
            <a:pPr marL="0" indent="0">
              <a:buNone/>
            </a:pPr>
            <a:r>
              <a:rPr lang="en-US" sz="1500" i="1" dirty="0">
                <a:solidFill>
                  <a:srgbClr val="183754"/>
                </a:solidFill>
                <a:latin typeface="Aptos" pitchFamily="34" charset="0"/>
                <a:ea typeface="Aptos" pitchFamily="34" charset="-122"/>
                <a:cs typeface="Aptos" pitchFamily="34" charset="-120"/>
              </a:rPr>
              <a:t>“Most of them speak their own language with a few English words thrown in.”</a:t>
            </a:r>
            <a:endParaRPr lang="en-US" sz="1500" dirty="0"/>
          </a:p>
        </p:txBody>
      </p:sp>
      <p:sp>
        <p:nvSpPr>
          <p:cNvPr id="32" name="Shape 7">
            <a:extLst>
              <a:ext uri="{FF2B5EF4-FFF2-40B4-BE49-F238E27FC236}">
                <a16:creationId xmlns:a16="http://schemas.microsoft.com/office/drawing/2014/main" id="{39AE2091-2770-D5B3-136C-8C0A3F3B19C6}"/>
              </a:ext>
            </a:extLst>
          </p:cNvPr>
          <p:cNvSpPr/>
          <p:nvPr/>
        </p:nvSpPr>
        <p:spPr>
          <a:xfrm>
            <a:off x="5001768" y="1417320"/>
            <a:ext cx="3081528" cy="4142232"/>
          </a:xfrm>
          <a:prstGeom prst="roundRect">
            <a:avLst>
              <a:gd name="adj" fmla="val 2374"/>
            </a:avLst>
          </a:prstGeom>
          <a:solidFill>
            <a:srgbClr val="E9F2F8"/>
          </a:solidFill>
          <a:ln w="10160">
            <a:solidFill>
              <a:srgbClr val="D0E0E9"/>
            </a:solidFill>
            <a:prstDash val="solid"/>
          </a:ln>
        </p:spPr>
        <p:txBody>
          <a:bodyPr/>
          <a:lstStyle/>
          <a:p>
            <a:endParaRPr lang="en-GB"/>
          </a:p>
        </p:txBody>
      </p:sp>
      <p:sp>
        <p:nvSpPr>
          <p:cNvPr id="34" name="Shape 8">
            <a:extLst>
              <a:ext uri="{FF2B5EF4-FFF2-40B4-BE49-F238E27FC236}">
                <a16:creationId xmlns:a16="http://schemas.microsoft.com/office/drawing/2014/main" id="{523498E5-90B9-CA1B-8149-85B0AEE700E9}"/>
              </a:ext>
            </a:extLst>
          </p:cNvPr>
          <p:cNvSpPr/>
          <p:nvPr/>
        </p:nvSpPr>
        <p:spPr>
          <a:xfrm>
            <a:off x="5001768" y="1417320"/>
            <a:ext cx="82296" cy="4142232"/>
          </a:xfrm>
          <a:prstGeom prst="rect">
            <a:avLst/>
          </a:prstGeom>
          <a:solidFill>
            <a:srgbClr val="2499B8"/>
          </a:solidFill>
          <a:ln w="12700">
            <a:solidFill>
              <a:srgbClr val="2499B8"/>
            </a:solidFill>
            <a:prstDash val="solid"/>
          </a:ln>
        </p:spPr>
        <p:txBody>
          <a:bodyPr/>
          <a:lstStyle/>
          <a:p>
            <a:endParaRPr lang="en-GB"/>
          </a:p>
        </p:txBody>
      </p:sp>
      <p:sp>
        <p:nvSpPr>
          <p:cNvPr id="36" name="Text 9">
            <a:extLst>
              <a:ext uri="{FF2B5EF4-FFF2-40B4-BE49-F238E27FC236}">
                <a16:creationId xmlns:a16="http://schemas.microsoft.com/office/drawing/2014/main" id="{E82A155C-5439-6333-7998-797FBF5F00A3}"/>
              </a:ext>
            </a:extLst>
          </p:cNvPr>
          <p:cNvSpPr/>
          <p:nvPr/>
        </p:nvSpPr>
        <p:spPr>
          <a:xfrm>
            <a:off x="5166360" y="1536192"/>
            <a:ext cx="2770632" cy="320040"/>
          </a:xfrm>
          <a:prstGeom prst="rect">
            <a:avLst/>
          </a:prstGeom>
          <a:noFill/>
          <a:ln/>
        </p:spPr>
        <p:txBody>
          <a:bodyPr wrap="square" lIns="0" tIns="0" rIns="0" bIns="0" rtlCol="0" anchor="ctr">
            <a:normAutofit/>
          </a:bodyPr>
          <a:lstStyle/>
          <a:p>
            <a:pPr marL="0" indent="0">
              <a:buNone/>
            </a:pPr>
            <a:r>
              <a:rPr lang="en-US" sz="1800" b="1" dirty="0">
                <a:solidFill>
                  <a:srgbClr val="183754"/>
                </a:solidFill>
                <a:latin typeface="Aptos Display" pitchFamily="34" charset="0"/>
                <a:ea typeface="Aptos Display" pitchFamily="34" charset="-122"/>
                <a:cs typeface="Aptos Display" pitchFamily="34" charset="-120"/>
              </a:rPr>
              <a:t>Berlo’s SMCR model</a:t>
            </a:r>
            <a:endParaRPr lang="en-US" sz="1800" dirty="0"/>
          </a:p>
        </p:txBody>
      </p:sp>
      <p:sp>
        <p:nvSpPr>
          <p:cNvPr id="38" name="Text 10">
            <a:extLst>
              <a:ext uri="{FF2B5EF4-FFF2-40B4-BE49-F238E27FC236}">
                <a16:creationId xmlns:a16="http://schemas.microsoft.com/office/drawing/2014/main" id="{1FBA7542-FC65-B579-10EA-A7C113A12C42}"/>
              </a:ext>
            </a:extLst>
          </p:cNvPr>
          <p:cNvSpPr/>
          <p:nvPr/>
        </p:nvSpPr>
        <p:spPr>
          <a:xfrm>
            <a:off x="5166360" y="2029968"/>
            <a:ext cx="2770632" cy="3383280"/>
          </a:xfrm>
          <a:prstGeom prst="rect">
            <a:avLst/>
          </a:prstGeom>
          <a:noFill/>
          <a:ln/>
        </p:spPr>
        <p:txBody>
          <a:bodyPr wrap="square" lIns="0" tIns="0" rIns="0" bIns="0" rtlCol="0" anchor="ctr">
            <a:normAutofit/>
          </a:bodyPr>
          <a:lstStyle/>
          <a:p>
            <a:pPr marL="0" indent="0">
              <a:buNone/>
            </a:pPr>
            <a:r>
              <a:rPr lang="en-US" sz="1500" b="1" dirty="0">
                <a:solidFill>
                  <a:srgbClr val="202529"/>
                </a:solidFill>
                <a:latin typeface="Aptos" pitchFamily="34" charset="0"/>
                <a:ea typeface="Aptos" pitchFamily="34" charset="-122"/>
                <a:cs typeface="Aptos" pitchFamily="34" charset="-120"/>
              </a:rPr>
              <a:t>Source: </a:t>
            </a:r>
            <a:r>
              <a:rPr lang="en-US" sz="1500" dirty="0">
                <a:solidFill>
                  <a:srgbClr val="202529"/>
                </a:solidFill>
                <a:latin typeface="Aptos" pitchFamily="34" charset="0"/>
                <a:ea typeface="Aptos" pitchFamily="34" charset="-122"/>
                <a:cs typeface="Aptos" pitchFamily="34" charset="-120"/>
              </a:rPr>
              <a:t>Gary</a:t>
            </a:r>
          </a:p>
          <a:p>
            <a:pPr marL="0" indent="0">
              <a:buNone/>
            </a:pPr>
            <a:endParaRPr lang="en-US" sz="1500" dirty="0">
              <a:solidFill>
                <a:srgbClr val="202529"/>
              </a:solidFill>
              <a:latin typeface="Aptos" pitchFamily="34" charset="0"/>
              <a:ea typeface="Aptos" pitchFamily="34" charset="-122"/>
              <a:cs typeface="Aptos" pitchFamily="34" charset="-120"/>
            </a:endParaRPr>
          </a:p>
          <a:p>
            <a:pPr marL="0" indent="0">
              <a:buNone/>
            </a:pPr>
            <a:r>
              <a:rPr lang="en-US" sz="1500" dirty="0">
                <a:solidFill>
                  <a:srgbClr val="202529"/>
                </a:solidFill>
                <a:latin typeface="Aptos" pitchFamily="34" charset="0"/>
                <a:ea typeface="Aptos" pitchFamily="34" charset="-122"/>
                <a:cs typeface="Aptos" pitchFamily="34" charset="-120"/>
              </a:rPr>
              <a:t>
</a:t>
            </a:r>
            <a:endParaRPr lang="en-US" sz="1500" dirty="0"/>
          </a:p>
          <a:p>
            <a:pPr marL="285750" indent="-285750">
              <a:buFont typeface="Arial" panose="020B0604020202020204" pitchFamily="34" charset="0"/>
              <a:buChar char="•"/>
            </a:pPr>
            <a:r>
              <a:rPr lang="en-US" sz="1500" b="1" dirty="0">
                <a:solidFill>
                  <a:srgbClr val="202529"/>
                </a:solidFill>
                <a:latin typeface="Aptos" pitchFamily="34" charset="0"/>
                <a:ea typeface="Aptos" pitchFamily="34" charset="-122"/>
                <a:cs typeface="Aptos" pitchFamily="34" charset="-120"/>
              </a:rPr>
              <a:t>Message: </a:t>
            </a:r>
            <a:r>
              <a:rPr lang="en-US" sz="1500" dirty="0">
                <a:solidFill>
                  <a:srgbClr val="202529"/>
                </a:solidFill>
                <a:latin typeface="Aptos" pitchFamily="34" charset="0"/>
                <a:ea typeface="Aptos" pitchFamily="34" charset="-122"/>
                <a:cs typeface="Aptos" pitchFamily="34" charset="-120"/>
              </a:rPr>
              <a:t>food-hygiene rules</a:t>
            </a:r>
            <a:endParaRPr lang="en-US" sz="1500" dirty="0"/>
          </a:p>
          <a:p>
            <a:pPr marL="285750" indent="-285750">
              <a:buFont typeface="Arial" panose="020B0604020202020204" pitchFamily="34" charset="0"/>
              <a:buChar char="•"/>
            </a:pPr>
            <a:r>
              <a:rPr lang="en-US" sz="1500" b="1" dirty="0">
                <a:solidFill>
                  <a:srgbClr val="202529"/>
                </a:solidFill>
                <a:latin typeface="Aptos" pitchFamily="34" charset="0"/>
                <a:ea typeface="Aptos" pitchFamily="34" charset="-122"/>
                <a:cs typeface="Aptos" pitchFamily="34" charset="-120"/>
              </a:rPr>
              <a:t>Channel: </a:t>
            </a:r>
            <a:r>
              <a:rPr lang="en-US" sz="1500" dirty="0">
                <a:solidFill>
                  <a:srgbClr val="202529"/>
                </a:solidFill>
                <a:latin typeface="Aptos" pitchFamily="34" charset="0"/>
                <a:ea typeface="Aptos" pitchFamily="34" charset="-122"/>
                <a:cs typeface="Aptos" pitchFamily="34" charset="-120"/>
              </a:rPr>
              <a:t>speech and English signs</a:t>
            </a:r>
            <a:endParaRPr lang="en-US" sz="1500" dirty="0"/>
          </a:p>
          <a:p>
            <a:pPr marL="285750" indent="-285750">
              <a:buFont typeface="Arial" panose="020B0604020202020204" pitchFamily="34" charset="0"/>
              <a:buChar char="•"/>
            </a:pPr>
            <a:r>
              <a:rPr lang="en-US" sz="1500" b="1" dirty="0">
                <a:solidFill>
                  <a:srgbClr val="202529"/>
                </a:solidFill>
                <a:latin typeface="Aptos" pitchFamily="34" charset="0"/>
                <a:ea typeface="Aptos" pitchFamily="34" charset="-122"/>
                <a:cs typeface="Aptos" pitchFamily="34" charset="-120"/>
              </a:rPr>
              <a:t>Receiver: </a:t>
            </a:r>
            <a:r>
              <a:rPr lang="en-US" sz="1500" dirty="0">
                <a:solidFill>
                  <a:srgbClr val="202529"/>
                </a:solidFill>
                <a:latin typeface="Aptos" pitchFamily="34" charset="0"/>
                <a:ea typeface="Aptos" pitchFamily="34" charset="-122"/>
                <a:cs typeface="Aptos" pitchFamily="34" charset="-120"/>
              </a:rPr>
              <a:t>multilingual workers</a:t>
            </a:r>
            <a:endParaRPr lang="en-US" sz="1500" dirty="0"/>
          </a:p>
          <a:p>
            <a:pPr marL="285750" indent="-285750">
              <a:buFont typeface="Arial" panose="020B0604020202020204" pitchFamily="34" charset="0"/>
              <a:buChar char="•"/>
            </a:pPr>
            <a:r>
              <a:rPr lang="en-US" sz="1500" b="1" dirty="0">
                <a:solidFill>
                  <a:srgbClr val="202529"/>
                </a:solidFill>
                <a:latin typeface="Aptos" pitchFamily="34" charset="0"/>
                <a:ea typeface="Aptos" pitchFamily="34" charset="-122"/>
                <a:cs typeface="Aptos" pitchFamily="34" charset="-120"/>
              </a:rPr>
              <a:t>Weakness: </a:t>
            </a:r>
            <a:r>
              <a:rPr lang="en-US" sz="1500" dirty="0">
                <a:solidFill>
                  <a:srgbClr val="202529"/>
                </a:solidFill>
                <a:latin typeface="Aptos" pitchFamily="34" charset="0"/>
                <a:ea typeface="Aptos" pitchFamily="34" charset="-122"/>
                <a:cs typeface="Aptos" pitchFamily="34" charset="-120"/>
              </a:rPr>
              <a:t>the channel does not fit the receivers.</a:t>
            </a:r>
            <a:endParaRPr lang="en-US" sz="1500" dirty="0"/>
          </a:p>
        </p:txBody>
      </p:sp>
      <p:sp>
        <p:nvSpPr>
          <p:cNvPr id="40" name="Shape 11">
            <a:extLst>
              <a:ext uri="{FF2B5EF4-FFF2-40B4-BE49-F238E27FC236}">
                <a16:creationId xmlns:a16="http://schemas.microsoft.com/office/drawing/2014/main" id="{6905383D-BF54-E863-E91E-68FB8C14F3A0}"/>
              </a:ext>
            </a:extLst>
          </p:cNvPr>
          <p:cNvSpPr/>
          <p:nvPr/>
        </p:nvSpPr>
        <p:spPr>
          <a:xfrm>
            <a:off x="8439912" y="1417320"/>
            <a:ext cx="3218688" cy="4142232"/>
          </a:xfrm>
          <a:prstGeom prst="roundRect">
            <a:avLst>
              <a:gd name="adj" fmla="val 2273"/>
            </a:avLst>
          </a:prstGeom>
          <a:solidFill>
            <a:srgbClr val="E8F4F1"/>
          </a:solidFill>
          <a:ln w="10160">
            <a:solidFill>
              <a:srgbClr val="CFE4DF"/>
            </a:solidFill>
            <a:prstDash val="solid"/>
          </a:ln>
        </p:spPr>
        <p:txBody>
          <a:bodyPr/>
          <a:lstStyle/>
          <a:p>
            <a:endParaRPr lang="en-GB"/>
          </a:p>
        </p:txBody>
      </p:sp>
      <p:sp>
        <p:nvSpPr>
          <p:cNvPr id="42" name="Shape 12">
            <a:extLst>
              <a:ext uri="{FF2B5EF4-FFF2-40B4-BE49-F238E27FC236}">
                <a16:creationId xmlns:a16="http://schemas.microsoft.com/office/drawing/2014/main" id="{6CB2AF3C-527E-AC34-0FC6-B58BCDC8167F}"/>
              </a:ext>
            </a:extLst>
          </p:cNvPr>
          <p:cNvSpPr/>
          <p:nvPr/>
        </p:nvSpPr>
        <p:spPr>
          <a:xfrm>
            <a:off x="8439912" y="1417320"/>
            <a:ext cx="82296" cy="4142232"/>
          </a:xfrm>
          <a:prstGeom prst="rect">
            <a:avLst/>
          </a:prstGeom>
          <a:solidFill>
            <a:srgbClr val="2FA58E"/>
          </a:solidFill>
          <a:ln w="12700">
            <a:solidFill>
              <a:srgbClr val="2FA58E"/>
            </a:solidFill>
            <a:prstDash val="solid"/>
          </a:ln>
        </p:spPr>
        <p:txBody>
          <a:bodyPr/>
          <a:lstStyle/>
          <a:p>
            <a:endParaRPr lang="en-GB"/>
          </a:p>
        </p:txBody>
      </p:sp>
      <p:sp>
        <p:nvSpPr>
          <p:cNvPr id="44" name="Text 13">
            <a:extLst>
              <a:ext uri="{FF2B5EF4-FFF2-40B4-BE49-F238E27FC236}">
                <a16:creationId xmlns:a16="http://schemas.microsoft.com/office/drawing/2014/main" id="{B24670FC-8155-F66A-B476-76D62DD9227C}"/>
              </a:ext>
            </a:extLst>
          </p:cNvPr>
          <p:cNvSpPr/>
          <p:nvPr/>
        </p:nvSpPr>
        <p:spPr>
          <a:xfrm>
            <a:off x="8604504" y="1536192"/>
            <a:ext cx="2907792" cy="320040"/>
          </a:xfrm>
          <a:prstGeom prst="rect">
            <a:avLst/>
          </a:prstGeom>
          <a:noFill/>
          <a:ln/>
        </p:spPr>
        <p:txBody>
          <a:bodyPr wrap="square" lIns="0" tIns="0" rIns="0" bIns="0" rtlCol="0" anchor="ctr">
            <a:normAutofit/>
          </a:bodyPr>
          <a:lstStyle/>
          <a:p>
            <a:pPr marL="0" indent="0">
              <a:buNone/>
            </a:pPr>
            <a:r>
              <a:rPr lang="en-US" sz="1800" b="1" dirty="0">
                <a:solidFill>
                  <a:srgbClr val="183754"/>
                </a:solidFill>
                <a:latin typeface="Aptos Display" pitchFamily="34" charset="0"/>
                <a:ea typeface="Aptos Display" pitchFamily="34" charset="-122"/>
                <a:cs typeface="Aptos Display" pitchFamily="34" charset="-120"/>
              </a:rPr>
              <a:t>Likely impact</a:t>
            </a:r>
            <a:endParaRPr lang="en-US" sz="1800" dirty="0"/>
          </a:p>
        </p:txBody>
      </p:sp>
      <p:sp>
        <p:nvSpPr>
          <p:cNvPr id="46" name="Text 14">
            <a:extLst>
              <a:ext uri="{FF2B5EF4-FFF2-40B4-BE49-F238E27FC236}">
                <a16:creationId xmlns:a16="http://schemas.microsoft.com/office/drawing/2014/main" id="{49825136-9179-18AD-4EDE-C13A5DCC0F25}"/>
              </a:ext>
            </a:extLst>
          </p:cNvPr>
          <p:cNvSpPr/>
          <p:nvPr/>
        </p:nvSpPr>
        <p:spPr>
          <a:xfrm>
            <a:off x="8604504" y="2029968"/>
            <a:ext cx="2907792" cy="3383280"/>
          </a:xfrm>
          <a:prstGeom prst="rect">
            <a:avLst/>
          </a:prstGeom>
          <a:noFill/>
          <a:ln/>
        </p:spPr>
        <p:txBody>
          <a:bodyPr wrap="square" lIns="0" tIns="0" rIns="0" bIns="0" rtlCol="0" anchor="ctr">
            <a:normAutofit/>
          </a:bodyPr>
          <a:lstStyle/>
          <a:p>
            <a:pPr marL="0" indent="0">
              <a:buNone/>
            </a:pPr>
            <a:r>
              <a:rPr lang="en-US" sz="1500" dirty="0">
                <a:solidFill>
                  <a:srgbClr val="202529"/>
                </a:solidFill>
                <a:latin typeface="Aptos" pitchFamily="34" charset="0"/>
                <a:ea typeface="Aptos" pitchFamily="34" charset="-122"/>
                <a:cs typeface="Aptos" pitchFamily="34" charset="-120"/>
              </a:rPr>
              <a:t>Misunderstood instructions can lead to:
</a:t>
            </a:r>
          </a:p>
          <a:p>
            <a:pPr marL="0" indent="0">
              <a:buNone/>
            </a:pPr>
            <a:endParaRPr lang="en-US" sz="1500" dirty="0">
              <a:solidFill>
                <a:srgbClr val="202529"/>
              </a:solidFill>
              <a:latin typeface="Aptos" pitchFamily="34" charset="0"/>
            </a:endParaRPr>
          </a:p>
          <a:p>
            <a:pPr marL="0" indent="0">
              <a:buNone/>
            </a:pPr>
            <a:endParaRPr lang="en-US" sz="1500" dirty="0"/>
          </a:p>
          <a:p>
            <a:pPr marL="285750" indent="-285750">
              <a:buFont typeface="Arial" panose="020B0604020202020204" pitchFamily="34" charset="0"/>
              <a:buChar char="•"/>
            </a:pPr>
            <a:r>
              <a:rPr lang="en-US" sz="1500" dirty="0">
                <a:solidFill>
                  <a:srgbClr val="202529"/>
                </a:solidFill>
                <a:latin typeface="Aptos" pitchFamily="34" charset="0"/>
                <a:ea typeface="Aptos" pitchFamily="34" charset="-122"/>
                <a:cs typeface="Aptos" pitchFamily="34" charset="-120"/>
              </a:rPr>
              <a:t>incorrect chilling or handling</a:t>
            </a:r>
            <a:endParaRPr lang="en-US" sz="1500" dirty="0"/>
          </a:p>
          <a:p>
            <a:pPr marL="285750" indent="-285750">
              <a:buFont typeface="Arial" panose="020B0604020202020204" pitchFamily="34" charset="0"/>
              <a:buChar char="•"/>
            </a:pPr>
            <a:r>
              <a:rPr lang="en-US" sz="1500" dirty="0">
                <a:solidFill>
                  <a:srgbClr val="202529"/>
                </a:solidFill>
                <a:latin typeface="Aptos" pitchFamily="34" charset="0"/>
                <a:ea typeface="Aptos" pitchFamily="34" charset="-122"/>
                <a:cs typeface="Aptos" pitchFamily="34" charset="-120"/>
              </a:rPr>
              <a:t>poor hygiene practice</a:t>
            </a:r>
            <a:endParaRPr lang="en-US" sz="1500" dirty="0"/>
          </a:p>
          <a:p>
            <a:pPr marL="285750" indent="-285750">
              <a:buFont typeface="Arial" panose="020B0604020202020204" pitchFamily="34" charset="0"/>
              <a:buChar char="•"/>
            </a:pPr>
            <a:r>
              <a:rPr lang="en-US" sz="1500" dirty="0">
                <a:solidFill>
                  <a:srgbClr val="202529"/>
                </a:solidFill>
                <a:latin typeface="Aptos" pitchFamily="34" charset="0"/>
                <a:ea typeface="Aptos" pitchFamily="34" charset="-122"/>
                <a:cs typeface="Aptos" pitchFamily="34" charset="-120"/>
              </a:rPr>
              <a:t>wrong meal labelling</a:t>
            </a:r>
            <a:endParaRPr lang="en-US" sz="1500" dirty="0"/>
          </a:p>
          <a:p>
            <a:pPr marL="285750" indent="-285750">
              <a:buFont typeface="Arial" panose="020B0604020202020204" pitchFamily="34" charset="0"/>
              <a:buChar char="•"/>
            </a:pPr>
            <a:r>
              <a:rPr lang="en-US" sz="1500" dirty="0">
                <a:solidFill>
                  <a:srgbClr val="202529"/>
                </a:solidFill>
                <a:latin typeface="Aptos" pitchFamily="34" charset="0"/>
                <a:ea typeface="Aptos" pitchFamily="34" charset="-122"/>
                <a:cs typeface="Aptos" pitchFamily="34" charset="-120"/>
              </a:rPr>
              <a:t>workers staying silent when unsure</a:t>
            </a:r>
            <a:endParaRPr lang="en-US" sz="1500" dirty="0"/>
          </a:p>
        </p:txBody>
      </p:sp>
      <p:sp>
        <p:nvSpPr>
          <p:cNvPr id="48" name="Text 15">
            <a:extLst>
              <a:ext uri="{FF2B5EF4-FFF2-40B4-BE49-F238E27FC236}">
                <a16:creationId xmlns:a16="http://schemas.microsoft.com/office/drawing/2014/main" id="{83C7A692-0F32-6F5B-79AD-F54DB0731992}"/>
              </a:ext>
            </a:extLst>
          </p:cNvPr>
          <p:cNvSpPr/>
          <p:nvPr/>
        </p:nvSpPr>
        <p:spPr>
          <a:xfrm>
            <a:off x="1828800" y="5833872"/>
            <a:ext cx="8595360" cy="310896"/>
          </a:xfrm>
          <a:prstGeom prst="rect">
            <a:avLst/>
          </a:prstGeom>
          <a:noFill/>
          <a:ln/>
        </p:spPr>
        <p:txBody>
          <a:bodyPr wrap="square" lIns="0" tIns="0" rIns="0" bIns="0" rtlCol="0" anchor="ctr">
            <a:normAutofit/>
          </a:bodyPr>
          <a:lstStyle/>
          <a:p>
            <a:pPr marL="0" indent="0" algn="ctr">
              <a:buNone/>
            </a:pPr>
            <a:r>
              <a:rPr lang="en-US" sz="1550" b="1" dirty="0">
                <a:solidFill>
                  <a:srgbClr val="183754"/>
                </a:solidFill>
                <a:latin typeface="Aptos Display" pitchFamily="34" charset="0"/>
                <a:ea typeface="Aptos Display" pitchFamily="34" charset="-122"/>
                <a:cs typeface="Aptos Display" pitchFamily="34" charset="-120"/>
              </a:rPr>
              <a:t>The problem is not only limited English; it is the failure to adapt and check the message.</a:t>
            </a:r>
            <a:endParaRPr lang="en-US" sz="1550" dirty="0"/>
          </a:p>
        </p:txBody>
      </p:sp>
      <p:sp>
        <p:nvSpPr>
          <p:cNvPr id="52" name="Text 16">
            <a:extLst>
              <a:ext uri="{FF2B5EF4-FFF2-40B4-BE49-F238E27FC236}">
                <a16:creationId xmlns:a16="http://schemas.microsoft.com/office/drawing/2014/main" id="{FF18196A-26A2-68C8-6B70-4D92B3BB393F}"/>
              </a:ext>
            </a:extLst>
          </p:cNvPr>
          <p:cNvSpPr/>
          <p:nvPr/>
        </p:nvSpPr>
        <p:spPr>
          <a:xfrm>
            <a:off x="502920" y="6547104"/>
            <a:ext cx="4754880" cy="109728"/>
          </a:xfrm>
          <a:prstGeom prst="rect">
            <a:avLst/>
          </a:prstGeom>
          <a:noFill/>
          <a:ln/>
        </p:spPr>
        <p:txBody>
          <a:bodyPr wrap="square" lIns="0" tIns="0" rIns="0" bIns="0" rtlCol="0" anchor="ctr"/>
          <a:lstStyle/>
          <a:p>
            <a:pPr marL="0" indent="0">
              <a:buNone/>
            </a:pPr>
            <a:r>
              <a:rPr lang="en-US" sz="750" dirty="0">
                <a:solidFill>
                  <a:srgbClr val="5E6B73"/>
                </a:solidFill>
              </a:rPr>
              <a:t>Flight Foods Ltd | Effective Teamwork and Communication</a:t>
            </a:r>
            <a:endParaRPr lang="en-US" sz="750" dirty="0"/>
          </a:p>
        </p:txBody>
      </p:sp>
      <p:sp>
        <p:nvSpPr>
          <p:cNvPr id="54" name="Text 16">
            <a:extLst>
              <a:ext uri="{FF2B5EF4-FFF2-40B4-BE49-F238E27FC236}">
                <a16:creationId xmlns:a16="http://schemas.microsoft.com/office/drawing/2014/main" id="{11358569-E6BA-9E9C-489C-C10911A7D4E8}"/>
              </a:ext>
            </a:extLst>
          </p:cNvPr>
          <p:cNvSpPr/>
          <p:nvPr/>
        </p:nvSpPr>
        <p:spPr>
          <a:xfrm>
            <a:off x="7498080" y="6510528"/>
            <a:ext cx="4343400" cy="155448"/>
          </a:xfrm>
          <a:prstGeom prst="rect">
            <a:avLst/>
          </a:prstGeom>
          <a:noFill/>
          <a:ln/>
        </p:spPr>
        <p:txBody>
          <a:bodyPr wrap="square" lIns="0" tIns="0" rIns="0" bIns="0" rtlCol="0" anchor="ctr"/>
          <a:lstStyle/>
          <a:p>
            <a:pPr marL="0" indent="0" algn="r">
              <a:buNone/>
            </a:pPr>
            <a:r>
              <a:rPr lang="en-US" sz="720" dirty="0">
                <a:solidFill>
                  <a:srgbClr val="66727C"/>
                </a:solidFill>
                <a:latin typeface="Aptos" pitchFamily="34" charset="0"/>
                <a:ea typeface="Aptos" pitchFamily="34" charset="-122"/>
                <a:cs typeface="Aptos" pitchFamily="34" charset="-120"/>
              </a:rPr>
              <a:t>(Berlo, 1960; University of Wales Trinity Saint David, 2026)</a:t>
            </a:r>
            <a:endParaRPr lang="en-US" sz="720" dirty="0"/>
          </a:p>
        </p:txBody>
      </p:sp>
    </p:spTree>
    <p:extLst>
      <p:ext uri="{BB962C8B-B14F-4D97-AF65-F5344CB8AC3E}">
        <p14:creationId xmlns:p14="http://schemas.microsoft.com/office/powerpoint/2010/main" val="3523050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bg>
      <p:bgPr>
        <a:solidFill>
          <a:srgbClr val="FBFBF7"/>
        </a:solidFill>
        <a:effectLst/>
      </p:bgPr>
    </p:bg>
    <p:spTree>
      <p:nvGrpSpPr>
        <p:cNvPr id="1" name=""/>
        <p:cNvGrpSpPr/>
        <p:nvPr/>
      </p:nvGrpSpPr>
      <p:grpSpPr>
        <a:xfrm>
          <a:off x="0" y="0"/>
          <a:ext cx="0" cy="0"/>
          <a:chOff x="0" y="0"/>
          <a:chExt cx="0" cy="0"/>
        </a:xfrm>
      </p:grpSpPr>
      <p:sp>
        <p:nvSpPr>
          <p:cNvPr id="2" name="Text 0"/>
          <p:cNvSpPr/>
          <p:nvPr/>
        </p:nvSpPr>
        <p:spPr>
          <a:xfrm>
            <a:off x="502919" y="256032"/>
            <a:ext cx="9994019" cy="411480"/>
          </a:xfrm>
          <a:prstGeom prst="rect">
            <a:avLst/>
          </a:prstGeom>
          <a:noFill/>
          <a:ln/>
        </p:spPr>
        <p:txBody>
          <a:bodyPr wrap="square" lIns="0" tIns="0" rIns="0" bIns="0" rtlCol="0" anchor="ctr"/>
          <a:lstStyle/>
          <a:p>
            <a:pPr marL="0" indent="0">
              <a:buNone/>
            </a:pPr>
            <a:r>
              <a:rPr lang="en-US" sz="2800" b="1" dirty="0">
                <a:solidFill>
                  <a:srgbClr val="17324D"/>
                </a:solidFill>
              </a:rPr>
              <a:t>Barrier 2: Language and Communication- </a:t>
            </a:r>
            <a:r>
              <a:rPr lang="en-US" sz="2800" b="1" dirty="0">
                <a:solidFill>
                  <a:srgbClr val="00B050"/>
                </a:solidFill>
              </a:rPr>
              <a:t>Solution</a:t>
            </a:r>
          </a:p>
        </p:txBody>
      </p:sp>
      <p:sp>
        <p:nvSpPr>
          <p:cNvPr id="3" name="Text 1"/>
          <p:cNvSpPr/>
          <p:nvPr/>
        </p:nvSpPr>
        <p:spPr>
          <a:xfrm>
            <a:off x="9875520" y="292608"/>
            <a:ext cx="1828800" cy="182880"/>
          </a:xfrm>
          <a:prstGeom prst="rect">
            <a:avLst/>
          </a:prstGeom>
          <a:noFill/>
          <a:ln/>
        </p:spPr>
        <p:txBody>
          <a:bodyPr wrap="square" lIns="0" tIns="0" rIns="0" bIns="0" rtlCol="0" anchor="ctr"/>
          <a:lstStyle/>
          <a:p>
            <a:pPr marL="0" indent="0" algn="r">
              <a:buNone/>
            </a:pPr>
            <a:r>
              <a:rPr lang="en-US" sz="1050" dirty="0">
                <a:solidFill>
                  <a:srgbClr val="5E6B73"/>
                </a:solidFill>
              </a:rPr>
              <a:t>Slide 6</a:t>
            </a:r>
            <a:endParaRPr lang="en-US" sz="1050" dirty="0"/>
          </a:p>
        </p:txBody>
      </p:sp>
      <p:sp>
        <p:nvSpPr>
          <p:cNvPr id="4" name="Shape 2"/>
          <p:cNvSpPr/>
          <p:nvPr/>
        </p:nvSpPr>
        <p:spPr>
          <a:xfrm>
            <a:off x="502920" y="804672"/>
            <a:ext cx="11155680" cy="0"/>
          </a:xfrm>
          <a:prstGeom prst="line">
            <a:avLst/>
          </a:prstGeom>
          <a:noFill/>
          <a:ln w="15240">
            <a:solidFill>
              <a:srgbClr val="168AAD">
                <a:alpha val="90000"/>
              </a:srgbClr>
            </a:solidFill>
            <a:prstDash val="solid"/>
          </a:ln>
        </p:spPr>
        <p:txBody>
          <a:bodyPr/>
          <a:lstStyle/>
          <a:p>
            <a:endParaRPr lang="en-GB"/>
          </a:p>
        </p:txBody>
      </p:sp>
      <p:sp>
        <p:nvSpPr>
          <p:cNvPr id="19" name="Text 17"/>
          <p:cNvSpPr/>
          <p:nvPr/>
        </p:nvSpPr>
        <p:spPr>
          <a:xfrm>
            <a:off x="502920" y="6547104"/>
            <a:ext cx="4754880" cy="109728"/>
          </a:xfrm>
          <a:prstGeom prst="rect">
            <a:avLst/>
          </a:prstGeom>
          <a:noFill/>
          <a:ln/>
        </p:spPr>
        <p:txBody>
          <a:bodyPr wrap="square" lIns="0" tIns="0" rIns="0" bIns="0" rtlCol="0" anchor="ctr"/>
          <a:lstStyle/>
          <a:p>
            <a:pPr marL="0" indent="0">
              <a:buNone/>
            </a:pPr>
            <a:r>
              <a:rPr lang="en-US" sz="750" dirty="0">
                <a:solidFill>
                  <a:srgbClr val="5E6B73"/>
                </a:solidFill>
              </a:rPr>
              <a:t>Flight Foods Ltd | Effective Teamwork and Communication</a:t>
            </a:r>
            <a:endParaRPr lang="en-US" sz="750" dirty="0"/>
          </a:p>
        </p:txBody>
      </p:sp>
      <p:sp>
        <p:nvSpPr>
          <p:cNvPr id="22" name="Text 2">
            <a:extLst>
              <a:ext uri="{FF2B5EF4-FFF2-40B4-BE49-F238E27FC236}">
                <a16:creationId xmlns:a16="http://schemas.microsoft.com/office/drawing/2014/main" id="{519A167A-13C3-46F4-F010-D16F7FA7D8CC}"/>
              </a:ext>
            </a:extLst>
          </p:cNvPr>
          <p:cNvSpPr/>
          <p:nvPr/>
        </p:nvSpPr>
        <p:spPr>
          <a:xfrm>
            <a:off x="603504" y="960120"/>
            <a:ext cx="10927080" cy="347472"/>
          </a:xfrm>
          <a:prstGeom prst="rect">
            <a:avLst/>
          </a:prstGeom>
          <a:noFill/>
          <a:ln/>
        </p:spPr>
        <p:txBody>
          <a:bodyPr wrap="square" lIns="0" tIns="0" rIns="0" bIns="0" rtlCol="0" anchor="ctr">
            <a:normAutofit/>
          </a:bodyPr>
          <a:lstStyle/>
          <a:p>
            <a:pPr marL="0" indent="0">
              <a:buNone/>
            </a:pPr>
            <a:r>
              <a:rPr lang="en-US" sz="1600" dirty="0">
                <a:solidFill>
                  <a:srgbClr val="66727C"/>
                </a:solidFill>
                <a:latin typeface="Aptos" pitchFamily="34" charset="0"/>
                <a:ea typeface="Aptos" pitchFamily="34" charset="-122"/>
                <a:cs typeface="Aptos" pitchFamily="34" charset="-120"/>
              </a:rPr>
              <a:t>Use clearer channels, confirm understanding, and make it safe for workers to ask questions.</a:t>
            </a:r>
            <a:endParaRPr lang="en-US" sz="1600" dirty="0"/>
          </a:p>
        </p:txBody>
      </p:sp>
      <p:sp>
        <p:nvSpPr>
          <p:cNvPr id="24" name="Shape 3">
            <a:extLst>
              <a:ext uri="{FF2B5EF4-FFF2-40B4-BE49-F238E27FC236}">
                <a16:creationId xmlns:a16="http://schemas.microsoft.com/office/drawing/2014/main" id="{15C24D3E-F4FD-F066-5CDB-F4FDDD0D1479}"/>
              </a:ext>
            </a:extLst>
          </p:cNvPr>
          <p:cNvSpPr/>
          <p:nvPr/>
        </p:nvSpPr>
        <p:spPr>
          <a:xfrm>
            <a:off x="649224" y="1417320"/>
            <a:ext cx="3520440" cy="4187952"/>
          </a:xfrm>
          <a:prstGeom prst="roundRect">
            <a:avLst>
              <a:gd name="adj" fmla="val 2078"/>
            </a:avLst>
          </a:prstGeom>
          <a:solidFill>
            <a:srgbClr val="FFF4EF"/>
          </a:solidFill>
          <a:ln w="10160">
            <a:solidFill>
              <a:srgbClr val="F1D7CE"/>
            </a:solidFill>
            <a:prstDash val="solid"/>
          </a:ln>
        </p:spPr>
        <p:txBody>
          <a:bodyPr/>
          <a:lstStyle/>
          <a:p>
            <a:endParaRPr lang="en-GB"/>
          </a:p>
        </p:txBody>
      </p:sp>
      <p:sp>
        <p:nvSpPr>
          <p:cNvPr id="26" name="Shape 4">
            <a:extLst>
              <a:ext uri="{FF2B5EF4-FFF2-40B4-BE49-F238E27FC236}">
                <a16:creationId xmlns:a16="http://schemas.microsoft.com/office/drawing/2014/main" id="{7035F51D-79C8-CAD3-96A1-74A592272637}"/>
              </a:ext>
            </a:extLst>
          </p:cNvPr>
          <p:cNvSpPr/>
          <p:nvPr/>
        </p:nvSpPr>
        <p:spPr>
          <a:xfrm>
            <a:off x="649224" y="1417320"/>
            <a:ext cx="82296" cy="4187952"/>
          </a:xfrm>
          <a:prstGeom prst="rect">
            <a:avLst/>
          </a:prstGeom>
          <a:solidFill>
            <a:srgbClr val="E96B50"/>
          </a:solidFill>
          <a:ln w="12700">
            <a:solidFill>
              <a:srgbClr val="E96B50"/>
            </a:solidFill>
            <a:prstDash val="solid"/>
          </a:ln>
        </p:spPr>
        <p:txBody>
          <a:bodyPr/>
          <a:lstStyle/>
          <a:p>
            <a:endParaRPr lang="en-GB"/>
          </a:p>
        </p:txBody>
      </p:sp>
      <p:sp>
        <p:nvSpPr>
          <p:cNvPr id="28" name="Text 5">
            <a:extLst>
              <a:ext uri="{FF2B5EF4-FFF2-40B4-BE49-F238E27FC236}">
                <a16:creationId xmlns:a16="http://schemas.microsoft.com/office/drawing/2014/main" id="{3971DD95-EBE5-D8A5-6B15-47A849FA5FA0}"/>
              </a:ext>
            </a:extLst>
          </p:cNvPr>
          <p:cNvSpPr/>
          <p:nvPr/>
        </p:nvSpPr>
        <p:spPr>
          <a:xfrm>
            <a:off x="813816" y="1536192"/>
            <a:ext cx="3209544" cy="320040"/>
          </a:xfrm>
          <a:prstGeom prst="rect">
            <a:avLst/>
          </a:prstGeom>
          <a:noFill/>
          <a:ln/>
        </p:spPr>
        <p:txBody>
          <a:bodyPr wrap="square" lIns="0" tIns="0" rIns="0" bIns="0" rtlCol="0" anchor="ctr">
            <a:normAutofit/>
          </a:bodyPr>
          <a:lstStyle/>
          <a:p>
            <a:pPr marL="0" indent="0">
              <a:buNone/>
            </a:pPr>
            <a:r>
              <a:rPr lang="en-US" sz="1800" b="1" dirty="0">
                <a:solidFill>
                  <a:srgbClr val="183754"/>
                </a:solidFill>
                <a:latin typeface="Aptos Display" pitchFamily="34" charset="0"/>
                <a:ea typeface="Aptos Display" pitchFamily="34" charset="-122"/>
                <a:cs typeface="Aptos Display" pitchFamily="34" charset="-120"/>
              </a:rPr>
              <a:t>1. Adapt the channel</a:t>
            </a:r>
            <a:endParaRPr lang="en-US" sz="1800" dirty="0"/>
          </a:p>
        </p:txBody>
      </p:sp>
      <p:sp>
        <p:nvSpPr>
          <p:cNvPr id="30" name="Text 6">
            <a:extLst>
              <a:ext uri="{FF2B5EF4-FFF2-40B4-BE49-F238E27FC236}">
                <a16:creationId xmlns:a16="http://schemas.microsoft.com/office/drawing/2014/main" id="{4BF54125-960F-0456-E1A8-450807EF016F}"/>
              </a:ext>
            </a:extLst>
          </p:cNvPr>
          <p:cNvSpPr/>
          <p:nvPr/>
        </p:nvSpPr>
        <p:spPr>
          <a:xfrm>
            <a:off x="813816" y="2029968"/>
            <a:ext cx="2130867" cy="3429000"/>
          </a:xfrm>
          <a:prstGeom prst="rect">
            <a:avLst/>
          </a:prstGeom>
          <a:noFill/>
          <a:ln/>
        </p:spPr>
        <p:txBody>
          <a:bodyPr wrap="square" lIns="0" tIns="0" rIns="0" bIns="0" rtlCol="0" anchor="ctr">
            <a:normAutofit/>
          </a:bodyPr>
          <a:lstStyle/>
          <a:p>
            <a:pPr marL="285750" indent="-285750">
              <a:buFont typeface="Wingdings" panose="05000000000000000000" pitchFamily="2" charset="2"/>
              <a:buChar char="q"/>
            </a:pPr>
            <a:r>
              <a:rPr lang="en-US" sz="1600" dirty="0">
                <a:solidFill>
                  <a:srgbClr val="202529"/>
                </a:solidFill>
                <a:latin typeface="Aptos" pitchFamily="34" charset="0"/>
                <a:ea typeface="Aptos" pitchFamily="34" charset="-122"/>
                <a:cs typeface="Aptos" pitchFamily="34" charset="-120"/>
              </a:rPr>
              <a:t>multilingual instruction cards
pictorial hygiene signs
short practical demonstrations
bilingual team leaders</a:t>
            </a:r>
            <a:endParaRPr lang="en-US" sz="1600" dirty="0"/>
          </a:p>
        </p:txBody>
      </p:sp>
      <p:sp>
        <p:nvSpPr>
          <p:cNvPr id="32" name="Shape 7">
            <a:extLst>
              <a:ext uri="{FF2B5EF4-FFF2-40B4-BE49-F238E27FC236}">
                <a16:creationId xmlns:a16="http://schemas.microsoft.com/office/drawing/2014/main" id="{636C4CD1-28D5-5118-4F2B-2F7C74549234}"/>
              </a:ext>
            </a:extLst>
          </p:cNvPr>
          <p:cNvSpPr/>
          <p:nvPr/>
        </p:nvSpPr>
        <p:spPr>
          <a:xfrm>
            <a:off x="4251960" y="1399032"/>
            <a:ext cx="3520440" cy="4187952"/>
          </a:xfrm>
          <a:prstGeom prst="roundRect">
            <a:avLst>
              <a:gd name="adj" fmla="val 2078"/>
            </a:avLst>
          </a:prstGeom>
          <a:solidFill>
            <a:srgbClr val="E9F2F8"/>
          </a:solidFill>
          <a:ln w="10160">
            <a:solidFill>
              <a:srgbClr val="D0E0E9"/>
            </a:solidFill>
            <a:prstDash val="solid"/>
          </a:ln>
        </p:spPr>
        <p:txBody>
          <a:bodyPr/>
          <a:lstStyle/>
          <a:p>
            <a:endParaRPr lang="en-GB"/>
          </a:p>
        </p:txBody>
      </p:sp>
      <p:sp>
        <p:nvSpPr>
          <p:cNvPr id="34" name="Shape 8">
            <a:extLst>
              <a:ext uri="{FF2B5EF4-FFF2-40B4-BE49-F238E27FC236}">
                <a16:creationId xmlns:a16="http://schemas.microsoft.com/office/drawing/2014/main" id="{7DE8112A-2D1D-F253-859E-2E8DF76A3C84}"/>
              </a:ext>
            </a:extLst>
          </p:cNvPr>
          <p:cNvSpPr/>
          <p:nvPr/>
        </p:nvSpPr>
        <p:spPr>
          <a:xfrm>
            <a:off x="4352544" y="1417320"/>
            <a:ext cx="82296" cy="4187952"/>
          </a:xfrm>
          <a:prstGeom prst="rect">
            <a:avLst/>
          </a:prstGeom>
          <a:solidFill>
            <a:srgbClr val="2499B8"/>
          </a:solidFill>
          <a:ln w="12700">
            <a:solidFill>
              <a:srgbClr val="2499B8"/>
            </a:solidFill>
            <a:prstDash val="solid"/>
          </a:ln>
        </p:spPr>
        <p:txBody>
          <a:bodyPr/>
          <a:lstStyle/>
          <a:p>
            <a:endParaRPr lang="en-GB"/>
          </a:p>
        </p:txBody>
      </p:sp>
      <p:sp>
        <p:nvSpPr>
          <p:cNvPr id="36" name="Text 9">
            <a:extLst>
              <a:ext uri="{FF2B5EF4-FFF2-40B4-BE49-F238E27FC236}">
                <a16:creationId xmlns:a16="http://schemas.microsoft.com/office/drawing/2014/main" id="{85A9EF57-6E3C-344F-4622-DDB5340C2AC1}"/>
              </a:ext>
            </a:extLst>
          </p:cNvPr>
          <p:cNvSpPr/>
          <p:nvPr/>
        </p:nvSpPr>
        <p:spPr>
          <a:xfrm>
            <a:off x="4517136" y="1536192"/>
            <a:ext cx="3209544" cy="320040"/>
          </a:xfrm>
          <a:prstGeom prst="rect">
            <a:avLst/>
          </a:prstGeom>
          <a:noFill/>
          <a:ln/>
        </p:spPr>
        <p:txBody>
          <a:bodyPr wrap="square" lIns="0" tIns="0" rIns="0" bIns="0" rtlCol="0" anchor="ctr">
            <a:normAutofit/>
          </a:bodyPr>
          <a:lstStyle/>
          <a:p>
            <a:pPr marL="0" indent="0">
              <a:buNone/>
            </a:pPr>
            <a:r>
              <a:rPr lang="en-US" sz="1800" b="1" dirty="0">
                <a:solidFill>
                  <a:srgbClr val="183754"/>
                </a:solidFill>
                <a:latin typeface="Aptos Display" pitchFamily="34" charset="0"/>
                <a:ea typeface="Aptos Display" pitchFamily="34" charset="-122"/>
                <a:cs typeface="Aptos Display" pitchFamily="34" charset="-120"/>
              </a:rPr>
              <a:t>2. Check understanding</a:t>
            </a:r>
            <a:endParaRPr lang="en-US" sz="1800" dirty="0"/>
          </a:p>
        </p:txBody>
      </p:sp>
      <p:sp>
        <p:nvSpPr>
          <p:cNvPr id="38" name="Text 10">
            <a:extLst>
              <a:ext uri="{FF2B5EF4-FFF2-40B4-BE49-F238E27FC236}">
                <a16:creationId xmlns:a16="http://schemas.microsoft.com/office/drawing/2014/main" id="{7C194C41-2587-285B-E566-55A810D8718B}"/>
              </a:ext>
            </a:extLst>
          </p:cNvPr>
          <p:cNvSpPr/>
          <p:nvPr/>
        </p:nvSpPr>
        <p:spPr>
          <a:xfrm>
            <a:off x="4517136" y="2029968"/>
            <a:ext cx="2336134" cy="3429000"/>
          </a:xfrm>
          <a:prstGeom prst="rect">
            <a:avLst/>
          </a:prstGeom>
          <a:noFill/>
          <a:ln/>
        </p:spPr>
        <p:txBody>
          <a:bodyPr wrap="square" lIns="0" tIns="0" rIns="0" bIns="0" rtlCol="0" anchor="ctr">
            <a:normAutofit/>
          </a:bodyPr>
          <a:lstStyle/>
          <a:p>
            <a:pPr marL="285750" indent="-285750">
              <a:buFont typeface="Arial" panose="020B0604020202020204" pitchFamily="34" charset="0"/>
              <a:buChar char="•"/>
            </a:pPr>
            <a:r>
              <a:rPr lang="en-US" sz="1500" dirty="0">
                <a:solidFill>
                  <a:srgbClr val="202529"/>
                </a:solidFill>
                <a:latin typeface="Aptos" pitchFamily="34" charset="0"/>
                <a:ea typeface="Aptos" pitchFamily="34" charset="-122"/>
                <a:cs typeface="Aptos" pitchFamily="34" charset="-120"/>
              </a:rPr>
              <a:t>Use teach-back after each important instruction.</a:t>
            </a:r>
          </a:p>
          <a:p>
            <a:pPr marL="285750" indent="-285750">
              <a:buFont typeface="Arial" panose="020B0604020202020204" pitchFamily="34" charset="0"/>
              <a:buChar char="•"/>
            </a:pPr>
            <a:endParaRPr lang="en-US" sz="1500" dirty="0">
              <a:solidFill>
                <a:srgbClr val="202529"/>
              </a:solidFill>
              <a:latin typeface="Aptos" pitchFamily="34" charset="0"/>
            </a:endParaRPr>
          </a:p>
          <a:p>
            <a:pPr marL="285750" indent="-285750">
              <a:buFont typeface="Arial" panose="020B0604020202020204" pitchFamily="34" charset="0"/>
              <a:buChar char="•"/>
            </a:pPr>
            <a:endParaRPr lang="en-US" sz="1500" dirty="0"/>
          </a:p>
          <a:p>
            <a:pPr marL="285750" indent="-285750">
              <a:buFont typeface="Arial" panose="020B0604020202020204" pitchFamily="34" charset="0"/>
              <a:buChar char="•"/>
            </a:pPr>
            <a:r>
              <a:rPr lang="en-US" sz="1500" dirty="0">
                <a:solidFill>
                  <a:srgbClr val="202529"/>
                </a:solidFill>
                <a:latin typeface="Aptos" pitchFamily="34" charset="0"/>
                <a:ea typeface="Aptos" pitchFamily="34" charset="-122"/>
                <a:cs typeface="Aptos" pitchFamily="34" charset="-120"/>
              </a:rPr>
              <a:t>Ask workers to explain or demonstrate the task.</a:t>
            </a:r>
          </a:p>
          <a:p>
            <a:pPr marL="285750" indent="-285750">
              <a:buFont typeface="Arial" panose="020B0604020202020204" pitchFamily="34" charset="0"/>
              <a:buChar char="•"/>
            </a:pPr>
            <a:endParaRPr lang="en-US" sz="1500" dirty="0">
              <a:solidFill>
                <a:srgbClr val="202529"/>
              </a:solidFill>
              <a:latin typeface="Aptos" pitchFamily="34" charset="0"/>
            </a:endParaRPr>
          </a:p>
          <a:p>
            <a:pPr marL="285750" indent="-285750">
              <a:buFont typeface="Arial" panose="020B0604020202020204" pitchFamily="34" charset="0"/>
              <a:buChar char="•"/>
            </a:pPr>
            <a:endParaRPr lang="en-US" sz="1500" dirty="0"/>
          </a:p>
          <a:p>
            <a:pPr marL="285750" indent="-285750">
              <a:buFont typeface="Arial" panose="020B0604020202020204" pitchFamily="34" charset="0"/>
              <a:buChar char="•"/>
            </a:pPr>
            <a:r>
              <a:rPr lang="en-US" sz="1500" dirty="0">
                <a:solidFill>
                  <a:srgbClr val="202529"/>
                </a:solidFill>
                <a:latin typeface="Aptos" pitchFamily="34" charset="0"/>
                <a:ea typeface="Aptos" pitchFamily="34" charset="-122"/>
                <a:cs typeface="Aptos" pitchFamily="34" charset="-120"/>
              </a:rPr>
              <a:t>Correct mistakes immediately and respectfully.</a:t>
            </a:r>
            <a:endParaRPr lang="en-US" sz="1500" dirty="0"/>
          </a:p>
        </p:txBody>
      </p:sp>
      <p:sp>
        <p:nvSpPr>
          <p:cNvPr id="40" name="Shape 11">
            <a:extLst>
              <a:ext uri="{FF2B5EF4-FFF2-40B4-BE49-F238E27FC236}">
                <a16:creationId xmlns:a16="http://schemas.microsoft.com/office/drawing/2014/main" id="{026CE65D-3F48-8FC5-C560-E22E6D45FCD9}"/>
              </a:ext>
            </a:extLst>
          </p:cNvPr>
          <p:cNvSpPr/>
          <p:nvPr/>
        </p:nvSpPr>
        <p:spPr>
          <a:xfrm>
            <a:off x="8055864" y="1417320"/>
            <a:ext cx="3602736" cy="4187952"/>
          </a:xfrm>
          <a:prstGeom prst="roundRect">
            <a:avLst>
              <a:gd name="adj" fmla="val 2030"/>
            </a:avLst>
          </a:prstGeom>
          <a:solidFill>
            <a:srgbClr val="E8F4F1"/>
          </a:solidFill>
          <a:ln w="10160">
            <a:solidFill>
              <a:srgbClr val="CFE4DF"/>
            </a:solidFill>
            <a:prstDash val="solid"/>
          </a:ln>
        </p:spPr>
        <p:txBody>
          <a:bodyPr/>
          <a:lstStyle/>
          <a:p>
            <a:endParaRPr lang="en-GB"/>
          </a:p>
        </p:txBody>
      </p:sp>
      <p:sp>
        <p:nvSpPr>
          <p:cNvPr id="42" name="Shape 12">
            <a:extLst>
              <a:ext uri="{FF2B5EF4-FFF2-40B4-BE49-F238E27FC236}">
                <a16:creationId xmlns:a16="http://schemas.microsoft.com/office/drawing/2014/main" id="{7AD9045C-E320-E01F-FF39-60952F68FE4B}"/>
              </a:ext>
            </a:extLst>
          </p:cNvPr>
          <p:cNvSpPr/>
          <p:nvPr/>
        </p:nvSpPr>
        <p:spPr>
          <a:xfrm>
            <a:off x="8055864" y="1417320"/>
            <a:ext cx="82296" cy="4187952"/>
          </a:xfrm>
          <a:prstGeom prst="rect">
            <a:avLst/>
          </a:prstGeom>
          <a:solidFill>
            <a:srgbClr val="2FA58E"/>
          </a:solidFill>
          <a:ln w="12700">
            <a:solidFill>
              <a:srgbClr val="2FA58E"/>
            </a:solidFill>
            <a:prstDash val="solid"/>
          </a:ln>
        </p:spPr>
        <p:txBody>
          <a:bodyPr/>
          <a:lstStyle/>
          <a:p>
            <a:endParaRPr lang="en-GB"/>
          </a:p>
        </p:txBody>
      </p:sp>
      <p:sp>
        <p:nvSpPr>
          <p:cNvPr id="44" name="Text 13">
            <a:extLst>
              <a:ext uri="{FF2B5EF4-FFF2-40B4-BE49-F238E27FC236}">
                <a16:creationId xmlns:a16="http://schemas.microsoft.com/office/drawing/2014/main" id="{36D6C603-BEFD-FE42-4CAC-CD484356E736}"/>
              </a:ext>
            </a:extLst>
          </p:cNvPr>
          <p:cNvSpPr/>
          <p:nvPr/>
        </p:nvSpPr>
        <p:spPr>
          <a:xfrm>
            <a:off x="8220456" y="1536192"/>
            <a:ext cx="3291840" cy="320040"/>
          </a:xfrm>
          <a:prstGeom prst="rect">
            <a:avLst/>
          </a:prstGeom>
          <a:noFill/>
          <a:ln/>
        </p:spPr>
        <p:txBody>
          <a:bodyPr wrap="square" lIns="0" tIns="0" rIns="0" bIns="0" rtlCol="0" anchor="ctr">
            <a:normAutofit/>
          </a:bodyPr>
          <a:lstStyle/>
          <a:p>
            <a:pPr marL="0" indent="0">
              <a:buNone/>
            </a:pPr>
            <a:r>
              <a:rPr lang="en-US" sz="1800" b="1" dirty="0">
                <a:solidFill>
                  <a:srgbClr val="183754"/>
                </a:solidFill>
                <a:latin typeface="Aptos Display" pitchFamily="34" charset="0"/>
                <a:ea typeface="Aptos Display" pitchFamily="34" charset="-122"/>
                <a:cs typeface="Aptos Display" pitchFamily="34" charset="-120"/>
              </a:rPr>
              <a:t>3. Support questions</a:t>
            </a:r>
            <a:endParaRPr lang="en-US" sz="1800" dirty="0"/>
          </a:p>
        </p:txBody>
      </p:sp>
      <p:sp>
        <p:nvSpPr>
          <p:cNvPr id="46" name="Text 14">
            <a:extLst>
              <a:ext uri="{FF2B5EF4-FFF2-40B4-BE49-F238E27FC236}">
                <a16:creationId xmlns:a16="http://schemas.microsoft.com/office/drawing/2014/main" id="{3E67FF60-99D4-8CDB-E456-C909DB1B3298}"/>
              </a:ext>
            </a:extLst>
          </p:cNvPr>
          <p:cNvSpPr/>
          <p:nvPr/>
        </p:nvSpPr>
        <p:spPr>
          <a:xfrm>
            <a:off x="8220456" y="2029968"/>
            <a:ext cx="2070958" cy="3429000"/>
          </a:xfrm>
          <a:prstGeom prst="rect">
            <a:avLst/>
          </a:prstGeom>
          <a:noFill/>
          <a:ln/>
        </p:spPr>
        <p:txBody>
          <a:bodyPr wrap="square" lIns="0" tIns="0" rIns="0" bIns="0" rtlCol="0" anchor="ctr">
            <a:normAutofit/>
          </a:bodyPr>
          <a:lstStyle/>
          <a:p>
            <a:pPr marL="285750" indent="-285750">
              <a:buFont typeface="Wingdings" panose="05000000000000000000" pitchFamily="2" charset="2"/>
              <a:buChar char="v"/>
            </a:pPr>
            <a:r>
              <a:rPr lang="en-US" sz="1500" dirty="0">
                <a:solidFill>
                  <a:srgbClr val="202529"/>
                </a:solidFill>
                <a:latin typeface="Aptos" pitchFamily="34" charset="0"/>
                <a:ea typeface="Aptos" pitchFamily="34" charset="-122"/>
                <a:cs typeface="Aptos" pitchFamily="34" charset="-120"/>
              </a:rPr>
              <a:t>calm, respectful body language
safe time to ask questions
no ridicule or shouting
repeat key rules before each shift</a:t>
            </a:r>
            <a:endParaRPr lang="en-US" sz="1500" dirty="0"/>
          </a:p>
        </p:txBody>
      </p:sp>
      <p:sp>
        <p:nvSpPr>
          <p:cNvPr id="48" name="Text 15">
            <a:extLst>
              <a:ext uri="{FF2B5EF4-FFF2-40B4-BE49-F238E27FC236}">
                <a16:creationId xmlns:a16="http://schemas.microsoft.com/office/drawing/2014/main" id="{65264949-CABF-94F5-72D1-D164F713E70D}"/>
              </a:ext>
            </a:extLst>
          </p:cNvPr>
          <p:cNvSpPr/>
          <p:nvPr/>
        </p:nvSpPr>
        <p:spPr>
          <a:xfrm>
            <a:off x="1572768" y="5843016"/>
            <a:ext cx="9052560" cy="310896"/>
          </a:xfrm>
          <a:prstGeom prst="rect">
            <a:avLst/>
          </a:prstGeom>
          <a:noFill/>
          <a:ln/>
        </p:spPr>
        <p:txBody>
          <a:bodyPr wrap="square" lIns="0" tIns="0" rIns="0" bIns="0" rtlCol="0" anchor="ctr">
            <a:normAutofit/>
          </a:bodyPr>
          <a:lstStyle/>
          <a:p>
            <a:pPr marL="0" indent="0" algn="ctr">
              <a:buNone/>
            </a:pPr>
            <a:r>
              <a:rPr lang="en-US" sz="1550" b="1" dirty="0">
                <a:solidFill>
                  <a:srgbClr val="183754"/>
                </a:solidFill>
                <a:latin typeface="Aptos Display" pitchFamily="34" charset="0"/>
                <a:ea typeface="Aptos Display" pitchFamily="34" charset="-122"/>
                <a:cs typeface="Aptos Display" pitchFamily="34" charset="-120"/>
              </a:rPr>
              <a:t>Result: workers can see, hear, practise and confirm the same food-safety message.</a:t>
            </a:r>
            <a:endParaRPr lang="en-US" sz="1550" dirty="0"/>
          </a:p>
        </p:txBody>
      </p:sp>
      <p:sp>
        <p:nvSpPr>
          <p:cNvPr id="50" name="Text 16">
            <a:extLst>
              <a:ext uri="{FF2B5EF4-FFF2-40B4-BE49-F238E27FC236}">
                <a16:creationId xmlns:a16="http://schemas.microsoft.com/office/drawing/2014/main" id="{20C59A47-A46D-A80D-13BD-F72174B1742E}"/>
              </a:ext>
            </a:extLst>
          </p:cNvPr>
          <p:cNvSpPr/>
          <p:nvPr/>
        </p:nvSpPr>
        <p:spPr>
          <a:xfrm>
            <a:off x="8229600" y="6510528"/>
            <a:ext cx="3611880" cy="155448"/>
          </a:xfrm>
          <a:prstGeom prst="rect">
            <a:avLst/>
          </a:prstGeom>
          <a:noFill/>
          <a:ln/>
        </p:spPr>
        <p:txBody>
          <a:bodyPr wrap="square" lIns="0" tIns="0" rIns="0" bIns="0" rtlCol="0" anchor="ctr"/>
          <a:lstStyle/>
          <a:p>
            <a:pPr marL="0" indent="0" algn="r">
              <a:buNone/>
            </a:pPr>
            <a:r>
              <a:rPr lang="en-US" sz="720" dirty="0">
                <a:solidFill>
                  <a:srgbClr val="66727C"/>
                </a:solidFill>
                <a:latin typeface="Aptos" pitchFamily="34" charset="0"/>
                <a:ea typeface="Aptos" pitchFamily="34" charset="-122"/>
                <a:cs typeface="Aptos" pitchFamily="34" charset="-120"/>
              </a:rPr>
              <a:t>(Berlo, 1960; Caffaro et al., 2020)</a:t>
            </a:r>
            <a:endParaRPr lang="en-US" sz="72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bg>
      <p:bgPr>
        <a:solidFill>
          <a:srgbClr val="FBFBF7"/>
        </a:solidFill>
        <a:effectLst/>
      </p:bgPr>
    </p:bg>
    <p:spTree>
      <p:nvGrpSpPr>
        <p:cNvPr id="1" name=""/>
        <p:cNvGrpSpPr/>
        <p:nvPr/>
      </p:nvGrpSpPr>
      <p:grpSpPr>
        <a:xfrm>
          <a:off x="0" y="0"/>
          <a:ext cx="0" cy="0"/>
          <a:chOff x="0" y="0"/>
          <a:chExt cx="0" cy="0"/>
        </a:xfrm>
      </p:grpSpPr>
      <p:sp>
        <p:nvSpPr>
          <p:cNvPr id="2" name="Text 0"/>
          <p:cNvSpPr/>
          <p:nvPr/>
        </p:nvSpPr>
        <p:spPr>
          <a:xfrm>
            <a:off x="502920" y="256032"/>
            <a:ext cx="8961120" cy="411480"/>
          </a:xfrm>
          <a:prstGeom prst="rect">
            <a:avLst/>
          </a:prstGeom>
          <a:noFill/>
          <a:ln/>
        </p:spPr>
        <p:txBody>
          <a:bodyPr wrap="square" lIns="0" tIns="0" rIns="0" bIns="0" rtlCol="0" anchor="ctr"/>
          <a:lstStyle/>
          <a:p>
            <a:pPr marL="0" indent="0">
              <a:buNone/>
            </a:pPr>
            <a:r>
              <a:rPr lang="en-US" sz="2800" b="1" dirty="0">
                <a:solidFill>
                  <a:srgbClr val="17324D"/>
                </a:solidFill>
              </a:rPr>
              <a:t>Barrier 3: Age and Generational Differences</a:t>
            </a:r>
            <a:endParaRPr lang="en-US" sz="2800" dirty="0"/>
          </a:p>
        </p:txBody>
      </p:sp>
      <p:sp>
        <p:nvSpPr>
          <p:cNvPr id="3" name="Text 1"/>
          <p:cNvSpPr/>
          <p:nvPr/>
        </p:nvSpPr>
        <p:spPr>
          <a:xfrm>
            <a:off x="9875520" y="292608"/>
            <a:ext cx="1828800" cy="182880"/>
          </a:xfrm>
          <a:prstGeom prst="rect">
            <a:avLst/>
          </a:prstGeom>
          <a:noFill/>
          <a:ln/>
        </p:spPr>
        <p:txBody>
          <a:bodyPr wrap="square" lIns="0" tIns="0" rIns="0" bIns="0" rtlCol="0" anchor="ctr"/>
          <a:lstStyle/>
          <a:p>
            <a:pPr marL="0" indent="0" algn="r">
              <a:buNone/>
            </a:pPr>
            <a:r>
              <a:rPr lang="en-US" sz="1050" dirty="0">
                <a:solidFill>
                  <a:srgbClr val="5E6B73"/>
                </a:solidFill>
              </a:rPr>
              <a:t>Slide 7</a:t>
            </a:r>
            <a:endParaRPr lang="en-US" sz="1050" dirty="0"/>
          </a:p>
        </p:txBody>
      </p:sp>
      <p:sp>
        <p:nvSpPr>
          <p:cNvPr id="4" name="Shape 2"/>
          <p:cNvSpPr/>
          <p:nvPr/>
        </p:nvSpPr>
        <p:spPr>
          <a:xfrm>
            <a:off x="502920" y="804672"/>
            <a:ext cx="11155680" cy="0"/>
          </a:xfrm>
          <a:prstGeom prst="line">
            <a:avLst/>
          </a:prstGeom>
          <a:noFill/>
          <a:ln w="15240">
            <a:solidFill>
              <a:srgbClr val="168AAD">
                <a:alpha val="90000"/>
              </a:srgbClr>
            </a:solidFill>
            <a:prstDash val="solid"/>
          </a:ln>
        </p:spPr>
        <p:txBody>
          <a:bodyPr/>
          <a:lstStyle/>
          <a:p>
            <a:endParaRPr lang="en-GB"/>
          </a:p>
        </p:txBody>
      </p:sp>
      <p:sp>
        <p:nvSpPr>
          <p:cNvPr id="5" name="Text 3"/>
          <p:cNvSpPr/>
          <p:nvPr/>
        </p:nvSpPr>
        <p:spPr>
          <a:xfrm>
            <a:off x="594360" y="960120"/>
            <a:ext cx="10972800" cy="256032"/>
          </a:xfrm>
          <a:prstGeom prst="rect">
            <a:avLst/>
          </a:prstGeom>
          <a:noFill/>
          <a:ln/>
        </p:spPr>
        <p:txBody>
          <a:bodyPr wrap="square" lIns="0" tIns="0" rIns="0" bIns="0" rtlCol="0" anchor="ctr"/>
          <a:lstStyle/>
          <a:p>
            <a:pPr marL="0" indent="0">
              <a:buNone/>
            </a:pPr>
            <a:r>
              <a:rPr lang="en-US" sz="1600" dirty="0">
                <a:solidFill>
                  <a:srgbClr val="5E6B73"/>
                </a:solidFill>
              </a:rPr>
              <a:t>Age is visible, but it should not be used as an easy excuse for poor communication.</a:t>
            </a:r>
            <a:endParaRPr lang="en-US" sz="1600" dirty="0"/>
          </a:p>
        </p:txBody>
      </p:sp>
      <p:sp>
        <p:nvSpPr>
          <p:cNvPr id="6" name="Shape 4"/>
          <p:cNvSpPr/>
          <p:nvPr/>
        </p:nvSpPr>
        <p:spPr>
          <a:xfrm>
            <a:off x="640080" y="1417320"/>
            <a:ext cx="3474720" cy="4160520"/>
          </a:xfrm>
          <a:prstGeom prst="roundRect">
            <a:avLst>
              <a:gd name="adj" fmla="val 1579"/>
            </a:avLst>
          </a:prstGeom>
          <a:solidFill>
            <a:srgbClr val="FFFFFF"/>
          </a:solidFill>
          <a:ln w="8890">
            <a:solidFill>
              <a:srgbClr val="D7E4EA"/>
            </a:solidFill>
            <a:prstDash val="solid"/>
          </a:ln>
        </p:spPr>
        <p:txBody>
          <a:bodyPr/>
          <a:lstStyle/>
          <a:p>
            <a:endParaRPr lang="en-GB"/>
          </a:p>
        </p:txBody>
      </p:sp>
      <p:sp>
        <p:nvSpPr>
          <p:cNvPr id="7" name="Shape 5"/>
          <p:cNvSpPr/>
          <p:nvPr/>
        </p:nvSpPr>
        <p:spPr>
          <a:xfrm>
            <a:off x="640080" y="1417320"/>
            <a:ext cx="82296" cy="4160520"/>
          </a:xfrm>
          <a:prstGeom prst="rect">
            <a:avLst/>
          </a:prstGeom>
          <a:solidFill>
            <a:srgbClr val="F4A261"/>
          </a:solidFill>
          <a:ln w="12700">
            <a:solidFill>
              <a:srgbClr val="F4A261">
                <a:alpha val="0"/>
              </a:srgbClr>
            </a:solidFill>
            <a:prstDash val="solid"/>
          </a:ln>
        </p:spPr>
        <p:txBody>
          <a:bodyPr/>
          <a:lstStyle/>
          <a:p>
            <a:endParaRPr lang="en-GB"/>
          </a:p>
        </p:txBody>
      </p:sp>
      <p:sp>
        <p:nvSpPr>
          <p:cNvPr id="8" name="Text 6"/>
          <p:cNvSpPr/>
          <p:nvPr/>
        </p:nvSpPr>
        <p:spPr>
          <a:xfrm>
            <a:off x="804672" y="1536192"/>
            <a:ext cx="3218688" cy="201168"/>
          </a:xfrm>
          <a:prstGeom prst="rect">
            <a:avLst/>
          </a:prstGeom>
          <a:noFill/>
          <a:ln/>
        </p:spPr>
        <p:txBody>
          <a:bodyPr wrap="square" lIns="0" tIns="0" rIns="0" bIns="0" rtlCol="0" anchor="ctr"/>
          <a:lstStyle/>
          <a:p>
            <a:pPr marL="0" indent="0">
              <a:buNone/>
            </a:pPr>
            <a:r>
              <a:rPr lang="en-US" b="1" dirty="0">
                <a:solidFill>
                  <a:srgbClr val="17324D"/>
                </a:solidFill>
              </a:rPr>
              <a:t>Case evidence</a:t>
            </a:r>
            <a:endParaRPr lang="en-US" dirty="0"/>
          </a:p>
        </p:txBody>
      </p:sp>
      <p:sp>
        <p:nvSpPr>
          <p:cNvPr id="9" name="Text 7"/>
          <p:cNvSpPr/>
          <p:nvPr/>
        </p:nvSpPr>
        <p:spPr>
          <a:xfrm>
            <a:off x="804672" y="1856232"/>
            <a:ext cx="3154680" cy="3657600"/>
          </a:xfrm>
          <a:prstGeom prst="rect">
            <a:avLst/>
          </a:prstGeom>
          <a:noFill/>
          <a:ln/>
        </p:spPr>
        <p:txBody>
          <a:bodyPr wrap="square" lIns="254" tIns="254" rIns="254" bIns="254" rtlCol="0" anchor="ctr">
            <a:normAutofit/>
          </a:bodyPr>
          <a:lstStyle/>
          <a:p>
            <a:pPr marL="0" indent="0">
              <a:buNone/>
            </a:pPr>
            <a:r>
              <a:rPr lang="en-US" sz="1600" dirty="0">
                <a:solidFill>
                  <a:srgbClr val="1B1B1B"/>
                </a:solidFill>
              </a:rPr>
              <a:t>The workforce is aged 16–60. Gary says older workers understand but younger ones “do something else”.</a:t>
            </a:r>
            <a:endParaRPr lang="en-US" sz="1600" dirty="0"/>
          </a:p>
        </p:txBody>
      </p:sp>
      <p:sp>
        <p:nvSpPr>
          <p:cNvPr id="10" name="Shape 8"/>
          <p:cNvSpPr/>
          <p:nvPr/>
        </p:nvSpPr>
        <p:spPr>
          <a:xfrm>
            <a:off x="4480560" y="1417320"/>
            <a:ext cx="3246120" cy="4160520"/>
          </a:xfrm>
          <a:prstGeom prst="roundRect">
            <a:avLst>
              <a:gd name="adj" fmla="val 1690"/>
            </a:avLst>
          </a:prstGeom>
          <a:solidFill>
            <a:srgbClr val="EAF4FB"/>
          </a:solidFill>
          <a:ln w="8890">
            <a:solidFill>
              <a:srgbClr val="D7E4EA"/>
            </a:solidFill>
            <a:prstDash val="solid"/>
          </a:ln>
        </p:spPr>
        <p:txBody>
          <a:bodyPr/>
          <a:lstStyle/>
          <a:p>
            <a:endParaRPr lang="en-GB"/>
          </a:p>
        </p:txBody>
      </p:sp>
      <p:sp>
        <p:nvSpPr>
          <p:cNvPr id="11" name="Shape 9"/>
          <p:cNvSpPr/>
          <p:nvPr/>
        </p:nvSpPr>
        <p:spPr>
          <a:xfrm>
            <a:off x="4480560" y="1417320"/>
            <a:ext cx="82296" cy="4160520"/>
          </a:xfrm>
          <a:prstGeom prst="rect">
            <a:avLst/>
          </a:prstGeom>
          <a:solidFill>
            <a:srgbClr val="168AAD"/>
          </a:solidFill>
          <a:ln w="12700">
            <a:solidFill>
              <a:srgbClr val="168AAD">
                <a:alpha val="0"/>
              </a:srgbClr>
            </a:solidFill>
            <a:prstDash val="solid"/>
          </a:ln>
        </p:spPr>
        <p:txBody>
          <a:bodyPr/>
          <a:lstStyle/>
          <a:p>
            <a:endParaRPr lang="en-GB"/>
          </a:p>
        </p:txBody>
      </p:sp>
      <p:sp>
        <p:nvSpPr>
          <p:cNvPr id="12" name="Text 10"/>
          <p:cNvSpPr/>
          <p:nvPr/>
        </p:nvSpPr>
        <p:spPr>
          <a:xfrm>
            <a:off x="4645152" y="1536192"/>
            <a:ext cx="2990088" cy="201168"/>
          </a:xfrm>
          <a:prstGeom prst="rect">
            <a:avLst/>
          </a:prstGeom>
          <a:noFill/>
          <a:ln/>
        </p:spPr>
        <p:txBody>
          <a:bodyPr wrap="square" lIns="0" tIns="0" rIns="0" bIns="0" rtlCol="0" anchor="ctr"/>
          <a:lstStyle/>
          <a:p>
            <a:pPr marL="0" indent="0">
              <a:buNone/>
            </a:pPr>
            <a:r>
              <a:rPr lang="en-US" b="1" dirty="0">
                <a:solidFill>
                  <a:srgbClr val="17324D"/>
                </a:solidFill>
              </a:rPr>
              <a:t>Theory link</a:t>
            </a:r>
            <a:endParaRPr lang="en-US" dirty="0"/>
          </a:p>
        </p:txBody>
      </p:sp>
      <p:sp>
        <p:nvSpPr>
          <p:cNvPr id="13" name="Text 11"/>
          <p:cNvSpPr/>
          <p:nvPr/>
        </p:nvSpPr>
        <p:spPr>
          <a:xfrm>
            <a:off x="4645152" y="1856232"/>
            <a:ext cx="2926080" cy="3657600"/>
          </a:xfrm>
          <a:prstGeom prst="rect">
            <a:avLst/>
          </a:prstGeom>
          <a:noFill/>
          <a:ln/>
        </p:spPr>
        <p:txBody>
          <a:bodyPr wrap="square" lIns="254" tIns="254" rIns="254" bIns="254" rtlCol="0" anchor="ctr">
            <a:normAutofit/>
          </a:bodyPr>
          <a:lstStyle/>
          <a:p>
            <a:pPr marL="0" indent="0">
              <a:buNone/>
            </a:pPr>
            <a:r>
              <a:rPr lang="en-US" sz="1550" dirty="0">
                <a:solidFill>
                  <a:srgbClr val="1B1B1B"/>
                </a:solidFill>
              </a:rPr>
              <a:t>Schramm’s model:</a:t>
            </a:r>
            <a:endParaRPr lang="en-US" sz="1550" dirty="0"/>
          </a:p>
          <a:p>
            <a:pPr marL="0" indent="0">
              <a:buNone/>
            </a:pPr>
            <a:r>
              <a:rPr lang="en-US" sz="1550" dirty="0">
                <a:solidFill>
                  <a:srgbClr val="1B1B1B"/>
                </a:solidFill>
              </a:rPr>
              <a:t>communication needs feedback and shared meaning.</a:t>
            </a:r>
            <a:endParaRPr lang="en-US" sz="1550" dirty="0"/>
          </a:p>
          <a:p>
            <a:pPr marL="0" indent="0">
              <a:buNone/>
            </a:pPr>
            <a:endParaRPr lang="en-US" sz="1550" dirty="0"/>
          </a:p>
          <a:p>
            <a:pPr marL="0" indent="0">
              <a:buNone/>
            </a:pPr>
            <a:r>
              <a:rPr lang="en-US" sz="1550" dirty="0">
                <a:solidFill>
                  <a:srgbClr val="1B1B1B"/>
                </a:solidFill>
              </a:rPr>
              <a:t>Gary mostly tells. He does not test how younger workers interpret the task.</a:t>
            </a:r>
            <a:endParaRPr lang="en-US" sz="1550" dirty="0"/>
          </a:p>
        </p:txBody>
      </p:sp>
      <p:sp>
        <p:nvSpPr>
          <p:cNvPr id="14" name="Shape 12"/>
          <p:cNvSpPr/>
          <p:nvPr/>
        </p:nvSpPr>
        <p:spPr>
          <a:xfrm>
            <a:off x="8092440" y="1417320"/>
            <a:ext cx="3429000" cy="4160520"/>
          </a:xfrm>
          <a:prstGeom prst="roundRect">
            <a:avLst>
              <a:gd name="adj" fmla="val 1600"/>
            </a:avLst>
          </a:prstGeom>
          <a:solidFill>
            <a:srgbClr val="E8F5F2"/>
          </a:solidFill>
          <a:ln w="8890">
            <a:solidFill>
              <a:srgbClr val="D7E4EA"/>
            </a:solidFill>
            <a:prstDash val="solid"/>
          </a:ln>
        </p:spPr>
        <p:txBody>
          <a:bodyPr/>
          <a:lstStyle/>
          <a:p>
            <a:endParaRPr lang="en-GB"/>
          </a:p>
        </p:txBody>
      </p:sp>
      <p:sp>
        <p:nvSpPr>
          <p:cNvPr id="15" name="Shape 13"/>
          <p:cNvSpPr/>
          <p:nvPr/>
        </p:nvSpPr>
        <p:spPr>
          <a:xfrm>
            <a:off x="8092440" y="1417320"/>
            <a:ext cx="82296" cy="4160520"/>
          </a:xfrm>
          <a:prstGeom prst="rect">
            <a:avLst/>
          </a:prstGeom>
          <a:solidFill>
            <a:srgbClr val="2A9D8F"/>
          </a:solidFill>
          <a:ln w="12700">
            <a:solidFill>
              <a:srgbClr val="2A9D8F">
                <a:alpha val="0"/>
              </a:srgbClr>
            </a:solidFill>
            <a:prstDash val="solid"/>
          </a:ln>
        </p:spPr>
        <p:txBody>
          <a:bodyPr/>
          <a:lstStyle/>
          <a:p>
            <a:endParaRPr lang="en-GB"/>
          </a:p>
        </p:txBody>
      </p:sp>
      <p:sp>
        <p:nvSpPr>
          <p:cNvPr id="16" name="Text 14"/>
          <p:cNvSpPr/>
          <p:nvPr/>
        </p:nvSpPr>
        <p:spPr>
          <a:xfrm>
            <a:off x="8257032" y="1536192"/>
            <a:ext cx="3172968" cy="201168"/>
          </a:xfrm>
          <a:prstGeom prst="rect">
            <a:avLst/>
          </a:prstGeom>
          <a:noFill/>
          <a:ln/>
        </p:spPr>
        <p:txBody>
          <a:bodyPr wrap="square" lIns="0" tIns="0" rIns="0" bIns="0" rtlCol="0" anchor="ctr"/>
          <a:lstStyle/>
          <a:p>
            <a:pPr marL="0" indent="0">
              <a:buNone/>
            </a:pPr>
            <a:r>
              <a:rPr lang="en-US" b="1" dirty="0">
                <a:solidFill>
                  <a:srgbClr val="17324D"/>
                </a:solidFill>
              </a:rPr>
              <a:t>Solution</a:t>
            </a:r>
            <a:endParaRPr lang="en-US" dirty="0"/>
          </a:p>
        </p:txBody>
      </p:sp>
      <p:sp>
        <p:nvSpPr>
          <p:cNvPr id="17" name="Text 15"/>
          <p:cNvSpPr/>
          <p:nvPr/>
        </p:nvSpPr>
        <p:spPr>
          <a:xfrm>
            <a:off x="8257032" y="1856232"/>
            <a:ext cx="3108960" cy="3657600"/>
          </a:xfrm>
          <a:prstGeom prst="rect">
            <a:avLst/>
          </a:prstGeom>
          <a:noFill/>
          <a:ln/>
        </p:spPr>
        <p:txBody>
          <a:bodyPr wrap="square" lIns="254" tIns="254" rIns="254" bIns="254" rtlCol="0" anchor="ctr">
            <a:normAutofit/>
          </a:bodyPr>
          <a:lstStyle/>
          <a:p>
            <a:pPr marL="0" indent="0">
              <a:buNone/>
            </a:pPr>
            <a:r>
              <a:rPr lang="en-US" sz="1550" dirty="0">
                <a:solidFill>
                  <a:srgbClr val="1B1B1B"/>
                </a:solidFill>
              </a:rPr>
              <a:t>Peer mentoring</a:t>
            </a:r>
            <a:endParaRPr lang="en-US" sz="1550" dirty="0"/>
          </a:p>
          <a:p>
            <a:pPr marL="0" indent="0">
              <a:buNone/>
            </a:pPr>
            <a:r>
              <a:rPr lang="en-US" sz="1550" dirty="0">
                <a:solidFill>
                  <a:srgbClr val="1B1B1B"/>
                </a:solidFill>
              </a:rPr>
              <a:t>Short task demos</a:t>
            </a:r>
            <a:endParaRPr lang="en-US" sz="1550" dirty="0"/>
          </a:p>
          <a:p>
            <a:pPr marL="0" indent="0">
              <a:buNone/>
            </a:pPr>
            <a:r>
              <a:rPr lang="en-US" sz="1550" dirty="0">
                <a:solidFill>
                  <a:srgbClr val="1B1B1B"/>
                </a:solidFill>
              </a:rPr>
              <a:t>Immediate feedback</a:t>
            </a:r>
            <a:endParaRPr lang="en-US" sz="1550" dirty="0"/>
          </a:p>
          <a:p>
            <a:pPr marL="0" indent="0">
              <a:buNone/>
            </a:pPr>
            <a:r>
              <a:rPr lang="en-US" sz="1550" dirty="0">
                <a:solidFill>
                  <a:srgbClr val="1B1B1B"/>
                </a:solidFill>
              </a:rPr>
              <a:t>Repeat-back checks</a:t>
            </a:r>
            <a:endParaRPr lang="en-US" sz="1550" dirty="0"/>
          </a:p>
          <a:p>
            <a:pPr marL="0" indent="0">
              <a:buNone/>
            </a:pPr>
            <a:r>
              <a:rPr lang="en-US" sz="1550" dirty="0">
                <a:solidFill>
                  <a:srgbClr val="1B1B1B"/>
                </a:solidFill>
              </a:rPr>
              <a:t>Avoid age stereotypes</a:t>
            </a:r>
            <a:endParaRPr lang="en-US" sz="1550" dirty="0"/>
          </a:p>
        </p:txBody>
      </p:sp>
      <p:sp>
        <p:nvSpPr>
          <p:cNvPr id="18" name="Text 16"/>
          <p:cNvSpPr/>
          <p:nvPr/>
        </p:nvSpPr>
        <p:spPr>
          <a:xfrm>
            <a:off x="685800" y="5788152"/>
            <a:ext cx="10698480" cy="365760"/>
          </a:xfrm>
          <a:prstGeom prst="rect">
            <a:avLst/>
          </a:prstGeom>
          <a:noFill/>
          <a:ln/>
        </p:spPr>
        <p:txBody>
          <a:bodyPr wrap="square" lIns="0" tIns="0" rIns="0" bIns="0" rtlCol="0" anchor="ctr"/>
          <a:lstStyle/>
          <a:p>
            <a:pPr marL="0" indent="0" algn="ctr">
              <a:buNone/>
            </a:pPr>
            <a:r>
              <a:rPr lang="en-US" sz="1600" b="1" dirty="0">
                <a:solidFill>
                  <a:srgbClr val="17324D"/>
                </a:solidFill>
              </a:rPr>
              <a:t>The issue is not youth or age alone. The issue is whether the message is adapted and checked.</a:t>
            </a:r>
            <a:endParaRPr lang="en-US" sz="1600" dirty="0"/>
          </a:p>
        </p:txBody>
      </p:sp>
      <p:sp>
        <p:nvSpPr>
          <p:cNvPr id="19" name="Text 17"/>
          <p:cNvSpPr/>
          <p:nvPr/>
        </p:nvSpPr>
        <p:spPr>
          <a:xfrm>
            <a:off x="502920" y="6547104"/>
            <a:ext cx="4754880" cy="109728"/>
          </a:xfrm>
          <a:prstGeom prst="rect">
            <a:avLst/>
          </a:prstGeom>
          <a:noFill/>
          <a:ln/>
        </p:spPr>
        <p:txBody>
          <a:bodyPr wrap="square" lIns="0" tIns="0" rIns="0" bIns="0" rtlCol="0" anchor="ctr"/>
          <a:lstStyle/>
          <a:p>
            <a:pPr marL="0" indent="0">
              <a:buNone/>
            </a:pPr>
            <a:r>
              <a:rPr lang="en-US" sz="750" dirty="0">
                <a:solidFill>
                  <a:srgbClr val="5E6B73"/>
                </a:solidFill>
              </a:rPr>
              <a:t>Flight Foods Ltd | Effective Teamwork and Communication</a:t>
            </a:r>
            <a:endParaRPr lang="en-US" sz="7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bg>
      <p:bgPr>
        <a:solidFill>
          <a:srgbClr val="FBFBF7"/>
        </a:solidFill>
        <a:effectLst/>
      </p:bgPr>
    </p:bg>
    <p:spTree>
      <p:nvGrpSpPr>
        <p:cNvPr id="1" name=""/>
        <p:cNvGrpSpPr/>
        <p:nvPr/>
      </p:nvGrpSpPr>
      <p:grpSpPr>
        <a:xfrm>
          <a:off x="0" y="0"/>
          <a:ext cx="0" cy="0"/>
          <a:chOff x="0" y="0"/>
          <a:chExt cx="0" cy="0"/>
        </a:xfrm>
      </p:grpSpPr>
      <p:sp>
        <p:nvSpPr>
          <p:cNvPr id="2" name="Text 0"/>
          <p:cNvSpPr/>
          <p:nvPr/>
        </p:nvSpPr>
        <p:spPr>
          <a:xfrm>
            <a:off x="502920" y="256032"/>
            <a:ext cx="8961120" cy="411480"/>
          </a:xfrm>
          <a:prstGeom prst="rect">
            <a:avLst/>
          </a:prstGeom>
          <a:noFill/>
          <a:ln/>
        </p:spPr>
        <p:txBody>
          <a:bodyPr wrap="square" lIns="0" tIns="0" rIns="0" bIns="0" rtlCol="0" anchor="ctr"/>
          <a:lstStyle/>
          <a:p>
            <a:pPr marL="0" indent="0">
              <a:buNone/>
            </a:pPr>
            <a:r>
              <a:rPr lang="en-US" sz="2800" b="1" dirty="0">
                <a:solidFill>
                  <a:srgbClr val="17324D"/>
                </a:solidFill>
              </a:rPr>
              <a:t>Barrier 4: Cultural Differences</a:t>
            </a:r>
            <a:endParaRPr lang="en-US" sz="2800" dirty="0"/>
          </a:p>
        </p:txBody>
      </p:sp>
      <p:sp>
        <p:nvSpPr>
          <p:cNvPr id="3" name="Text 1"/>
          <p:cNvSpPr/>
          <p:nvPr/>
        </p:nvSpPr>
        <p:spPr>
          <a:xfrm>
            <a:off x="9875520" y="292608"/>
            <a:ext cx="1828800" cy="182880"/>
          </a:xfrm>
          <a:prstGeom prst="rect">
            <a:avLst/>
          </a:prstGeom>
          <a:noFill/>
          <a:ln/>
        </p:spPr>
        <p:txBody>
          <a:bodyPr wrap="square" lIns="0" tIns="0" rIns="0" bIns="0" rtlCol="0" anchor="ctr"/>
          <a:lstStyle/>
          <a:p>
            <a:pPr marL="0" indent="0" algn="r">
              <a:buNone/>
            </a:pPr>
            <a:r>
              <a:rPr lang="en-US" sz="1050" dirty="0">
                <a:solidFill>
                  <a:srgbClr val="5E6B73"/>
                </a:solidFill>
              </a:rPr>
              <a:t>Slide 8</a:t>
            </a:r>
            <a:endParaRPr lang="en-US" sz="1050" dirty="0"/>
          </a:p>
        </p:txBody>
      </p:sp>
      <p:sp>
        <p:nvSpPr>
          <p:cNvPr id="4" name="Shape 2"/>
          <p:cNvSpPr/>
          <p:nvPr/>
        </p:nvSpPr>
        <p:spPr>
          <a:xfrm>
            <a:off x="502920" y="804672"/>
            <a:ext cx="11155680" cy="0"/>
          </a:xfrm>
          <a:prstGeom prst="line">
            <a:avLst/>
          </a:prstGeom>
          <a:noFill/>
          <a:ln w="15240">
            <a:solidFill>
              <a:srgbClr val="168AAD">
                <a:alpha val="90000"/>
              </a:srgbClr>
            </a:solidFill>
            <a:prstDash val="solid"/>
          </a:ln>
        </p:spPr>
        <p:txBody>
          <a:bodyPr/>
          <a:lstStyle/>
          <a:p>
            <a:endParaRPr lang="en-GB"/>
          </a:p>
        </p:txBody>
      </p:sp>
      <p:sp>
        <p:nvSpPr>
          <p:cNvPr id="5" name="Text 3"/>
          <p:cNvSpPr/>
          <p:nvPr/>
        </p:nvSpPr>
        <p:spPr>
          <a:xfrm>
            <a:off x="594360" y="960120"/>
            <a:ext cx="10972800" cy="256032"/>
          </a:xfrm>
          <a:prstGeom prst="rect">
            <a:avLst/>
          </a:prstGeom>
          <a:noFill/>
          <a:ln/>
        </p:spPr>
        <p:txBody>
          <a:bodyPr wrap="square" lIns="0" tIns="0" rIns="0" bIns="0" rtlCol="0" anchor="ctr"/>
          <a:lstStyle/>
          <a:p>
            <a:pPr marL="0" indent="0">
              <a:buNone/>
            </a:pPr>
            <a:r>
              <a:rPr lang="en-US" sz="1600" dirty="0">
                <a:solidFill>
                  <a:srgbClr val="5E6B73"/>
                </a:solidFill>
              </a:rPr>
              <a:t>Different backgrounds can be a strength, but only when managers build one shared food-safety culture.</a:t>
            </a:r>
            <a:endParaRPr lang="en-US" sz="1600" dirty="0"/>
          </a:p>
        </p:txBody>
      </p:sp>
      <p:sp>
        <p:nvSpPr>
          <p:cNvPr id="6" name="Shape 4"/>
          <p:cNvSpPr/>
          <p:nvPr/>
        </p:nvSpPr>
        <p:spPr>
          <a:xfrm>
            <a:off x="640080" y="1417320"/>
            <a:ext cx="3474720" cy="4160520"/>
          </a:xfrm>
          <a:prstGeom prst="roundRect">
            <a:avLst>
              <a:gd name="adj" fmla="val 1579"/>
            </a:avLst>
          </a:prstGeom>
          <a:solidFill>
            <a:srgbClr val="FFFFFF"/>
          </a:solidFill>
          <a:ln w="8890">
            <a:solidFill>
              <a:srgbClr val="D7E4EA"/>
            </a:solidFill>
            <a:prstDash val="solid"/>
          </a:ln>
        </p:spPr>
        <p:txBody>
          <a:bodyPr/>
          <a:lstStyle/>
          <a:p>
            <a:endParaRPr lang="en-GB"/>
          </a:p>
        </p:txBody>
      </p:sp>
      <p:sp>
        <p:nvSpPr>
          <p:cNvPr id="7" name="Shape 5"/>
          <p:cNvSpPr/>
          <p:nvPr/>
        </p:nvSpPr>
        <p:spPr>
          <a:xfrm>
            <a:off x="640080" y="1417320"/>
            <a:ext cx="82296" cy="4160520"/>
          </a:xfrm>
          <a:prstGeom prst="rect">
            <a:avLst/>
          </a:prstGeom>
          <a:solidFill>
            <a:srgbClr val="2A9D8F"/>
          </a:solidFill>
          <a:ln w="12700">
            <a:solidFill>
              <a:srgbClr val="2A9D8F">
                <a:alpha val="0"/>
              </a:srgbClr>
            </a:solidFill>
            <a:prstDash val="solid"/>
          </a:ln>
        </p:spPr>
        <p:txBody>
          <a:bodyPr/>
          <a:lstStyle/>
          <a:p>
            <a:endParaRPr lang="en-GB"/>
          </a:p>
        </p:txBody>
      </p:sp>
      <p:sp>
        <p:nvSpPr>
          <p:cNvPr id="8" name="Text 6"/>
          <p:cNvSpPr/>
          <p:nvPr/>
        </p:nvSpPr>
        <p:spPr>
          <a:xfrm>
            <a:off x="804672" y="1536192"/>
            <a:ext cx="3218688" cy="201168"/>
          </a:xfrm>
          <a:prstGeom prst="rect">
            <a:avLst/>
          </a:prstGeom>
          <a:noFill/>
          <a:ln/>
        </p:spPr>
        <p:txBody>
          <a:bodyPr wrap="square" lIns="0" tIns="0" rIns="0" bIns="0" rtlCol="0" anchor="ctr"/>
          <a:lstStyle/>
          <a:p>
            <a:pPr marL="0" indent="0">
              <a:buNone/>
            </a:pPr>
            <a:r>
              <a:rPr lang="en-US" b="1" dirty="0">
                <a:solidFill>
                  <a:srgbClr val="17324D"/>
                </a:solidFill>
              </a:rPr>
              <a:t>Case evidence</a:t>
            </a:r>
            <a:endParaRPr lang="en-US" dirty="0"/>
          </a:p>
        </p:txBody>
      </p:sp>
      <p:sp>
        <p:nvSpPr>
          <p:cNvPr id="9" name="Text 7"/>
          <p:cNvSpPr/>
          <p:nvPr/>
        </p:nvSpPr>
        <p:spPr>
          <a:xfrm>
            <a:off x="804672" y="1856232"/>
            <a:ext cx="3154680" cy="3657600"/>
          </a:xfrm>
          <a:prstGeom prst="rect">
            <a:avLst/>
          </a:prstGeom>
          <a:noFill/>
          <a:ln/>
        </p:spPr>
        <p:txBody>
          <a:bodyPr wrap="square" lIns="254" tIns="254" rIns="254" bIns="254" rtlCol="0" anchor="ctr">
            <a:normAutofit/>
          </a:bodyPr>
          <a:lstStyle/>
          <a:p>
            <a:pPr marL="0" indent="0">
              <a:buNone/>
            </a:pPr>
            <a:r>
              <a:rPr lang="en-US" sz="1600" dirty="0">
                <a:solidFill>
                  <a:srgbClr val="1B1B1B"/>
                </a:solidFill>
              </a:rPr>
              <a:t>Workers come from five cultural groups. Gary assumes that English rules on walls will create shared standards.</a:t>
            </a:r>
            <a:endParaRPr lang="en-US" sz="1600" dirty="0"/>
          </a:p>
        </p:txBody>
      </p:sp>
      <p:sp>
        <p:nvSpPr>
          <p:cNvPr id="10" name="Shape 8"/>
          <p:cNvSpPr/>
          <p:nvPr/>
        </p:nvSpPr>
        <p:spPr>
          <a:xfrm>
            <a:off x="4480560" y="1417320"/>
            <a:ext cx="3246120" cy="4160520"/>
          </a:xfrm>
          <a:prstGeom prst="roundRect">
            <a:avLst>
              <a:gd name="adj" fmla="val 1690"/>
            </a:avLst>
          </a:prstGeom>
          <a:solidFill>
            <a:srgbClr val="EAF4FB"/>
          </a:solidFill>
          <a:ln w="8890">
            <a:solidFill>
              <a:srgbClr val="D7E4EA"/>
            </a:solidFill>
            <a:prstDash val="solid"/>
          </a:ln>
        </p:spPr>
        <p:txBody>
          <a:bodyPr/>
          <a:lstStyle/>
          <a:p>
            <a:endParaRPr lang="en-GB"/>
          </a:p>
        </p:txBody>
      </p:sp>
      <p:sp>
        <p:nvSpPr>
          <p:cNvPr id="11" name="Shape 9"/>
          <p:cNvSpPr/>
          <p:nvPr/>
        </p:nvSpPr>
        <p:spPr>
          <a:xfrm>
            <a:off x="4480560" y="1417320"/>
            <a:ext cx="82296" cy="4160520"/>
          </a:xfrm>
          <a:prstGeom prst="rect">
            <a:avLst/>
          </a:prstGeom>
          <a:solidFill>
            <a:srgbClr val="168AAD"/>
          </a:solidFill>
          <a:ln w="12700">
            <a:solidFill>
              <a:srgbClr val="168AAD">
                <a:alpha val="0"/>
              </a:srgbClr>
            </a:solidFill>
            <a:prstDash val="solid"/>
          </a:ln>
        </p:spPr>
        <p:txBody>
          <a:bodyPr/>
          <a:lstStyle/>
          <a:p>
            <a:endParaRPr lang="en-GB"/>
          </a:p>
        </p:txBody>
      </p:sp>
      <p:sp>
        <p:nvSpPr>
          <p:cNvPr id="12" name="Text 10"/>
          <p:cNvSpPr/>
          <p:nvPr/>
        </p:nvSpPr>
        <p:spPr>
          <a:xfrm>
            <a:off x="4645152" y="1536192"/>
            <a:ext cx="2990088" cy="201168"/>
          </a:xfrm>
          <a:prstGeom prst="rect">
            <a:avLst/>
          </a:prstGeom>
          <a:noFill/>
          <a:ln/>
        </p:spPr>
        <p:txBody>
          <a:bodyPr wrap="square" lIns="0" tIns="0" rIns="0" bIns="0" rtlCol="0" anchor="ctr"/>
          <a:lstStyle/>
          <a:p>
            <a:pPr marL="0" indent="0">
              <a:buNone/>
            </a:pPr>
            <a:r>
              <a:rPr lang="en-US" b="1" dirty="0">
                <a:solidFill>
                  <a:srgbClr val="17324D"/>
                </a:solidFill>
              </a:rPr>
              <a:t>Theory link</a:t>
            </a:r>
            <a:endParaRPr lang="en-US" dirty="0"/>
          </a:p>
        </p:txBody>
      </p:sp>
      <p:sp>
        <p:nvSpPr>
          <p:cNvPr id="13" name="Text 11"/>
          <p:cNvSpPr/>
          <p:nvPr/>
        </p:nvSpPr>
        <p:spPr>
          <a:xfrm>
            <a:off x="4645152" y="1856232"/>
            <a:ext cx="2926080" cy="3657600"/>
          </a:xfrm>
          <a:prstGeom prst="rect">
            <a:avLst/>
          </a:prstGeom>
          <a:noFill/>
          <a:ln/>
        </p:spPr>
        <p:txBody>
          <a:bodyPr wrap="square" lIns="254" tIns="254" rIns="254" bIns="254" rtlCol="0" anchor="ctr">
            <a:normAutofit/>
          </a:bodyPr>
          <a:lstStyle/>
          <a:p>
            <a:pPr marL="0" indent="0">
              <a:buNone/>
            </a:pPr>
            <a:r>
              <a:rPr lang="en-US" sz="1550" dirty="0">
                <a:solidFill>
                  <a:srgbClr val="1B1B1B"/>
                </a:solidFill>
              </a:rPr>
              <a:t>Schramm’s field of experience:</a:t>
            </a:r>
            <a:endParaRPr lang="en-US" sz="1550" dirty="0"/>
          </a:p>
          <a:p>
            <a:pPr marL="0" indent="0">
              <a:buNone/>
            </a:pPr>
            <a:r>
              <a:rPr lang="en-US" sz="1550" dirty="0">
                <a:solidFill>
                  <a:srgbClr val="1B1B1B"/>
                </a:solidFill>
              </a:rPr>
              <a:t>people interpret messages through background, workplace norms and prior experience.</a:t>
            </a:r>
            <a:endParaRPr lang="en-US" sz="1550" dirty="0"/>
          </a:p>
          <a:p>
            <a:pPr marL="0" indent="0">
              <a:buNone/>
            </a:pPr>
            <a:endParaRPr lang="en-US" sz="1550" dirty="0"/>
          </a:p>
          <a:p>
            <a:pPr marL="0" indent="0">
              <a:buNone/>
            </a:pPr>
            <a:r>
              <a:rPr lang="en-US" sz="1550" dirty="0">
                <a:solidFill>
                  <a:srgbClr val="1B1B1B"/>
                </a:solidFill>
              </a:rPr>
              <a:t>One sign can carry different meanings.</a:t>
            </a:r>
            <a:endParaRPr lang="en-US" sz="1550" dirty="0"/>
          </a:p>
        </p:txBody>
      </p:sp>
      <p:sp>
        <p:nvSpPr>
          <p:cNvPr id="14" name="Shape 12"/>
          <p:cNvSpPr/>
          <p:nvPr/>
        </p:nvSpPr>
        <p:spPr>
          <a:xfrm>
            <a:off x="8092440" y="1417320"/>
            <a:ext cx="3429000" cy="4160520"/>
          </a:xfrm>
          <a:prstGeom prst="roundRect">
            <a:avLst>
              <a:gd name="adj" fmla="val 1600"/>
            </a:avLst>
          </a:prstGeom>
          <a:solidFill>
            <a:srgbClr val="E8F5F2"/>
          </a:solidFill>
          <a:ln w="8890">
            <a:solidFill>
              <a:srgbClr val="D7E4EA"/>
            </a:solidFill>
            <a:prstDash val="solid"/>
          </a:ln>
        </p:spPr>
        <p:txBody>
          <a:bodyPr/>
          <a:lstStyle/>
          <a:p>
            <a:endParaRPr lang="en-GB"/>
          </a:p>
        </p:txBody>
      </p:sp>
      <p:sp>
        <p:nvSpPr>
          <p:cNvPr id="15" name="Shape 13"/>
          <p:cNvSpPr/>
          <p:nvPr/>
        </p:nvSpPr>
        <p:spPr>
          <a:xfrm>
            <a:off x="8092440" y="1417320"/>
            <a:ext cx="82296" cy="4160520"/>
          </a:xfrm>
          <a:prstGeom prst="rect">
            <a:avLst/>
          </a:prstGeom>
          <a:solidFill>
            <a:srgbClr val="2A9D8F"/>
          </a:solidFill>
          <a:ln w="12700">
            <a:solidFill>
              <a:srgbClr val="2A9D8F">
                <a:alpha val="0"/>
              </a:srgbClr>
            </a:solidFill>
            <a:prstDash val="solid"/>
          </a:ln>
        </p:spPr>
        <p:txBody>
          <a:bodyPr/>
          <a:lstStyle/>
          <a:p>
            <a:endParaRPr lang="en-GB"/>
          </a:p>
        </p:txBody>
      </p:sp>
      <p:sp>
        <p:nvSpPr>
          <p:cNvPr id="16" name="Text 14"/>
          <p:cNvSpPr/>
          <p:nvPr/>
        </p:nvSpPr>
        <p:spPr>
          <a:xfrm>
            <a:off x="8257032" y="1536192"/>
            <a:ext cx="3172968" cy="201168"/>
          </a:xfrm>
          <a:prstGeom prst="rect">
            <a:avLst/>
          </a:prstGeom>
          <a:noFill/>
          <a:ln/>
        </p:spPr>
        <p:txBody>
          <a:bodyPr wrap="square" lIns="0" tIns="0" rIns="0" bIns="0" rtlCol="0" anchor="ctr"/>
          <a:lstStyle/>
          <a:p>
            <a:pPr marL="0" indent="0">
              <a:buNone/>
            </a:pPr>
            <a:r>
              <a:rPr lang="en-US" b="1" dirty="0">
                <a:solidFill>
                  <a:srgbClr val="17324D"/>
                </a:solidFill>
              </a:rPr>
              <a:t>Solution</a:t>
            </a:r>
            <a:endParaRPr lang="en-US" dirty="0"/>
          </a:p>
        </p:txBody>
      </p:sp>
      <p:sp>
        <p:nvSpPr>
          <p:cNvPr id="17" name="Text 15"/>
          <p:cNvSpPr/>
          <p:nvPr/>
        </p:nvSpPr>
        <p:spPr>
          <a:xfrm>
            <a:off x="8257032" y="1856232"/>
            <a:ext cx="3108960" cy="3657600"/>
          </a:xfrm>
          <a:prstGeom prst="rect">
            <a:avLst/>
          </a:prstGeom>
          <a:noFill/>
          <a:ln/>
        </p:spPr>
        <p:txBody>
          <a:bodyPr wrap="square" lIns="254" tIns="254" rIns="254" bIns="254" rtlCol="0" anchor="ctr">
            <a:normAutofit/>
          </a:bodyPr>
          <a:lstStyle/>
          <a:p>
            <a:pPr marL="0" indent="0">
              <a:buNone/>
            </a:pPr>
            <a:r>
              <a:rPr lang="en-US" sz="1550" dirty="0">
                <a:solidFill>
                  <a:srgbClr val="1B1B1B"/>
                </a:solidFill>
              </a:rPr>
              <a:t>Explain why rules matter</a:t>
            </a:r>
            <a:endParaRPr lang="en-US" sz="1550" dirty="0"/>
          </a:p>
          <a:p>
            <a:pPr marL="0" indent="0">
              <a:buNone/>
            </a:pPr>
            <a:r>
              <a:rPr lang="en-US" sz="1550" dirty="0">
                <a:solidFill>
                  <a:srgbClr val="1B1B1B"/>
                </a:solidFill>
              </a:rPr>
              <a:t>Use inclusive examples</a:t>
            </a:r>
            <a:endParaRPr lang="en-US" sz="1550" dirty="0"/>
          </a:p>
          <a:p>
            <a:pPr marL="0" indent="0">
              <a:buNone/>
            </a:pPr>
            <a:r>
              <a:rPr lang="en-US" sz="1550" dirty="0">
                <a:solidFill>
                  <a:srgbClr val="1B1B1B"/>
                </a:solidFill>
              </a:rPr>
              <a:t>Mixed-cultural teams</a:t>
            </a:r>
            <a:endParaRPr lang="en-US" sz="1550" dirty="0"/>
          </a:p>
          <a:p>
            <a:pPr marL="0" indent="0">
              <a:buNone/>
            </a:pPr>
            <a:r>
              <a:rPr lang="en-US" sz="1550" dirty="0">
                <a:solidFill>
                  <a:srgbClr val="1B1B1B"/>
                </a:solidFill>
              </a:rPr>
              <a:t>Safe question time</a:t>
            </a:r>
            <a:endParaRPr lang="en-US" sz="1550" dirty="0"/>
          </a:p>
          <a:p>
            <a:pPr marL="0" indent="0">
              <a:buNone/>
            </a:pPr>
            <a:r>
              <a:rPr lang="en-US" sz="1550" dirty="0">
                <a:solidFill>
                  <a:srgbClr val="1B1B1B"/>
                </a:solidFill>
              </a:rPr>
              <a:t>Consistent standards</a:t>
            </a:r>
            <a:endParaRPr lang="en-US" sz="1550" dirty="0"/>
          </a:p>
        </p:txBody>
      </p:sp>
      <p:sp>
        <p:nvSpPr>
          <p:cNvPr id="18" name="Text 16"/>
          <p:cNvSpPr/>
          <p:nvPr/>
        </p:nvSpPr>
        <p:spPr>
          <a:xfrm>
            <a:off x="685800" y="5788152"/>
            <a:ext cx="10698480" cy="365760"/>
          </a:xfrm>
          <a:prstGeom prst="rect">
            <a:avLst/>
          </a:prstGeom>
          <a:noFill/>
          <a:ln/>
        </p:spPr>
        <p:txBody>
          <a:bodyPr wrap="square" lIns="0" tIns="0" rIns="0" bIns="0" rtlCol="0" anchor="ctr"/>
          <a:lstStyle/>
          <a:p>
            <a:pPr marL="0" indent="0" algn="ctr">
              <a:buNone/>
            </a:pPr>
            <a:r>
              <a:rPr lang="en-US" sz="1600" b="1" dirty="0">
                <a:solidFill>
                  <a:srgbClr val="17324D"/>
                </a:solidFill>
              </a:rPr>
              <a:t>Flight Foods needs shared meaning, not only translated words.</a:t>
            </a:r>
            <a:endParaRPr lang="en-US" sz="1600" dirty="0"/>
          </a:p>
        </p:txBody>
      </p:sp>
      <p:sp>
        <p:nvSpPr>
          <p:cNvPr id="19" name="Text 17"/>
          <p:cNvSpPr/>
          <p:nvPr/>
        </p:nvSpPr>
        <p:spPr>
          <a:xfrm>
            <a:off x="502920" y="6547104"/>
            <a:ext cx="4754880" cy="109728"/>
          </a:xfrm>
          <a:prstGeom prst="rect">
            <a:avLst/>
          </a:prstGeom>
          <a:noFill/>
          <a:ln/>
        </p:spPr>
        <p:txBody>
          <a:bodyPr wrap="square" lIns="0" tIns="0" rIns="0" bIns="0" rtlCol="0" anchor="ctr"/>
          <a:lstStyle/>
          <a:p>
            <a:pPr marL="0" indent="0">
              <a:buNone/>
            </a:pPr>
            <a:r>
              <a:rPr lang="en-US" sz="750" dirty="0">
                <a:solidFill>
                  <a:srgbClr val="5E6B73"/>
                </a:solidFill>
              </a:rPr>
              <a:t>Flight Foods Ltd | Effective Teamwork and Communication</a:t>
            </a:r>
            <a:endParaRPr lang="en-US" sz="7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bg>
      <p:bgPr>
        <a:solidFill>
          <a:srgbClr val="FBFBF7"/>
        </a:solidFill>
        <a:effectLst/>
      </p:bgPr>
    </p:bg>
    <p:spTree>
      <p:nvGrpSpPr>
        <p:cNvPr id="1" name=""/>
        <p:cNvGrpSpPr/>
        <p:nvPr/>
      </p:nvGrpSpPr>
      <p:grpSpPr>
        <a:xfrm>
          <a:off x="0" y="0"/>
          <a:ext cx="0" cy="0"/>
          <a:chOff x="0" y="0"/>
          <a:chExt cx="0" cy="0"/>
        </a:xfrm>
      </p:grpSpPr>
      <p:sp>
        <p:nvSpPr>
          <p:cNvPr id="2" name="Text 0"/>
          <p:cNvSpPr/>
          <p:nvPr/>
        </p:nvSpPr>
        <p:spPr>
          <a:xfrm>
            <a:off x="502920" y="256032"/>
            <a:ext cx="8961120" cy="411480"/>
          </a:xfrm>
          <a:prstGeom prst="rect">
            <a:avLst/>
          </a:prstGeom>
          <a:noFill/>
          <a:ln/>
        </p:spPr>
        <p:txBody>
          <a:bodyPr wrap="square" lIns="0" tIns="0" rIns="0" bIns="0" rtlCol="0" anchor="ctr"/>
          <a:lstStyle/>
          <a:p>
            <a:pPr marL="0" indent="0">
              <a:buNone/>
            </a:pPr>
            <a:r>
              <a:rPr lang="en-US" sz="2800" b="1" dirty="0">
                <a:solidFill>
                  <a:srgbClr val="17324D"/>
                </a:solidFill>
              </a:rPr>
              <a:t>Barrier 5: Emotional and Psychological Barriers</a:t>
            </a:r>
            <a:endParaRPr lang="en-US" sz="2800" dirty="0"/>
          </a:p>
        </p:txBody>
      </p:sp>
      <p:sp>
        <p:nvSpPr>
          <p:cNvPr id="3" name="Text 1"/>
          <p:cNvSpPr/>
          <p:nvPr/>
        </p:nvSpPr>
        <p:spPr>
          <a:xfrm>
            <a:off x="9875520" y="292608"/>
            <a:ext cx="1828800" cy="182880"/>
          </a:xfrm>
          <a:prstGeom prst="rect">
            <a:avLst/>
          </a:prstGeom>
          <a:noFill/>
          <a:ln/>
        </p:spPr>
        <p:txBody>
          <a:bodyPr wrap="square" lIns="0" tIns="0" rIns="0" bIns="0" rtlCol="0" anchor="ctr"/>
          <a:lstStyle/>
          <a:p>
            <a:pPr marL="0" indent="0" algn="r">
              <a:buNone/>
            </a:pPr>
            <a:r>
              <a:rPr lang="en-US" sz="1050" dirty="0">
                <a:solidFill>
                  <a:srgbClr val="5E6B73"/>
                </a:solidFill>
              </a:rPr>
              <a:t>Slide 9</a:t>
            </a:r>
            <a:endParaRPr lang="en-US" sz="1050" dirty="0"/>
          </a:p>
        </p:txBody>
      </p:sp>
      <p:sp>
        <p:nvSpPr>
          <p:cNvPr id="4" name="Shape 2"/>
          <p:cNvSpPr/>
          <p:nvPr/>
        </p:nvSpPr>
        <p:spPr>
          <a:xfrm>
            <a:off x="502920" y="804672"/>
            <a:ext cx="11155680" cy="0"/>
          </a:xfrm>
          <a:prstGeom prst="line">
            <a:avLst/>
          </a:prstGeom>
          <a:noFill/>
          <a:ln w="15240">
            <a:solidFill>
              <a:srgbClr val="168AAD">
                <a:alpha val="90000"/>
              </a:srgbClr>
            </a:solidFill>
            <a:prstDash val="solid"/>
          </a:ln>
        </p:spPr>
        <p:txBody>
          <a:bodyPr/>
          <a:lstStyle/>
          <a:p>
            <a:endParaRPr lang="en-GB"/>
          </a:p>
        </p:txBody>
      </p:sp>
      <p:sp>
        <p:nvSpPr>
          <p:cNvPr id="5" name="Text 3"/>
          <p:cNvSpPr/>
          <p:nvPr/>
        </p:nvSpPr>
        <p:spPr>
          <a:xfrm>
            <a:off x="594360" y="960120"/>
            <a:ext cx="10972800" cy="256032"/>
          </a:xfrm>
          <a:prstGeom prst="rect">
            <a:avLst/>
          </a:prstGeom>
          <a:noFill/>
          <a:ln/>
        </p:spPr>
        <p:txBody>
          <a:bodyPr wrap="square" lIns="0" tIns="0" rIns="0" bIns="0" rtlCol="0" anchor="ctr"/>
          <a:lstStyle/>
          <a:p>
            <a:pPr marL="0" indent="0">
              <a:buNone/>
            </a:pPr>
            <a:r>
              <a:rPr lang="en-US" sz="1600" dirty="0">
                <a:solidFill>
                  <a:srgbClr val="5E6B73"/>
                </a:solidFill>
              </a:rPr>
              <a:t>Fear can silence employees. In food production, silence can hide serious risk.</a:t>
            </a:r>
            <a:endParaRPr lang="en-US" sz="1600" dirty="0"/>
          </a:p>
        </p:txBody>
      </p:sp>
      <p:sp>
        <p:nvSpPr>
          <p:cNvPr id="6" name="Shape 4"/>
          <p:cNvSpPr/>
          <p:nvPr/>
        </p:nvSpPr>
        <p:spPr>
          <a:xfrm>
            <a:off x="640080" y="1417320"/>
            <a:ext cx="3474720" cy="4160520"/>
          </a:xfrm>
          <a:prstGeom prst="roundRect">
            <a:avLst>
              <a:gd name="adj" fmla="val 1579"/>
            </a:avLst>
          </a:prstGeom>
          <a:solidFill>
            <a:srgbClr val="FFFFFF"/>
          </a:solidFill>
          <a:ln w="8890">
            <a:solidFill>
              <a:srgbClr val="D7E4EA"/>
            </a:solidFill>
            <a:prstDash val="solid"/>
          </a:ln>
        </p:spPr>
        <p:txBody>
          <a:bodyPr/>
          <a:lstStyle/>
          <a:p>
            <a:endParaRPr lang="en-GB"/>
          </a:p>
        </p:txBody>
      </p:sp>
      <p:sp>
        <p:nvSpPr>
          <p:cNvPr id="7" name="Shape 5"/>
          <p:cNvSpPr/>
          <p:nvPr/>
        </p:nvSpPr>
        <p:spPr>
          <a:xfrm>
            <a:off x="640080" y="1417320"/>
            <a:ext cx="82296" cy="4160520"/>
          </a:xfrm>
          <a:prstGeom prst="rect">
            <a:avLst/>
          </a:prstGeom>
          <a:solidFill>
            <a:srgbClr val="E76F51"/>
          </a:solidFill>
          <a:ln w="12700">
            <a:solidFill>
              <a:srgbClr val="E76F51">
                <a:alpha val="0"/>
              </a:srgbClr>
            </a:solidFill>
            <a:prstDash val="solid"/>
          </a:ln>
        </p:spPr>
        <p:txBody>
          <a:bodyPr/>
          <a:lstStyle/>
          <a:p>
            <a:endParaRPr lang="en-GB"/>
          </a:p>
        </p:txBody>
      </p:sp>
      <p:sp>
        <p:nvSpPr>
          <p:cNvPr id="8" name="Text 6"/>
          <p:cNvSpPr/>
          <p:nvPr/>
        </p:nvSpPr>
        <p:spPr>
          <a:xfrm>
            <a:off x="804672" y="1536192"/>
            <a:ext cx="3218688" cy="201168"/>
          </a:xfrm>
          <a:prstGeom prst="rect">
            <a:avLst/>
          </a:prstGeom>
          <a:noFill/>
          <a:ln/>
        </p:spPr>
        <p:txBody>
          <a:bodyPr wrap="square" lIns="0" tIns="0" rIns="0" bIns="0" rtlCol="0" anchor="ctr"/>
          <a:lstStyle/>
          <a:p>
            <a:pPr marL="0" indent="0">
              <a:buNone/>
            </a:pPr>
            <a:r>
              <a:rPr lang="en-US" b="1" dirty="0">
                <a:solidFill>
                  <a:srgbClr val="17324D"/>
                </a:solidFill>
              </a:rPr>
              <a:t>Case evidence</a:t>
            </a:r>
            <a:endParaRPr lang="en-US" dirty="0"/>
          </a:p>
        </p:txBody>
      </p:sp>
      <p:sp>
        <p:nvSpPr>
          <p:cNvPr id="9" name="Text 7"/>
          <p:cNvSpPr/>
          <p:nvPr/>
        </p:nvSpPr>
        <p:spPr>
          <a:xfrm>
            <a:off x="804672" y="1856232"/>
            <a:ext cx="3154680" cy="3657600"/>
          </a:xfrm>
          <a:prstGeom prst="rect">
            <a:avLst/>
          </a:prstGeom>
          <a:noFill/>
          <a:ln/>
        </p:spPr>
        <p:txBody>
          <a:bodyPr wrap="square" lIns="254" tIns="254" rIns="254" bIns="254" rtlCol="0" anchor="ctr">
            <a:normAutofit/>
          </a:bodyPr>
          <a:lstStyle/>
          <a:p>
            <a:pPr marL="0" indent="0">
              <a:buNone/>
            </a:pPr>
            <a:r>
              <a:rPr lang="en-US" sz="1600" dirty="0">
                <a:solidFill>
                  <a:srgbClr val="1B1B1B"/>
                </a:solidFill>
              </a:rPr>
              <a:t>Gary arrives tired, unprepared and in a dirty uniform. He then shouts “Idiots” at staff.</a:t>
            </a:r>
            <a:endParaRPr lang="en-US" sz="1600" dirty="0"/>
          </a:p>
        </p:txBody>
      </p:sp>
      <p:sp>
        <p:nvSpPr>
          <p:cNvPr id="10" name="Shape 8"/>
          <p:cNvSpPr/>
          <p:nvPr/>
        </p:nvSpPr>
        <p:spPr>
          <a:xfrm>
            <a:off x="4480560" y="1417320"/>
            <a:ext cx="3246120" cy="4160520"/>
          </a:xfrm>
          <a:prstGeom prst="roundRect">
            <a:avLst>
              <a:gd name="adj" fmla="val 1690"/>
            </a:avLst>
          </a:prstGeom>
          <a:solidFill>
            <a:srgbClr val="EAF4FB"/>
          </a:solidFill>
          <a:ln w="8890">
            <a:solidFill>
              <a:srgbClr val="D7E4EA"/>
            </a:solidFill>
            <a:prstDash val="solid"/>
          </a:ln>
        </p:spPr>
        <p:txBody>
          <a:bodyPr/>
          <a:lstStyle/>
          <a:p>
            <a:endParaRPr lang="en-GB" dirty="0"/>
          </a:p>
        </p:txBody>
      </p:sp>
      <p:sp>
        <p:nvSpPr>
          <p:cNvPr id="11" name="Shape 9"/>
          <p:cNvSpPr/>
          <p:nvPr/>
        </p:nvSpPr>
        <p:spPr>
          <a:xfrm>
            <a:off x="4480560" y="1417320"/>
            <a:ext cx="82296" cy="4160520"/>
          </a:xfrm>
          <a:prstGeom prst="rect">
            <a:avLst/>
          </a:prstGeom>
          <a:solidFill>
            <a:srgbClr val="168AAD"/>
          </a:solidFill>
          <a:ln w="12700">
            <a:solidFill>
              <a:srgbClr val="168AAD">
                <a:alpha val="0"/>
              </a:srgbClr>
            </a:solidFill>
            <a:prstDash val="solid"/>
          </a:ln>
        </p:spPr>
        <p:txBody>
          <a:bodyPr/>
          <a:lstStyle/>
          <a:p>
            <a:endParaRPr lang="en-GB"/>
          </a:p>
        </p:txBody>
      </p:sp>
      <p:sp>
        <p:nvSpPr>
          <p:cNvPr id="12" name="Text 10"/>
          <p:cNvSpPr/>
          <p:nvPr/>
        </p:nvSpPr>
        <p:spPr>
          <a:xfrm>
            <a:off x="4645152" y="1536192"/>
            <a:ext cx="2990088" cy="201168"/>
          </a:xfrm>
          <a:prstGeom prst="rect">
            <a:avLst/>
          </a:prstGeom>
          <a:noFill/>
          <a:ln/>
        </p:spPr>
        <p:txBody>
          <a:bodyPr wrap="square" lIns="0" tIns="0" rIns="0" bIns="0" rtlCol="0" anchor="ctr"/>
          <a:lstStyle/>
          <a:p>
            <a:pPr marL="0" indent="0">
              <a:buNone/>
            </a:pPr>
            <a:r>
              <a:rPr lang="en-US" b="1" dirty="0">
                <a:solidFill>
                  <a:srgbClr val="17324D"/>
                </a:solidFill>
              </a:rPr>
              <a:t>Theory link</a:t>
            </a:r>
            <a:endParaRPr lang="en-US" dirty="0"/>
          </a:p>
        </p:txBody>
      </p:sp>
      <p:sp>
        <p:nvSpPr>
          <p:cNvPr id="13" name="Text 11"/>
          <p:cNvSpPr/>
          <p:nvPr/>
        </p:nvSpPr>
        <p:spPr>
          <a:xfrm>
            <a:off x="4645152" y="1856232"/>
            <a:ext cx="2926080" cy="3657600"/>
          </a:xfrm>
          <a:prstGeom prst="rect">
            <a:avLst/>
          </a:prstGeom>
          <a:noFill/>
          <a:ln/>
        </p:spPr>
        <p:txBody>
          <a:bodyPr wrap="square" lIns="254" tIns="254" rIns="254" bIns="254" rtlCol="0" anchor="ctr">
            <a:normAutofit/>
          </a:bodyPr>
          <a:lstStyle/>
          <a:p>
            <a:pPr marL="0" indent="0">
              <a:buNone/>
            </a:pPr>
            <a:r>
              <a:rPr lang="en-US" sz="1550" dirty="0">
                <a:solidFill>
                  <a:srgbClr val="1B1B1B"/>
                </a:solidFill>
              </a:rPr>
              <a:t>Psychological noise:</a:t>
            </a:r>
            <a:endParaRPr lang="en-US" sz="1550" dirty="0"/>
          </a:p>
          <a:p>
            <a:pPr marL="0" indent="0">
              <a:buNone/>
            </a:pPr>
            <a:r>
              <a:rPr lang="en-US" sz="1550" dirty="0">
                <a:solidFill>
                  <a:srgbClr val="1B1B1B"/>
                </a:solidFill>
              </a:rPr>
              <a:t>stress, anger and fear can distort how messages are sent and received.</a:t>
            </a:r>
            <a:endParaRPr lang="en-US" sz="1550" dirty="0"/>
          </a:p>
          <a:p>
            <a:pPr marL="0" indent="0">
              <a:buNone/>
            </a:pPr>
            <a:endParaRPr lang="en-US" sz="1550" dirty="0"/>
          </a:p>
          <a:p>
            <a:pPr marL="0" indent="0">
              <a:buNone/>
            </a:pPr>
            <a:r>
              <a:rPr lang="en-US" sz="1550" dirty="0">
                <a:solidFill>
                  <a:srgbClr val="1B1B1B"/>
                </a:solidFill>
              </a:rPr>
              <a:t>Psychological safety supports voice and learning.</a:t>
            </a:r>
            <a:endParaRPr lang="en-US" sz="1550" dirty="0"/>
          </a:p>
        </p:txBody>
      </p:sp>
      <p:sp>
        <p:nvSpPr>
          <p:cNvPr id="14" name="Shape 12"/>
          <p:cNvSpPr/>
          <p:nvPr/>
        </p:nvSpPr>
        <p:spPr>
          <a:xfrm>
            <a:off x="8092440" y="1417320"/>
            <a:ext cx="3429000" cy="4160520"/>
          </a:xfrm>
          <a:prstGeom prst="roundRect">
            <a:avLst>
              <a:gd name="adj" fmla="val 1600"/>
            </a:avLst>
          </a:prstGeom>
          <a:solidFill>
            <a:srgbClr val="E8F5F2"/>
          </a:solidFill>
          <a:ln w="8890">
            <a:solidFill>
              <a:srgbClr val="D7E4EA"/>
            </a:solidFill>
            <a:prstDash val="solid"/>
          </a:ln>
        </p:spPr>
        <p:txBody>
          <a:bodyPr/>
          <a:lstStyle/>
          <a:p>
            <a:endParaRPr lang="en-GB"/>
          </a:p>
        </p:txBody>
      </p:sp>
      <p:sp>
        <p:nvSpPr>
          <p:cNvPr id="15" name="Shape 13"/>
          <p:cNvSpPr/>
          <p:nvPr/>
        </p:nvSpPr>
        <p:spPr>
          <a:xfrm>
            <a:off x="8092440" y="1417320"/>
            <a:ext cx="82296" cy="4160520"/>
          </a:xfrm>
          <a:prstGeom prst="rect">
            <a:avLst/>
          </a:prstGeom>
          <a:solidFill>
            <a:srgbClr val="2A9D8F"/>
          </a:solidFill>
          <a:ln w="12700">
            <a:solidFill>
              <a:srgbClr val="2A9D8F">
                <a:alpha val="0"/>
              </a:srgbClr>
            </a:solidFill>
            <a:prstDash val="solid"/>
          </a:ln>
        </p:spPr>
        <p:txBody>
          <a:bodyPr/>
          <a:lstStyle/>
          <a:p>
            <a:endParaRPr lang="en-GB"/>
          </a:p>
        </p:txBody>
      </p:sp>
      <p:sp>
        <p:nvSpPr>
          <p:cNvPr id="16" name="Text 14"/>
          <p:cNvSpPr/>
          <p:nvPr/>
        </p:nvSpPr>
        <p:spPr>
          <a:xfrm>
            <a:off x="8257032" y="1536192"/>
            <a:ext cx="3172968" cy="201168"/>
          </a:xfrm>
          <a:prstGeom prst="rect">
            <a:avLst/>
          </a:prstGeom>
          <a:noFill/>
          <a:ln/>
        </p:spPr>
        <p:txBody>
          <a:bodyPr wrap="square" lIns="0" tIns="0" rIns="0" bIns="0" rtlCol="0" anchor="ctr"/>
          <a:lstStyle/>
          <a:p>
            <a:pPr marL="0" indent="0">
              <a:buNone/>
            </a:pPr>
            <a:r>
              <a:rPr lang="en-US" b="1" dirty="0">
                <a:solidFill>
                  <a:srgbClr val="17324D"/>
                </a:solidFill>
              </a:rPr>
              <a:t>Solution</a:t>
            </a:r>
            <a:endParaRPr lang="en-US" dirty="0"/>
          </a:p>
        </p:txBody>
      </p:sp>
      <p:sp>
        <p:nvSpPr>
          <p:cNvPr id="17" name="Text 15"/>
          <p:cNvSpPr/>
          <p:nvPr/>
        </p:nvSpPr>
        <p:spPr>
          <a:xfrm>
            <a:off x="8257032" y="1856232"/>
            <a:ext cx="3108960" cy="3657600"/>
          </a:xfrm>
          <a:prstGeom prst="rect">
            <a:avLst/>
          </a:prstGeom>
          <a:noFill/>
          <a:ln/>
        </p:spPr>
        <p:txBody>
          <a:bodyPr wrap="square" lIns="254" tIns="254" rIns="254" bIns="254" rtlCol="0" anchor="ctr">
            <a:normAutofit/>
          </a:bodyPr>
          <a:lstStyle/>
          <a:p>
            <a:pPr marL="0" indent="0">
              <a:buNone/>
            </a:pPr>
            <a:r>
              <a:rPr lang="en-US" sz="1550" dirty="0">
                <a:solidFill>
                  <a:srgbClr val="1B1B1B"/>
                </a:solidFill>
              </a:rPr>
              <a:t>Leadership coaching</a:t>
            </a:r>
            <a:endParaRPr lang="en-US" sz="1550" dirty="0"/>
          </a:p>
          <a:p>
            <a:pPr marL="0" indent="0">
              <a:buNone/>
            </a:pPr>
            <a:r>
              <a:rPr lang="en-US" sz="1550" dirty="0">
                <a:solidFill>
                  <a:srgbClr val="1B1B1B"/>
                </a:solidFill>
              </a:rPr>
              <a:t>Respectful correction</a:t>
            </a:r>
            <a:endParaRPr lang="en-US" sz="1550" dirty="0"/>
          </a:p>
          <a:p>
            <a:pPr marL="0" indent="0">
              <a:buNone/>
            </a:pPr>
            <a:r>
              <a:rPr lang="en-US" sz="1550" dirty="0">
                <a:solidFill>
                  <a:srgbClr val="1B1B1B"/>
                </a:solidFill>
              </a:rPr>
              <a:t>Confidential reporting</a:t>
            </a:r>
            <a:endParaRPr lang="en-US" sz="1550" dirty="0"/>
          </a:p>
          <a:p>
            <a:pPr marL="0" indent="0">
              <a:buNone/>
            </a:pPr>
            <a:r>
              <a:rPr lang="en-US" sz="1550" dirty="0">
                <a:solidFill>
                  <a:srgbClr val="1B1B1B"/>
                </a:solidFill>
              </a:rPr>
              <a:t>Team debriefs</a:t>
            </a:r>
            <a:endParaRPr lang="en-US" sz="1550" dirty="0"/>
          </a:p>
          <a:p>
            <a:pPr marL="0" indent="0">
              <a:buNone/>
            </a:pPr>
            <a:r>
              <a:rPr lang="en-US" sz="1550" dirty="0">
                <a:solidFill>
                  <a:srgbClr val="1B1B1B"/>
                </a:solidFill>
              </a:rPr>
              <a:t>Managers model hygiene rules</a:t>
            </a:r>
            <a:endParaRPr lang="en-US" sz="1550" dirty="0"/>
          </a:p>
        </p:txBody>
      </p:sp>
      <p:sp>
        <p:nvSpPr>
          <p:cNvPr id="18" name="Text 16"/>
          <p:cNvSpPr/>
          <p:nvPr/>
        </p:nvSpPr>
        <p:spPr>
          <a:xfrm>
            <a:off x="685800" y="5788152"/>
            <a:ext cx="10698480" cy="365760"/>
          </a:xfrm>
          <a:prstGeom prst="rect">
            <a:avLst/>
          </a:prstGeom>
          <a:noFill/>
          <a:ln/>
        </p:spPr>
        <p:txBody>
          <a:bodyPr wrap="square" lIns="0" tIns="0" rIns="0" bIns="0" rtlCol="0" anchor="ctr"/>
          <a:lstStyle/>
          <a:p>
            <a:pPr marL="0" indent="0" algn="ctr">
              <a:buNone/>
            </a:pPr>
            <a:r>
              <a:rPr lang="en-US" sz="1600" b="1" dirty="0">
                <a:solidFill>
                  <a:srgbClr val="17324D"/>
                </a:solidFill>
              </a:rPr>
              <a:t>Gary is responsible, but senior management also created the weak training system.</a:t>
            </a:r>
            <a:endParaRPr lang="en-US" sz="1600" dirty="0"/>
          </a:p>
        </p:txBody>
      </p:sp>
      <p:sp>
        <p:nvSpPr>
          <p:cNvPr id="19" name="Text 17"/>
          <p:cNvSpPr/>
          <p:nvPr/>
        </p:nvSpPr>
        <p:spPr>
          <a:xfrm>
            <a:off x="502920" y="6547104"/>
            <a:ext cx="4754880" cy="109728"/>
          </a:xfrm>
          <a:prstGeom prst="rect">
            <a:avLst/>
          </a:prstGeom>
          <a:noFill/>
          <a:ln/>
        </p:spPr>
        <p:txBody>
          <a:bodyPr wrap="square" lIns="0" tIns="0" rIns="0" bIns="0" rtlCol="0" anchor="ctr"/>
          <a:lstStyle/>
          <a:p>
            <a:pPr marL="0" indent="0">
              <a:buNone/>
            </a:pPr>
            <a:r>
              <a:rPr lang="en-US" sz="750" dirty="0">
                <a:solidFill>
                  <a:srgbClr val="5E6B73"/>
                </a:solidFill>
              </a:rPr>
              <a:t>Flight Foods Ltd | Effective Teamwork and Communication</a:t>
            </a:r>
            <a:endParaRPr lang="en-US" sz="7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bg>
      <p:bgPr>
        <a:solidFill>
          <a:srgbClr val="FBFBF7"/>
        </a:solidFill>
        <a:effectLst/>
      </p:bgPr>
    </p:bg>
    <p:spTree>
      <p:nvGrpSpPr>
        <p:cNvPr id="1" name=""/>
        <p:cNvGrpSpPr/>
        <p:nvPr/>
      </p:nvGrpSpPr>
      <p:grpSpPr>
        <a:xfrm>
          <a:off x="0" y="0"/>
          <a:ext cx="0" cy="0"/>
          <a:chOff x="0" y="0"/>
          <a:chExt cx="0" cy="0"/>
        </a:xfrm>
      </p:grpSpPr>
      <p:sp>
        <p:nvSpPr>
          <p:cNvPr id="2" name="Text 0"/>
          <p:cNvSpPr/>
          <p:nvPr/>
        </p:nvSpPr>
        <p:spPr>
          <a:xfrm>
            <a:off x="502920" y="256032"/>
            <a:ext cx="8961120" cy="411480"/>
          </a:xfrm>
          <a:prstGeom prst="rect">
            <a:avLst/>
          </a:prstGeom>
          <a:noFill/>
          <a:ln/>
        </p:spPr>
        <p:txBody>
          <a:bodyPr wrap="square" lIns="0" tIns="0" rIns="0" bIns="0" rtlCol="0" anchor="ctr"/>
          <a:lstStyle/>
          <a:p>
            <a:pPr marL="0" indent="0">
              <a:buNone/>
            </a:pPr>
            <a:r>
              <a:rPr lang="en-US" sz="2800" b="1" dirty="0">
                <a:solidFill>
                  <a:srgbClr val="17324D"/>
                </a:solidFill>
              </a:rPr>
              <a:t>How the Five Barriers Are Connected</a:t>
            </a:r>
            <a:endParaRPr lang="en-US" sz="2800" dirty="0"/>
          </a:p>
        </p:txBody>
      </p:sp>
      <p:sp>
        <p:nvSpPr>
          <p:cNvPr id="3" name="Text 1"/>
          <p:cNvSpPr/>
          <p:nvPr/>
        </p:nvSpPr>
        <p:spPr>
          <a:xfrm>
            <a:off x="9875520" y="292608"/>
            <a:ext cx="1828800" cy="182880"/>
          </a:xfrm>
          <a:prstGeom prst="rect">
            <a:avLst/>
          </a:prstGeom>
          <a:noFill/>
          <a:ln/>
        </p:spPr>
        <p:txBody>
          <a:bodyPr wrap="square" lIns="0" tIns="0" rIns="0" bIns="0" rtlCol="0" anchor="ctr"/>
          <a:lstStyle/>
          <a:p>
            <a:pPr marL="0" indent="0" algn="r">
              <a:buNone/>
            </a:pPr>
            <a:r>
              <a:rPr lang="en-US" sz="1050" dirty="0">
                <a:solidFill>
                  <a:srgbClr val="5E6B73"/>
                </a:solidFill>
              </a:rPr>
              <a:t>Slide 10</a:t>
            </a:r>
            <a:endParaRPr lang="en-US" sz="1050" dirty="0"/>
          </a:p>
        </p:txBody>
      </p:sp>
      <p:sp>
        <p:nvSpPr>
          <p:cNvPr id="4" name="Shape 2"/>
          <p:cNvSpPr/>
          <p:nvPr/>
        </p:nvSpPr>
        <p:spPr>
          <a:xfrm>
            <a:off x="502920" y="804672"/>
            <a:ext cx="11155680" cy="0"/>
          </a:xfrm>
          <a:prstGeom prst="line">
            <a:avLst/>
          </a:prstGeom>
          <a:noFill/>
          <a:ln w="15240">
            <a:solidFill>
              <a:srgbClr val="168AAD">
                <a:alpha val="90000"/>
              </a:srgbClr>
            </a:solidFill>
            <a:prstDash val="solid"/>
          </a:ln>
        </p:spPr>
        <p:txBody>
          <a:bodyPr/>
          <a:lstStyle/>
          <a:p>
            <a:endParaRPr lang="en-GB"/>
          </a:p>
        </p:txBody>
      </p:sp>
      <p:sp>
        <p:nvSpPr>
          <p:cNvPr id="7" name="Shape 4"/>
          <p:cNvSpPr/>
          <p:nvPr/>
        </p:nvSpPr>
        <p:spPr>
          <a:xfrm>
            <a:off x="1188720" y="5138928"/>
            <a:ext cx="9829800" cy="822960"/>
          </a:xfrm>
          <a:prstGeom prst="roundRect">
            <a:avLst>
              <a:gd name="adj" fmla="val 6667"/>
            </a:avLst>
          </a:prstGeom>
          <a:solidFill>
            <a:srgbClr val="FFFFFF"/>
          </a:solidFill>
          <a:ln w="8890">
            <a:solidFill>
              <a:srgbClr val="D7E4EA"/>
            </a:solidFill>
            <a:prstDash val="solid"/>
          </a:ln>
        </p:spPr>
        <p:txBody>
          <a:bodyPr/>
          <a:lstStyle/>
          <a:p>
            <a:endParaRPr lang="en-GB"/>
          </a:p>
        </p:txBody>
      </p:sp>
      <p:sp>
        <p:nvSpPr>
          <p:cNvPr id="8" name="Shape 5"/>
          <p:cNvSpPr/>
          <p:nvPr/>
        </p:nvSpPr>
        <p:spPr>
          <a:xfrm>
            <a:off x="1188720" y="5138928"/>
            <a:ext cx="82296" cy="822960"/>
          </a:xfrm>
          <a:prstGeom prst="rect">
            <a:avLst/>
          </a:prstGeom>
          <a:solidFill>
            <a:srgbClr val="168AAD"/>
          </a:solidFill>
          <a:ln w="12700">
            <a:solidFill>
              <a:srgbClr val="168AAD">
                <a:alpha val="0"/>
              </a:srgbClr>
            </a:solidFill>
            <a:prstDash val="solid"/>
          </a:ln>
        </p:spPr>
        <p:txBody>
          <a:bodyPr/>
          <a:lstStyle/>
          <a:p>
            <a:endParaRPr lang="en-GB"/>
          </a:p>
        </p:txBody>
      </p:sp>
      <p:sp>
        <p:nvSpPr>
          <p:cNvPr id="9" name="Text 6"/>
          <p:cNvSpPr/>
          <p:nvPr/>
        </p:nvSpPr>
        <p:spPr>
          <a:xfrm>
            <a:off x="1353312" y="5220476"/>
            <a:ext cx="9573768" cy="704088"/>
          </a:xfrm>
          <a:prstGeom prst="rect">
            <a:avLst/>
          </a:prstGeom>
          <a:noFill/>
          <a:ln/>
        </p:spPr>
        <p:txBody>
          <a:bodyPr wrap="square" lIns="0" tIns="0" rIns="0" bIns="0" rtlCol="0" anchor="ctr"/>
          <a:lstStyle/>
          <a:p>
            <a:pPr marL="0" indent="0">
              <a:lnSpc>
                <a:spcPct val="200000"/>
              </a:lnSpc>
              <a:buNone/>
            </a:pPr>
            <a:r>
              <a:rPr lang="en-US" b="1" dirty="0">
                <a:solidFill>
                  <a:srgbClr val="17324D"/>
                </a:solidFill>
              </a:rPr>
              <a:t>Insight</a:t>
            </a:r>
          </a:p>
          <a:p>
            <a:r>
              <a:rPr lang="en-US" dirty="0">
                <a:solidFill>
                  <a:srgbClr val="1B1B1B"/>
                </a:solidFill>
              </a:rPr>
              <a:t>The barriers are not isolated. They reinforce each other and produce a cycle of quality failure.</a:t>
            </a:r>
            <a:endParaRPr lang="en-US" dirty="0"/>
          </a:p>
          <a:p>
            <a:pPr marL="0" indent="0">
              <a:buNone/>
            </a:pPr>
            <a:endParaRPr lang="en-US" dirty="0"/>
          </a:p>
        </p:txBody>
      </p:sp>
      <p:sp>
        <p:nvSpPr>
          <p:cNvPr id="11" name="Text 8"/>
          <p:cNvSpPr/>
          <p:nvPr/>
        </p:nvSpPr>
        <p:spPr>
          <a:xfrm>
            <a:off x="502920" y="6547104"/>
            <a:ext cx="4754880" cy="109728"/>
          </a:xfrm>
          <a:prstGeom prst="rect">
            <a:avLst/>
          </a:prstGeom>
          <a:noFill/>
          <a:ln/>
        </p:spPr>
        <p:txBody>
          <a:bodyPr wrap="square" lIns="0" tIns="0" rIns="0" bIns="0" rtlCol="0" anchor="ctr"/>
          <a:lstStyle/>
          <a:p>
            <a:pPr marL="0" indent="0">
              <a:buNone/>
            </a:pPr>
            <a:r>
              <a:rPr lang="en-US" sz="750" dirty="0">
                <a:solidFill>
                  <a:srgbClr val="5E6B73"/>
                </a:solidFill>
              </a:rPr>
              <a:t>Flight Foods Ltd | Effective Teamwork and Communication</a:t>
            </a:r>
            <a:endParaRPr lang="en-US" sz="750" dirty="0"/>
          </a:p>
        </p:txBody>
      </p:sp>
      <p:graphicFrame>
        <p:nvGraphicFramePr>
          <p:cNvPr id="13" name="Content Placeholder 2">
            <a:extLst>
              <a:ext uri="{FF2B5EF4-FFF2-40B4-BE49-F238E27FC236}">
                <a16:creationId xmlns:a16="http://schemas.microsoft.com/office/drawing/2014/main" id="{5D9BEA47-513D-20BF-04D6-2B17AD6088E7}"/>
              </a:ext>
            </a:extLst>
          </p:cNvPr>
          <p:cNvGraphicFramePr>
            <a:graphicFrameLocks/>
          </p:cNvGraphicFramePr>
          <p:nvPr>
            <p:extLst>
              <p:ext uri="{D42A27DB-BD31-4B8C-83A1-F6EECF244321}">
                <p14:modId xmlns:p14="http://schemas.microsoft.com/office/powerpoint/2010/main" val="2975098609"/>
              </p:ext>
            </p:extLst>
          </p:nvPr>
        </p:nvGraphicFramePr>
        <p:xfrm>
          <a:off x="1188720" y="1060704"/>
          <a:ext cx="9829800" cy="38371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0">
    <p:bg>
      <p:bgPr>
        <a:solidFill>
          <a:srgbClr val="FBFBF7"/>
        </a:solidFill>
        <a:effectLst/>
      </p:bgPr>
    </p:bg>
    <p:spTree>
      <p:nvGrpSpPr>
        <p:cNvPr id="1" name=""/>
        <p:cNvGrpSpPr/>
        <p:nvPr/>
      </p:nvGrpSpPr>
      <p:grpSpPr>
        <a:xfrm>
          <a:off x="0" y="0"/>
          <a:ext cx="0" cy="0"/>
          <a:chOff x="0" y="0"/>
          <a:chExt cx="0" cy="0"/>
        </a:xfrm>
      </p:grpSpPr>
      <p:sp>
        <p:nvSpPr>
          <p:cNvPr id="2" name="Text 0"/>
          <p:cNvSpPr/>
          <p:nvPr/>
        </p:nvSpPr>
        <p:spPr>
          <a:xfrm>
            <a:off x="502920" y="256032"/>
            <a:ext cx="8961120" cy="411480"/>
          </a:xfrm>
          <a:prstGeom prst="rect">
            <a:avLst/>
          </a:prstGeom>
          <a:noFill/>
          <a:ln/>
        </p:spPr>
        <p:txBody>
          <a:bodyPr wrap="square" lIns="0" tIns="0" rIns="0" bIns="0" rtlCol="0" anchor="ctr"/>
          <a:lstStyle/>
          <a:p>
            <a:pPr marL="0" indent="0">
              <a:buNone/>
            </a:pPr>
            <a:r>
              <a:rPr lang="en-US" sz="2800" b="1" dirty="0">
                <a:solidFill>
                  <a:srgbClr val="17324D"/>
                </a:solidFill>
              </a:rPr>
              <a:t>Integrated Recommendations</a:t>
            </a:r>
            <a:endParaRPr lang="en-US" sz="2800" dirty="0"/>
          </a:p>
        </p:txBody>
      </p:sp>
      <p:sp>
        <p:nvSpPr>
          <p:cNvPr id="3" name="Text 1"/>
          <p:cNvSpPr/>
          <p:nvPr/>
        </p:nvSpPr>
        <p:spPr>
          <a:xfrm>
            <a:off x="9875520" y="292608"/>
            <a:ext cx="1828800" cy="182880"/>
          </a:xfrm>
          <a:prstGeom prst="rect">
            <a:avLst/>
          </a:prstGeom>
          <a:noFill/>
          <a:ln/>
        </p:spPr>
        <p:txBody>
          <a:bodyPr wrap="square" lIns="0" tIns="0" rIns="0" bIns="0" rtlCol="0" anchor="ctr"/>
          <a:lstStyle/>
          <a:p>
            <a:pPr marL="0" indent="0" algn="r">
              <a:buNone/>
            </a:pPr>
            <a:r>
              <a:rPr lang="en-US" sz="1050" dirty="0">
                <a:solidFill>
                  <a:srgbClr val="5E6B73"/>
                </a:solidFill>
              </a:rPr>
              <a:t>Slide 11</a:t>
            </a:r>
            <a:endParaRPr lang="en-US" sz="1050" dirty="0"/>
          </a:p>
        </p:txBody>
      </p:sp>
      <p:sp>
        <p:nvSpPr>
          <p:cNvPr id="4" name="Shape 2"/>
          <p:cNvSpPr/>
          <p:nvPr/>
        </p:nvSpPr>
        <p:spPr>
          <a:xfrm>
            <a:off x="502920" y="804672"/>
            <a:ext cx="11155680" cy="0"/>
          </a:xfrm>
          <a:prstGeom prst="line">
            <a:avLst/>
          </a:prstGeom>
          <a:noFill/>
          <a:ln w="15240">
            <a:solidFill>
              <a:srgbClr val="168AAD">
                <a:alpha val="90000"/>
              </a:srgbClr>
            </a:solidFill>
            <a:prstDash val="solid"/>
          </a:ln>
        </p:spPr>
        <p:txBody>
          <a:bodyPr/>
          <a:lstStyle/>
          <a:p>
            <a:endParaRPr lang="en-GB"/>
          </a:p>
        </p:txBody>
      </p:sp>
      <p:pic>
        <p:nvPicPr>
          <p:cNvPr id="5" name="Image 0" descr="/mnt/data/wide_indoor_corporate_training_room_scene_a_clean_batch_3.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40678" y="1143000"/>
            <a:ext cx="4159325" cy="2340864"/>
          </a:xfrm>
          <a:prstGeom prst="rect">
            <a:avLst/>
          </a:prstGeom>
        </p:spPr>
      </p:pic>
      <p:sp>
        <p:nvSpPr>
          <p:cNvPr id="6" name="Shape 3"/>
          <p:cNvSpPr/>
          <p:nvPr/>
        </p:nvSpPr>
        <p:spPr>
          <a:xfrm>
            <a:off x="640080" y="3794760"/>
            <a:ext cx="4160520" cy="1645920"/>
          </a:xfrm>
          <a:prstGeom prst="roundRect">
            <a:avLst>
              <a:gd name="adj" fmla="val 3333"/>
            </a:avLst>
          </a:prstGeom>
          <a:solidFill>
            <a:srgbClr val="FFFFFF"/>
          </a:solidFill>
          <a:ln w="8890">
            <a:solidFill>
              <a:srgbClr val="D7E4EA"/>
            </a:solidFill>
            <a:prstDash val="solid"/>
          </a:ln>
        </p:spPr>
        <p:txBody>
          <a:bodyPr/>
          <a:lstStyle/>
          <a:p>
            <a:endParaRPr lang="en-GB"/>
          </a:p>
        </p:txBody>
      </p:sp>
      <p:sp>
        <p:nvSpPr>
          <p:cNvPr id="7" name="Shape 4"/>
          <p:cNvSpPr/>
          <p:nvPr/>
        </p:nvSpPr>
        <p:spPr>
          <a:xfrm>
            <a:off x="640080" y="3794760"/>
            <a:ext cx="82296" cy="1645920"/>
          </a:xfrm>
          <a:prstGeom prst="rect">
            <a:avLst/>
          </a:prstGeom>
          <a:solidFill>
            <a:srgbClr val="168AAD"/>
          </a:solidFill>
          <a:ln w="12700">
            <a:solidFill>
              <a:srgbClr val="168AAD">
                <a:alpha val="0"/>
              </a:srgbClr>
            </a:solidFill>
            <a:prstDash val="solid"/>
          </a:ln>
        </p:spPr>
        <p:txBody>
          <a:bodyPr/>
          <a:lstStyle/>
          <a:p>
            <a:endParaRPr lang="en-GB"/>
          </a:p>
        </p:txBody>
      </p:sp>
      <p:sp>
        <p:nvSpPr>
          <p:cNvPr id="8" name="Text 5"/>
          <p:cNvSpPr/>
          <p:nvPr/>
        </p:nvSpPr>
        <p:spPr>
          <a:xfrm>
            <a:off x="804672" y="3913632"/>
            <a:ext cx="3904488" cy="201168"/>
          </a:xfrm>
          <a:prstGeom prst="rect">
            <a:avLst/>
          </a:prstGeom>
          <a:noFill/>
          <a:ln/>
        </p:spPr>
        <p:txBody>
          <a:bodyPr wrap="square" lIns="0" tIns="0" rIns="0" bIns="0" rtlCol="0" anchor="ctr"/>
          <a:lstStyle/>
          <a:p>
            <a:pPr marL="0" indent="0">
              <a:buNone/>
            </a:pPr>
            <a:r>
              <a:rPr lang="en-US" b="1" dirty="0">
                <a:solidFill>
                  <a:srgbClr val="17324D"/>
                </a:solidFill>
              </a:rPr>
              <a:t>Training scene</a:t>
            </a:r>
            <a:endParaRPr lang="en-US" dirty="0"/>
          </a:p>
        </p:txBody>
      </p:sp>
      <p:sp>
        <p:nvSpPr>
          <p:cNvPr id="9" name="Text 6"/>
          <p:cNvSpPr/>
          <p:nvPr/>
        </p:nvSpPr>
        <p:spPr>
          <a:xfrm>
            <a:off x="804672" y="4233672"/>
            <a:ext cx="3840480" cy="1143000"/>
          </a:xfrm>
          <a:prstGeom prst="rect">
            <a:avLst/>
          </a:prstGeom>
          <a:noFill/>
          <a:ln/>
        </p:spPr>
        <p:txBody>
          <a:bodyPr wrap="square" lIns="254" tIns="254" rIns="254" bIns="254" rtlCol="0" anchor="ctr">
            <a:normAutofit/>
          </a:bodyPr>
          <a:lstStyle/>
          <a:p>
            <a:pPr marL="0" indent="0">
              <a:buNone/>
            </a:pPr>
            <a:r>
              <a:rPr lang="en-US" sz="1500" dirty="0">
                <a:solidFill>
                  <a:srgbClr val="1B1B1B"/>
                </a:solidFill>
              </a:rPr>
              <a:t>Practical hygiene demonstrations help workers practise the rule, not only hear the rule.</a:t>
            </a:r>
            <a:endParaRPr lang="en-US" sz="1500" dirty="0"/>
          </a:p>
        </p:txBody>
      </p:sp>
      <p:sp>
        <p:nvSpPr>
          <p:cNvPr id="10" name="Shape 7"/>
          <p:cNvSpPr/>
          <p:nvPr/>
        </p:nvSpPr>
        <p:spPr>
          <a:xfrm>
            <a:off x="5074920" y="1298448"/>
            <a:ext cx="1481328" cy="4251960"/>
          </a:xfrm>
          <a:prstGeom prst="roundRect">
            <a:avLst>
              <a:gd name="adj" fmla="val 3704"/>
            </a:avLst>
          </a:prstGeom>
          <a:solidFill>
            <a:srgbClr val="EAF4FB"/>
          </a:solidFill>
          <a:ln w="8890">
            <a:solidFill>
              <a:srgbClr val="D7E4EA"/>
            </a:solidFill>
            <a:prstDash val="solid"/>
          </a:ln>
        </p:spPr>
        <p:txBody>
          <a:bodyPr/>
          <a:lstStyle/>
          <a:p>
            <a:endParaRPr lang="en-GB"/>
          </a:p>
        </p:txBody>
      </p:sp>
      <p:sp>
        <p:nvSpPr>
          <p:cNvPr id="11" name="Shape 8"/>
          <p:cNvSpPr/>
          <p:nvPr/>
        </p:nvSpPr>
        <p:spPr>
          <a:xfrm>
            <a:off x="5074920" y="1298448"/>
            <a:ext cx="82296" cy="4251960"/>
          </a:xfrm>
          <a:prstGeom prst="rect">
            <a:avLst/>
          </a:prstGeom>
          <a:solidFill>
            <a:srgbClr val="168AAD"/>
          </a:solidFill>
          <a:ln w="12700">
            <a:solidFill>
              <a:srgbClr val="168AAD">
                <a:alpha val="0"/>
              </a:srgbClr>
            </a:solidFill>
            <a:prstDash val="solid"/>
          </a:ln>
        </p:spPr>
        <p:txBody>
          <a:bodyPr/>
          <a:lstStyle/>
          <a:p>
            <a:endParaRPr lang="en-GB"/>
          </a:p>
        </p:txBody>
      </p:sp>
      <p:sp>
        <p:nvSpPr>
          <p:cNvPr id="12" name="Text 9"/>
          <p:cNvSpPr/>
          <p:nvPr/>
        </p:nvSpPr>
        <p:spPr>
          <a:xfrm>
            <a:off x="5239512" y="1417320"/>
            <a:ext cx="1225296" cy="201168"/>
          </a:xfrm>
          <a:prstGeom prst="rect">
            <a:avLst/>
          </a:prstGeom>
          <a:noFill/>
          <a:ln/>
        </p:spPr>
        <p:txBody>
          <a:bodyPr wrap="square" lIns="0" tIns="0" rIns="0" bIns="0" rtlCol="0" anchor="ctr"/>
          <a:lstStyle/>
          <a:p>
            <a:pPr marL="0" indent="0">
              <a:buNone/>
            </a:pPr>
            <a:r>
              <a:rPr lang="en-US" b="1">
                <a:solidFill>
                  <a:srgbClr val="17324D"/>
                </a:solidFill>
              </a:rPr>
              <a:t>Training </a:t>
            </a:r>
            <a:endParaRPr lang="en-US" dirty="0"/>
          </a:p>
        </p:txBody>
      </p:sp>
      <p:sp>
        <p:nvSpPr>
          <p:cNvPr id="13" name="Text 10"/>
          <p:cNvSpPr/>
          <p:nvPr/>
        </p:nvSpPr>
        <p:spPr>
          <a:xfrm>
            <a:off x="5239512" y="1737360"/>
            <a:ext cx="1161288" cy="3749040"/>
          </a:xfrm>
          <a:prstGeom prst="rect">
            <a:avLst/>
          </a:prstGeom>
          <a:noFill/>
          <a:ln/>
        </p:spPr>
        <p:txBody>
          <a:bodyPr wrap="square" lIns="254" tIns="254" rIns="254" bIns="254" rtlCol="0" anchor="ctr">
            <a:normAutofit/>
          </a:bodyPr>
          <a:lstStyle/>
          <a:p>
            <a:pPr marL="0" indent="0">
              <a:buNone/>
            </a:pPr>
            <a:r>
              <a:rPr lang="en-US" sz="1220" dirty="0">
                <a:solidFill>
                  <a:srgbClr val="1B1B1B"/>
                </a:solidFill>
              </a:rPr>
              <a:t>Induction before work</a:t>
            </a:r>
            <a:endParaRPr lang="en-US" sz="1220" dirty="0"/>
          </a:p>
          <a:p>
            <a:pPr marL="0" indent="0">
              <a:buNone/>
            </a:pPr>
            <a:r>
              <a:rPr lang="en-US" sz="1220" dirty="0">
                <a:solidFill>
                  <a:srgbClr val="1B1B1B"/>
                </a:solidFill>
              </a:rPr>
              <a:t>Demonstrations</a:t>
            </a:r>
            <a:endParaRPr lang="en-US" sz="1220" dirty="0"/>
          </a:p>
          <a:p>
            <a:pPr marL="0" indent="0">
              <a:buNone/>
            </a:pPr>
            <a:r>
              <a:rPr lang="en-US" sz="1220" dirty="0">
                <a:solidFill>
                  <a:srgbClr val="1B1B1B"/>
                </a:solidFill>
              </a:rPr>
              <a:t>Refresher sessions</a:t>
            </a:r>
            <a:endParaRPr lang="en-US" sz="1220" dirty="0"/>
          </a:p>
        </p:txBody>
      </p:sp>
      <p:sp>
        <p:nvSpPr>
          <p:cNvPr id="14" name="Shape 11"/>
          <p:cNvSpPr/>
          <p:nvPr/>
        </p:nvSpPr>
        <p:spPr>
          <a:xfrm>
            <a:off x="6720840" y="1298448"/>
            <a:ext cx="1481328" cy="4251960"/>
          </a:xfrm>
          <a:prstGeom prst="roundRect">
            <a:avLst>
              <a:gd name="adj" fmla="val 3704"/>
            </a:avLst>
          </a:prstGeom>
          <a:solidFill>
            <a:srgbClr val="E8F5F2"/>
          </a:solidFill>
          <a:ln w="8890">
            <a:solidFill>
              <a:srgbClr val="D7E4EA"/>
            </a:solidFill>
            <a:prstDash val="solid"/>
          </a:ln>
        </p:spPr>
        <p:txBody>
          <a:bodyPr/>
          <a:lstStyle/>
          <a:p>
            <a:endParaRPr lang="en-GB"/>
          </a:p>
        </p:txBody>
      </p:sp>
      <p:sp>
        <p:nvSpPr>
          <p:cNvPr id="15" name="Shape 12"/>
          <p:cNvSpPr/>
          <p:nvPr/>
        </p:nvSpPr>
        <p:spPr>
          <a:xfrm>
            <a:off x="6720840" y="1298448"/>
            <a:ext cx="82296" cy="4251960"/>
          </a:xfrm>
          <a:prstGeom prst="rect">
            <a:avLst/>
          </a:prstGeom>
          <a:solidFill>
            <a:srgbClr val="2A9D8F"/>
          </a:solidFill>
          <a:ln w="12700">
            <a:solidFill>
              <a:srgbClr val="2A9D8F">
                <a:alpha val="0"/>
              </a:srgbClr>
            </a:solidFill>
            <a:prstDash val="solid"/>
          </a:ln>
        </p:spPr>
        <p:txBody>
          <a:bodyPr/>
          <a:lstStyle/>
          <a:p>
            <a:endParaRPr lang="en-GB"/>
          </a:p>
        </p:txBody>
      </p:sp>
      <p:sp>
        <p:nvSpPr>
          <p:cNvPr id="16" name="Text 13"/>
          <p:cNvSpPr/>
          <p:nvPr/>
        </p:nvSpPr>
        <p:spPr>
          <a:xfrm>
            <a:off x="6885432" y="1417320"/>
            <a:ext cx="1225296" cy="320040"/>
          </a:xfrm>
          <a:prstGeom prst="rect">
            <a:avLst/>
          </a:prstGeom>
          <a:noFill/>
          <a:ln/>
        </p:spPr>
        <p:txBody>
          <a:bodyPr wrap="square" lIns="0" tIns="0" rIns="0" bIns="0" rtlCol="0" anchor="ctr"/>
          <a:lstStyle/>
          <a:p>
            <a:pPr marL="0" indent="0">
              <a:buNone/>
            </a:pPr>
            <a:r>
              <a:rPr lang="en-US" b="1" dirty="0">
                <a:solidFill>
                  <a:srgbClr val="17324D"/>
                </a:solidFill>
              </a:rPr>
              <a:t>Communication</a:t>
            </a:r>
            <a:endParaRPr lang="en-US" dirty="0"/>
          </a:p>
        </p:txBody>
      </p:sp>
      <p:sp>
        <p:nvSpPr>
          <p:cNvPr id="17" name="Text 14"/>
          <p:cNvSpPr/>
          <p:nvPr/>
        </p:nvSpPr>
        <p:spPr>
          <a:xfrm>
            <a:off x="6885432" y="1737360"/>
            <a:ext cx="1161288" cy="3749040"/>
          </a:xfrm>
          <a:prstGeom prst="rect">
            <a:avLst/>
          </a:prstGeom>
          <a:noFill/>
          <a:ln/>
        </p:spPr>
        <p:txBody>
          <a:bodyPr wrap="square" lIns="254" tIns="254" rIns="254" bIns="254" rtlCol="0" anchor="ctr">
            <a:normAutofit/>
          </a:bodyPr>
          <a:lstStyle/>
          <a:p>
            <a:pPr marL="0" indent="0">
              <a:buNone/>
            </a:pPr>
            <a:r>
              <a:rPr lang="en-US" sz="1220" dirty="0">
                <a:solidFill>
                  <a:srgbClr val="1B1B1B"/>
                </a:solidFill>
              </a:rPr>
              <a:t>Visual signs</a:t>
            </a:r>
            <a:endParaRPr lang="en-US" sz="1220" dirty="0"/>
          </a:p>
          <a:p>
            <a:pPr marL="0" indent="0">
              <a:buNone/>
            </a:pPr>
            <a:r>
              <a:rPr lang="en-US" sz="1220" dirty="0">
                <a:solidFill>
                  <a:srgbClr val="1B1B1B"/>
                </a:solidFill>
              </a:rPr>
              <a:t>Quiet briefings</a:t>
            </a:r>
            <a:endParaRPr lang="en-US" sz="1220" dirty="0"/>
          </a:p>
          <a:p>
            <a:pPr marL="0" indent="0">
              <a:buNone/>
            </a:pPr>
            <a:r>
              <a:rPr lang="en-US" sz="1220" dirty="0">
                <a:solidFill>
                  <a:srgbClr val="1B1B1B"/>
                </a:solidFill>
              </a:rPr>
              <a:t>Teach-back checks</a:t>
            </a:r>
            <a:endParaRPr lang="en-US" sz="1220" dirty="0"/>
          </a:p>
        </p:txBody>
      </p:sp>
      <p:sp>
        <p:nvSpPr>
          <p:cNvPr id="18" name="Shape 15"/>
          <p:cNvSpPr/>
          <p:nvPr/>
        </p:nvSpPr>
        <p:spPr>
          <a:xfrm>
            <a:off x="8366760" y="1298448"/>
            <a:ext cx="1481328" cy="4251960"/>
          </a:xfrm>
          <a:prstGeom prst="roundRect">
            <a:avLst>
              <a:gd name="adj" fmla="val 3704"/>
            </a:avLst>
          </a:prstGeom>
          <a:solidFill>
            <a:srgbClr val="EAF4FB"/>
          </a:solidFill>
          <a:ln w="8890">
            <a:solidFill>
              <a:srgbClr val="D7E4EA"/>
            </a:solidFill>
            <a:prstDash val="solid"/>
          </a:ln>
        </p:spPr>
        <p:txBody>
          <a:bodyPr/>
          <a:lstStyle/>
          <a:p>
            <a:endParaRPr lang="en-GB"/>
          </a:p>
        </p:txBody>
      </p:sp>
      <p:sp>
        <p:nvSpPr>
          <p:cNvPr id="19" name="Shape 16"/>
          <p:cNvSpPr/>
          <p:nvPr/>
        </p:nvSpPr>
        <p:spPr>
          <a:xfrm>
            <a:off x="8366760" y="1298448"/>
            <a:ext cx="82296" cy="4251960"/>
          </a:xfrm>
          <a:prstGeom prst="rect">
            <a:avLst/>
          </a:prstGeom>
          <a:solidFill>
            <a:srgbClr val="168AAD"/>
          </a:solidFill>
          <a:ln w="12700">
            <a:solidFill>
              <a:srgbClr val="168AAD">
                <a:alpha val="0"/>
              </a:srgbClr>
            </a:solidFill>
            <a:prstDash val="solid"/>
          </a:ln>
        </p:spPr>
        <p:txBody>
          <a:bodyPr/>
          <a:lstStyle/>
          <a:p>
            <a:endParaRPr lang="en-GB"/>
          </a:p>
        </p:txBody>
      </p:sp>
      <p:sp>
        <p:nvSpPr>
          <p:cNvPr id="20" name="Text 17"/>
          <p:cNvSpPr/>
          <p:nvPr/>
        </p:nvSpPr>
        <p:spPr>
          <a:xfrm>
            <a:off x="8531352" y="1417320"/>
            <a:ext cx="1225296" cy="201168"/>
          </a:xfrm>
          <a:prstGeom prst="rect">
            <a:avLst/>
          </a:prstGeom>
          <a:noFill/>
          <a:ln/>
        </p:spPr>
        <p:txBody>
          <a:bodyPr wrap="square" lIns="0" tIns="0" rIns="0" bIns="0" rtlCol="0" anchor="ctr"/>
          <a:lstStyle/>
          <a:p>
            <a:pPr marL="0" indent="0">
              <a:buNone/>
            </a:pPr>
            <a:r>
              <a:rPr lang="en-US" b="1" dirty="0">
                <a:solidFill>
                  <a:srgbClr val="17324D"/>
                </a:solidFill>
              </a:rPr>
              <a:t>Leadership</a:t>
            </a:r>
            <a:endParaRPr lang="en-US" dirty="0"/>
          </a:p>
        </p:txBody>
      </p:sp>
      <p:sp>
        <p:nvSpPr>
          <p:cNvPr id="21" name="Text 18"/>
          <p:cNvSpPr/>
          <p:nvPr/>
        </p:nvSpPr>
        <p:spPr>
          <a:xfrm>
            <a:off x="8531352" y="1737360"/>
            <a:ext cx="1161288" cy="3749040"/>
          </a:xfrm>
          <a:prstGeom prst="rect">
            <a:avLst/>
          </a:prstGeom>
          <a:noFill/>
          <a:ln/>
        </p:spPr>
        <p:txBody>
          <a:bodyPr wrap="square" lIns="254" tIns="254" rIns="254" bIns="254" rtlCol="0" anchor="ctr">
            <a:normAutofit/>
          </a:bodyPr>
          <a:lstStyle/>
          <a:p>
            <a:pPr marL="0" indent="0">
              <a:buNone/>
            </a:pPr>
            <a:r>
              <a:rPr lang="en-US" sz="1220" dirty="0">
                <a:solidFill>
                  <a:srgbClr val="1B1B1B"/>
                </a:solidFill>
              </a:rPr>
              <a:t>Respectful feedback</a:t>
            </a:r>
            <a:endParaRPr lang="en-US" sz="1220" dirty="0"/>
          </a:p>
          <a:p>
            <a:pPr marL="0" indent="0">
              <a:buNone/>
            </a:pPr>
            <a:r>
              <a:rPr lang="en-US" sz="1220" dirty="0">
                <a:solidFill>
                  <a:srgbClr val="1B1B1B"/>
                </a:solidFill>
              </a:rPr>
              <a:t>Coaching for Gary</a:t>
            </a:r>
            <a:endParaRPr lang="en-US" sz="1220" dirty="0"/>
          </a:p>
          <a:p>
            <a:pPr marL="0" indent="0">
              <a:buNone/>
            </a:pPr>
            <a:r>
              <a:rPr lang="en-US" sz="1220" dirty="0">
                <a:solidFill>
                  <a:srgbClr val="1B1B1B"/>
                </a:solidFill>
              </a:rPr>
              <a:t>Open reporting</a:t>
            </a:r>
            <a:endParaRPr lang="en-US" sz="1220" dirty="0"/>
          </a:p>
        </p:txBody>
      </p:sp>
      <p:sp>
        <p:nvSpPr>
          <p:cNvPr id="22" name="Shape 19"/>
          <p:cNvSpPr/>
          <p:nvPr/>
        </p:nvSpPr>
        <p:spPr>
          <a:xfrm>
            <a:off x="10012680" y="1298448"/>
            <a:ext cx="1481328" cy="4251960"/>
          </a:xfrm>
          <a:prstGeom prst="roundRect">
            <a:avLst>
              <a:gd name="adj" fmla="val 3704"/>
            </a:avLst>
          </a:prstGeom>
          <a:solidFill>
            <a:srgbClr val="E8F5F2"/>
          </a:solidFill>
          <a:ln w="8890">
            <a:solidFill>
              <a:srgbClr val="D7E4EA"/>
            </a:solidFill>
            <a:prstDash val="solid"/>
          </a:ln>
        </p:spPr>
        <p:txBody>
          <a:bodyPr/>
          <a:lstStyle/>
          <a:p>
            <a:endParaRPr lang="en-GB"/>
          </a:p>
        </p:txBody>
      </p:sp>
      <p:sp>
        <p:nvSpPr>
          <p:cNvPr id="23" name="Shape 20"/>
          <p:cNvSpPr/>
          <p:nvPr/>
        </p:nvSpPr>
        <p:spPr>
          <a:xfrm>
            <a:off x="10012680" y="1298448"/>
            <a:ext cx="82296" cy="4251960"/>
          </a:xfrm>
          <a:prstGeom prst="rect">
            <a:avLst/>
          </a:prstGeom>
          <a:solidFill>
            <a:srgbClr val="2A9D8F"/>
          </a:solidFill>
          <a:ln w="12700">
            <a:solidFill>
              <a:srgbClr val="2A9D8F">
                <a:alpha val="0"/>
              </a:srgbClr>
            </a:solidFill>
            <a:prstDash val="solid"/>
          </a:ln>
        </p:spPr>
        <p:txBody>
          <a:bodyPr/>
          <a:lstStyle/>
          <a:p>
            <a:endParaRPr lang="en-GB"/>
          </a:p>
        </p:txBody>
      </p:sp>
      <p:sp>
        <p:nvSpPr>
          <p:cNvPr id="24" name="Text 21"/>
          <p:cNvSpPr/>
          <p:nvPr/>
        </p:nvSpPr>
        <p:spPr>
          <a:xfrm>
            <a:off x="10177272" y="1417320"/>
            <a:ext cx="1225296" cy="201168"/>
          </a:xfrm>
          <a:prstGeom prst="rect">
            <a:avLst/>
          </a:prstGeom>
          <a:noFill/>
          <a:ln/>
        </p:spPr>
        <p:txBody>
          <a:bodyPr wrap="square" lIns="0" tIns="0" rIns="0" bIns="0" rtlCol="0" anchor="ctr"/>
          <a:lstStyle/>
          <a:p>
            <a:pPr marL="0" indent="0">
              <a:buNone/>
            </a:pPr>
            <a:r>
              <a:rPr lang="en-US" b="1" dirty="0">
                <a:solidFill>
                  <a:srgbClr val="17324D"/>
                </a:solidFill>
              </a:rPr>
              <a:t>Systems</a:t>
            </a:r>
            <a:endParaRPr lang="en-US" dirty="0"/>
          </a:p>
        </p:txBody>
      </p:sp>
      <p:sp>
        <p:nvSpPr>
          <p:cNvPr id="25" name="Text 22"/>
          <p:cNvSpPr/>
          <p:nvPr/>
        </p:nvSpPr>
        <p:spPr>
          <a:xfrm>
            <a:off x="10177272" y="1737360"/>
            <a:ext cx="1161288" cy="3749040"/>
          </a:xfrm>
          <a:prstGeom prst="rect">
            <a:avLst/>
          </a:prstGeom>
          <a:noFill/>
          <a:ln/>
        </p:spPr>
        <p:txBody>
          <a:bodyPr wrap="square" lIns="254" tIns="254" rIns="254" bIns="254" rtlCol="0" anchor="ctr">
            <a:normAutofit/>
          </a:bodyPr>
          <a:lstStyle/>
          <a:p>
            <a:pPr marL="0" indent="0">
              <a:buNone/>
            </a:pPr>
            <a:r>
              <a:rPr lang="en-US" sz="1220" dirty="0">
                <a:solidFill>
                  <a:srgbClr val="1B1B1B"/>
                </a:solidFill>
              </a:rPr>
              <a:t>Noise review</a:t>
            </a:r>
            <a:endParaRPr lang="en-US" sz="1220" dirty="0"/>
          </a:p>
          <a:p>
            <a:pPr marL="0" indent="0">
              <a:buNone/>
            </a:pPr>
            <a:r>
              <a:rPr lang="en-US" sz="1220" dirty="0">
                <a:solidFill>
                  <a:srgbClr val="1B1B1B"/>
                </a:solidFill>
              </a:rPr>
              <a:t>Hygiene audits</a:t>
            </a:r>
            <a:endParaRPr lang="en-US" sz="1220" dirty="0"/>
          </a:p>
          <a:p>
            <a:pPr marL="0" indent="0">
              <a:buNone/>
            </a:pPr>
            <a:r>
              <a:rPr lang="en-US" sz="1220" dirty="0">
                <a:solidFill>
                  <a:srgbClr val="1B1B1B"/>
                </a:solidFill>
              </a:rPr>
              <a:t>Quality records</a:t>
            </a:r>
            <a:endParaRPr lang="en-US" sz="1220" dirty="0"/>
          </a:p>
        </p:txBody>
      </p:sp>
      <p:sp>
        <p:nvSpPr>
          <p:cNvPr id="26" name="Text 23"/>
          <p:cNvSpPr/>
          <p:nvPr/>
        </p:nvSpPr>
        <p:spPr>
          <a:xfrm>
            <a:off x="5102352" y="5806440"/>
            <a:ext cx="6355080" cy="347472"/>
          </a:xfrm>
          <a:prstGeom prst="rect">
            <a:avLst/>
          </a:prstGeom>
          <a:noFill/>
          <a:ln/>
        </p:spPr>
        <p:txBody>
          <a:bodyPr wrap="square" lIns="0" tIns="0" rIns="0" bIns="0" rtlCol="0" anchor="ctr"/>
          <a:lstStyle/>
          <a:p>
            <a:pPr marL="0" indent="0" algn="ctr">
              <a:buNone/>
            </a:pPr>
            <a:r>
              <a:rPr lang="en-US" sz="1550" b="1" dirty="0">
                <a:solidFill>
                  <a:srgbClr val="17324D"/>
                </a:solidFill>
              </a:rPr>
              <a:t>The aim is not “more signs”. The aim is a managed system where people can understand, practise and report safely.</a:t>
            </a:r>
            <a:endParaRPr lang="en-US" sz="1550" dirty="0"/>
          </a:p>
        </p:txBody>
      </p:sp>
      <p:sp>
        <p:nvSpPr>
          <p:cNvPr id="27" name="Text 24"/>
          <p:cNvSpPr/>
          <p:nvPr/>
        </p:nvSpPr>
        <p:spPr>
          <a:xfrm>
            <a:off x="502920" y="6547104"/>
            <a:ext cx="4754880" cy="109728"/>
          </a:xfrm>
          <a:prstGeom prst="rect">
            <a:avLst/>
          </a:prstGeom>
          <a:noFill/>
          <a:ln/>
        </p:spPr>
        <p:txBody>
          <a:bodyPr wrap="square" lIns="0" tIns="0" rIns="0" bIns="0" rtlCol="0" anchor="ctr"/>
          <a:lstStyle/>
          <a:p>
            <a:pPr marL="0" indent="0">
              <a:buNone/>
            </a:pPr>
            <a:r>
              <a:rPr lang="en-US" sz="750" dirty="0">
                <a:solidFill>
                  <a:srgbClr val="5E6B73"/>
                </a:solidFill>
              </a:rPr>
              <a:t>Flight Foods Ltd | Effective Teamwork and Communication</a:t>
            </a:r>
            <a:endParaRPr lang="en-US" sz="7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1">
    <p:bg>
      <p:bgPr>
        <a:solidFill>
          <a:srgbClr val="FBFBF7"/>
        </a:solidFill>
        <a:effectLst/>
      </p:bgPr>
    </p:bg>
    <p:spTree>
      <p:nvGrpSpPr>
        <p:cNvPr id="1" name=""/>
        <p:cNvGrpSpPr/>
        <p:nvPr/>
      </p:nvGrpSpPr>
      <p:grpSpPr>
        <a:xfrm>
          <a:off x="0" y="0"/>
          <a:ext cx="0" cy="0"/>
          <a:chOff x="0" y="0"/>
          <a:chExt cx="0" cy="0"/>
        </a:xfrm>
      </p:grpSpPr>
      <p:sp>
        <p:nvSpPr>
          <p:cNvPr id="2" name="Text 0"/>
          <p:cNvSpPr/>
          <p:nvPr/>
        </p:nvSpPr>
        <p:spPr>
          <a:xfrm>
            <a:off x="502920" y="256032"/>
            <a:ext cx="8961120" cy="411480"/>
          </a:xfrm>
          <a:prstGeom prst="rect">
            <a:avLst/>
          </a:prstGeom>
          <a:noFill/>
          <a:ln/>
        </p:spPr>
        <p:txBody>
          <a:bodyPr wrap="square" lIns="0" tIns="0" rIns="0" bIns="0" rtlCol="0" anchor="ctr"/>
          <a:lstStyle/>
          <a:p>
            <a:pPr marL="0" indent="0">
              <a:buNone/>
            </a:pPr>
            <a:r>
              <a:rPr lang="en-US" sz="2800" b="1" dirty="0">
                <a:solidFill>
                  <a:srgbClr val="17324D"/>
                </a:solidFill>
              </a:rPr>
              <a:t>Implementation Action Plan</a:t>
            </a:r>
            <a:endParaRPr lang="en-US" sz="2800" dirty="0"/>
          </a:p>
        </p:txBody>
      </p:sp>
      <p:sp>
        <p:nvSpPr>
          <p:cNvPr id="3" name="Text 1"/>
          <p:cNvSpPr/>
          <p:nvPr/>
        </p:nvSpPr>
        <p:spPr>
          <a:xfrm>
            <a:off x="9875520" y="292608"/>
            <a:ext cx="1828800" cy="182880"/>
          </a:xfrm>
          <a:prstGeom prst="rect">
            <a:avLst/>
          </a:prstGeom>
          <a:noFill/>
          <a:ln/>
        </p:spPr>
        <p:txBody>
          <a:bodyPr wrap="square" lIns="0" tIns="0" rIns="0" bIns="0" rtlCol="0" anchor="ctr"/>
          <a:lstStyle/>
          <a:p>
            <a:pPr marL="0" indent="0" algn="r">
              <a:buNone/>
            </a:pPr>
            <a:r>
              <a:rPr lang="en-US" sz="1050" dirty="0">
                <a:solidFill>
                  <a:srgbClr val="5E6B73"/>
                </a:solidFill>
              </a:rPr>
              <a:t>Slide 12</a:t>
            </a:r>
            <a:endParaRPr lang="en-US" sz="1050" dirty="0"/>
          </a:p>
        </p:txBody>
      </p:sp>
      <p:sp>
        <p:nvSpPr>
          <p:cNvPr id="4" name="Shape 2"/>
          <p:cNvSpPr/>
          <p:nvPr/>
        </p:nvSpPr>
        <p:spPr>
          <a:xfrm>
            <a:off x="502920" y="804672"/>
            <a:ext cx="11155680" cy="0"/>
          </a:xfrm>
          <a:prstGeom prst="line">
            <a:avLst/>
          </a:prstGeom>
          <a:noFill/>
          <a:ln w="15240">
            <a:solidFill>
              <a:srgbClr val="168AAD">
                <a:alpha val="90000"/>
              </a:srgbClr>
            </a:solidFill>
            <a:prstDash val="solid"/>
          </a:ln>
        </p:spPr>
        <p:txBody>
          <a:bodyPr/>
          <a:lstStyle/>
          <a:p>
            <a:endParaRPr lang="en-GB"/>
          </a:p>
        </p:txBody>
      </p:sp>
      <p:sp>
        <p:nvSpPr>
          <p:cNvPr id="61" name="Text 59"/>
          <p:cNvSpPr/>
          <p:nvPr/>
        </p:nvSpPr>
        <p:spPr>
          <a:xfrm>
            <a:off x="960120" y="5826970"/>
            <a:ext cx="10241280" cy="292608"/>
          </a:xfrm>
          <a:prstGeom prst="rect">
            <a:avLst/>
          </a:prstGeom>
          <a:noFill/>
          <a:ln/>
        </p:spPr>
        <p:txBody>
          <a:bodyPr wrap="square" lIns="0" tIns="0" rIns="0" bIns="0" rtlCol="0" anchor="ctr"/>
          <a:lstStyle/>
          <a:p>
            <a:pPr marL="0" indent="0" algn="ctr">
              <a:buNone/>
            </a:pPr>
            <a:r>
              <a:rPr lang="en-US" sz="1700" b="1" dirty="0">
                <a:solidFill>
                  <a:srgbClr val="17324D"/>
                </a:solidFill>
              </a:rPr>
              <a:t>A solution only works when it has an owner, a deadline and a way to check progress.</a:t>
            </a:r>
            <a:endParaRPr lang="en-US" sz="1700" dirty="0"/>
          </a:p>
        </p:txBody>
      </p:sp>
      <p:sp>
        <p:nvSpPr>
          <p:cNvPr id="62" name="Text 60"/>
          <p:cNvSpPr/>
          <p:nvPr/>
        </p:nvSpPr>
        <p:spPr>
          <a:xfrm>
            <a:off x="502920" y="6547104"/>
            <a:ext cx="4754880" cy="109728"/>
          </a:xfrm>
          <a:prstGeom prst="rect">
            <a:avLst/>
          </a:prstGeom>
          <a:noFill/>
          <a:ln/>
        </p:spPr>
        <p:txBody>
          <a:bodyPr wrap="square" lIns="0" tIns="0" rIns="0" bIns="0" rtlCol="0" anchor="ctr"/>
          <a:lstStyle/>
          <a:p>
            <a:pPr marL="0" indent="0">
              <a:buNone/>
            </a:pPr>
            <a:r>
              <a:rPr lang="en-US" sz="750" dirty="0">
                <a:solidFill>
                  <a:srgbClr val="5E6B73"/>
                </a:solidFill>
              </a:rPr>
              <a:t>Flight Foods Ltd | Effective Teamwork and Communication</a:t>
            </a:r>
            <a:endParaRPr lang="en-US" sz="750" dirty="0"/>
          </a:p>
        </p:txBody>
      </p:sp>
      <p:graphicFrame>
        <p:nvGraphicFramePr>
          <p:cNvPr id="64" name="Table 63">
            <a:extLst>
              <a:ext uri="{FF2B5EF4-FFF2-40B4-BE49-F238E27FC236}">
                <a16:creationId xmlns:a16="http://schemas.microsoft.com/office/drawing/2014/main" id="{A7B0B914-97B6-6BF3-B474-770C32BB5E97}"/>
              </a:ext>
            </a:extLst>
          </p:cNvPr>
          <p:cNvGraphicFramePr>
            <a:graphicFrameLocks noGrp="1"/>
          </p:cNvGraphicFramePr>
          <p:nvPr>
            <p:extLst>
              <p:ext uri="{D42A27DB-BD31-4B8C-83A1-F6EECF244321}">
                <p14:modId xmlns:p14="http://schemas.microsoft.com/office/powerpoint/2010/main" val="2088001669"/>
              </p:ext>
            </p:extLst>
          </p:nvPr>
        </p:nvGraphicFramePr>
        <p:xfrm>
          <a:off x="830424" y="998503"/>
          <a:ext cx="10562256" cy="4579336"/>
        </p:xfrm>
        <a:graphic>
          <a:graphicData uri="http://schemas.openxmlformats.org/drawingml/2006/table">
            <a:tbl>
              <a:tblPr>
                <a:tableStyleId>{8799B23B-EC83-4686-B30A-512413B5E67A}</a:tableStyleId>
              </a:tblPr>
              <a:tblGrid>
                <a:gridCol w="1828800">
                  <a:extLst>
                    <a:ext uri="{9D8B030D-6E8A-4147-A177-3AD203B41FA5}">
                      <a16:colId xmlns:a16="http://schemas.microsoft.com/office/drawing/2014/main" val="2587922023"/>
                    </a:ext>
                  </a:extLst>
                </a:gridCol>
                <a:gridCol w="4114800">
                  <a:extLst>
                    <a:ext uri="{9D8B030D-6E8A-4147-A177-3AD203B41FA5}">
                      <a16:colId xmlns:a16="http://schemas.microsoft.com/office/drawing/2014/main" val="1336980789"/>
                    </a:ext>
                  </a:extLst>
                </a:gridCol>
                <a:gridCol w="2687217">
                  <a:extLst>
                    <a:ext uri="{9D8B030D-6E8A-4147-A177-3AD203B41FA5}">
                      <a16:colId xmlns:a16="http://schemas.microsoft.com/office/drawing/2014/main" val="254436484"/>
                    </a:ext>
                  </a:extLst>
                </a:gridCol>
                <a:gridCol w="1931439">
                  <a:extLst>
                    <a:ext uri="{9D8B030D-6E8A-4147-A177-3AD203B41FA5}">
                      <a16:colId xmlns:a16="http://schemas.microsoft.com/office/drawing/2014/main" val="2417234450"/>
                    </a:ext>
                  </a:extLst>
                </a:gridCol>
              </a:tblGrid>
              <a:tr h="357877">
                <a:tc>
                  <a:txBody>
                    <a:bodyPr/>
                    <a:lstStyle/>
                    <a:p>
                      <a:pPr>
                        <a:buNone/>
                      </a:pPr>
                      <a:r>
                        <a:rPr lang="en-GB" sz="1800" b="1" dirty="0"/>
                        <a:t>Priority</a:t>
                      </a:r>
                    </a:p>
                  </a:txBody>
                  <a:tcPr marL="71333" marR="71333" marT="35667" marB="35667" anchor="ctr">
                    <a:solidFill>
                      <a:schemeClr val="accent1">
                        <a:lumMod val="60000"/>
                        <a:lumOff val="40000"/>
                      </a:schemeClr>
                    </a:solidFill>
                  </a:tcPr>
                </a:tc>
                <a:tc>
                  <a:txBody>
                    <a:bodyPr/>
                    <a:lstStyle/>
                    <a:p>
                      <a:pPr>
                        <a:buNone/>
                      </a:pPr>
                      <a:r>
                        <a:rPr lang="en-GB" sz="1800" b="1" dirty="0"/>
                        <a:t>Action</a:t>
                      </a:r>
                    </a:p>
                  </a:txBody>
                  <a:tcPr marL="71333" marR="71333" marT="35667" marB="35667" anchor="ctr">
                    <a:solidFill>
                      <a:schemeClr val="accent1">
                        <a:lumMod val="60000"/>
                        <a:lumOff val="40000"/>
                      </a:schemeClr>
                    </a:solidFill>
                  </a:tcPr>
                </a:tc>
                <a:tc>
                  <a:txBody>
                    <a:bodyPr/>
                    <a:lstStyle/>
                    <a:p>
                      <a:pPr>
                        <a:buNone/>
                      </a:pPr>
                      <a:r>
                        <a:rPr lang="en-GB" sz="1800" b="1" dirty="0"/>
                        <a:t>Owner</a:t>
                      </a:r>
                    </a:p>
                  </a:txBody>
                  <a:tcPr marL="71333" marR="71333" marT="35667" marB="35667" anchor="ctr">
                    <a:solidFill>
                      <a:schemeClr val="accent1">
                        <a:lumMod val="60000"/>
                        <a:lumOff val="40000"/>
                      </a:schemeClr>
                    </a:solidFill>
                  </a:tcPr>
                </a:tc>
                <a:tc>
                  <a:txBody>
                    <a:bodyPr/>
                    <a:lstStyle/>
                    <a:p>
                      <a:pPr>
                        <a:buNone/>
                      </a:pPr>
                      <a:r>
                        <a:rPr lang="en-GB" sz="1800" b="1" dirty="0"/>
                        <a:t>Timescale</a:t>
                      </a:r>
                    </a:p>
                  </a:txBody>
                  <a:tcPr marL="71333" marR="71333" marT="35667" marB="35667" anchor="ctr">
                    <a:solidFill>
                      <a:schemeClr val="accent1">
                        <a:lumMod val="60000"/>
                        <a:lumOff val="40000"/>
                      </a:schemeClr>
                    </a:solidFill>
                  </a:tcPr>
                </a:tc>
                <a:extLst>
                  <a:ext uri="{0D108BD9-81ED-4DB2-BD59-A6C34878D82A}">
                    <a16:rowId xmlns:a16="http://schemas.microsoft.com/office/drawing/2014/main" val="681584056"/>
                  </a:ext>
                </a:extLst>
              </a:tr>
              <a:tr h="758717">
                <a:tc>
                  <a:txBody>
                    <a:bodyPr/>
                    <a:lstStyle/>
                    <a:p>
                      <a:pPr>
                        <a:buNone/>
                      </a:pPr>
                      <a:r>
                        <a:rPr lang="en-GB" sz="1600" dirty="0"/>
                        <a:t>Immediate</a:t>
                      </a:r>
                    </a:p>
                  </a:txBody>
                  <a:tcPr marL="71333" marR="71333" marT="35667" marB="35667" anchor="ctr"/>
                </a:tc>
                <a:tc>
                  <a:txBody>
                    <a:bodyPr/>
                    <a:lstStyle/>
                    <a:p>
                      <a:pPr>
                        <a:buNone/>
                      </a:pPr>
                      <a:r>
                        <a:rPr lang="en-GB" sz="1600" dirty="0"/>
                        <a:t>Remove unsafe food and investigate the chicken incident</a:t>
                      </a:r>
                    </a:p>
                  </a:txBody>
                  <a:tcPr marL="71333" marR="71333" marT="35667" marB="35667" anchor="ctr"/>
                </a:tc>
                <a:tc>
                  <a:txBody>
                    <a:bodyPr/>
                    <a:lstStyle/>
                    <a:p>
                      <a:pPr>
                        <a:buNone/>
                      </a:pPr>
                      <a:r>
                        <a:rPr lang="en-GB" sz="1600" dirty="0"/>
                        <a:t>Quality manager</a:t>
                      </a:r>
                    </a:p>
                  </a:txBody>
                  <a:tcPr marL="71333" marR="71333" marT="35667" marB="35667" anchor="ctr"/>
                </a:tc>
                <a:tc>
                  <a:txBody>
                    <a:bodyPr/>
                    <a:lstStyle/>
                    <a:p>
                      <a:pPr>
                        <a:buNone/>
                      </a:pPr>
                      <a:r>
                        <a:rPr lang="en-GB" sz="1600"/>
                        <a:t>Same day</a:t>
                      </a:r>
                    </a:p>
                  </a:txBody>
                  <a:tcPr marL="71333" marR="71333" marT="35667" marB="35667" anchor="ctr"/>
                </a:tc>
                <a:extLst>
                  <a:ext uri="{0D108BD9-81ED-4DB2-BD59-A6C34878D82A}">
                    <a16:rowId xmlns:a16="http://schemas.microsoft.com/office/drawing/2014/main" val="3083836546"/>
                  </a:ext>
                </a:extLst>
              </a:tr>
              <a:tr h="708513">
                <a:tc>
                  <a:txBody>
                    <a:bodyPr/>
                    <a:lstStyle/>
                    <a:p>
                      <a:pPr>
                        <a:buNone/>
                      </a:pPr>
                      <a:r>
                        <a:rPr lang="en-GB" sz="1600" dirty="0"/>
                        <a:t>Immediate</a:t>
                      </a:r>
                    </a:p>
                  </a:txBody>
                  <a:tcPr marL="71333" marR="71333" marT="35667" marB="35667" anchor="ctr">
                    <a:solidFill>
                      <a:schemeClr val="accent1">
                        <a:lumMod val="20000"/>
                        <a:lumOff val="80000"/>
                      </a:schemeClr>
                    </a:solidFill>
                  </a:tcPr>
                </a:tc>
                <a:tc>
                  <a:txBody>
                    <a:bodyPr/>
                    <a:lstStyle/>
                    <a:p>
                      <a:pPr>
                        <a:buNone/>
                      </a:pPr>
                      <a:r>
                        <a:rPr lang="en-GB" sz="1600" dirty="0"/>
                        <a:t>Give hygiene and safety briefing before next shift</a:t>
                      </a:r>
                    </a:p>
                  </a:txBody>
                  <a:tcPr marL="71333" marR="71333" marT="35667" marB="35667" anchor="ctr">
                    <a:solidFill>
                      <a:schemeClr val="accent1">
                        <a:lumMod val="20000"/>
                        <a:lumOff val="80000"/>
                      </a:schemeClr>
                    </a:solidFill>
                  </a:tcPr>
                </a:tc>
                <a:tc>
                  <a:txBody>
                    <a:bodyPr/>
                    <a:lstStyle/>
                    <a:p>
                      <a:pPr>
                        <a:buNone/>
                      </a:pPr>
                      <a:r>
                        <a:rPr lang="en-GB" sz="1600" dirty="0"/>
                        <a:t>Gary + HR</a:t>
                      </a:r>
                    </a:p>
                  </a:txBody>
                  <a:tcPr marL="71333" marR="71333" marT="35667" marB="35667" anchor="ctr">
                    <a:solidFill>
                      <a:schemeClr val="accent1">
                        <a:lumMod val="20000"/>
                        <a:lumOff val="80000"/>
                      </a:schemeClr>
                    </a:solidFill>
                  </a:tcPr>
                </a:tc>
                <a:tc>
                  <a:txBody>
                    <a:bodyPr/>
                    <a:lstStyle/>
                    <a:p>
                      <a:pPr>
                        <a:buNone/>
                      </a:pPr>
                      <a:r>
                        <a:rPr lang="en-GB" sz="1600" dirty="0"/>
                        <a:t>24 hours</a:t>
                      </a:r>
                    </a:p>
                  </a:txBody>
                  <a:tcPr marL="71333" marR="71333" marT="35667" marB="35667" anchor="ctr">
                    <a:solidFill>
                      <a:schemeClr val="accent1">
                        <a:lumMod val="20000"/>
                        <a:lumOff val="80000"/>
                      </a:schemeClr>
                    </a:solidFill>
                  </a:tcPr>
                </a:tc>
                <a:extLst>
                  <a:ext uri="{0D108BD9-81ED-4DB2-BD59-A6C34878D82A}">
                    <a16:rowId xmlns:a16="http://schemas.microsoft.com/office/drawing/2014/main" val="86538049"/>
                  </a:ext>
                </a:extLst>
              </a:tr>
              <a:tr h="758717">
                <a:tc>
                  <a:txBody>
                    <a:bodyPr/>
                    <a:lstStyle/>
                    <a:p>
                      <a:pPr>
                        <a:buNone/>
                      </a:pPr>
                      <a:r>
                        <a:rPr lang="en-GB" sz="1600" dirty="0"/>
                        <a:t>Short term</a:t>
                      </a:r>
                    </a:p>
                  </a:txBody>
                  <a:tcPr marL="71333" marR="71333" marT="35667" marB="35667" anchor="ctr"/>
                </a:tc>
                <a:tc>
                  <a:txBody>
                    <a:bodyPr/>
                    <a:lstStyle/>
                    <a:p>
                      <a:pPr>
                        <a:buNone/>
                      </a:pPr>
                      <a:r>
                        <a:rPr lang="en-GB" sz="1600" dirty="0"/>
                        <a:t>Add multilingual visual signs and teach-back checks</a:t>
                      </a:r>
                    </a:p>
                  </a:txBody>
                  <a:tcPr marL="71333" marR="71333" marT="35667" marB="35667" anchor="ctr"/>
                </a:tc>
                <a:tc>
                  <a:txBody>
                    <a:bodyPr/>
                    <a:lstStyle/>
                    <a:p>
                      <a:pPr>
                        <a:buNone/>
                      </a:pPr>
                      <a:r>
                        <a:rPr lang="en-GB" sz="1600" dirty="0"/>
                        <a:t>HR + Operations</a:t>
                      </a:r>
                    </a:p>
                  </a:txBody>
                  <a:tcPr marL="71333" marR="71333" marT="35667" marB="35667" anchor="ctr"/>
                </a:tc>
                <a:tc>
                  <a:txBody>
                    <a:bodyPr/>
                    <a:lstStyle/>
                    <a:p>
                      <a:pPr>
                        <a:buNone/>
                      </a:pPr>
                      <a:r>
                        <a:rPr lang="en-GB" sz="1600" dirty="0"/>
                        <a:t>2 weeks</a:t>
                      </a:r>
                    </a:p>
                  </a:txBody>
                  <a:tcPr marL="71333" marR="71333" marT="35667" marB="35667" anchor="ctr"/>
                </a:tc>
                <a:extLst>
                  <a:ext uri="{0D108BD9-81ED-4DB2-BD59-A6C34878D82A}">
                    <a16:rowId xmlns:a16="http://schemas.microsoft.com/office/drawing/2014/main" val="511194751"/>
                  </a:ext>
                </a:extLst>
              </a:tr>
              <a:tr h="758717">
                <a:tc>
                  <a:txBody>
                    <a:bodyPr/>
                    <a:lstStyle/>
                    <a:p>
                      <a:pPr>
                        <a:buNone/>
                      </a:pPr>
                      <a:r>
                        <a:rPr lang="en-GB" sz="1600" dirty="0"/>
                        <a:t>Short term</a:t>
                      </a:r>
                    </a:p>
                  </a:txBody>
                  <a:tcPr marL="71333" marR="71333" marT="35667" marB="35667" anchor="ctr">
                    <a:solidFill>
                      <a:schemeClr val="accent1">
                        <a:lumMod val="20000"/>
                        <a:lumOff val="80000"/>
                      </a:schemeClr>
                    </a:solidFill>
                  </a:tcPr>
                </a:tc>
                <a:tc>
                  <a:txBody>
                    <a:bodyPr/>
                    <a:lstStyle/>
                    <a:p>
                      <a:pPr>
                        <a:buNone/>
                      </a:pPr>
                      <a:r>
                        <a:rPr lang="en-GB" sz="1600" dirty="0"/>
                        <a:t>Train Gary in communication and leadership</a:t>
                      </a:r>
                    </a:p>
                  </a:txBody>
                  <a:tcPr marL="71333" marR="71333" marT="35667" marB="35667" anchor="ctr">
                    <a:solidFill>
                      <a:schemeClr val="accent1">
                        <a:lumMod val="20000"/>
                        <a:lumOff val="80000"/>
                      </a:schemeClr>
                    </a:solidFill>
                  </a:tcPr>
                </a:tc>
                <a:tc>
                  <a:txBody>
                    <a:bodyPr/>
                    <a:lstStyle/>
                    <a:p>
                      <a:pPr>
                        <a:buNone/>
                      </a:pPr>
                      <a:r>
                        <a:rPr lang="en-GB" sz="1600" dirty="0"/>
                        <a:t>Senior management</a:t>
                      </a:r>
                    </a:p>
                  </a:txBody>
                  <a:tcPr marL="71333" marR="71333" marT="35667" marB="35667" anchor="ctr">
                    <a:solidFill>
                      <a:schemeClr val="accent1">
                        <a:lumMod val="20000"/>
                        <a:lumOff val="80000"/>
                      </a:schemeClr>
                    </a:solidFill>
                  </a:tcPr>
                </a:tc>
                <a:tc>
                  <a:txBody>
                    <a:bodyPr/>
                    <a:lstStyle/>
                    <a:p>
                      <a:pPr>
                        <a:buNone/>
                      </a:pPr>
                      <a:r>
                        <a:rPr lang="en-GB" sz="1600" dirty="0"/>
                        <a:t>1 month</a:t>
                      </a:r>
                    </a:p>
                  </a:txBody>
                  <a:tcPr marL="71333" marR="71333" marT="35667" marB="35667" anchor="ctr">
                    <a:solidFill>
                      <a:schemeClr val="accent1">
                        <a:lumMod val="20000"/>
                        <a:lumOff val="80000"/>
                      </a:schemeClr>
                    </a:solidFill>
                  </a:tcPr>
                </a:tc>
                <a:extLst>
                  <a:ext uri="{0D108BD9-81ED-4DB2-BD59-A6C34878D82A}">
                    <a16:rowId xmlns:a16="http://schemas.microsoft.com/office/drawing/2014/main" val="3184395263"/>
                  </a:ext>
                </a:extLst>
              </a:tr>
              <a:tr h="708513">
                <a:tc>
                  <a:txBody>
                    <a:bodyPr/>
                    <a:lstStyle/>
                    <a:p>
                      <a:pPr>
                        <a:buNone/>
                      </a:pPr>
                      <a:r>
                        <a:rPr lang="en-GB" sz="1600" dirty="0"/>
                        <a:t>Medium term</a:t>
                      </a:r>
                    </a:p>
                  </a:txBody>
                  <a:tcPr marL="71333" marR="71333" marT="35667" marB="35667" anchor="ctr"/>
                </a:tc>
                <a:tc>
                  <a:txBody>
                    <a:bodyPr/>
                    <a:lstStyle/>
                    <a:p>
                      <a:pPr>
                        <a:buNone/>
                      </a:pPr>
                      <a:r>
                        <a:rPr lang="en-GB" sz="1600"/>
                        <a:t>Review machinery noise and maintenance needs</a:t>
                      </a:r>
                    </a:p>
                  </a:txBody>
                  <a:tcPr marL="71333" marR="71333" marT="35667" marB="35667" anchor="ctr"/>
                </a:tc>
                <a:tc>
                  <a:txBody>
                    <a:bodyPr/>
                    <a:lstStyle/>
                    <a:p>
                      <a:pPr>
                        <a:buNone/>
                      </a:pPr>
                      <a:r>
                        <a:rPr lang="en-GB" sz="1600"/>
                        <a:t>Operations manager</a:t>
                      </a:r>
                    </a:p>
                  </a:txBody>
                  <a:tcPr marL="71333" marR="71333" marT="35667" marB="35667" anchor="ctr"/>
                </a:tc>
                <a:tc>
                  <a:txBody>
                    <a:bodyPr/>
                    <a:lstStyle/>
                    <a:p>
                      <a:pPr>
                        <a:buNone/>
                      </a:pPr>
                      <a:r>
                        <a:rPr lang="en-GB" sz="1600" dirty="0"/>
                        <a:t>3 months</a:t>
                      </a:r>
                    </a:p>
                  </a:txBody>
                  <a:tcPr marL="71333" marR="71333" marT="35667" marB="35667" anchor="ctr"/>
                </a:tc>
                <a:extLst>
                  <a:ext uri="{0D108BD9-81ED-4DB2-BD59-A6C34878D82A}">
                    <a16:rowId xmlns:a16="http://schemas.microsoft.com/office/drawing/2014/main" val="1597947657"/>
                  </a:ext>
                </a:extLst>
              </a:tr>
              <a:tr h="528282">
                <a:tc>
                  <a:txBody>
                    <a:bodyPr/>
                    <a:lstStyle/>
                    <a:p>
                      <a:pPr>
                        <a:buNone/>
                      </a:pPr>
                      <a:r>
                        <a:rPr lang="en-GB" sz="1600" dirty="0"/>
                        <a:t>Ongoing</a:t>
                      </a:r>
                    </a:p>
                  </a:txBody>
                  <a:tcPr marL="71333" marR="71333" marT="35667" marB="35667" anchor="ctr">
                    <a:solidFill>
                      <a:schemeClr val="accent1">
                        <a:lumMod val="20000"/>
                        <a:lumOff val="80000"/>
                      </a:schemeClr>
                    </a:solidFill>
                  </a:tcPr>
                </a:tc>
                <a:tc>
                  <a:txBody>
                    <a:bodyPr/>
                    <a:lstStyle/>
                    <a:p>
                      <a:pPr>
                        <a:buNone/>
                      </a:pPr>
                      <a:r>
                        <a:rPr lang="en-GB" sz="1600" dirty="0"/>
                        <a:t>Run quality and communication audits</a:t>
                      </a:r>
                    </a:p>
                  </a:txBody>
                  <a:tcPr marL="71333" marR="71333" marT="35667" marB="35667" anchor="ctr">
                    <a:solidFill>
                      <a:schemeClr val="accent1">
                        <a:lumMod val="20000"/>
                        <a:lumOff val="80000"/>
                      </a:schemeClr>
                    </a:solidFill>
                  </a:tcPr>
                </a:tc>
                <a:tc>
                  <a:txBody>
                    <a:bodyPr/>
                    <a:lstStyle/>
                    <a:p>
                      <a:pPr>
                        <a:buNone/>
                      </a:pPr>
                      <a:r>
                        <a:rPr lang="en-GB" sz="1600" dirty="0"/>
                        <a:t>Quality team</a:t>
                      </a:r>
                    </a:p>
                  </a:txBody>
                  <a:tcPr marL="71333" marR="71333" marT="35667" marB="35667" anchor="ctr">
                    <a:solidFill>
                      <a:schemeClr val="accent1">
                        <a:lumMod val="20000"/>
                        <a:lumOff val="80000"/>
                      </a:schemeClr>
                    </a:solidFill>
                  </a:tcPr>
                </a:tc>
                <a:tc>
                  <a:txBody>
                    <a:bodyPr/>
                    <a:lstStyle/>
                    <a:p>
                      <a:pPr>
                        <a:buNone/>
                      </a:pPr>
                      <a:r>
                        <a:rPr lang="en-GB" sz="1600" dirty="0"/>
                        <a:t>Monthly</a:t>
                      </a:r>
                    </a:p>
                  </a:txBody>
                  <a:tcPr marL="71333" marR="71333" marT="35667" marB="35667" anchor="ctr">
                    <a:solidFill>
                      <a:schemeClr val="accent1">
                        <a:lumMod val="20000"/>
                        <a:lumOff val="80000"/>
                      </a:schemeClr>
                    </a:solidFill>
                  </a:tcPr>
                </a:tc>
                <a:extLst>
                  <a:ext uri="{0D108BD9-81ED-4DB2-BD59-A6C34878D82A}">
                    <a16:rowId xmlns:a16="http://schemas.microsoft.com/office/drawing/2014/main" val="1881788472"/>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2">
    <p:bg>
      <p:bgPr>
        <a:solidFill>
          <a:srgbClr val="FBFBF7"/>
        </a:solidFill>
        <a:effectLst/>
      </p:bgPr>
    </p:bg>
    <p:spTree>
      <p:nvGrpSpPr>
        <p:cNvPr id="1" name=""/>
        <p:cNvGrpSpPr/>
        <p:nvPr/>
      </p:nvGrpSpPr>
      <p:grpSpPr>
        <a:xfrm>
          <a:off x="0" y="0"/>
          <a:ext cx="0" cy="0"/>
          <a:chOff x="0" y="0"/>
          <a:chExt cx="0" cy="0"/>
        </a:xfrm>
      </p:grpSpPr>
      <p:sp>
        <p:nvSpPr>
          <p:cNvPr id="2" name="Text 0"/>
          <p:cNvSpPr/>
          <p:nvPr/>
        </p:nvSpPr>
        <p:spPr>
          <a:xfrm>
            <a:off x="502920" y="256032"/>
            <a:ext cx="8961120" cy="411480"/>
          </a:xfrm>
          <a:prstGeom prst="rect">
            <a:avLst/>
          </a:prstGeom>
          <a:noFill/>
          <a:ln/>
        </p:spPr>
        <p:txBody>
          <a:bodyPr wrap="square" lIns="0" tIns="0" rIns="0" bIns="0" rtlCol="0" anchor="ctr"/>
          <a:lstStyle/>
          <a:p>
            <a:pPr marL="0" indent="0">
              <a:buNone/>
            </a:pPr>
            <a:r>
              <a:rPr lang="en-US" sz="2800" b="1" dirty="0">
                <a:solidFill>
                  <a:srgbClr val="17324D"/>
                </a:solidFill>
              </a:rPr>
              <a:t>Expected Outcomes and Success Measures</a:t>
            </a:r>
            <a:endParaRPr lang="en-US" sz="2800" dirty="0"/>
          </a:p>
        </p:txBody>
      </p:sp>
      <p:sp>
        <p:nvSpPr>
          <p:cNvPr id="3" name="Text 1"/>
          <p:cNvSpPr/>
          <p:nvPr/>
        </p:nvSpPr>
        <p:spPr>
          <a:xfrm>
            <a:off x="9875520" y="292608"/>
            <a:ext cx="1828800" cy="182880"/>
          </a:xfrm>
          <a:prstGeom prst="rect">
            <a:avLst/>
          </a:prstGeom>
          <a:noFill/>
          <a:ln/>
        </p:spPr>
        <p:txBody>
          <a:bodyPr wrap="square" lIns="0" tIns="0" rIns="0" bIns="0" rtlCol="0" anchor="ctr"/>
          <a:lstStyle/>
          <a:p>
            <a:pPr marL="0" indent="0" algn="r">
              <a:buNone/>
            </a:pPr>
            <a:r>
              <a:rPr lang="en-US" sz="1050" dirty="0">
                <a:solidFill>
                  <a:srgbClr val="5E6B73"/>
                </a:solidFill>
              </a:rPr>
              <a:t>Slide 13</a:t>
            </a:r>
            <a:endParaRPr lang="en-US" sz="1050" dirty="0"/>
          </a:p>
        </p:txBody>
      </p:sp>
      <p:sp>
        <p:nvSpPr>
          <p:cNvPr id="4" name="Shape 2"/>
          <p:cNvSpPr/>
          <p:nvPr/>
        </p:nvSpPr>
        <p:spPr>
          <a:xfrm>
            <a:off x="502920" y="804672"/>
            <a:ext cx="11155680" cy="0"/>
          </a:xfrm>
          <a:prstGeom prst="line">
            <a:avLst/>
          </a:prstGeom>
          <a:noFill/>
          <a:ln w="15240">
            <a:solidFill>
              <a:srgbClr val="168AAD">
                <a:alpha val="90000"/>
              </a:srgbClr>
            </a:solidFill>
            <a:prstDash val="solid"/>
          </a:ln>
        </p:spPr>
        <p:txBody>
          <a:bodyPr/>
          <a:lstStyle/>
          <a:p>
            <a:endParaRPr lang="en-GB"/>
          </a:p>
        </p:txBody>
      </p:sp>
      <p:sp>
        <p:nvSpPr>
          <p:cNvPr id="35" name="Text 33"/>
          <p:cNvSpPr/>
          <p:nvPr/>
        </p:nvSpPr>
        <p:spPr>
          <a:xfrm>
            <a:off x="914400" y="5815584"/>
            <a:ext cx="10332720" cy="320040"/>
          </a:xfrm>
          <a:prstGeom prst="rect">
            <a:avLst/>
          </a:prstGeom>
          <a:noFill/>
          <a:ln/>
        </p:spPr>
        <p:txBody>
          <a:bodyPr wrap="square" lIns="0" tIns="0" rIns="0" bIns="0" rtlCol="0" anchor="ctr"/>
          <a:lstStyle/>
          <a:p>
            <a:pPr marL="0" indent="0" algn="ctr">
              <a:buNone/>
            </a:pPr>
            <a:r>
              <a:rPr lang="en-US" sz="1800" b="1" dirty="0">
                <a:solidFill>
                  <a:srgbClr val="17324D"/>
                </a:solidFill>
              </a:rPr>
              <a:t>Good communication should be visible in safer behaviour and fewer repeated errors.</a:t>
            </a:r>
            <a:endParaRPr lang="en-US" sz="1800" dirty="0"/>
          </a:p>
        </p:txBody>
      </p:sp>
      <p:sp>
        <p:nvSpPr>
          <p:cNvPr id="36" name="Text 34"/>
          <p:cNvSpPr/>
          <p:nvPr/>
        </p:nvSpPr>
        <p:spPr>
          <a:xfrm>
            <a:off x="502920" y="6547104"/>
            <a:ext cx="4754880" cy="109728"/>
          </a:xfrm>
          <a:prstGeom prst="rect">
            <a:avLst/>
          </a:prstGeom>
          <a:noFill/>
          <a:ln/>
        </p:spPr>
        <p:txBody>
          <a:bodyPr wrap="square" lIns="0" tIns="0" rIns="0" bIns="0" rtlCol="0" anchor="ctr"/>
          <a:lstStyle/>
          <a:p>
            <a:pPr marL="0" indent="0">
              <a:buNone/>
            </a:pPr>
            <a:r>
              <a:rPr lang="en-US" sz="750" dirty="0">
                <a:solidFill>
                  <a:srgbClr val="5E6B73"/>
                </a:solidFill>
              </a:rPr>
              <a:t>Flight Foods Ltd | Effective Teamwork and Communication</a:t>
            </a:r>
            <a:endParaRPr lang="en-US" sz="750" dirty="0"/>
          </a:p>
        </p:txBody>
      </p:sp>
      <p:graphicFrame>
        <p:nvGraphicFramePr>
          <p:cNvPr id="38" name="Table 37">
            <a:extLst>
              <a:ext uri="{FF2B5EF4-FFF2-40B4-BE49-F238E27FC236}">
                <a16:creationId xmlns:a16="http://schemas.microsoft.com/office/drawing/2014/main" id="{BF62A607-EF6E-74A3-2443-674E11E5F403}"/>
              </a:ext>
            </a:extLst>
          </p:cNvPr>
          <p:cNvGraphicFramePr>
            <a:graphicFrameLocks noGrp="1"/>
          </p:cNvGraphicFramePr>
          <p:nvPr>
            <p:extLst>
              <p:ext uri="{D42A27DB-BD31-4B8C-83A1-F6EECF244321}">
                <p14:modId xmlns:p14="http://schemas.microsoft.com/office/powerpoint/2010/main" val="2120318295"/>
              </p:ext>
            </p:extLst>
          </p:nvPr>
        </p:nvGraphicFramePr>
        <p:xfrm>
          <a:off x="1024812" y="1061270"/>
          <a:ext cx="10515600" cy="4452562"/>
        </p:xfrm>
        <a:graphic>
          <a:graphicData uri="http://schemas.openxmlformats.org/drawingml/2006/table">
            <a:tbl>
              <a:tblPr>
                <a:tableStyleId>{8799B23B-EC83-4686-B30A-512413B5E67A}</a:tableStyleId>
              </a:tblPr>
              <a:tblGrid>
                <a:gridCol w="2875384">
                  <a:extLst>
                    <a:ext uri="{9D8B030D-6E8A-4147-A177-3AD203B41FA5}">
                      <a16:colId xmlns:a16="http://schemas.microsoft.com/office/drawing/2014/main" val="4256637170"/>
                    </a:ext>
                  </a:extLst>
                </a:gridCol>
                <a:gridCol w="4135016">
                  <a:extLst>
                    <a:ext uri="{9D8B030D-6E8A-4147-A177-3AD203B41FA5}">
                      <a16:colId xmlns:a16="http://schemas.microsoft.com/office/drawing/2014/main" val="3466408612"/>
                    </a:ext>
                  </a:extLst>
                </a:gridCol>
                <a:gridCol w="3505200">
                  <a:extLst>
                    <a:ext uri="{9D8B030D-6E8A-4147-A177-3AD203B41FA5}">
                      <a16:colId xmlns:a16="http://schemas.microsoft.com/office/drawing/2014/main" val="1895526827"/>
                    </a:ext>
                  </a:extLst>
                </a:gridCol>
              </a:tblGrid>
              <a:tr h="402203">
                <a:tc>
                  <a:txBody>
                    <a:bodyPr/>
                    <a:lstStyle/>
                    <a:p>
                      <a:pPr>
                        <a:buNone/>
                      </a:pPr>
                      <a:r>
                        <a:rPr lang="en-GB" b="1" dirty="0"/>
                        <a:t>What should improve?</a:t>
                      </a:r>
                    </a:p>
                  </a:txBody>
                  <a:tcPr anchor="ctr">
                    <a:solidFill>
                      <a:schemeClr val="accent1">
                        <a:lumMod val="60000"/>
                        <a:lumOff val="40000"/>
                      </a:schemeClr>
                    </a:solidFill>
                  </a:tcPr>
                </a:tc>
                <a:tc>
                  <a:txBody>
                    <a:bodyPr/>
                    <a:lstStyle/>
                    <a:p>
                      <a:pPr>
                        <a:buNone/>
                      </a:pPr>
                      <a:r>
                        <a:rPr lang="en-GB" b="1" dirty="0"/>
                        <a:t>How to measure it</a:t>
                      </a:r>
                    </a:p>
                  </a:txBody>
                  <a:tcPr anchor="ctr">
                    <a:solidFill>
                      <a:schemeClr val="accent1">
                        <a:lumMod val="60000"/>
                        <a:lumOff val="40000"/>
                      </a:schemeClr>
                    </a:solidFill>
                  </a:tcPr>
                </a:tc>
                <a:tc>
                  <a:txBody>
                    <a:bodyPr/>
                    <a:lstStyle/>
                    <a:p>
                      <a:pPr>
                        <a:buNone/>
                      </a:pPr>
                      <a:r>
                        <a:rPr lang="en-GB" b="1" dirty="0"/>
                        <a:t>Why it matters</a:t>
                      </a:r>
                    </a:p>
                  </a:txBody>
                  <a:tcPr anchor="ctr">
                    <a:solidFill>
                      <a:schemeClr val="accent1">
                        <a:lumMod val="60000"/>
                        <a:lumOff val="40000"/>
                      </a:schemeClr>
                    </a:solidFill>
                  </a:tcPr>
                </a:tc>
                <a:extLst>
                  <a:ext uri="{0D108BD9-81ED-4DB2-BD59-A6C34878D82A}">
                    <a16:rowId xmlns:a16="http://schemas.microsoft.com/office/drawing/2014/main" val="950569422"/>
                  </a:ext>
                </a:extLst>
              </a:tr>
              <a:tr h="1307159">
                <a:tc>
                  <a:txBody>
                    <a:bodyPr/>
                    <a:lstStyle/>
                    <a:p>
                      <a:pPr>
                        <a:buNone/>
                      </a:pPr>
                      <a:r>
                        <a:rPr lang="en-GB" dirty="0"/>
                        <a:t>Food safety</a:t>
                      </a:r>
                    </a:p>
                  </a:txBody>
                  <a:tcPr anchor="ctr"/>
                </a:tc>
                <a:tc>
                  <a:txBody>
                    <a:bodyPr/>
                    <a:lstStyle/>
                    <a:p>
                      <a:pPr marL="285750" indent="-285750">
                        <a:buFont typeface="Arial" panose="020B0604020202020204" pitchFamily="34" charset="0"/>
                        <a:buChar char="•"/>
                      </a:pPr>
                      <a:r>
                        <a:rPr lang="en-GB" dirty="0"/>
                        <a:t>Wrong-meal incidents </a:t>
                      </a:r>
                    </a:p>
                    <a:p>
                      <a:pPr marL="285750" indent="-285750">
                        <a:buFont typeface="Arial" panose="020B0604020202020204" pitchFamily="34" charset="0"/>
                        <a:buChar char="•"/>
                      </a:pPr>
                      <a:r>
                        <a:rPr lang="en-GB" dirty="0"/>
                        <a:t>Temperature failures</a:t>
                      </a:r>
                    </a:p>
                    <a:p>
                      <a:pPr marL="285750" indent="-285750">
                        <a:buFont typeface="Arial" panose="020B0604020202020204" pitchFamily="34" charset="0"/>
                        <a:buChar char="•"/>
                      </a:pPr>
                      <a:r>
                        <a:rPr lang="en-GB" dirty="0"/>
                        <a:t>Hygiene inspection scores</a:t>
                      </a:r>
                    </a:p>
                  </a:txBody>
                  <a:tcPr anchor="ctr"/>
                </a:tc>
                <a:tc>
                  <a:txBody>
                    <a:bodyPr/>
                    <a:lstStyle/>
                    <a:p>
                      <a:pPr>
                        <a:buNone/>
                      </a:pPr>
                      <a:r>
                        <a:rPr lang="en-GB" dirty="0"/>
                        <a:t>Protects passengers and reduces risk</a:t>
                      </a:r>
                    </a:p>
                  </a:txBody>
                  <a:tcPr anchor="ctr"/>
                </a:tc>
                <a:extLst>
                  <a:ext uri="{0D108BD9-81ED-4DB2-BD59-A6C34878D82A}">
                    <a16:rowId xmlns:a16="http://schemas.microsoft.com/office/drawing/2014/main" val="3253028097"/>
                  </a:ext>
                </a:extLst>
              </a:tr>
              <a:tr h="703855">
                <a:tc>
                  <a:txBody>
                    <a:bodyPr/>
                    <a:lstStyle/>
                    <a:p>
                      <a:pPr>
                        <a:buNone/>
                      </a:pPr>
                      <a:r>
                        <a:rPr lang="en-GB" dirty="0"/>
                        <a:t>Communication</a:t>
                      </a:r>
                    </a:p>
                  </a:txBody>
                  <a:tcPr anchor="ctr">
                    <a:solidFill>
                      <a:schemeClr val="accent1">
                        <a:lumMod val="20000"/>
                        <a:lumOff val="80000"/>
                      </a:schemeClr>
                    </a:solidFill>
                  </a:tcPr>
                </a:tc>
                <a:tc>
                  <a:txBody>
                    <a:bodyPr/>
                    <a:lstStyle/>
                    <a:p>
                      <a:pPr marL="285750" indent="-285750">
                        <a:buFont typeface="Arial" panose="020B0604020202020204" pitchFamily="34" charset="0"/>
                        <a:buChar char="•"/>
                      </a:pPr>
                      <a:r>
                        <a:rPr lang="en-GB" dirty="0"/>
                        <a:t>Employee feedback</a:t>
                      </a:r>
                    </a:p>
                    <a:p>
                      <a:pPr marL="285750" indent="-285750">
                        <a:buFont typeface="Arial" panose="020B0604020202020204" pitchFamily="34" charset="0"/>
                        <a:buChar char="•"/>
                      </a:pPr>
                      <a:r>
                        <a:rPr lang="en-GB" dirty="0"/>
                        <a:t>Teach-back results</a:t>
                      </a:r>
                    </a:p>
                    <a:p>
                      <a:pPr marL="285750" indent="-285750">
                        <a:buFont typeface="Arial" panose="020B0604020202020204" pitchFamily="34" charset="0"/>
                        <a:buChar char="•"/>
                      </a:pPr>
                      <a:r>
                        <a:rPr lang="en-GB" dirty="0"/>
                        <a:t>Near-miss reporting</a:t>
                      </a:r>
                    </a:p>
                  </a:txBody>
                  <a:tcPr anchor="ctr">
                    <a:solidFill>
                      <a:schemeClr val="accent1">
                        <a:lumMod val="20000"/>
                        <a:lumOff val="80000"/>
                      </a:schemeClr>
                    </a:solidFill>
                  </a:tcPr>
                </a:tc>
                <a:tc>
                  <a:txBody>
                    <a:bodyPr/>
                    <a:lstStyle/>
                    <a:p>
                      <a:pPr>
                        <a:buNone/>
                      </a:pPr>
                      <a:r>
                        <a:rPr lang="en-GB" dirty="0"/>
                        <a:t>Shows whether workers feel able to speak</a:t>
                      </a:r>
                    </a:p>
                  </a:txBody>
                  <a:tcPr anchor="ctr">
                    <a:solidFill>
                      <a:schemeClr val="accent1">
                        <a:lumMod val="20000"/>
                        <a:lumOff val="80000"/>
                      </a:schemeClr>
                    </a:solidFill>
                  </a:tcPr>
                </a:tc>
                <a:extLst>
                  <a:ext uri="{0D108BD9-81ED-4DB2-BD59-A6C34878D82A}">
                    <a16:rowId xmlns:a16="http://schemas.microsoft.com/office/drawing/2014/main" val="1400925310"/>
                  </a:ext>
                </a:extLst>
              </a:tr>
              <a:tr h="703855">
                <a:tc>
                  <a:txBody>
                    <a:bodyPr/>
                    <a:lstStyle/>
                    <a:p>
                      <a:pPr>
                        <a:buNone/>
                      </a:pPr>
                      <a:r>
                        <a:rPr lang="en-GB"/>
                        <a:t>Business trust</a:t>
                      </a:r>
                    </a:p>
                  </a:txBody>
                  <a:tcPr anchor="ctr"/>
                </a:tc>
                <a:tc>
                  <a:txBody>
                    <a:bodyPr/>
                    <a:lstStyle/>
                    <a:p>
                      <a:pPr marL="285750" indent="-285750">
                        <a:buFont typeface="Arial" panose="020B0604020202020204" pitchFamily="34" charset="0"/>
                        <a:buChar char="•"/>
                      </a:pPr>
                      <a:r>
                        <a:rPr lang="en-GB" dirty="0"/>
                        <a:t>Airline complaints</a:t>
                      </a:r>
                    </a:p>
                    <a:p>
                      <a:pPr marL="285750" indent="-285750">
                        <a:buFont typeface="Arial" panose="020B0604020202020204" pitchFamily="34" charset="0"/>
                        <a:buChar char="•"/>
                      </a:pPr>
                      <a:r>
                        <a:rPr lang="en-GB" dirty="0"/>
                        <a:t>Rejected batches</a:t>
                      </a:r>
                    </a:p>
                    <a:p>
                      <a:pPr marL="285750" indent="-285750">
                        <a:buFont typeface="Arial" panose="020B0604020202020204" pitchFamily="34" charset="0"/>
                        <a:buChar char="•"/>
                      </a:pPr>
                      <a:r>
                        <a:rPr lang="en-GB" dirty="0"/>
                        <a:t>Repeat orders</a:t>
                      </a:r>
                    </a:p>
                  </a:txBody>
                  <a:tcPr anchor="ctr"/>
                </a:tc>
                <a:tc>
                  <a:txBody>
                    <a:bodyPr/>
                    <a:lstStyle/>
                    <a:p>
                      <a:pPr>
                        <a:buNone/>
                      </a:pPr>
                      <a:r>
                        <a:rPr lang="en-GB" dirty="0"/>
                        <a:t>Links communication to customer confidence</a:t>
                      </a:r>
                    </a:p>
                  </a:txBody>
                  <a:tcPr anchor="ctr"/>
                </a:tc>
                <a:extLst>
                  <a:ext uri="{0D108BD9-81ED-4DB2-BD59-A6C34878D82A}">
                    <a16:rowId xmlns:a16="http://schemas.microsoft.com/office/drawing/2014/main" val="36537346"/>
                  </a:ext>
                </a:extLst>
              </a:tr>
              <a:tr h="703855">
                <a:tc>
                  <a:txBody>
                    <a:bodyPr/>
                    <a:lstStyle/>
                    <a:p>
                      <a:pPr>
                        <a:buNone/>
                      </a:pPr>
                      <a:r>
                        <a:rPr lang="en-GB" dirty="0"/>
                        <a:t>Training impact</a:t>
                      </a:r>
                    </a:p>
                  </a:txBody>
                  <a:tcPr anchor="ctr">
                    <a:solidFill>
                      <a:schemeClr val="accent1">
                        <a:lumMod val="20000"/>
                        <a:lumOff val="80000"/>
                      </a:schemeClr>
                    </a:solidFill>
                  </a:tcPr>
                </a:tc>
                <a:tc>
                  <a:txBody>
                    <a:bodyPr/>
                    <a:lstStyle/>
                    <a:p>
                      <a:pPr marL="285750" indent="-285750">
                        <a:buFont typeface="Arial" panose="020B0604020202020204" pitchFamily="34" charset="0"/>
                        <a:buChar char="•"/>
                      </a:pPr>
                      <a:r>
                        <a:rPr lang="en-GB" dirty="0"/>
                        <a:t>Completion rate</a:t>
                      </a:r>
                    </a:p>
                    <a:p>
                      <a:pPr marL="285750" indent="-285750">
                        <a:buFont typeface="Arial" panose="020B0604020202020204" pitchFamily="34" charset="0"/>
                        <a:buChar char="•"/>
                      </a:pPr>
                      <a:r>
                        <a:rPr lang="en-GB" dirty="0"/>
                        <a:t>Supervisor observations</a:t>
                      </a:r>
                    </a:p>
                    <a:p>
                      <a:pPr marL="285750" indent="-285750">
                        <a:buFont typeface="Arial" panose="020B0604020202020204" pitchFamily="34" charset="0"/>
                        <a:buChar char="•"/>
                      </a:pPr>
                      <a:r>
                        <a:rPr lang="en-GB" dirty="0"/>
                        <a:t>Refresher results</a:t>
                      </a:r>
                    </a:p>
                  </a:txBody>
                  <a:tcPr anchor="ctr">
                    <a:solidFill>
                      <a:schemeClr val="accent1">
                        <a:lumMod val="20000"/>
                        <a:lumOff val="80000"/>
                      </a:schemeClr>
                    </a:solidFill>
                  </a:tcPr>
                </a:tc>
                <a:tc>
                  <a:txBody>
                    <a:bodyPr/>
                    <a:lstStyle/>
                    <a:p>
                      <a:pPr>
                        <a:buNone/>
                      </a:pPr>
                      <a:r>
                        <a:rPr lang="en-GB" dirty="0"/>
                        <a:t>Checks if training changes behaviour</a:t>
                      </a:r>
                    </a:p>
                  </a:txBody>
                  <a:tcPr anchor="ctr">
                    <a:solidFill>
                      <a:schemeClr val="accent1">
                        <a:lumMod val="20000"/>
                        <a:lumOff val="80000"/>
                      </a:schemeClr>
                    </a:solidFill>
                  </a:tcPr>
                </a:tc>
                <a:extLst>
                  <a:ext uri="{0D108BD9-81ED-4DB2-BD59-A6C34878D82A}">
                    <a16:rowId xmlns:a16="http://schemas.microsoft.com/office/drawing/2014/main" val="506590227"/>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3">
    <p:bg>
      <p:bgPr>
        <a:solidFill>
          <a:srgbClr val="FBFBF7"/>
        </a:solidFill>
        <a:effectLst/>
      </p:bgPr>
    </p:bg>
    <p:spTree>
      <p:nvGrpSpPr>
        <p:cNvPr id="1" name=""/>
        <p:cNvGrpSpPr/>
        <p:nvPr/>
      </p:nvGrpSpPr>
      <p:grpSpPr>
        <a:xfrm>
          <a:off x="0" y="0"/>
          <a:ext cx="0" cy="0"/>
          <a:chOff x="0" y="0"/>
          <a:chExt cx="0" cy="0"/>
        </a:xfrm>
      </p:grpSpPr>
      <p:sp>
        <p:nvSpPr>
          <p:cNvPr id="2" name="Text 0"/>
          <p:cNvSpPr/>
          <p:nvPr/>
        </p:nvSpPr>
        <p:spPr>
          <a:xfrm>
            <a:off x="502920" y="256032"/>
            <a:ext cx="8961120" cy="411480"/>
          </a:xfrm>
          <a:prstGeom prst="rect">
            <a:avLst/>
          </a:prstGeom>
          <a:noFill/>
          <a:ln/>
        </p:spPr>
        <p:txBody>
          <a:bodyPr wrap="square" lIns="0" tIns="0" rIns="0" bIns="0" rtlCol="0" anchor="ctr"/>
          <a:lstStyle/>
          <a:p>
            <a:pPr marL="0" indent="0">
              <a:buNone/>
            </a:pPr>
            <a:r>
              <a:rPr lang="en-US" sz="2800" b="1" dirty="0">
                <a:solidFill>
                  <a:srgbClr val="17324D"/>
                </a:solidFill>
              </a:rPr>
              <a:t>Conclusion</a:t>
            </a:r>
            <a:endParaRPr lang="en-US" sz="2800" dirty="0"/>
          </a:p>
        </p:txBody>
      </p:sp>
      <p:sp>
        <p:nvSpPr>
          <p:cNvPr id="3" name="Text 1"/>
          <p:cNvSpPr/>
          <p:nvPr/>
        </p:nvSpPr>
        <p:spPr>
          <a:xfrm>
            <a:off x="9875520" y="292608"/>
            <a:ext cx="1828800" cy="182880"/>
          </a:xfrm>
          <a:prstGeom prst="rect">
            <a:avLst/>
          </a:prstGeom>
          <a:noFill/>
          <a:ln/>
        </p:spPr>
        <p:txBody>
          <a:bodyPr wrap="square" lIns="0" tIns="0" rIns="0" bIns="0" rtlCol="0" anchor="ctr"/>
          <a:lstStyle/>
          <a:p>
            <a:pPr marL="0" indent="0" algn="r">
              <a:buNone/>
            </a:pPr>
            <a:r>
              <a:rPr lang="en-US" sz="1050" dirty="0">
                <a:solidFill>
                  <a:srgbClr val="5E6B73"/>
                </a:solidFill>
              </a:rPr>
              <a:t>Slide 14</a:t>
            </a:r>
            <a:endParaRPr lang="en-US" sz="1050" dirty="0"/>
          </a:p>
        </p:txBody>
      </p:sp>
      <p:sp>
        <p:nvSpPr>
          <p:cNvPr id="4" name="Shape 2"/>
          <p:cNvSpPr/>
          <p:nvPr/>
        </p:nvSpPr>
        <p:spPr>
          <a:xfrm>
            <a:off x="502920" y="804672"/>
            <a:ext cx="11155680" cy="0"/>
          </a:xfrm>
          <a:prstGeom prst="line">
            <a:avLst/>
          </a:prstGeom>
          <a:noFill/>
          <a:ln w="15240">
            <a:solidFill>
              <a:srgbClr val="168AAD">
                <a:alpha val="90000"/>
              </a:srgbClr>
            </a:solidFill>
            <a:prstDash val="solid"/>
          </a:ln>
        </p:spPr>
        <p:txBody>
          <a:bodyPr/>
          <a:lstStyle/>
          <a:p>
            <a:endParaRPr lang="en-GB"/>
          </a:p>
        </p:txBody>
      </p:sp>
      <p:sp>
        <p:nvSpPr>
          <p:cNvPr id="5" name="Text 3"/>
          <p:cNvSpPr/>
          <p:nvPr/>
        </p:nvSpPr>
        <p:spPr>
          <a:xfrm>
            <a:off x="868680" y="1234440"/>
            <a:ext cx="10332720" cy="502920"/>
          </a:xfrm>
          <a:prstGeom prst="rect">
            <a:avLst/>
          </a:prstGeom>
          <a:noFill/>
          <a:ln/>
        </p:spPr>
        <p:txBody>
          <a:bodyPr wrap="square" lIns="0" tIns="0" rIns="0" bIns="0" rtlCol="0" anchor="ctr"/>
          <a:lstStyle/>
          <a:p>
            <a:pPr marL="0" indent="0" algn="ctr">
              <a:buNone/>
            </a:pPr>
            <a:r>
              <a:rPr lang="en-US" sz="3200" b="1" dirty="0">
                <a:solidFill>
                  <a:srgbClr val="17324D"/>
                </a:solidFill>
              </a:rPr>
              <a:t>Flight Foods does not have one simple problem.</a:t>
            </a:r>
            <a:endParaRPr lang="en-US" sz="3200" dirty="0"/>
          </a:p>
        </p:txBody>
      </p:sp>
      <p:sp>
        <p:nvSpPr>
          <p:cNvPr id="6" name="Text 4"/>
          <p:cNvSpPr/>
          <p:nvPr/>
        </p:nvSpPr>
        <p:spPr>
          <a:xfrm>
            <a:off x="1417320" y="1965960"/>
            <a:ext cx="9235440" cy="320040"/>
          </a:xfrm>
          <a:prstGeom prst="rect">
            <a:avLst/>
          </a:prstGeom>
          <a:noFill/>
          <a:ln/>
        </p:spPr>
        <p:txBody>
          <a:bodyPr wrap="square" lIns="0" tIns="0" rIns="0" bIns="0" rtlCol="0" anchor="ctr"/>
          <a:lstStyle/>
          <a:p>
            <a:pPr marL="0" indent="0" algn="ctr">
              <a:buNone/>
            </a:pPr>
            <a:r>
              <a:rPr lang="en-US" sz="2300" b="1" dirty="0">
                <a:solidFill>
                  <a:srgbClr val="E76F51"/>
                </a:solidFill>
              </a:rPr>
              <a:t>It has a communication system that fails at several points.</a:t>
            </a:r>
            <a:endParaRPr lang="en-US" sz="2300" dirty="0"/>
          </a:p>
        </p:txBody>
      </p:sp>
      <p:sp>
        <p:nvSpPr>
          <p:cNvPr id="7" name="Shape 5"/>
          <p:cNvSpPr/>
          <p:nvPr/>
        </p:nvSpPr>
        <p:spPr>
          <a:xfrm>
            <a:off x="914400" y="2971800"/>
            <a:ext cx="2240280" cy="1078992"/>
          </a:xfrm>
          <a:prstGeom prst="roundRect">
            <a:avLst>
              <a:gd name="adj" fmla="val 6780"/>
            </a:avLst>
          </a:prstGeom>
          <a:solidFill>
            <a:srgbClr val="EAF4FB"/>
          </a:solidFill>
          <a:ln w="12700">
            <a:solidFill>
              <a:srgbClr val="D7E4EA"/>
            </a:solidFill>
            <a:prstDash val="solid"/>
          </a:ln>
        </p:spPr>
        <p:txBody>
          <a:bodyPr/>
          <a:lstStyle/>
          <a:p>
            <a:endParaRPr lang="en-GB"/>
          </a:p>
        </p:txBody>
      </p:sp>
      <p:sp>
        <p:nvSpPr>
          <p:cNvPr id="8" name="Text 6"/>
          <p:cNvSpPr/>
          <p:nvPr/>
        </p:nvSpPr>
        <p:spPr>
          <a:xfrm>
            <a:off x="960120" y="3182112"/>
            <a:ext cx="2148840" cy="256032"/>
          </a:xfrm>
          <a:prstGeom prst="rect">
            <a:avLst/>
          </a:prstGeom>
          <a:noFill/>
          <a:ln/>
        </p:spPr>
        <p:txBody>
          <a:bodyPr wrap="square" lIns="0" tIns="0" rIns="0" bIns="0" rtlCol="0" anchor="ctr"/>
          <a:lstStyle/>
          <a:p>
            <a:pPr marL="0" indent="0" algn="ctr">
              <a:buNone/>
            </a:pPr>
            <a:r>
              <a:rPr lang="en-US" sz="2000" b="1" dirty="0">
                <a:solidFill>
                  <a:srgbClr val="17324D"/>
                </a:solidFill>
              </a:rPr>
              <a:t>Blocked</a:t>
            </a:r>
            <a:endParaRPr lang="en-US" sz="2000" dirty="0"/>
          </a:p>
        </p:txBody>
      </p:sp>
      <p:sp>
        <p:nvSpPr>
          <p:cNvPr id="9" name="Text 7"/>
          <p:cNvSpPr/>
          <p:nvPr/>
        </p:nvSpPr>
        <p:spPr>
          <a:xfrm>
            <a:off x="960120" y="3529584"/>
            <a:ext cx="2148840" cy="201168"/>
          </a:xfrm>
          <a:prstGeom prst="rect">
            <a:avLst/>
          </a:prstGeom>
          <a:noFill/>
          <a:ln/>
        </p:spPr>
        <p:txBody>
          <a:bodyPr wrap="square" lIns="0" tIns="0" rIns="0" bIns="0" rtlCol="0" anchor="ctr"/>
          <a:lstStyle/>
          <a:p>
            <a:pPr marL="0" indent="0" algn="ctr">
              <a:buNone/>
            </a:pPr>
            <a:r>
              <a:rPr lang="en-US" sz="1600" dirty="0">
                <a:solidFill>
                  <a:srgbClr val="5E6B73"/>
                </a:solidFill>
              </a:rPr>
              <a:t>noise and pressure</a:t>
            </a:r>
            <a:endParaRPr lang="en-US" sz="1600" dirty="0"/>
          </a:p>
        </p:txBody>
      </p:sp>
      <p:sp>
        <p:nvSpPr>
          <p:cNvPr id="10" name="Shape 8"/>
          <p:cNvSpPr/>
          <p:nvPr/>
        </p:nvSpPr>
        <p:spPr>
          <a:xfrm>
            <a:off x="3703320" y="2971800"/>
            <a:ext cx="2240280" cy="1078992"/>
          </a:xfrm>
          <a:prstGeom prst="roundRect">
            <a:avLst>
              <a:gd name="adj" fmla="val 6780"/>
            </a:avLst>
          </a:prstGeom>
          <a:solidFill>
            <a:srgbClr val="E8F5F2"/>
          </a:solidFill>
          <a:ln w="12700">
            <a:solidFill>
              <a:srgbClr val="D7E4EA"/>
            </a:solidFill>
            <a:prstDash val="solid"/>
          </a:ln>
        </p:spPr>
        <p:txBody>
          <a:bodyPr/>
          <a:lstStyle/>
          <a:p>
            <a:endParaRPr lang="en-GB"/>
          </a:p>
        </p:txBody>
      </p:sp>
      <p:sp>
        <p:nvSpPr>
          <p:cNvPr id="11" name="Text 9"/>
          <p:cNvSpPr/>
          <p:nvPr/>
        </p:nvSpPr>
        <p:spPr>
          <a:xfrm>
            <a:off x="3749040" y="3182112"/>
            <a:ext cx="2148840" cy="256032"/>
          </a:xfrm>
          <a:prstGeom prst="rect">
            <a:avLst/>
          </a:prstGeom>
          <a:noFill/>
          <a:ln/>
        </p:spPr>
        <p:txBody>
          <a:bodyPr wrap="square" lIns="0" tIns="0" rIns="0" bIns="0" rtlCol="0" anchor="ctr"/>
          <a:lstStyle/>
          <a:p>
            <a:pPr marL="0" indent="0" algn="ctr">
              <a:buNone/>
            </a:pPr>
            <a:r>
              <a:rPr lang="en-US" sz="2000" b="1" dirty="0">
                <a:solidFill>
                  <a:srgbClr val="17324D"/>
                </a:solidFill>
              </a:rPr>
              <a:t>Distorted</a:t>
            </a:r>
            <a:endParaRPr lang="en-US" sz="2000" dirty="0"/>
          </a:p>
        </p:txBody>
      </p:sp>
      <p:sp>
        <p:nvSpPr>
          <p:cNvPr id="12" name="Text 10"/>
          <p:cNvSpPr/>
          <p:nvPr/>
        </p:nvSpPr>
        <p:spPr>
          <a:xfrm>
            <a:off x="3749040" y="3529584"/>
            <a:ext cx="2148840" cy="201168"/>
          </a:xfrm>
          <a:prstGeom prst="rect">
            <a:avLst/>
          </a:prstGeom>
          <a:noFill/>
          <a:ln/>
        </p:spPr>
        <p:txBody>
          <a:bodyPr wrap="square" lIns="0" tIns="0" rIns="0" bIns="0" rtlCol="0" anchor="ctr"/>
          <a:lstStyle/>
          <a:p>
            <a:pPr marL="0" indent="0" algn="ctr">
              <a:buNone/>
            </a:pPr>
            <a:r>
              <a:rPr lang="en-US" sz="1600" dirty="0">
                <a:solidFill>
                  <a:srgbClr val="5E6B73"/>
                </a:solidFill>
              </a:rPr>
              <a:t>language and culture</a:t>
            </a:r>
            <a:endParaRPr lang="en-US" sz="1600" dirty="0"/>
          </a:p>
        </p:txBody>
      </p:sp>
      <p:sp>
        <p:nvSpPr>
          <p:cNvPr id="13" name="Shape 11"/>
          <p:cNvSpPr/>
          <p:nvPr/>
        </p:nvSpPr>
        <p:spPr>
          <a:xfrm>
            <a:off x="6492240" y="2971800"/>
            <a:ext cx="2240280" cy="1078992"/>
          </a:xfrm>
          <a:prstGeom prst="roundRect">
            <a:avLst>
              <a:gd name="adj" fmla="val 6780"/>
            </a:avLst>
          </a:prstGeom>
          <a:solidFill>
            <a:srgbClr val="EAF4FB"/>
          </a:solidFill>
          <a:ln w="12700">
            <a:solidFill>
              <a:srgbClr val="D7E4EA"/>
            </a:solidFill>
            <a:prstDash val="solid"/>
          </a:ln>
        </p:spPr>
        <p:txBody>
          <a:bodyPr/>
          <a:lstStyle/>
          <a:p>
            <a:endParaRPr lang="en-GB"/>
          </a:p>
        </p:txBody>
      </p:sp>
      <p:sp>
        <p:nvSpPr>
          <p:cNvPr id="14" name="Text 12"/>
          <p:cNvSpPr/>
          <p:nvPr/>
        </p:nvSpPr>
        <p:spPr>
          <a:xfrm>
            <a:off x="6537960" y="3182112"/>
            <a:ext cx="2148840" cy="256032"/>
          </a:xfrm>
          <a:prstGeom prst="rect">
            <a:avLst/>
          </a:prstGeom>
          <a:noFill/>
          <a:ln/>
        </p:spPr>
        <p:txBody>
          <a:bodyPr wrap="square" lIns="0" tIns="0" rIns="0" bIns="0" rtlCol="0" anchor="ctr"/>
          <a:lstStyle/>
          <a:p>
            <a:pPr marL="0" indent="0" algn="ctr">
              <a:buNone/>
            </a:pPr>
            <a:r>
              <a:rPr lang="en-US" sz="2000" b="1" dirty="0">
                <a:solidFill>
                  <a:srgbClr val="17324D"/>
                </a:solidFill>
              </a:rPr>
              <a:t>Unchecked</a:t>
            </a:r>
            <a:endParaRPr lang="en-US" sz="2000" dirty="0"/>
          </a:p>
        </p:txBody>
      </p:sp>
      <p:sp>
        <p:nvSpPr>
          <p:cNvPr id="15" name="Text 13"/>
          <p:cNvSpPr/>
          <p:nvPr/>
        </p:nvSpPr>
        <p:spPr>
          <a:xfrm>
            <a:off x="6537960" y="3529584"/>
            <a:ext cx="2148840" cy="201168"/>
          </a:xfrm>
          <a:prstGeom prst="rect">
            <a:avLst/>
          </a:prstGeom>
          <a:noFill/>
          <a:ln/>
        </p:spPr>
        <p:txBody>
          <a:bodyPr wrap="square" lIns="0" tIns="0" rIns="0" bIns="0" rtlCol="0" anchor="ctr"/>
          <a:lstStyle/>
          <a:p>
            <a:pPr marL="0" indent="0" algn="ctr">
              <a:buNone/>
            </a:pPr>
            <a:r>
              <a:rPr lang="en-US" sz="1600" dirty="0">
                <a:solidFill>
                  <a:srgbClr val="5E6B73"/>
                </a:solidFill>
              </a:rPr>
              <a:t>weak feedback</a:t>
            </a:r>
            <a:endParaRPr lang="en-US" sz="1600" dirty="0"/>
          </a:p>
        </p:txBody>
      </p:sp>
      <p:sp>
        <p:nvSpPr>
          <p:cNvPr id="16" name="Shape 14"/>
          <p:cNvSpPr/>
          <p:nvPr/>
        </p:nvSpPr>
        <p:spPr>
          <a:xfrm>
            <a:off x="9281160" y="2971800"/>
            <a:ext cx="2240280" cy="1078992"/>
          </a:xfrm>
          <a:prstGeom prst="roundRect">
            <a:avLst>
              <a:gd name="adj" fmla="val 6780"/>
            </a:avLst>
          </a:prstGeom>
          <a:solidFill>
            <a:srgbClr val="E8F5F2"/>
          </a:solidFill>
          <a:ln w="12700">
            <a:solidFill>
              <a:srgbClr val="D7E4EA"/>
            </a:solidFill>
            <a:prstDash val="solid"/>
          </a:ln>
        </p:spPr>
        <p:txBody>
          <a:bodyPr/>
          <a:lstStyle/>
          <a:p>
            <a:endParaRPr lang="en-GB"/>
          </a:p>
        </p:txBody>
      </p:sp>
      <p:sp>
        <p:nvSpPr>
          <p:cNvPr id="17" name="Text 15"/>
          <p:cNvSpPr/>
          <p:nvPr/>
        </p:nvSpPr>
        <p:spPr>
          <a:xfrm>
            <a:off x="9326880" y="3182112"/>
            <a:ext cx="2148840" cy="256032"/>
          </a:xfrm>
          <a:prstGeom prst="rect">
            <a:avLst/>
          </a:prstGeom>
          <a:noFill/>
          <a:ln/>
        </p:spPr>
        <p:txBody>
          <a:bodyPr wrap="square" lIns="0" tIns="0" rIns="0" bIns="0" rtlCol="0" anchor="ctr"/>
          <a:lstStyle/>
          <a:p>
            <a:pPr marL="0" indent="0" algn="ctr">
              <a:buNone/>
            </a:pPr>
            <a:r>
              <a:rPr lang="en-US" sz="2000" b="1" dirty="0">
                <a:solidFill>
                  <a:srgbClr val="17324D"/>
                </a:solidFill>
              </a:rPr>
              <a:t>Silenced</a:t>
            </a:r>
            <a:endParaRPr lang="en-US" sz="2000" dirty="0"/>
          </a:p>
        </p:txBody>
      </p:sp>
      <p:sp>
        <p:nvSpPr>
          <p:cNvPr id="18" name="Text 16"/>
          <p:cNvSpPr/>
          <p:nvPr/>
        </p:nvSpPr>
        <p:spPr>
          <a:xfrm>
            <a:off x="9326880" y="3529584"/>
            <a:ext cx="2148840" cy="201168"/>
          </a:xfrm>
          <a:prstGeom prst="rect">
            <a:avLst/>
          </a:prstGeom>
          <a:noFill/>
          <a:ln/>
        </p:spPr>
        <p:txBody>
          <a:bodyPr wrap="square" lIns="0" tIns="0" rIns="0" bIns="0" rtlCol="0" anchor="ctr"/>
          <a:lstStyle/>
          <a:p>
            <a:pPr marL="0" indent="0" algn="ctr">
              <a:buNone/>
            </a:pPr>
            <a:r>
              <a:rPr lang="en-US" sz="1600" dirty="0">
                <a:solidFill>
                  <a:srgbClr val="5E6B73"/>
                </a:solidFill>
              </a:rPr>
              <a:t>fear and emotion</a:t>
            </a:r>
            <a:endParaRPr lang="en-US" sz="1600" dirty="0"/>
          </a:p>
        </p:txBody>
      </p:sp>
      <p:sp>
        <p:nvSpPr>
          <p:cNvPr id="19" name="Text 17"/>
          <p:cNvSpPr/>
          <p:nvPr/>
        </p:nvSpPr>
        <p:spPr>
          <a:xfrm>
            <a:off x="1051560" y="4892040"/>
            <a:ext cx="10058400" cy="594360"/>
          </a:xfrm>
          <a:prstGeom prst="rect">
            <a:avLst/>
          </a:prstGeom>
          <a:noFill/>
          <a:ln/>
        </p:spPr>
        <p:txBody>
          <a:bodyPr wrap="square" lIns="635" tIns="635" rIns="635" bIns="635" rtlCol="0" anchor="ctr">
            <a:normAutofit lnSpcReduction="10000"/>
          </a:bodyPr>
          <a:lstStyle/>
          <a:p>
            <a:pPr marL="0" indent="0" algn="ctr">
              <a:buNone/>
            </a:pPr>
            <a:r>
              <a:rPr lang="en-US" sz="2000" dirty="0">
                <a:solidFill>
                  <a:srgbClr val="1B1B1B"/>
                </a:solidFill>
              </a:rPr>
              <a:t>The strongest response is an integrated system: clear training, respectful leadership, visual communication, two-way feedback and regular monitoring.</a:t>
            </a:r>
            <a:endParaRPr lang="en-US" sz="2000" dirty="0"/>
          </a:p>
        </p:txBody>
      </p:sp>
      <p:sp>
        <p:nvSpPr>
          <p:cNvPr id="20" name="Text 18"/>
          <p:cNvSpPr/>
          <p:nvPr/>
        </p:nvSpPr>
        <p:spPr>
          <a:xfrm>
            <a:off x="502920" y="6547104"/>
            <a:ext cx="4754880" cy="109728"/>
          </a:xfrm>
          <a:prstGeom prst="rect">
            <a:avLst/>
          </a:prstGeom>
          <a:noFill/>
          <a:ln/>
        </p:spPr>
        <p:txBody>
          <a:bodyPr wrap="square" lIns="0" tIns="0" rIns="0" bIns="0" rtlCol="0" anchor="ctr"/>
          <a:lstStyle/>
          <a:p>
            <a:pPr marL="0" indent="0">
              <a:buNone/>
            </a:pPr>
            <a:r>
              <a:rPr lang="en-US" sz="750" dirty="0">
                <a:solidFill>
                  <a:srgbClr val="5E6B73"/>
                </a:solidFill>
              </a:rPr>
              <a:t>Flight Foods Ltd | Effective Teamwork and Communication</a:t>
            </a:r>
            <a:endParaRPr lang="en-US" sz="7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4">
    <p:bg>
      <p:bgPr>
        <a:solidFill>
          <a:srgbClr val="FBFBF7"/>
        </a:solidFill>
        <a:effectLst/>
      </p:bgPr>
    </p:bg>
    <p:spTree>
      <p:nvGrpSpPr>
        <p:cNvPr id="1" name=""/>
        <p:cNvGrpSpPr/>
        <p:nvPr/>
      </p:nvGrpSpPr>
      <p:grpSpPr>
        <a:xfrm>
          <a:off x="0" y="0"/>
          <a:ext cx="0" cy="0"/>
          <a:chOff x="0" y="0"/>
          <a:chExt cx="0" cy="0"/>
        </a:xfrm>
      </p:grpSpPr>
      <p:sp>
        <p:nvSpPr>
          <p:cNvPr id="2" name="Text 0"/>
          <p:cNvSpPr/>
          <p:nvPr/>
        </p:nvSpPr>
        <p:spPr>
          <a:xfrm>
            <a:off x="502920" y="256032"/>
            <a:ext cx="8961120" cy="411480"/>
          </a:xfrm>
          <a:prstGeom prst="rect">
            <a:avLst/>
          </a:prstGeom>
          <a:noFill/>
          <a:ln/>
        </p:spPr>
        <p:txBody>
          <a:bodyPr wrap="square" lIns="0" tIns="0" rIns="0" bIns="0" rtlCol="0" anchor="ctr"/>
          <a:lstStyle/>
          <a:p>
            <a:pPr marL="0" indent="0">
              <a:buNone/>
            </a:pPr>
            <a:r>
              <a:rPr lang="en-US" sz="2800" b="1" dirty="0">
                <a:solidFill>
                  <a:srgbClr val="17324D"/>
                </a:solidFill>
              </a:rPr>
              <a:t>Reference List</a:t>
            </a:r>
            <a:endParaRPr lang="en-US" sz="2800" dirty="0"/>
          </a:p>
        </p:txBody>
      </p:sp>
      <p:sp>
        <p:nvSpPr>
          <p:cNvPr id="3" name="Text 1"/>
          <p:cNvSpPr/>
          <p:nvPr/>
        </p:nvSpPr>
        <p:spPr>
          <a:xfrm>
            <a:off x="9875520" y="292608"/>
            <a:ext cx="1828800" cy="182880"/>
          </a:xfrm>
          <a:prstGeom prst="rect">
            <a:avLst/>
          </a:prstGeom>
          <a:noFill/>
          <a:ln/>
        </p:spPr>
        <p:txBody>
          <a:bodyPr wrap="square" lIns="0" tIns="0" rIns="0" bIns="0" rtlCol="0" anchor="ctr"/>
          <a:lstStyle/>
          <a:p>
            <a:pPr marL="0" indent="0" algn="r">
              <a:buNone/>
            </a:pPr>
            <a:r>
              <a:rPr lang="en-US" sz="1050" dirty="0">
                <a:solidFill>
                  <a:srgbClr val="5E6B73"/>
                </a:solidFill>
              </a:rPr>
              <a:t>Slide 15</a:t>
            </a:r>
            <a:endParaRPr lang="en-US" sz="1050" dirty="0"/>
          </a:p>
        </p:txBody>
      </p:sp>
      <p:sp>
        <p:nvSpPr>
          <p:cNvPr id="4" name="Shape 2"/>
          <p:cNvSpPr/>
          <p:nvPr/>
        </p:nvSpPr>
        <p:spPr>
          <a:xfrm>
            <a:off x="502920" y="804672"/>
            <a:ext cx="11155680" cy="0"/>
          </a:xfrm>
          <a:prstGeom prst="line">
            <a:avLst/>
          </a:prstGeom>
          <a:noFill/>
          <a:ln w="15240">
            <a:solidFill>
              <a:srgbClr val="168AAD">
                <a:alpha val="90000"/>
              </a:srgbClr>
            </a:solidFill>
            <a:prstDash val="solid"/>
          </a:ln>
        </p:spPr>
        <p:txBody>
          <a:bodyPr/>
          <a:lstStyle/>
          <a:p>
            <a:endParaRPr lang="en-GB"/>
          </a:p>
        </p:txBody>
      </p:sp>
      <p:sp>
        <p:nvSpPr>
          <p:cNvPr id="10" name="Text 8"/>
          <p:cNvSpPr/>
          <p:nvPr/>
        </p:nvSpPr>
        <p:spPr>
          <a:xfrm>
            <a:off x="502920" y="6547104"/>
            <a:ext cx="4754880" cy="109728"/>
          </a:xfrm>
          <a:prstGeom prst="rect">
            <a:avLst/>
          </a:prstGeom>
          <a:noFill/>
          <a:ln/>
        </p:spPr>
        <p:txBody>
          <a:bodyPr wrap="square" lIns="0" tIns="0" rIns="0" bIns="0" rtlCol="0" anchor="ctr"/>
          <a:lstStyle/>
          <a:p>
            <a:pPr marL="0" indent="0">
              <a:buNone/>
            </a:pPr>
            <a:r>
              <a:rPr lang="en-US" sz="750" dirty="0">
                <a:solidFill>
                  <a:srgbClr val="5E6B73"/>
                </a:solidFill>
              </a:rPr>
              <a:t>Flight Foods Ltd | Effective Teamwork and Communication</a:t>
            </a:r>
            <a:endParaRPr lang="en-US" sz="750" dirty="0"/>
          </a:p>
        </p:txBody>
      </p:sp>
      <p:sp>
        <p:nvSpPr>
          <p:cNvPr id="12" name="Rectangle: Single Corner Rounded 11">
            <a:extLst>
              <a:ext uri="{FF2B5EF4-FFF2-40B4-BE49-F238E27FC236}">
                <a16:creationId xmlns:a16="http://schemas.microsoft.com/office/drawing/2014/main" id="{9311C34A-6D29-AC16-57D7-50BBA4B186C7}"/>
              </a:ext>
            </a:extLst>
          </p:cNvPr>
          <p:cNvSpPr/>
          <p:nvPr/>
        </p:nvSpPr>
        <p:spPr>
          <a:xfrm>
            <a:off x="671804" y="1017037"/>
            <a:ext cx="11032516" cy="5392902"/>
          </a:xfrm>
          <a:custGeom>
            <a:avLst/>
            <a:gdLst>
              <a:gd name="csX0" fmla="*/ 0 w 11032516"/>
              <a:gd name="csY0" fmla="*/ 0 h 5392902"/>
              <a:gd name="csX1" fmla="*/ 371568 w 11032516"/>
              <a:gd name="csY1" fmla="*/ 0 h 5392902"/>
              <a:gd name="csX2" fmla="*/ 743137 w 11032516"/>
              <a:gd name="csY2" fmla="*/ 0 h 5392902"/>
              <a:gd name="csX3" fmla="*/ 1114705 w 11032516"/>
              <a:gd name="csY3" fmla="*/ 0 h 5392902"/>
              <a:gd name="csX4" fmla="*/ 1688947 w 11032516"/>
              <a:gd name="csY4" fmla="*/ 0 h 5392902"/>
              <a:gd name="csX5" fmla="*/ 2567199 w 11032516"/>
              <a:gd name="csY5" fmla="*/ 0 h 5392902"/>
              <a:gd name="csX6" fmla="*/ 3344115 w 11032516"/>
              <a:gd name="csY6" fmla="*/ 0 h 5392902"/>
              <a:gd name="csX7" fmla="*/ 4121030 w 11032516"/>
              <a:gd name="csY7" fmla="*/ 0 h 5392902"/>
              <a:gd name="csX8" fmla="*/ 4796609 w 11032516"/>
              <a:gd name="csY8" fmla="*/ 0 h 5392902"/>
              <a:gd name="csX9" fmla="*/ 5168177 w 11032516"/>
              <a:gd name="csY9" fmla="*/ 0 h 5392902"/>
              <a:gd name="csX10" fmla="*/ 5641082 w 11032516"/>
              <a:gd name="csY10" fmla="*/ 0 h 5392902"/>
              <a:gd name="csX11" fmla="*/ 6519335 w 11032516"/>
              <a:gd name="csY11" fmla="*/ 0 h 5392902"/>
              <a:gd name="csX12" fmla="*/ 7093577 w 11032516"/>
              <a:gd name="csY12" fmla="*/ 0 h 5392902"/>
              <a:gd name="csX13" fmla="*/ 7667819 w 11032516"/>
              <a:gd name="csY13" fmla="*/ 0 h 5392902"/>
              <a:gd name="csX14" fmla="*/ 8444734 w 11032516"/>
              <a:gd name="csY14" fmla="*/ 0 h 5392902"/>
              <a:gd name="csX15" fmla="*/ 9120313 w 11032516"/>
              <a:gd name="csY15" fmla="*/ 0 h 5392902"/>
              <a:gd name="csX16" fmla="*/ 10133681 w 11032516"/>
              <a:gd name="csY16" fmla="*/ 0 h 5392902"/>
              <a:gd name="csX17" fmla="*/ 11032516 w 11032516"/>
              <a:gd name="csY17" fmla="*/ 898835 h 5392902"/>
              <a:gd name="csX18" fmla="*/ 11032516 w 11032516"/>
              <a:gd name="csY18" fmla="*/ 1630726 h 5392902"/>
              <a:gd name="csX19" fmla="*/ 11032516 w 11032516"/>
              <a:gd name="csY19" fmla="*/ 2182854 h 5392902"/>
              <a:gd name="csX20" fmla="*/ 11032516 w 11032516"/>
              <a:gd name="csY20" fmla="*/ 2914745 h 5392902"/>
              <a:gd name="csX21" fmla="*/ 11032516 w 11032516"/>
              <a:gd name="csY21" fmla="*/ 3466873 h 5392902"/>
              <a:gd name="csX22" fmla="*/ 11032516 w 11032516"/>
              <a:gd name="csY22" fmla="*/ 4153824 h 5392902"/>
              <a:gd name="csX23" fmla="*/ 11032516 w 11032516"/>
              <a:gd name="csY23" fmla="*/ 4661011 h 5392902"/>
              <a:gd name="csX24" fmla="*/ 11032516 w 11032516"/>
              <a:gd name="csY24" fmla="*/ 5392902 h 5392902"/>
              <a:gd name="csX25" fmla="*/ 10232659 w 11032516"/>
              <a:gd name="csY25" fmla="*/ 5392902 h 5392902"/>
              <a:gd name="csX26" fmla="*/ 9874102 w 11032516"/>
              <a:gd name="csY26" fmla="*/ 5392902 h 5392902"/>
              <a:gd name="csX27" fmla="*/ 9294895 w 11032516"/>
              <a:gd name="csY27" fmla="*/ 5392902 h 5392902"/>
              <a:gd name="csX28" fmla="*/ 8495037 w 11032516"/>
              <a:gd name="csY28" fmla="*/ 5392902 h 5392902"/>
              <a:gd name="csX29" fmla="*/ 8136481 w 11032516"/>
              <a:gd name="csY29" fmla="*/ 5392902 h 5392902"/>
              <a:gd name="csX30" fmla="*/ 7777924 w 11032516"/>
              <a:gd name="csY30" fmla="*/ 5392902 h 5392902"/>
              <a:gd name="csX31" fmla="*/ 7419367 w 11032516"/>
              <a:gd name="csY31" fmla="*/ 5392902 h 5392902"/>
              <a:gd name="csX32" fmla="*/ 7060810 w 11032516"/>
              <a:gd name="csY32" fmla="*/ 5392902 h 5392902"/>
              <a:gd name="csX33" fmla="*/ 6481603 w 11032516"/>
              <a:gd name="csY33" fmla="*/ 5392902 h 5392902"/>
              <a:gd name="csX34" fmla="*/ 6012721 w 11032516"/>
              <a:gd name="csY34" fmla="*/ 5392902 h 5392902"/>
              <a:gd name="csX35" fmla="*/ 5654164 w 11032516"/>
              <a:gd name="csY35" fmla="*/ 5392902 h 5392902"/>
              <a:gd name="csX36" fmla="*/ 4964632 w 11032516"/>
              <a:gd name="csY36" fmla="*/ 5392902 h 5392902"/>
              <a:gd name="csX37" fmla="*/ 4275100 w 11032516"/>
              <a:gd name="csY37" fmla="*/ 5392902 h 5392902"/>
              <a:gd name="csX38" fmla="*/ 3695893 w 11032516"/>
              <a:gd name="csY38" fmla="*/ 5392902 h 5392902"/>
              <a:gd name="csX39" fmla="*/ 2785710 w 11032516"/>
              <a:gd name="csY39" fmla="*/ 5392902 h 5392902"/>
              <a:gd name="csX40" fmla="*/ 2206503 w 11032516"/>
              <a:gd name="csY40" fmla="*/ 5392902 h 5392902"/>
              <a:gd name="csX41" fmla="*/ 1406646 w 11032516"/>
              <a:gd name="csY41" fmla="*/ 5392902 h 5392902"/>
              <a:gd name="csX42" fmla="*/ 1048089 w 11032516"/>
              <a:gd name="csY42" fmla="*/ 5392902 h 5392902"/>
              <a:gd name="csX43" fmla="*/ 0 w 11032516"/>
              <a:gd name="csY43" fmla="*/ 5392902 h 5392902"/>
              <a:gd name="csX44" fmla="*/ 0 w 11032516"/>
              <a:gd name="csY44" fmla="*/ 4826647 h 5392902"/>
              <a:gd name="csX45" fmla="*/ 0 w 11032516"/>
              <a:gd name="csY45" fmla="*/ 4206464 h 5392902"/>
              <a:gd name="csX46" fmla="*/ 0 w 11032516"/>
              <a:gd name="csY46" fmla="*/ 3640209 h 5392902"/>
              <a:gd name="csX47" fmla="*/ 0 w 11032516"/>
              <a:gd name="csY47" fmla="*/ 3020025 h 5392902"/>
              <a:gd name="csX48" fmla="*/ 0 w 11032516"/>
              <a:gd name="csY48" fmla="*/ 2453770 h 5392902"/>
              <a:gd name="csX49" fmla="*/ 0 w 11032516"/>
              <a:gd name="csY49" fmla="*/ 1833587 h 5392902"/>
              <a:gd name="csX50" fmla="*/ 0 w 11032516"/>
              <a:gd name="csY50" fmla="*/ 1159474 h 5392902"/>
              <a:gd name="csX51" fmla="*/ 0 w 11032516"/>
              <a:gd name="csY51" fmla="*/ 593219 h 5392902"/>
              <a:gd name="csX52" fmla="*/ 0 w 11032516"/>
              <a:gd name="csY52" fmla="*/ 0 h 539290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Lst>
            <a:rect l="l" t="t" r="r" b="b"/>
            <a:pathLst>
              <a:path w="11032516" h="5392902" extrusionOk="0">
                <a:moveTo>
                  <a:pt x="0" y="0"/>
                </a:moveTo>
                <a:cubicBezTo>
                  <a:pt x="160828" y="5004"/>
                  <a:pt x="233092" y="954"/>
                  <a:pt x="371568" y="0"/>
                </a:cubicBezTo>
                <a:cubicBezTo>
                  <a:pt x="510044" y="-954"/>
                  <a:pt x="586491" y="-15997"/>
                  <a:pt x="743137" y="0"/>
                </a:cubicBezTo>
                <a:cubicBezTo>
                  <a:pt x="899783" y="15997"/>
                  <a:pt x="934551" y="-2400"/>
                  <a:pt x="1114705" y="0"/>
                </a:cubicBezTo>
                <a:cubicBezTo>
                  <a:pt x="1294859" y="2400"/>
                  <a:pt x="1476165" y="-5755"/>
                  <a:pt x="1688947" y="0"/>
                </a:cubicBezTo>
                <a:cubicBezTo>
                  <a:pt x="1901729" y="5755"/>
                  <a:pt x="2229172" y="5072"/>
                  <a:pt x="2567199" y="0"/>
                </a:cubicBezTo>
                <a:cubicBezTo>
                  <a:pt x="2905226" y="-5072"/>
                  <a:pt x="3021421" y="2450"/>
                  <a:pt x="3344115" y="0"/>
                </a:cubicBezTo>
                <a:cubicBezTo>
                  <a:pt x="3666809" y="-2450"/>
                  <a:pt x="3841839" y="28834"/>
                  <a:pt x="4121030" y="0"/>
                </a:cubicBezTo>
                <a:cubicBezTo>
                  <a:pt x="4400221" y="-28834"/>
                  <a:pt x="4527713" y="705"/>
                  <a:pt x="4796609" y="0"/>
                </a:cubicBezTo>
                <a:cubicBezTo>
                  <a:pt x="5065505" y="-705"/>
                  <a:pt x="5034812" y="6230"/>
                  <a:pt x="5168177" y="0"/>
                </a:cubicBezTo>
                <a:cubicBezTo>
                  <a:pt x="5301542" y="-6230"/>
                  <a:pt x="5458115" y="-19190"/>
                  <a:pt x="5641082" y="0"/>
                </a:cubicBezTo>
                <a:cubicBezTo>
                  <a:pt x="5824050" y="19190"/>
                  <a:pt x="6149876" y="36718"/>
                  <a:pt x="6519335" y="0"/>
                </a:cubicBezTo>
                <a:cubicBezTo>
                  <a:pt x="6888794" y="-36718"/>
                  <a:pt x="6836399" y="-11176"/>
                  <a:pt x="7093577" y="0"/>
                </a:cubicBezTo>
                <a:cubicBezTo>
                  <a:pt x="7350755" y="11176"/>
                  <a:pt x="7412441" y="-27520"/>
                  <a:pt x="7667819" y="0"/>
                </a:cubicBezTo>
                <a:cubicBezTo>
                  <a:pt x="7923197" y="27520"/>
                  <a:pt x="8212430" y="17903"/>
                  <a:pt x="8444734" y="0"/>
                </a:cubicBezTo>
                <a:cubicBezTo>
                  <a:pt x="8677038" y="-17903"/>
                  <a:pt x="8903790" y="30114"/>
                  <a:pt x="9120313" y="0"/>
                </a:cubicBezTo>
                <a:cubicBezTo>
                  <a:pt x="9336836" y="-30114"/>
                  <a:pt x="9817600" y="-19184"/>
                  <a:pt x="10133681" y="0"/>
                </a:cubicBezTo>
                <a:cubicBezTo>
                  <a:pt x="10568956" y="102309"/>
                  <a:pt x="11078715" y="424908"/>
                  <a:pt x="11032516" y="898835"/>
                </a:cubicBezTo>
                <a:cubicBezTo>
                  <a:pt x="11039531" y="1228214"/>
                  <a:pt x="11013052" y="1270312"/>
                  <a:pt x="11032516" y="1630726"/>
                </a:cubicBezTo>
                <a:cubicBezTo>
                  <a:pt x="11051980" y="1991140"/>
                  <a:pt x="11058721" y="1981171"/>
                  <a:pt x="11032516" y="2182854"/>
                </a:cubicBezTo>
                <a:cubicBezTo>
                  <a:pt x="11006311" y="2384537"/>
                  <a:pt x="11066590" y="2677407"/>
                  <a:pt x="11032516" y="2914745"/>
                </a:cubicBezTo>
                <a:cubicBezTo>
                  <a:pt x="10998442" y="3152083"/>
                  <a:pt x="11018077" y="3230147"/>
                  <a:pt x="11032516" y="3466873"/>
                </a:cubicBezTo>
                <a:cubicBezTo>
                  <a:pt x="11046955" y="3703599"/>
                  <a:pt x="11055021" y="3830510"/>
                  <a:pt x="11032516" y="4153824"/>
                </a:cubicBezTo>
                <a:cubicBezTo>
                  <a:pt x="11010011" y="4477138"/>
                  <a:pt x="11039252" y="4424189"/>
                  <a:pt x="11032516" y="4661011"/>
                </a:cubicBezTo>
                <a:cubicBezTo>
                  <a:pt x="11025780" y="4897833"/>
                  <a:pt x="11045786" y="5174574"/>
                  <a:pt x="11032516" y="5392902"/>
                </a:cubicBezTo>
                <a:cubicBezTo>
                  <a:pt x="10761742" y="5361294"/>
                  <a:pt x="10525924" y="5421555"/>
                  <a:pt x="10232659" y="5392902"/>
                </a:cubicBezTo>
                <a:cubicBezTo>
                  <a:pt x="9939394" y="5364249"/>
                  <a:pt x="10029994" y="5407649"/>
                  <a:pt x="9874102" y="5392902"/>
                </a:cubicBezTo>
                <a:cubicBezTo>
                  <a:pt x="9718210" y="5378155"/>
                  <a:pt x="9473041" y="5387422"/>
                  <a:pt x="9294895" y="5392902"/>
                </a:cubicBezTo>
                <a:cubicBezTo>
                  <a:pt x="9116749" y="5398382"/>
                  <a:pt x="8760392" y="5366468"/>
                  <a:pt x="8495037" y="5392902"/>
                </a:cubicBezTo>
                <a:cubicBezTo>
                  <a:pt x="8229682" y="5419336"/>
                  <a:pt x="8282035" y="5392715"/>
                  <a:pt x="8136481" y="5392902"/>
                </a:cubicBezTo>
                <a:cubicBezTo>
                  <a:pt x="7990927" y="5393089"/>
                  <a:pt x="7914341" y="5387233"/>
                  <a:pt x="7777924" y="5392902"/>
                </a:cubicBezTo>
                <a:cubicBezTo>
                  <a:pt x="7641507" y="5398571"/>
                  <a:pt x="7522569" y="5385243"/>
                  <a:pt x="7419367" y="5392902"/>
                </a:cubicBezTo>
                <a:cubicBezTo>
                  <a:pt x="7316165" y="5400561"/>
                  <a:pt x="7171287" y="5403615"/>
                  <a:pt x="7060810" y="5392902"/>
                </a:cubicBezTo>
                <a:cubicBezTo>
                  <a:pt x="6950333" y="5382189"/>
                  <a:pt x="6657840" y="5383630"/>
                  <a:pt x="6481603" y="5392902"/>
                </a:cubicBezTo>
                <a:cubicBezTo>
                  <a:pt x="6305366" y="5402174"/>
                  <a:pt x="6167683" y="5390218"/>
                  <a:pt x="6012721" y="5392902"/>
                </a:cubicBezTo>
                <a:cubicBezTo>
                  <a:pt x="5857759" y="5395586"/>
                  <a:pt x="5773896" y="5385648"/>
                  <a:pt x="5654164" y="5392902"/>
                </a:cubicBezTo>
                <a:cubicBezTo>
                  <a:pt x="5534432" y="5400156"/>
                  <a:pt x="5216034" y="5388808"/>
                  <a:pt x="4964632" y="5392902"/>
                </a:cubicBezTo>
                <a:cubicBezTo>
                  <a:pt x="4713230" y="5396996"/>
                  <a:pt x="4551549" y="5385467"/>
                  <a:pt x="4275100" y="5392902"/>
                </a:cubicBezTo>
                <a:cubicBezTo>
                  <a:pt x="3998651" y="5400337"/>
                  <a:pt x="3858339" y="5372700"/>
                  <a:pt x="3695893" y="5392902"/>
                </a:cubicBezTo>
                <a:cubicBezTo>
                  <a:pt x="3533447" y="5413104"/>
                  <a:pt x="3123316" y="5418833"/>
                  <a:pt x="2785710" y="5392902"/>
                </a:cubicBezTo>
                <a:cubicBezTo>
                  <a:pt x="2448104" y="5366971"/>
                  <a:pt x="2425328" y="5410149"/>
                  <a:pt x="2206503" y="5392902"/>
                </a:cubicBezTo>
                <a:cubicBezTo>
                  <a:pt x="1987678" y="5375655"/>
                  <a:pt x="1652414" y="5373721"/>
                  <a:pt x="1406646" y="5392902"/>
                </a:cubicBezTo>
                <a:cubicBezTo>
                  <a:pt x="1160878" y="5412083"/>
                  <a:pt x="1208072" y="5407993"/>
                  <a:pt x="1048089" y="5392902"/>
                </a:cubicBezTo>
                <a:cubicBezTo>
                  <a:pt x="888106" y="5377811"/>
                  <a:pt x="493262" y="5385925"/>
                  <a:pt x="0" y="5392902"/>
                </a:cubicBezTo>
                <a:cubicBezTo>
                  <a:pt x="27083" y="5200630"/>
                  <a:pt x="-8146" y="4963348"/>
                  <a:pt x="0" y="4826647"/>
                </a:cubicBezTo>
                <a:cubicBezTo>
                  <a:pt x="8146" y="4689946"/>
                  <a:pt x="-18967" y="4502098"/>
                  <a:pt x="0" y="4206464"/>
                </a:cubicBezTo>
                <a:cubicBezTo>
                  <a:pt x="18967" y="3910830"/>
                  <a:pt x="-8970" y="3889519"/>
                  <a:pt x="0" y="3640209"/>
                </a:cubicBezTo>
                <a:cubicBezTo>
                  <a:pt x="8970" y="3390900"/>
                  <a:pt x="1451" y="3184025"/>
                  <a:pt x="0" y="3020025"/>
                </a:cubicBezTo>
                <a:cubicBezTo>
                  <a:pt x="-1451" y="2856025"/>
                  <a:pt x="-16852" y="2718215"/>
                  <a:pt x="0" y="2453770"/>
                </a:cubicBezTo>
                <a:cubicBezTo>
                  <a:pt x="16852" y="2189326"/>
                  <a:pt x="17860" y="2098591"/>
                  <a:pt x="0" y="1833587"/>
                </a:cubicBezTo>
                <a:cubicBezTo>
                  <a:pt x="-17860" y="1568583"/>
                  <a:pt x="16486" y="1416602"/>
                  <a:pt x="0" y="1159474"/>
                </a:cubicBezTo>
                <a:cubicBezTo>
                  <a:pt x="-16486" y="902346"/>
                  <a:pt x="-15120" y="870579"/>
                  <a:pt x="0" y="593219"/>
                </a:cubicBezTo>
                <a:cubicBezTo>
                  <a:pt x="15120" y="315860"/>
                  <a:pt x="-26343" y="231274"/>
                  <a:pt x="0" y="0"/>
                </a:cubicBezTo>
                <a:close/>
              </a:path>
            </a:pathLst>
          </a:custGeom>
          <a:noFill/>
          <a:ln>
            <a:prstDash val="dash"/>
            <a:extLst>
              <a:ext uri="{C807C97D-BFC1-408E-A445-0C87EB9F89A2}">
                <ask:lineSketchStyleProps xmlns:ask="http://schemas.microsoft.com/office/drawing/2018/sketchyshapes" sd="1319792730">
                  <a:prstGeom prst="round1Rect">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sz="1450" dirty="0">
                <a:solidFill>
                  <a:schemeClr val="tx1"/>
                </a:solidFill>
              </a:rPr>
              <a:t>Berlo, D.K. (1960) </a:t>
            </a:r>
            <a:r>
              <a:rPr lang="en-US" sz="1450" i="1" dirty="0">
                <a:solidFill>
                  <a:schemeClr val="tx1"/>
                </a:solidFill>
              </a:rPr>
              <a:t>The process of communication: An introduction to theory and practice</a:t>
            </a:r>
            <a:r>
              <a:rPr lang="en-US" sz="1450" dirty="0">
                <a:solidFill>
                  <a:schemeClr val="tx1"/>
                </a:solidFill>
              </a:rPr>
              <a:t>. New York: Holt, Rinehart and Winston.</a:t>
            </a:r>
            <a:endParaRPr lang="en-GB" sz="1450" dirty="0">
              <a:solidFill>
                <a:schemeClr val="tx1"/>
              </a:solidFill>
            </a:endParaRPr>
          </a:p>
          <a:p>
            <a:pPr marL="285750" indent="-285750">
              <a:buFont typeface="Arial" panose="020B0604020202020204" pitchFamily="34" charset="0"/>
              <a:buChar char="•"/>
            </a:pPr>
            <a:r>
              <a:rPr lang="en-US" sz="1450" dirty="0">
                <a:solidFill>
                  <a:schemeClr val="tx1"/>
                </a:solidFill>
              </a:rPr>
              <a:t>Bui, H., Chau, V.S., </a:t>
            </a:r>
            <a:r>
              <a:rPr lang="en-US" sz="1450" dirty="0" err="1">
                <a:solidFill>
                  <a:schemeClr val="tx1"/>
                </a:solidFill>
              </a:rPr>
              <a:t>Degl’Innocenti</a:t>
            </a:r>
            <a:r>
              <a:rPr lang="en-US" sz="1450" dirty="0">
                <a:solidFill>
                  <a:schemeClr val="tx1"/>
                </a:solidFill>
              </a:rPr>
              <a:t>, M., Leone, L. and </a:t>
            </a:r>
            <a:r>
              <a:rPr lang="en-US" sz="1450" dirty="0" err="1">
                <a:solidFill>
                  <a:schemeClr val="tx1"/>
                </a:solidFill>
              </a:rPr>
              <a:t>Vicentini</a:t>
            </a:r>
            <a:r>
              <a:rPr lang="en-US" sz="1450" dirty="0">
                <a:solidFill>
                  <a:schemeClr val="tx1"/>
                </a:solidFill>
              </a:rPr>
              <a:t>, F. (2019) ‘The resilient organisation: A meta-analysis of the effect of communication on team diversity and team performance’, </a:t>
            </a:r>
            <a:r>
              <a:rPr lang="en-US" sz="1450" i="1" dirty="0">
                <a:solidFill>
                  <a:schemeClr val="tx1"/>
                </a:solidFill>
              </a:rPr>
              <a:t>Applied Psychology</a:t>
            </a:r>
            <a:r>
              <a:rPr lang="en-US" sz="1450" dirty="0">
                <a:solidFill>
                  <a:schemeClr val="tx1"/>
                </a:solidFill>
              </a:rPr>
              <a:t>, 68(4), pp. 621–657. </a:t>
            </a:r>
            <a:r>
              <a:rPr lang="en-US" sz="1450" dirty="0" err="1">
                <a:solidFill>
                  <a:schemeClr val="tx1"/>
                </a:solidFill>
              </a:rPr>
              <a:t>doi</a:t>
            </a:r>
            <a:r>
              <a:rPr lang="en-US" sz="1450" dirty="0">
                <a:solidFill>
                  <a:schemeClr val="tx1"/>
                </a:solidFill>
              </a:rPr>
              <a:t>: 10.1111/apps.12203.</a:t>
            </a:r>
            <a:endParaRPr lang="en-GB" sz="1450" dirty="0">
              <a:solidFill>
                <a:schemeClr val="tx1"/>
              </a:solidFill>
            </a:endParaRPr>
          </a:p>
          <a:p>
            <a:pPr marL="285750" indent="-285750">
              <a:buFont typeface="Arial" panose="020B0604020202020204" pitchFamily="34" charset="0"/>
              <a:buChar char="•"/>
            </a:pPr>
            <a:r>
              <a:rPr lang="en-US" sz="1450" dirty="0">
                <a:solidFill>
                  <a:schemeClr val="tx1"/>
                </a:solidFill>
              </a:rPr>
              <a:t>Caffaro, F., </a:t>
            </a:r>
            <a:r>
              <a:rPr lang="en-US" sz="1450" dirty="0" err="1">
                <a:solidFill>
                  <a:schemeClr val="tx1"/>
                </a:solidFill>
              </a:rPr>
              <a:t>Bagagiolo</a:t>
            </a:r>
            <a:r>
              <a:rPr lang="en-US" sz="1450" dirty="0">
                <a:solidFill>
                  <a:schemeClr val="tx1"/>
                </a:solidFill>
              </a:rPr>
              <a:t>, G., Micheletti Cremasco, M., Vigoroso, L. and Cavallo, E. (2020) ‘Tailoring safety training material to migrant farmworkers: An ergonomic user-</a:t>
            </a:r>
            <a:r>
              <a:rPr lang="en-US" sz="1450" dirty="0" err="1">
                <a:solidFill>
                  <a:schemeClr val="tx1"/>
                </a:solidFill>
              </a:rPr>
              <a:t>centred</a:t>
            </a:r>
            <a:r>
              <a:rPr lang="en-US" sz="1450" dirty="0">
                <a:solidFill>
                  <a:schemeClr val="tx1"/>
                </a:solidFill>
              </a:rPr>
              <a:t> approach’, </a:t>
            </a:r>
            <a:r>
              <a:rPr lang="en-US" sz="1450" i="1" dirty="0">
                <a:solidFill>
                  <a:schemeClr val="tx1"/>
                </a:solidFill>
              </a:rPr>
              <a:t>International Journal of Environmental Research and Public Health</a:t>
            </a:r>
            <a:r>
              <a:rPr lang="en-US" sz="1450" dirty="0">
                <a:solidFill>
                  <a:schemeClr val="tx1"/>
                </a:solidFill>
              </a:rPr>
              <a:t>, 17(6), article 2104. </a:t>
            </a:r>
            <a:r>
              <a:rPr lang="en-US" sz="1450" dirty="0" err="1">
                <a:solidFill>
                  <a:schemeClr val="tx1"/>
                </a:solidFill>
              </a:rPr>
              <a:t>doi</a:t>
            </a:r>
            <a:r>
              <a:rPr lang="en-US" sz="1450" dirty="0">
                <a:solidFill>
                  <a:schemeClr val="tx1"/>
                </a:solidFill>
              </a:rPr>
              <a:t>: 10.3390/ijerph17062104.</a:t>
            </a:r>
            <a:endParaRPr lang="en-GB" sz="1450" dirty="0">
              <a:solidFill>
                <a:schemeClr val="tx1"/>
              </a:solidFill>
            </a:endParaRPr>
          </a:p>
          <a:p>
            <a:pPr marL="285750" indent="-285750">
              <a:buFont typeface="Arial" panose="020B0604020202020204" pitchFamily="34" charset="0"/>
              <a:buChar char="•"/>
            </a:pPr>
            <a:r>
              <a:rPr lang="en-US" sz="1450" dirty="0">
                <a:solidFill>
                  <a:schemeClr val="tx1"/>
                </a:solidFill>
              </a:rPr>
              <a:t>Frazier, M.L., </a:t>
            </a:r>
            <a:r>
              <a:rPr lang="en-US" sz="1450" dirty="0" err="1">
                <a:solidFill>
                  <a:schemeClr val="tx1"/>
                </a:solidFill>
              </a:rPr>
              <a:t>Fainshmidt</a:t>
            </a:r>
            <a:r>
              <a:rPr lang="en-US" sz="1450" dirty="0">
                <a:solidFill>
                  <a:schemeClr val="tx1"/>
                </a:solidFill>
              </a:rPr>
              <a:t>, S., Klinger, R.L., </a:t>
            </a:r>
            <a:r>
              <a:rPr lang="en-US" sz="1450" dirty="0" err="1">
                <a:solidFill>
                  <a:schemeClr val="tx1"/>
                </a:solidFill>
              </a:rPr>
              <a:t>Pezeshkan</a:t>
            </a:r>
            <a:r>
              <a:rPr lang="en-US" sz="1450" dirty="0">
                <a:solidFill>
                  <a:schemeClr val="tx1"/>
                </a:solidFill>
              </a:rPr>
              <a:t>, A. and </a:t>
            </a:r>
            <a:r>
              <a:rPr lang="en-US" sz="1450" dirty="0" err="1">
                <a:solidFill>
                  <a:schemeClr val="tx1"/>
                </a:solidFill>
              </a:rPr>
              <a:t>Vracheva</a:t>
            </a:r>
            <a:r>
              <a:rPr lang="en-US" sz="1450" dirty="0">
                <a:solidFill>
                  <a:schemeClr val="tx1"/>
                </a:solidFill>
              </a:rPr>
              <a:t>, V. (2017) ‘Psychological safety: A meta-analytic review and extension’, </a:t>
            </a:r>
            <a:r>
              <a:rPr lang="en-US" sz="1450" i="1" dirty="0">
                <a:solidFill>
                  <a:schemeClr val="tx1"/>
                </a:solidFill>
              </a:rPr>
              <a:t>Personnel Psychology</a:t>
            </a:r>
            <a:r>
              <a:rPr lang="en-US" sz="1450" dirty="0">
                <a:solidFill>
                  <a:schemeClr val="tx1"/>
                </a:solidFill>
              </a:rPr>
              <a:t>, 70(1), pp. 113–165. </a:t>
            </a:r>
            <a:r>
              <a:rPr lang="en-US" sz="1450" dirty="0" err="1">
                <a:solidFill>
                  <a:schemeClr val="tx1"/>
                </a:solidFill>
              </a:rPr>
              <a:t>doi</a:t>
            </a:r>
            <a:r>
              <a:rPr lang="en-US" sz="1450" dirty="0">
                <a:solidFill>
                  <a:schemeClr val="tx1"/>
                </a:solidFill>
              </a:rPr>
              <a:t>: 10.1111/peps.12183.</a:t>
            </a:r>
            <a:endParaRPr lang="en-GB" sz="1450" dirty="0">
              <a:solidFill>
                <a:schemeClr val="tx1"/>
              </a:solidFill>
            </a:endParaRPr>
          </a:p>
          <a:p>
            <a:pPr marL="285750" indent="-285750">
              <a:buFont typeface="Arial" panose="020B0604020202020204" pitchFamily="34" charset="0"/>
              <a:buChar char="•"/>
            </a:pPr>
            <a:r>
              <a:rPr lang="en-US" sz="1450" dirty="0">
                <a:solidFill>
                  <a:schemeClr val="tx1"/>
                </a:solidFill>
              </a:rPr>
              <a:t>Health and Safety Executive (2025) </a:t>
            </a:r>
            <a:r>
              <a:rPr lang="en-US" sz="1450" i="1" dirty="0">
                <a:solidFill>
                  <a:schemeClr val="tx1"/>
                </a:solidFill>
              </a:rPr>
              <a:t>Employers’ responsibilities: Legal duties</a:t>
            </a:r>
            <a:r>
              <a:rPr lang="en-US" sz="1450" dirty="0">
                <a:solidFill>
                  <a:schemeClr val="tx1"/>
                </a:solidFill>
              </a:rPr>
              <a:t>. Available at: https://www.hse.gov.uk/noise/employers.htm (Accessed: 1 August 2026).</a:t>
            </a:r>
            <a:endParaRPr lang="en-GB" sz="1450" dirty="0">
              <a:solidFill>
                <a:schemeClr val="tx1"/>
              </a:solidFill>
            </a:endParaRPr>
          </a:p>
          <a:p>
            <a:pPr marL="285750" indent="-285750">
              <a:buFont typeface="Arial" panose="020B0604020202020204" pitchFamily="34" charset="0"/>
              <a:buChar char="•"/>
            </a:pPr>
            <a:r>
              <a:rPr lang="en-US" sz="1450" dirty="0">
                <a:solidFill>
                  <a:schemeClr val="tx1"/>
                </a:solidFill>
              </a:rPr>
              <a:t>Schramm, W. (1954) ‘How communication works’, in Schramm, W. (ed.) </a:t>
            </a:r>
            <a:r>
              <a:rPr lang="en-US" sz="1450" i="1" dirty="0">
                <a:solidFill>
                  <a:schemeClr val="tx1"/>
                </a:solidFill>
              </a:rPr>
              <a:t>The process and effects of mass communication</a:t>
            </a:r>
            <a:r>
              <a:rPr lang="en-US" sz="1450" dirty="0">
                <a:solidFill>
                  <a:schemeClr val="tx1"/>
                </a:solidFill>
              </a:rPr>
              <a:t>. Urbana, IL: University of Illinois Press, pp. 3–26.</a:t>
            </a:r>
            <a:endParaRPr lang="en-GB" sz="1450" dirty="0">
              <a:solidFill>
                <a:schemeClr val="tx1"/>
              </a:solidFill>
            </a:endParaRPr>
          </a:p>
          <a:p>
            <a:pPr marL="285750" indent="-285750">
              <a:buFont typeface="Arial" panose="020B0604020202020204" pitchFamily="34" charset="0"/>
              <a:buChar char="•"/>
            </a:pPr>
            <a:r>
              <a:rPr lang="en-US" sz="1450" dirty="0">
                <a:solidFill>
                  <a:schemeClr val="tx1"/>
                </a:solidFill>
              </a:rPr>
              <a:t>Seong, J.Y. and Hong, D.S. (2018) ‘Age diversity, group </a:t>
            </a:r>
            <a:r>
              <a:rPr lang="en-US" sz="1450" dirty="0" err="1">
                <a:solidFill>
                  <a:schemeClr val="tx1"/>
                </a:solidFill>
              </a:rPr>
              <a:t>organisational</a:t>
            </a:r>
            <a:r>
              <a:rPr lang="en-US" sz="1450" dirty="0">
                <a:solidFill>
                  <a:schemeClr val="tx1"/>
                </a:solidFill>
              </a:rPr>
              <a:t> citizenship </a:t>
            </a:r>
            <a:r>
              <a:rPr lang="en-US" sz="1450" dirty="0" err="1">
                <a:solidFill>
                  <a:schemeClr val="tx1"/>
                </a:solidFill>
              </a:rPr>
              <a:t>behaviour</a:t>
            </a:r>
            <a:r>
              <a:rPr lang="en-US" sz="1450" dirty="0">
                <a:solidFill>
                  <a:schemeClr val="tx1"/>
                </a:solidFill>
              </a:rPr>
              <a:t>, and group performance: Exploring the moderating role of charismatic leadership and participation in decision-making’, </a:t>
            </a:r>
            <a:r>
              <a:rPr lang="en-US" sz="1450" i="1" dirty="0">
                <a:solidFill>
                  <a:schemeClr val="tx1"/>
                </a:solidFill>
              </a:rPr>
              <a:t>Human Resource Management Journal</a:t>
            </a:r>
            <a:r>
              <a:rPr lang="en-US" sz="1450" dirty="0">
                <a:solidFill>
                  <a:schemeClr val="tx1"/>
                </a:solidFill>
              </a:rPr>
              <a:t>, 28(4), pp. 621–640. </a:t>
            </a:r>
            <a:r>
              <a:rPr lang="en-US" sz="1450" dirty="0" err="1">
                <a:solidFill>
                  <a:schemeClr val="tx1"/>
                </a:solidFill>
              </a:rPr>
              <a:t>doi</a:t>
            </a:r>
            <a:r>
              <a:rPr lang="en-US" sz="1450" dirty="0">
                <a:solidFill>
                  <a:schemeClr val="tx1"/>
                </a:solidFill>
              </a:rPr>
              <a:t>: 10.1111/1748-8583.12197.</a:t>
            </a:r>
            <a:endParaRPr lang="en-GB" sz="1450" dirty="0">
              <a:solidFill>
                <a:schemeClr val="tx1"/>
              </a:solidFill>
            </a:endParaRPr>
          </a:p>
          <a:p>
            <a:pPr marL="285750" indent="-285750">
              <a:buFont typeface="Arial" panose="020B0604020202020204" pitchFamily="34" charset="0"/>
              <a:buChar char="•"/>
            </a:pPr>
            <a:r>
              <a:rPr lang="en-US" sz="1450" dirty="0">
                <a:solidFill>
                  <a:schemeClr val="tx1"/>
                </a:solidFill>
              </a:rPr>
              <a:t>Shannon, C.E. and Weaver, W. (1949) </a:t>
            </a:r>
            <a:r>
              <a:rPr lang="en-US" sz="1450" i="1" dirty="0">
                <a:solidFill>
                  <a:schemeClr val="tx1"/>
                </a:solidFill>
              </a:rPr>
              <a:t>The mathematical theory of communication</a:t>
            </a:r>
            <a:r>
              <a:rPr lang="en-US" sz="1450" dirty="0">
                <a:solidFill>
                  <a:schemeClr val="tx1"/>
                </a:solidFill>
              </a:rPr>
              <a:t>. Urbana, IL: University of Illinois Press.</a:t>
            </a:r>
            <a:endParaRPr lang="en-GB" sz="1450" dirty="0">
              <a:solidFill>
                <a:schemeClr val="tx1"/>
              </a:solidFill>
            </a:endParaRPr>
          </a:p>
          <a:p>
            <a:pPr marL="285750" indent="-285750">
              <a:buFont typeface="Arial" panose="020B0604020202020204" pitchFamily="34" charset="0"/>
              <a:buChar char="•"/>
            </a:pPr>
            <a:r>
              <a:rPr lang="en-US" sz="1450" dirty="0">
                <a:solidFill>
                  <a:schemeClr val="tx1"/>
                </a:solidFill>
              </a:rPr>
              <a:t>World Health Organization (2026) </a:t>
            </a:r>
            <a:r>
              <a:rPr lang="en-US" sz="1450" i="1" dirty="0">
                <a:solidFill>
                  <a:schemeClr val="tx1"/>
                </a:solidFill>
              </a:rPr>
              <a:t>Food safety</a:t>
            </a:r>
            <a:r>
              <a:rPr lang="en-US" sz="1450" dirty="0">
                <a:solidFill>
                  <a:schemeClr val="tx1"/>
                </a:solidFill>
              </a:rPr>
              <a:t>. Available at: https://www.who.int/news-room/fact-sheets/detail/food-safety (Accessed: 1 August 2026).</a:t>
            </a:r>
            <a:endParaRPr lang="en-GB" sz="1450" dirty="0">
              <a:solidFill>
                <a:schemeClr val="tx1"/>
              </a:solidFill>
            </a:endParaRPr>
          </a:p>
          <a:p>
            <a:pPr marL="285750" indent="-285750">
              <a:buFont typeface="Arial" panose="020B0604020202020204" pitchFamily="34" charset="0"/>
              <a:buChar char="•"/>
            </a:pPr>
            <a:r>
              <a:rPr lang="en-US" sz="1450" dirty="0">
                <a:solidFill>
                  <a:schemeClr val="tx1"/>
                </a:solidFill>
              </a:rPr>
              <a:t>Young, I., Greig, J., Wilhelm, B.J. and Waddell, L.A. (2019) ‘Effectiveness of food handler training and education interventions: A systematic review and meta-analysis’, </a:t>
            </a:r>
            <a:r>
              <a:rPr lang="en-US" sz="1450" i="1" dirty="0">
                <a:solidFill>
                  <a:schemeClr val="tx1"/>
                </a:solidFill>
              </a:rPr>
              <a:t>Journal of Food Protection</a:t>
            </a:r>
            <a:r>
              <a:rPr lang="en-US" sz="1450" dirty="0">
                <a:solidFill>
                  <a:schemeClr val="tx1"/>
                </a:solidFill>
              </a:rPr>
              <a:t>, 82(10), pp. 1714–1728. </a:t>
            </a:r>
            <a:r>
              <a:rPr lang="en-US" sz="1450" dirty="0" err="1">
                <a:solidFill>
                  <a:schemeClr val="tx1"/>
                </a:solidFill>
              </a:rPr>
              <a:t>doi</a:t>
            </a:r>
            <a:r>
              <a:rPr lang="en-US" sz="1450" dirty="0">
                <a:solidFill>
                  <a:schemeClr val="tx1"/>
                </a:solidFill>
              </a:rPr>
              <a:t>: 10.4315/0362-028X.JFP-19-108.</a:t>
            </a:r>
            <a:endParaRPr lang="en-GB" sz="1450" dirty="0">
              <a:solidFill>
                <a:schemeClr val="tx1"/>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rial"/>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101</TotalTime>
  <Words>4013</Words>
  <PresentationFormat>Widescreen</PresentationFormat>
  <Paragraphs>317</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Aptos Display</vt:lpstr>
      <vt:lpstr>Arial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2026-08-01T11:24:30Z</dcterms:created>
  <dcterms:modified xsi:type="dcterms:W3CDTF">2026-08-04T17:00:39Z</dcterms:modified>
</cp:coreProperties>
</file>