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58" r:id="rId4"/>
    <p:sldId id="259" r:id="rId5"/>
    <p:sldId id="271" r:id="rId6"/>
    <p:sldId id="260" r:id="rId7"/>
    <p:sldId id="261" r:id="rId8"/>
    <p:sldId id="262" r:id="rId9"/>
    <p:sldId id="263" r:id="rId10"/>
    <p:sldId id="264" r:id="rId11"/>
    <p:sldId id="265" r:id="rId12"/>
    <p:sldId id="266" r:id="rId13"/>
    <p:sldId id="267" r:id="rId14"/>
    <p:sldId id="268" r:id="rId15"/>
    <p:sldId id="269" r:id="rId16"/>
    <p:sldId id="270" r:id="rId17"/>
  </p:sldIdLst>
  <p:sldSz cx="9144000" cy="6858000" type="screen4x3"/>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4203" autoAdjust="0"/>
  </p:normalViewPr>
  <p:slideViewPr>
    <p:cSldViewPr>
      <p:cViewPr varScale="1">
        <p:scale>
          <a:sx n="75" d="100"/>
          <a:sy n="75" d="100"/>
        </p:scale>
        <p:origin x="2634" y="54"/>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F5DE580D-9586-4ACB-9769-10BA106C8270}" type="datetimeFigureOut">
              <a:rPr lang="en-GB" smtClean="0"/>
              <a:t>08/10/2018</a:t>
            </a:fld>
            <a:endParaRPr lang="en-GB"/>
          </a:p>
        </p:txBody>
      </p:sp>
      <p:sp>
        <p:nvSpPr>
          <p:cNvPr id="4" name="Slide Image Placeholder 3"/>
          <p:cNvSpPr>
            <a:spLocks noGrp="1" noRot="1" noChangeAspect="1"/>
          </p:cNvSpPr>
          <p:nvPr>
            <p:ph type="sldImg" idx="2"/>
          </p:nvPr>
        </p:nvSpPr>
        <p:spPr>
          <a:xfrm>
            <a:off x="2857500" y="514350"/>
            <a:ext cx="3429000" cy="25717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6513513"/>
            <a:ext cx="3962400" cy="3429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80013" y="6513513"/>
            <a:ext cx="3962400" cy="342900"/>
          </a:xfrm>
          <a:prstGeom prst="rect">
            <a:avLst/>
          </a:prstGeom>
        </p:spPr>
        <p:txBody>
          <a:bodyPr vert="horz" lIns="91440" tIns="45720" rIns="91440" bIns="45720" rtlCol="0" anchor="b"/>
          <a:lstStyle>
            <a:lvl1pPr algn="r">
              <a:defRPr sz="1200"/>
            </a:lvl1pPr>
          </a:lstStyle>
          <a:p>
            <a:fld id="{34FCAF6B-91A8-4068-B19F-2D27163ED6E5}" type="slidenum">
              <a:rPr lang="en-GB" smtClean="0"/>
              <a:t>‹#›</a:t>
            </a:fld>
            <a:endParaRPr lang="en-GB"/>
          </a:p>
        </p:txBody>
      </p:sp>
    </p:spTree>
    <p:extLst>
      <p:ext uri="{BB962C8B-B14F-4D97-AF65-F5344CB8AC3E}">
        <p14:creationId xmlns:p14="http://schemas.microsoft.com/office/powerpoint/2010/main" val="10895959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education.iseek.com/iseek/home.page" TargetMode="External"/><Relationship Id="rId7" Type="http://schemas.openxmlformats.org/officeDocument/2006/relationships/hyperlink" Target="https://academic.microsoft.com/" TargetMode="External"/><Relationship Id="rId2" Type="http://schemas.openxmlformats.org/officeDocument/2006/relationships/slide" Target="../slides/slide5.xml"/><Relationship Id="rId1" Type="http://schemas.openxmlformats.org/officeDocument/2006/relationships/notesMaster" Target="../notesMasters/notesMaster1.xml"/><Relationship Id="rId6" Type="http://schemas.openxmlformats.org/officeDocument/2006/relationships/hyperlink" Target="https://scholar.google.com/" TargetMode="External"/><Relationship Id="rId5" Type="http://schemas.openxmlformats.org/officeDocument/2006/relationships/hyperlink" Target="https://scholar.google.co.uk/" TargetMode="External"/><Relationship Id="rId4" Type="http://schemas.openxmlformats.org/officeDocument/2006/relationships/hyperlink" Target="https://www.refseek.com/"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4FCAF6B-91A8-4068-B19F-2D27163ED6E5}" type="slidenum">
              <a:rPr lang="en-GB" smtClean="0"/>
              <a:t>4</a:t>
            </a:fld>
            <a:endParaRPr lang="en-GB"/>
          </a:p>
        </p:txBody>
      </p:sp>
    </p:spTree>
    <p:extLst>
      <p:ext uri="{BB962C8B-B14F-4D97-AF65-F5344CB8AC3E}">
        <p14:creationId xmlns:p14="http://schemas.microsoft.com/office/powerpoint/2010/main" val="3176594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u="sng" kern="1200" dirty="0" smtClean="0">
                <a:solidFill>
                  <a:schemeClr val="tx1"/>
                </a:solidFill>
                <a:latin typeface="+mn-lt"/>
                <a:ea typeface="+mn-ea"/>
                <a:cs typeface="+mn-cs"/>
                <a:hlinkClick r:id="rId3"/>
              </a:rPr>
              <a:t>http://education.iseek.com/iseek/home.page</a:t>
            </a:r>
            <a:endParaRPr lang="en-GB" sz="1200" kern="1200" dirty="0" smtClean="0">
              <a:solidFill>
                <a:schemeClr val="tx1"/>
              </a:solidFill>
              <a:latin typeface="+mn-lt"/>
              <a:ea typeface="+mn-ea"/>
              <a:cs typeface="+mn-cs"/>
            </a:endParaRPr>
          </a:p>
          <a:p>
            <a:r>
              <a:rPr lang="en-GB" sz="1200" u="none" strike="noStrike" kern="1200" dirty="0" err="1" smtClean="0">
                <a:solidFill>
                  <a:schemeClr val="tx1"/>
                </a:solidFill>
                <a:latin typeface="+mn-lt"/>
                <a:ea typeface="+mn-ea"/>
                <a:cs typeface="+mn-cs"/>
                <a:hlinkClick r:id="rId3"/>
              </a:rPr>
              <a:t>iSeek</a:t>
            </a:r>
            <a:r>
              <a:rPr lang="en-GB" sz="1200" kern="1200" dirty="0" smtClean="0">
                <a:solidFill>
                  <a:schemeClr val="tx1"/>
                </a:solidFill>
                <a:latin typeface="+mn-lt"/>
                <a:ea typeface="+mn-ea"/>
                <a:cs typeface="+mn-cs"/>
              </a:rPr>
              <a:t> is easily one of the best and widely used search engines for academic research on the internet. It has been especially designed keeping the students, teachers and scholars in mind. This search engine shows only reliable and relevant results that ultimately save your time and enable you to get your work done quickly. You can find safe, authoritative, intelligent and time-saving resources with </a:t>
            </a:r>
            <a:r>
              <a:rPr lang="en-GB" sz="1200" kern="1200" dirty="0" err="1" smtClean="0">
                <a:solidFill>
                  <a:schemeClr val="tx1"/>
                </a:solidFill>
                <a:latin typeface="+mn-lt"/>
                <a:ea typeface="+mn-ea"/>
                <a:cs typeface="+mn-cs"/>
              </a:rPr>
              <a:t>iSeek</a:t>
            </a:r>
            <a:r>
              <a:rPr lang="en-GB" sz="1200" kern="1200" dirty="0" smtClean="0">
                <a:solidFill>
                  <a:schemeClr val="tx1"/>
                </a:solidFill>
                <a:latin typeface="+mn-lt"/>
                <a:ea typeface="+mn-ea"/>
                <a:cs typeface="+mn-cs"/>
              </a:rPr>
              <a:t>.</a:t>
            </a:r>
          </a:p>
          <a:p>
            <a:r>
              <a:rPr lang="en-GB" sz="1200" u="sng" kern="1200" dirty="0" smtClean="0">
                <a:solidFill>
                  <a:schemeClr val="tx1"/>
                </a:solidFill>
                <a:latin typeface="+mn-lt"/>
                <a:ea typeface="+mn-ea"/>
                <a:cs typeface="+mn-cs"/>
                <a:hlinkClick r:id="rId4"/>
              </a:rPr>
              <a:t>https://www.refseek.com/</a:t>
            </a:r>
            <a:endParaRPr lang="en-GB" sz="1200" kern="1200" dirty="0" smtClean="0">
              <a:solidFill>
                <a:schemeClr val="tx1"/>
              </a:solidFill>
              <a:latin typeface="+mn-lt"/>
              <a:ea typeface="+mn-ea"/>
              <a:cs typeface="+mn-cs"/>
            </a:endParaRPr>
          </a:p>
          <a:p>
            <a:r>
              <a:rPr lang="en-GB" sz="1200" u="none" strike="noStrike" kern="1200" dirty="0" err="1" smtClean="0">
                <a:solidFill>
                  <a:schemeClr val="tx1"/>
                </a:solidFill>
                <a:latin typeface="+mn-lt"/>
                <a:ea typeface="+mn-ea"/>
                <a:cs typeface="+mn-cs"/>
                <a:hlinkClick r:id="rId4"/>
              </a:rPr>
              <a:t>Refseek</a:t>
            </a:r>
            <a:r>
              <a:rPr lang="en-GB" sz="1200" kern="1200" dirty="0" smtClean="0">
                <a:solidFill>
                  <a:schemeClr val="tx1"/>
                </a:solidFill>
                <a:latin typeface="+mn-lt"/>
                <a:ea typeface="+mn-ea"/>
                <a:cs typeface="+mn-cs"/>
              </a:rPr>
              <a:t> is an academic search engine which is simpler than Google even in appearance. </a:t>
            </a:r>
            <a:r>
              <a:rPr lang="en-GB" sz="1200" kern="1200" dirty="0" err="1" smtClean="0">
                <a:solidFill>
                  <a:schemeClr val="tx1"/>
                </a:solidFill>
                <a:latin typeface="+mn-lt"/>
                <a:ea typeface="+mn-ea"/>
                <a:cs typeface="+mn-cs"/>
              </a:rPr>
              <a:t>Refseek</a:t>
            </a:r>
            <a:r>
              <a:rPr lang="en-GB" sz="1200" kern="1200" dirty="0" smtClean="0">
                <a:solidFill>
                  <a:schemeClr val="tx1"/>
                </a:solidFill>
                <a:latin typeface="+mn-lt"/>
                <a:ea typeface="+mn-ea"/>
                <a:cs typeface="+mn-cs"/>
              </a:rPr>
              <a:t> does not claim to offer more results than Google. Instead, it removes results that are not related to science, academia and research. The best thing about </a:t>
            </a:r>
            <a:r>
              <a:rPr lang="en-GB" sz="1200" kern="1200" dirty="0" err="1" smtClean="0">
                <a:solidFill>
                  <a:schemeClr val="tx1"/>
                </a:solidFill>
                <a:latin typeface="+mn-lt"/>
                <a:ea typeface="+mn-ea"/>
                <a:cs typeface="+mn-cs"/>
              </a:rPr>
              <a:t>Refseek</a:t>
            </a:r>
            <a:r>
              <a:rPr lang="en-GB" sz="1200" kern="1200" dirty="0" smtClean="0">
                <a:solidFill>
                  <a:schemeClr val="tx1"/>
                </a:solidFill>
                <a:latin typeface="+mn-lt"/>
                <a:ea typeface="+mn-ea"/>
                <a:cs typeface="+mn-cs"/>
              </a:rPr>
              <a:t> is that you can search for information related to your subject without getting distracted by sponsored </a:t>
            </a:r>
            <a:r>
              <a:rPr lang="en-GB" sz="1200" kern="1200" dirty="0" err="1" smtClean="0">
                <a:solidFill>
                  <a:schemeClr val="tx1"/>
                </a:solidFill>
                <a:latin typeface="+mn-lt"/>
                <a:ea typeface="+mn-ea"/>
                <a:cs typeface="+mn-cs"/>
              </a:rPr>
              <a:t>links.With</a:t>
            </a:r>
            <a:r>
              <a:rPr lang="en-GB" sz="1200" kern="1200" dirty="0" smtClean="0">
                <a:solidFill>
                  <a:schemeClr val="tx1"/>
                </a:solidFill>
                <a:latin typeface="+mn-lt"/>
                <a:ea typeface="+mn-ea"/>
                <a:cs typeface="+mn-cs"/>
              </a:rPr>
              <a:t> a database of over one billion documents, web pages, books, journals, newspapers, online </a:t>
            </a:r>
            <a:r>
              <a:rPr lang="en-GB" sz="1200" kern="1200" dirty="0" err="1" smtClean="0">
                <a:solidFill>
                  <a:schemeClr val="tx1"/>
                </a:solidFill>
                <a:latin typeface="+mn-lt"/>
                <a:ea typeface="+mn-ea"/>
                <a:cs typeface="+mn-cs"/>
              </a:rPr>
              <a:t>encyclopedias</a:t>
            </a:r>
            <a:r>
              <a:rPr lang="en-GB" sz="1200" kern="1200" dirty="0" smtClean="0">
                <a:solidFill>
                  <a:schemeClr val="tx1"/>
                </a:solidFill>
                <a:latin typeface="+mn-lt"/>
                <a:ea typeface="+mn-ea"/>
                <a:cs typeface="+mn-cs"/>
              </a:rPr>
              <a:t> and articles, </a:t>
            </a:r>
            <a:r>
              <a:rPr lang="en-GB" sz="1200" kern="1200" dirty="0" err="1" smtClean="0">
                <a:solidFill>
                  <a:schemeClr val="tx1"/>
                </a:solidFill>
                <a:latin typeface="+mn-lt"/>
                <a:ea typeface="+mn-ea"/>
                <a:cs typeface="+mn-cs"/>
              </a:rPr>
              <a:t>Refseek</a:t>
            </a:r>
            <a:r>
              <a:rPr lang="en-GB" sz="1200" kern="1200" dirty="0" smtClean="0">
                <a:solidFill>
                  <a:schemeClr val="tx1"/>
                </a:solidFill>
                <a:latin typeface="+mn-lt"/>
                <a:ea typeface="+mn-ea"/>
                <a:cs typeface="+mn-cs"/>
              </a:rPr>
              <a:t> is your ultimate companion for academic research.</a:t>
            </a:r>
          </a:p>
          <a:p>
            <a:r>
              <a:rPr lang="en-GB" sz="1200" u="sng" kern="1200" dirty="0" smtClean="0">
                <a:solidFill>
                  <a:schemeClr val="tx1"/>
                </a:solidFill>
                <a:latin typeface="+mn-lt"/>
                <a:ea typeface="+mn-ea"/>
                <a:cs typeface="+mn-cs"/>
                <a:hlinkClick r:id="rId5"/>
              </a:rPr>
              <a:t>https://scholar.google.co.uk/</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As the name suggests, </a:t>
            </a:r>
            <a:r>
              <a:rPr lang="en-GB" sz="1200" u="none" strike="noStrike" kern="1200" dirty="0" smtClean="0">
                <a:solidFill>
                  <a:schemeClr val="tx1"/>
                </a:solidFill>
                <a:latin typeface="+mn-lt"/>
                <a:ea typeface="+mn-ea"/>
                <a:cs typeface="+mn-cs"/>
                <a:hlinkClick r:id="rId6"/>
              </a:rPr>
              <a:t>Google Scholar</a:t>
            </a:r>
            <a:r>
              <a:rPr lang="en-GB" sz="1200" kern="1200" dirty="0" smtClean="0">
                <a:solidFill>
                  <a:schemeClr val="tx1"/>
                </a:solidFill>
                <a:latin typeface="+mn-lt"/>
                <a:ea typeface="+mn-ea"/>
                <a:cs typeface="+mn-cs"/>
              </a:rPr>
              <a:t> is an academic search engine from the house of Google. Especially designed to search for scholarly literature, it helps you find relevant information from the world of scholarly research. With Google Scholar, you can explore many sources such as books, dissertations, articles and abstracts from various academic publishers, professional societies, universities and other websites. In May 2014, third-party researchers estimated that Google Scholar database contains roughly 160 million documents.</a:t>
            </a:r>
          </a:p>
          <a:p>
            <a:r>
              <a:rPr lang="en-GB" sz="1200" u="sng" kern="1200" dirty="0" smtClean="0">
                <a:solidFill>
                  <a:schemeClr val="tx1"/>
                </a:solidFill>
                <a:latin typeface="+mn-lt"/>
                <a:ea typeface="+mn-ea"/>
                <a:cs typeface="+mn-cs"/>
                <a:hlinkClick r:id="rId7"/>
              </a:rPr>
              <a:t>https://academic.microsoft.com/</a:t>
            </a:r>
            <a:endParaRPr lang="en-GB" sz="1200" kern="1200" dirty="0" smtClean="0">
              <a:solidFill>
                <a:schemeClr val="tx1"/>
              </a:solidFill>
              <a:latin typeface="+mn-lt"/>
              <a:ea typeface="+mn-ea"/>
              <a:cs typeface="+mn-cs"/>
            </a:endParaRPr>
          </a:p>
          <a:p>
            <a:r>
              <a:rPr lang="en-GB" sz="1200" u="none" strike="noStrike" kern="1200" dirty="0" smtClean="0">
                <a:solidFill>
                  <a:schemeClr val="tx1"/>
                </a:solidFill>
                <a:latin typeface="+mn-lt"/>
                <a:ea typeface="+mn-ea"/>
                <a:cs typeface="+mn-cs"/>
                <a:hlinkClick r:id="rId7"/>
              </a:rPr>
              <a:t>Microsoft Academic Search</a:t>
            </a:r>
            <a:r>
              <a:rPr lang="en-GB" sz="1200" kern="1200" dirty="0" smtClean="0">
                <a:solidFill>
                  <a:schemeClr val="tx1"/>
                </a:solidFill>
                <a:latin typeface="+mn-lt"/>
                <a:ea typeface="+mn-ea"/>
                <a:cs typeface="+mn-cs"/>
              </a:rPr>
              <a:t> is a great search engine from the software giant Microsoft. It gives you the ability to explore more than 38 million publications. One of the best features of this search engine is that it provides trends, graphs and maps for your academic research. It contains more than 40 million publications and 20 million authors</a:t>
            </a:r>
          </a:p>
          <a:p>
            <a:endParaRPr lang="en-GB" dirty="0"/>
          </a:p>
        </p:txBody>
      </p:sp>
      <p:sp>
        <p:nvSpPr>
          <p:cNvPr id="4" name="Slide Number Placeholder 3"/>
          <p:cNvSpPr>
            <a:spLocks noGrp="1"/>
          </p:cNvSpPr>
          <p:nvPr>
            <p:ph type="sldNum" sz="quarter" idx="10"/>
          </p:nvPr>
        </p:nvSpPr>
        <p:spPr/>
        <p:txBody>
          <a:bodyPr/>
          <a:lstStyle/>
          <a:p>
            <a:fld id="{34FCAF6B-91A8-4068-B19F-2D27163ED6E5}" type="slidenum">
              <a:rPr lang="en-GB" smtClean="0"/>
              <a:t>5</a:t>
            </a:fld>
            <a:endParaRPr lang="en-GB"/>
          </a:p>
        </p:txBody>
      </p:sp>
    </p:spTree>
    <p:extLst>
      <p:ext uri="{BB962C8B-B14F-4D97-AF65-F5344CB8AC3E}">
        <p14:creationId xmlns:p14="http://schemas.microsoft.com/office/powerpoint/2010/main" val="33527049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4FCAF6B-91A8-4068-B19F-2D27163ED6E5}" type="slidenum">
              <a:rPr lang="en-GB" smtClean="0"/>
              <a:t>10</a:t>
            </a:fld>
            <a:endParaRPr lang="en-GB"/>
          </a:p>
        </p:txBody>
      </p:sp>
    </p:spTree>
    <p:extLst>
      <p:ext uri="{BB962C8B-B14F-4D97-AF65-F5344CB8AC3E}">
        <p14:creationId xmlns:p14="http://schemas.microsoft.com/office/powerpoint/2010/main" val="40769991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pPr/>
              <a:t>10/8/2018</a:t>
            </a:fld>
            <a:endParaRPr lang="en-US"/>
          </a:p>
        </p:txBody>
      </p:sp>
      <p:sp>
        <p:nvSpPr>
          <p:cNvPr id="6" name="Holder 6"/>
          <p:cNvSpPr>
            <a:spLocks noGrp="1"/>
          </p:cNvSpPr>
          <p:nvPr>
            <p:ph type="sldNum" sz="quarter" idx="7"/>
          </p:nvPr>
        </p:nvSpPr>
        <p:spPr/>
        <p:txBody>
          <a:bodyPr lIns="0" tIns="0" rIns="0" bIns="0"/>
          <a:lstStyle>
            <a:lvl1pPr>
              <a:defRPr sz="1200" b="0" i="0">
                <a:solidFill>
                  <a:srgbClr val="898989"/>
                </a:solidFill>
                <a:latin typeface="Corbel"/>
                <a:cs typeface="Corbel"/>
              </a:defRPr>
            </a:lvl1pPr>
          </a:lstStyle>
          <a:p>
            <a:pPr marL="25400">
              <a:lnSpc>
                <a:spcPts val="1230"/>
              </a:lnSpc>
            </a:pPr>
            <a:fld id="{81D60167-4931-47E6-BA6A-407CBD079E47}" type="slidenum">
              <a:rPr dirty="0"/>
              <a:pPr marL="25400">
                <a:lnSpc>
                  <a:spcPts val="1230"/>
                </a:lnSpc>
              </a:pPr>
              <a:t>‹#›</a:t>
            </a:fld>
            <a:endParaRPr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Arial Rounded MT Bold"/>
                <a:cs typeface="Arial Rounded MT Bold"/>
              </a:defRPr>
            </a:lvl1pPr>
          </a:lstStyle>
          <a:p>
            <a:endParaRPr/>
          </a:p>
        </p:txBody>
      </p:sp>
      <p:sp>
        <p:nvSpPr>
          <p:cNvPr id="3" name="Holder 3"/>
          <p:cNvSpPr>
            <a:spLocks noGrp="1"/>
          </p:cNvSpPr>
          <p:nvPr>
            <p:ph type="body" idx="1"/>
          </p:nvPr>
        </p:nvSpPr>
        <p:spPr/>
        <p:txBody>
          <a:bodyPr lIns="0" tIns="0" rIns="0" bIns="0"/>
          <a:lstStyle>
            <a:lvl1pPr>
              <a:defRPr sz="1800" b="0" i="0">
                <a:solidFill>
                  <a:schemeClr val="tx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pPr/>
              <a:t>10/8/2018</a:t>
            </a:fld>
            <a:endParaRPr lang="en-US"/>
          </a:p>
        </p:txBody>
      </p:sp>
      <p:sp>
        <p:nvSpPr>
          <p:cNvPr id="6" name="Holder 6"/>
          <p:cNvSpPr>
            <a:spLocks noGrp="1"/>
          </p:cNvSpPr>
          <p:nvPr>
            <p:ph type="sldNum" sz="quarter" idx="7"/>
          </p:nvPr>
        </p:nvSpPr>
        <p:spPr/>
        <p:txBody>
          <a:bodyPr lIns="0" tIns="0" rIns="0" bIns="0"/>
          <a:lstStyle>
            <a:lvl1pPr>
              <a:defRPr sz="1200" b="0" i="0">
                <a:solidFill>
                  <a:srgbClr val="898989"/>
                </a:solidFill>
                <a:latin typeface="Corbel"/>
                <a:cs typeface="Corbel"/>
              </a:defRPr>
            </a:lvl1pPr>
          </a:lstStyle>
          <a:p>
            <a:pPr marL="25400">
              <a:lnSpc>
                <a:spcPts val="1230"/>
              </a:lnSpc>
            </a:pPr>
            <a:fld id="{81D60167-4931-47E6-BA6A-407CBD079E47}" type="slidenum">
              <a:rPr dirty="0"/>
              <a:pPr marL="25400">
                <a:lnSpc>
                  <a:spcPts val="1230"/>
                </a:lnSpc>
              </a:pPr>
              <a:t>‹#›</a:t>
            </a:fld>
            <a:endParaRPr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Arial Rounded MT Bold"/>
                <a:cs typeface="Arial Rounded MT Bold"/>
              </a:defRPr>
            </a:lvl1pPr>
          </a:lstStyle>
          <a:p>
            <a:endParaRPr/>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pPr/>
              <a:t>10/8/2018</a:t>
            </a:fld>
            <a:endParaRPr lang="en-US"/>
          </a:p>
        </p:txBody>
      </p:sp>
      <p:sp>
        <p:nvSpPr>
          <p:cNvPr id="7" name="Holder 7"/>
          <p:cNvSpPr>
            <a:spLocks noGrp="1"/>
          </p:cNvSpPr>
          <p:nvPr>
            <p:ph type="sldNum" sz="quarter" idx="7"/>
          </p:nvPr>
        </p:nvSpPr>
        <p:spPr/>
        <p:txBody>
          <a:bodyPr lIns="0" tIns="0" rIns="0" bIns="0"/>
          <a:lstStyle>
            <a:lvl1pPr>
              <a:defRPr sz="1200" b="0" i="0">
                <a:solidFill>
                  <a:srgbClr val="898989"/>
                </a:solidFill>
                <a:latin typeface="Corbel"/>
                <a:cs typeface="Corbel"/>
              </a:defRPr>
            </a:lvl1pPr>
          </a:lstStyle>
          <a:p>
            <a:pPr marL="25400">
              <a:lnSpc>
                <a:spcPts val="1230"/>
              </a:lnSpc>
            </a:pPr>
            <a:fld id="{81D60167-4931-47E6-BA6A-407CBD079E47}" type="slidenum">
              <a:rPr dirty="0"/>
              <a:pPr marL="25400">
                <a:lnSpc>
                  <a:spcPts val="1230"/>
                </a:lnSpc>
              </a:pPr>
              <a:t>‹#›</a:t>
            </a:fld>
            <a:endParaRPr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Arial Rounded MT Bold"/>
                <a:cs typeface="Arial Rounded MT Bold"/>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pPr/>
              <a:t>10/8/2018</a:t>
            </a:fld>
            <a:endParaRPr lang="en-US"/>
          </a:p>
        </p:txBody>
      </p:sp>
      <p:sp>
        <p:nvSpPr>
          <p:cNvPr id="5" name="Holder 5"/>
          <p:cNvSpPr>
            <a:spLocks noGrp="1"/>
          </p:cNvSpPr>
          <p:nvPr>
            <p:ph type="sldNum" sz="quarter" idx="7"/>
          </p:nvPr>
        </p:nvSpPr>
        <p:spPr/>
        <p:txBody>
          <a:bodyPr lIns="0" tIns="0" rIns="0" bIns="0"/>
          <a:lstStyle>
            <a:lvl1pPr>
              <a:defRPr sz="1200" b="0" i="0">
                <a:solidFill>
                  <a:srgbClr val="898989"/>
                </a:solidFill>
                <a:latin typeface="Corbel"/>
                <a:cs typeface="Corbel"/>
              </a:defRPr>
            </a:lvl1pPr>
          </a:lstStyle>
          <a:p>
            <a:pPr marL="25400">
              <a:lnSpc>
                <a:spcPts val="1230"/>
              </a:lnSpc>
            </a:pPr>
            <a:fld id="{81D60167-4931-47E6-BA6A-407CBD079E47}" type="slidenum">
              <a:rPr dirty="0"/>
              <a:pPr marL="25400">
                <a:lnSpc>
                  <a:spcPts val="1230"/>
                </a:lnSpc>
              </a:pPr>
              <a:t>‹#›</a:t>
            </a:fld>
            <a:endParaRPr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pPr/>
              <a:t>10/8/2018</a:t>
            </a:fld>
            <a:endParaRPr lang="en-US"/>
          </a:p>
        </p:txBody>
      </p:sp>
      <p:sp>
        <p:nvSpPr>
          <p:cNvPr id="4" name="Holder 4"/>
          <p:cNvSpPr>
            <a:spLocks noGrp="1"/>
          </p:cNvSpPr>
          <p:nvPr>
            <p:ph type="sldNum" sz="quarter" idx="7"/>
          </p:nvPr>
        </p:nvSpPr>
        <p:spPr/>
        <p:txBody>
          <a:bodyPr lIns="0" tIns="0" rIns="0" bIns="0"/>
          <a:lstStyle>
            <a:lvl1pPr>
              <a:defRPr sz="1200" b="0" i="0">
                <a:solidFill>
                  <a:srgbClr val="898989"/>
                </a:solidFill>
                <a:latin typeface="Corbel"/>
                <a:cs typeface="Corbel"/>
              </a:defRPr>
            </a:lvl1pPr>
          </a:lstStyle>
          <a:p>
            <a:pPr marL="25400">
              <a:lnSpc>
                <a:spcPts val="1230"/>
              </a:lnSpc>
            </a:pPr>
            <a:fld id="{81D60167-4931-47E6-BA6A-407CBD079E47}" type="slidenum">
              <a:rPr dirty="0"/>
              <a:pPr marL="25400">
                <a:lnSpc>
                  <a:spcPts val="1230"/>
                </a:lnSpc>
              </a:pPr>
              <a:t>‹#›</a:t>
            </a:fld>
            <a:endParaRPr dirty="0"/>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0" y="0"/>
            <a:ext cx="9144000" cy="6857999"/>
          </a:xfrm>
          <a:prstGeom prst="rect">
            <a:avLst/>
          </a:prstGeom>
          <a:blipFill>
            <a:blip r:embed="rId7" cstate="print"/>
            <a:stretch>
              <a:fillRect/>
            </a:stretch>
          </a:blipFill>
        </p:spPr>
        <p:txBody>
          <a:bodyPr wrap="square" lIns="0" tIns="0" rIns="0" bIns="0" rtlCol="0"/>
          <a:lstStyle/>
          <a:p>
            <a:endParaRPr/>
          </a:p>
        </p:txBody>
      </p:sp>
      <p:sp>
        <p:nvSpPr>
          <p:cNvPr id="2" name="Holder 2"/>
          <p:cNvSpPr>
            <a:spLocks noGrp="1"/>
          </p:cNvSpPr>
          <p:nvPr>
            <p:ph type="title"/>
          </p:nvPr>
        </p:nvSpPr>
        <p:spPr>
          <a:xfrm>
            <a:off x="3787775" y="489712"/>
            <a:ext cx="1568450" cy="695960"/>
          </a:xfrm>
          <a:prstGeom prst="rect">
            <a:avLst/>
          </a:prstGeom>
        </p:spPr>
        <p:txBody>
          <a:bodyPr wrap="square" lIns="0" tIns="0" rIns="0" bIns="0">
            <a:spAutoFit/>
          </a:bodyPr>
          <a:lstStyle>
            <a:lvl1pPr>
              <a:defRPr sz="4400" b="0" i="0">
                <a:solidFill>
                  <a:schemeClr val="tx1"/>
                </a:solidFill>
                <a:latin typeface="Arial Rounded MT Bold"/>
                <a:cs typeface="Arial Rounded MT Bold"/>
              </a:defRPr>
            </a:lvl1pPr>
          </a:lstStyle>
          <a:p>
            <a:endParaRPr/>
          </a:p>
        </p:txBody>
      </p:sp>
      <p:sp>
        <p:nvSpPr>
          <p:cNvPr id="3" name="Holder 3"/>
          <p:cNvSpPr>
            <a:spLocks noGrp="1"/>
          </p:cNvSpPr>
          <p:nvPr>
            <p:ph type="body" idx="1"/>
          </p:nvPr>
        </p:nvSpPr>
        <p:spPr>
          <a:xfrm>
            <a:off x="608965" y="1620521"/>
            <a:ext cx="7926069" cy="3771265"/>
          </a:xfrm>
          <a:prstGeom prst="rect">
            <a:avLst/>
          </a:prstGeom>
        </p:spPr>
        <p:txBody>
          <a:bodyPr wrap="square" lIns="0" tIns="0" rIns="0" bIns="0">
            <a:spAutoFit/>
          </a:bodyPr>
          <a:lstStyle>
            <a:lvl1pPr>
              <a:defRPr sz="1800" b="0" i="0">
                <a:solidFill>
                  <a:schemeClr val="tx1"/>
                </a:solidFill>
                <a:latin typeface="Calibri"/>
                <a:cs typeface="Calibri"/>
              </a:defRPr>
            </a:lvl1pPr>
          </a:lstStyle>
          <a:p>
            <a:endParaRPr/>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pPr/>
              <a:t>10/8/2018</a:t>
            </a:fld>
            <a:endParaRPr lang="en-US"/>
          </a:p>
        </p:txBody>
      </p:sp>
      <p:sp>
        <p:nvSpPr>
          <p:cNvPr id="6" name="Holder 6"/>
          <p:cNvSpPr>
            <a:spLocks noGrp="1"/>
          </p:cNvSpPr>
          <p:nvPr>
            <p:ph type="sldNum" sz="quarter" idx="7"/>
          </p:nvPr>
        </p:nvSpPr>
        <p:spPr>
          <a:xfrm>
            <a:off x="8421052" y="6469585"/>
            <a:ext cx="199390" cy="177800"/>
          </a:xfrm>
          <a:prstGeom prst="rect">
            <a:avLst/>
          </a:prstGeom>
        </p:spPr>
        <p:txBody>
          <a:bodyPr wrap="square" lIns="0" tIns="0" rIns="0" bIns="0">
            <a:spAutoFit/>
          </a:bodyPr>
          <a:lstStyle>
            <a:lvl1pPr>
              <a:defRPr sz="1200" b="0" i="0">
                <a:solidFill>
                  <a:srgbClr val="898989"/>
                </a:solidFill>
                <a:latin typeface="Corbel"/>
                <a:cs typeface="Corbel"/>
              </a:defRPr>
            </a:lvl1pPr>
          </a:lstStyle>
          <a:p>
            <a:pPr marL="25400">
              <a:lnSpc>
                <a:spcPts val="1230"/>
              </a:lnSpc>
            </a:pPr>
            <a:fld id="{81D60167-4931-47E6-BA6A-407CBD079E47}" type="slidenum">
              <a:rPr dirty="0"/>
              <a:pPr marL="25400">
                <a:lnSpc>
                  <a:spcPts val="1230"/>
                </a:lnSpc>
              </a:pPr>
              <a:t>‹#›</a:t>
            </a:fld>
            <a:endParaRPr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www.bbc.co.uk/news/technology"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education.iseek.com/iseek/home.page"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academic.microsoft.com/" TargetMode="External"/><Relationship Id="rId4" Type="http://schemas.openxmlformats.org/officeDocument/2006/relationships/hyperlink" Target="https://www.refseek.com/"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blog.hubspot.com/marketing/google-advanced-search-tips" TargetMode="External"/><Relationship Id="rId2" Type="http://schemas.openxmlformats.org/officeDocument/2006/relationships/hyperlink" Target="https://scholar.google.co.uk/" TargetMode="External"/><Relationship Id="rId1" Type="http://schemas.openxmlformats.org/officeDocument/2006/relationships/slideLayout" Target="../slideLayouts/slideLayout2.xml"/><Relationship Id="rId5" Type="http://schemas.openxmlformats.org/officeDocument/2006/relationships/hyperlink" Target="https://spreadprivacy.com/data-privacy-day-2018/" TargetMode="External"/><Relationship Id="rId4" Type="http://schemas.openxmlformats.org/officeDocument/2006/relationships/hyperlink" Target="https://www.youtube.com/watch?v=R0DQfwc72PM" TargetMode="External"/></Relationships>
</file>

<file path=ppt/slides/_rels/slide7.xml.rels><?xml version="1.0" encoding="UTF-8" standalone="yes"?>
<Relationships xmlns="http://schemas.openxmlformats.org/package/2006/relationships"><Relationship Id="rId2" Type="http://schemas.openxmlformats.org/officeDocument/2006/relationships/hyperlink" Target="http://www.youtube.com/watch?v=lAWhE0mj69I"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searchengineland.com/guide/what-is-seo" TargetMode="External"/><Relationship Id="rId2" Type="http://schemas.openxmlformats.org/officeDocument/2006/relationships/hyperlink" Target="https://moz.com/beginners-guide-to-seo"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NjwUHXoi8lM"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coschedule.com/blog/blog-examples/"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wUv3qAxuhv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9144000" cy="6857999"/>
          </a:xfrm>
          <a:prstGeom prst="rect">
            <a:avLst/>
          </a:prstGeom>
          <a:blipFill>
            <a:blip r:embed="rId2" cstate="print"/>
            <a:stretch>
              <a:fillRect/>
            </a:stretch>
          </a:blipFill>
        </p:spPr>
        <p:txBody>
          <a:bodyPr wrap="square" lIns="0" tIns="0" rIns="0" bIns="0" rtlCol="0"/>
          <a:lstStyle/>
          <a:p>
            <a:endParaRPr/>
          </a:p>
        </p:txBody>
      </p:sp>
      <p:sp>
        <p:nvSpPr>
          <p:cNvPr id="3" name="object 3"/>
          <p:cNvSpPr/>
          <p:nvPr/>
        </p:nvSpPr>
        <p:spPr>
          <a:xfrm>
            <a:off x="2857500" y="1913467"/>
            <a:ext cx="3716867" cy="1244600"/>
          </a:xfrm>
          <a:prstGeom prst="rect">
            <a:avLst/>
          </a:prstGeom>
          <a:blipFill>
            <a:blip r:embed="rId3" cstate="print"/>
            <a:stretch>
              <a:fillRect/>
            </a:stretch>
          </a:blipFill>
        </p:spPr>
        <p:txBody>
          <a:bodyPr wrap="square" lIns="0" tIns="0" rIns="0" bIns="0" rtlCol="0"/>
          <a:lstStyle/>
          <a:p>
            <a:endParaRPr/>
          </a:p>
        </p:txBody>
      </p:sp>
      <p:sp>
        <p:nvSpPr>
          <p:cNvPr id="4" name="object 4"/>
          <p:cNvSpPr txBox="1"/>
          <p:nvPr/>
        </p:nvSpPr>
        <p:spPr>
          <a:xfrm>
            <a:off x="804108" y="1953903"/>
            <a:ext cx="7925434" cy="2038350"/>
          </a:xfrm>
          <a:prstGeom prst="rect">
            <a:avLst/>
          </a:prstGeom>
        </p:spPr>
        <p:txBody>
          <a:bodyPr vert="horz" wrap="square" lIns="0" tIns="134620" rIns="0" bIns="0" rtlCol="0">
            <a:spAutoFit/>
          </a:bodyPr>
          <a:lstStyle/>
          <a:p>
            <a:pPr marR="132080" algn="ctr">
              <a:lnSpc>
                <a:spcPct val="100000"/>
              </a:lnSpc>
              <a:spcBef>
                <a:spcPts val="1060"/>
              </a:spcBef>
            </a:pPr>
            <a:r>
              <a:rPr sz="4400" spc="-5" dirty="0">
                <a:latin typeface="Arial Rounded MT Bold"/>
                <a:cs typeface="Arial Rounded MT Bold"/>
              </a:rPr>
              <a:t>BMSK4003</a:t>
            </a:r>
            <a:endParaRPr sz="4400">
              <a:latin typeface="Arial Rounded MT Bold"/>
              <a:cs typeface="Arial Rounded MT Bold"/>
            </a:endParaRPr>
          </a:p>
          <a:p>
            <a:pPr marL="12700">
              <a:lnSpc>
                <a:spcPct val="100000"/>
              </a:lnSpc>
              <a:spcBef>
                <a:spcPts val="785"/>
              </a:spcBef>
            </a:pPr>
            <a:r>
              <a:rPr sz="3600" spc="-5" dirty="0">
                <a:solidFill>
                  <a:srgbClr val="BFBFBF"/>
                </a:solidFill>
                <a:latin typeface="Arial Rounded MT Bold"/>
                <a:cs typeface="Arial Rounded MT Bold"/>
              </a:rPr>
              <a:t>Digital </a:t>
            </a:r>
            <a:r>
              <a:rPr sz="3600" spc="-20" dirty="0">
                <a:solidFill>
                  <a:srgbClr val="BFBFBF"/>
                </a:solidFill>
                <a:latin typeface="Arial Rounded MT Bold"/>
                <a:cs typeface="Arial Rounded MT Bold"/>
              </a:rPr>
              <a:t>Skills </a:t>
            </a:r>
            <a:r>
              <a:rPr sz="3600" spc="-5" dirty="0">
                <a:solidFill>
                  <a:srgbClr val="BFBFBF"/>
                </a:solidFill>
                <a:latin typeface="Arial Rounded MT Bold"/>
                <a:cs typeface="Arial Rounded MT Bold"/>
              </a:rPr>
              <a:t>and </a:t>
            </a:r>
            <a:r>
              <a:rPr sz="3600" spc="-40" dirty="0">
                <a:solidFill>
                  <a:srgbClr val="BFBFBF"/>
                </a:solidFill>
                <a:latin typeface="Arial Rounded MT Bold"/>
                <a:cs typeface="Arial Rounded MT Bold"/>
              </a:rPr>
              <a:t>Research</a:t>
            </a:r>
            <a:r>
              <a:rPr sz="3600" spc="10" dirty="0">
                <a:solidFill>
                  <a:srgbClr val="BFBFBF"/>
                </a:solidFill>
                <a:latin typeface="Arial Rounded MT Bold"/>
                <a:cs typeface="Arial Rounded MT Bold"/>
              </a:rPr>
              <a:t> </a:t>
            </a:r>
            <a:r>
              <a:rPr sz="3600" spc="-5" dirty="0">
                <a:solidFill>
                  <a:srgbClr val="BFBFBF"/>
                </a:solidFill>
                <a:latin typeface="Arial Rounded MT Bold"/>
                <a:cs typeface="Arial Rounded MT Bold"/>
              </a:rPr>
              <a:t>Methods</a:t>
            </a:r>
            <a:endParaRPr sz="3600">
              <a:latin typeface="Arial Rounded MT Bold"/>
              <a:cs typeface="Arial Rounded MT Bold"/>
            </a:endParaRPr>
          </a:p>
          <a:p>
            <a:pPr marR="131445" algn="ctr">
              <a:lnSpc>
                <a:spcPct val="100000"/>
              </a:lnSpc>
              <a:spcBef>
                <a:spcPts val="180"/>
              </a:spcBef>
            </a:pPr>
            <a:r>
              <a:rPr sz="3600" spc="-5" dirty="0">
                <a:solidFill>
                  <a:srgbClr val="BFBFBF"/>
                </a:solidFill>
                <a:latin typeface="Arial Rounded MT Bold"/>
                <a:cs typeface="Arial Rounded MT Bold"/>
              </a:rPr>
              <a:t>Session </a:t>
            </a:r>
            <a:r>
              <a:rPr sz="3600" dirty="0">
                <a:solidFill>
                  <a:srgbClr val="BFBFBF"/>
                </a:solidFill>
                <a:latin typeface="Arial Rounded MT Bold"/>
                <a:cs typeface="Arial Rounded MT Bold"/>
              </a:rPr>
              <a:t>2</a:t>
            </a:r>
            <a:endParaRPr sz="3600">
              <a:latin typeface="Arial Rounded MT Bold"/>
              <a:cs typeface="Arial Rounded MT Bold"/>
            </a:endParaRPr>
          </a:p>
        </p:txBody>
      </p:sp>
      <p:sp>
        <p:nvSpPr>
          <p:cNvPr id="5" name="object 5"/>
          <p:cNvSpPr/>
          <p:nvPr/>
        </p:nvSpPr>
        <p:spPr>
          <a:xfrm>
            <a:off x="436033" y="1100666"/>
            <a:ext cx="8398932" cy="1134533"/>
          </a:xfrm>
          <a:prstGeom prst="rect">
            <a:avLst/>
          </a:prstGeom>
          <a:blipFill>
            <a:blip r:embed="rId4" cstate="print"/>
            <a:stretch>
              <a:fillRect/>
            </a:stretch>
          </a:blipFill>
        </p:spPr>
        <p:txBody>
          <a:bodyPr wrap="square" lIns="0" tIns="0" rIns="0" bIns="0" rtlCol="0"/>
          <a:lstStyle/>
          <a:p>
            <a:endParaRPr/>
          </a:p>
        </p:txBody>
      </p:sp>
      <p:sp>
        <p:nvSpPr>
          <p:cNvPr id="6" name="object 6"/>
          <p:cNvSpPr txBox="1">
            <a:spLocks noGrp="1"/>
          </p:cNvSpPr>
          <p:nvPr>
            <p:ph type="title"/>
          </p:nvPr>
        </p:nvSpPr>
        <p:spPr>
          <a:xfrm>
            <a:off x="744662" y="1247086"/>
            <a:ext cx="7747634" cy="635000"/>
          </a:xfrm>
          <a:prstGeom prst="rect">
            <a:avLst/>
          </a:prstGeom>
        </p:spPr>
        <p:txBody>
          <a:bodyPr vert="horz" wrap="square" lIns="0" tIns="12700" rIns="0" bIns="0" rtlCol="0">
            <a:spAutoFit/>
          </a:bodyPr>
          <a:lstStyle/>
          <a:p>
            <a:pPr marL="12700">
              <a:lnSpc>
                <a:spcPct val="100000"/>
              </a:lnSpc>
              <a:spcBef>
                <a:spcPts val="100"/>
              </a:spcBef>
            </a:pPr>
            <a:r>
              <a:rPr sz="4000" spc="5" dirty="0"/>
              <a:t>CertHE </a:t>
            </a:r>
            <a:r>
              <a:rPr sz="4000" spc="-20" dirty="0"/>
              <a:t>Skills for </a:t>
            </a:r>
            <a:r>
              <a:rPr sz="4000" spc="-5" dirty="0"/>
              <a:t>the</a:t>
            </a:r>
            <a:r>
              <a:rPr sz="4000" spc="-40" dirty="0"/>
              <a:t> Workplace</a:t>
            </a:r>
            <a:endParaRPr sz="40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561687" y="489712"/>
            <a:ext cx="6021070" cy="695960"/>
          </a:xfrm>
          <a:prstGeom prst="rect">
            <a:avLst/>
          </a:prstGeom>
        </p:spPr>
        <p:txBody>
          <a:bodyPr vert="horz" wrap="square" lIns="0" tIns="12700" rIns="0" bIns="0" rtlCol="0">
            <a:spAutoFit/>
          </a:bodyPr>
          <a:lstStyle/>
          <a:p>
            <a:pPr marL="12700">
              <a:lnSpc>
                <a:spcPct val="100000"/>
              </a:lnSpc>
              <a:spcBef>
                <a:spcPts val="100"/>
              </a:spcBef>
            </a:pPr>
            <a:r>
              <a:rPr spc="-10" dirty="0"/>
              <a:t>Objectives </a:t>
            </a:r>
            <a:r>
              <a:rPr dirty="0"/>
              <a:t>of</a:t>
            </a:r>
            <a:r>
              <a:rPr spc="445" dirty="0"/>
              <a:t> </a:t>
            </a:r>
            <a:r>
              <a:rPr spc="-5" dirty="0"/>
              <a:t>session:</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25400">
              <a:lnSpc>
                <a:spcPts val="1230"/>
              </a:lnSpc>
            </a:pPr>
            <a:fld id="{81D60167-4931-47E6-BA6A-407CBD079E47}" type="slidenum">
              <a:rPr dirty="0"/>
              <a:pPr marL="25400">
                <a:lnSpc>
                  <a:spcPts val="1230"/>
                </a:lnSpc>
              </a:pPr>
              <a:t>2</a:t>
            </a:fld>
            <a:endParaRPr dirty="0"/>
          </a:p>
        </p:txBody>
      </p:sp>
      <p:sp>
        <p:nvSpPr>
          <p:cNvPr id="3" name="object 3"/>
          <p:cNvSpPr txBox="1"/>
          <p:nvPr/>
        </p:nvSpPr>
        <p:spPr>
          <a:xfrm>
            <a:off x="535940" y="1607821"/>
            <a:ext cx="6590665" cy="2757170"/>
          </a:xfrm>
          <a:prstGeom prst="rect">
            <a:avLst/>
          </a:prstGeom>
        </p:spPr>
        <p:txBody>
          <a:bodyPr vert="horz" wrap="square" lIns="0" tIns="12700" rIns="0" bIns="0" rtlCol="0">
            <a:spAutoFit/>
          </a:bodyPr>
          <a:lstStyle/>
          <a:p>
            <a:pPr marL="355600" marR="5080" indent="-342900">
              <a:lnSpc>
                <a:spcPct val="100000"/>
              </a:lnSpc>
              <a:spcBef>
                <a:spcPts val="100"/>
              </a:spcBef>
              <a:buFont typeface="Arial"/>
              <a:buChar char="•"/>
              <a:tabLst>
                <a:tab pos="354965" algn="l"/>
                <a:tab pos="355600" algn="l"/>
              </a:tabLst>
            </a:pPr>
            <a:r>
              <a:rPr sz="3200" dirty="0">
                <a:latin typeface="Calibri"/>
                <a:cs typeface="Calibri"/>
              </a:rPr>
              <a:t>use the </a:t>
            </a:r>
            <a:r>
              <a:rPr sz="3200" spc="-15" dirty="0">
                <a:latin typeface="Calibri"/>
                <a:cs typeface="Calibri"/>
              </a:rPr>
              <a:t>internet </a:t>
            </a:r>
            <a:r>
              <a:rPr sz="3200" dirty="0">
                <a:latin typeface="Calibri"/>
                <a:cs typeface="Calibri"/>
              </a:rPr>
              <a:t>and </a:t>
            </a:r>
            <a:r>
              <a:rPr sz="3200" spc="-5" dirty="0">
                <a:latin typeface="Calibri"/>
                <a:cs typeface="Calibri"/>
              </a:rPr>
              <a:t>google </a:t>
            </a:r>
            <a:r>
              <a:rPr sz="3200" spc="-25" dirty="0">
                <a:latin typeface="Calibri"/>
                <a:cs typeface="Calibri"/>
              </a:rPr>
              <a:t>for </a:t>
            </a:r>
            <a:r>
              <a:rPr sz="3200" spc="-5" dirty="0">
                <a:latin typeface="Calibri"/>
                <a:cs typeface="Calibri"/>
              </a:rPr>
              <a:t>digital  </a:t>
            </a:r>
            <a:r>
              <a:rPr sz="3200" spc="-15" dirty="0">
                <a:latin typeface="Calibri"/>
                <a:cs typeface="Calibri"/>
              </a:rPr>
              <a:t>research;</a:t>
            </a:r>
            <a:endParaRPr sz="3200">
              <a:latin typeface="Calibri"/>
              <a:cs typeface="Calibri"/>
            </a:endParaRPr>
          </a:p>
          <a:p>
            <a:pPr marL="355600" indent="-342900">
              <a:lnSpc>
                <a:spcPct val="100000"/>
              </a:lnSpc>
              <a:spcBef>
                <a:spcPts val="750"/>
              </a:spcBef>
              <a:buFont typeface="Arial"/>
              <a:buChar char="•"/>
              <a:tabLst>
                <a:tab pos="354965" algn="l"/>
                <a:tab pos="355600" algn="l"/>
              </a:tabLst>
            </a:pPr>
            <a:r>
              <a:rPr sz="3200" spc="-15" dirty="0">
                <a:latin typeface="Calibri"/>
                <a:cs typeface="Calibri"/>
              </a:rPr>
              <a:t>evaluate </a:t>
            </a:r>
            <a:r>
              <a:rPr sz="3200" spc="-5" dirty="0">
                <a:latin typeface="Calibri"/>
                <a:cs typeface="Calibri"/>
              </a:rPr>
              <a:t>digital</a:t>
            </a:r>
            <a:r>
              <a:rPr sz="3200" spc="5" dirty="0">
                <a:latin typeface="Calibri"/>
                <a:cs typeface="Calibri"/>
              </a:rPr>
              <a:t> </a:t>
            </a:r>
            <a:r>
              <a:rPr sz="3200" spc="-15" dirty="0">
                <a:latin typeface="Calibri"/>
                <a:cs typeface="Calibri"/>
              </a:rPr>
              <a:t>content;</a:t>
            </a:r>
            <a:endParaRPr sz="3200">
              <a:latin typeface="Calibri"/>
              <a:cs typeface="Calibri"/>
            </a:endParaRPr>
          </a:p>
          <a:p>
            <a:pPr marL="355600" indent="-342900">
              <a:lnSpc>
                <a:spcPct val="100000"/>
              </a:lnSpc>
              <a:spcBef>
                <a:spcPts val="795"/>
              </a:spcBef>
              <a:buFont typeface="Arial"/>
              <a:buChar char="•"/>
              <a:tabLst>
                <a:tab pos="354965" algn="l"/>
                <a:tab pos="355600" algn="l"/>
              </a:tabLst>
            </a:pPr>
            <a:r>
              <a:rPr sz="3200" spc="-5" dirty="0">
                <a:latin typeface="Calibri"/>
                <a:cs typeface="Calibri"/>
              </a:rPr>
              <a:t>assess </a:t>
            </a:r>
            <a:r>
              <a:rPr sz="3200" dirty="0">
                <a:latin typeface="Calibri"/>
                <a:cs typeface="Calibri"/>
              </a:rPr>
              <a:t>the </a:t>
            </a:r>
            <a:r>
              <a:rPr sz="3200" spc="-5" dirty="0">
                <a:latin typeface="Calibri"/>
                <a:cs typeface="Calibri"/>
              </a:rPr>
              <a:t>implications </a:t>
            </a:r>
            <a:r>
              <a:rPr sz="3200" spc="-25" dirty="0">
                <a:latin typeface="Calibri"/>
                <a:cs typeface="Calibri"/>
              </a:rPr>
              <a:t>for </a:t>
            </a:r>
            <a:r>
              <a:rPr sz="3200" dirty="0">
                <a:latin typeface="Calibri"/>
                <a:cs typeface="Calibri"/>
              </a:rPr>
              <a:t>business</a:t>
            </a:r>
            <a:r>
              <a:rPr sz="3200" spc="-40" dirty="0">
                <a:latin typeface="Calibri"/>
                <a:cs typeface="Calibri"/>
              </a:rPr>
              <a:t> </a:t>
            </a:r>
            <a:r>
              <a:rPr sz="3200" dirty="0">
                <a:latin typeface="Calibri"/>
                <a:cs typeface="Calibri"/>
              </a:rPr>
              <a:t>;</a:t>
            </a:r>
            <a:endParaRPr sz="3200">
              <a:latin typeface="Calibri"/>
              <a:cs typeface="Calibri"/>
            </a:endParaRPr>
          </a:p>
          <a:p>
            <a:pPr marL="355600" indent="-342900">
              <a:lnSpc>
                <a:spcPct val="100000"/>
              </a:lnSpc>
              <a:spcBef>
                <a:spcPts val="760"/>
              </a:spcBef>
              <a:buFont typeface="Arial"/>
              <a:buChar char="•"/>
              <a:tabLst>
                <a:tab pos="354965" algn="l"/>
                <a:tab pos="355600" algn="l"/>
              </a:tabLst>
            </a:pPr>
            <a:r>
              <a:rPr sz="3200" spc="-20" dirty="0">
                <a:latin typeface="Calibri"/>
                <a:cs typeface="Calibri"/>
              </a:rPr>
              <a:t>start </a:t>
            </a:r>
            <a:r>
              <a:rPr sz="3200" dirty="0">
                <a:latin typeface="Calibri"/>
                <a:cs typeface="Calibri"/>
              </a:rPr>
              <a:t>a</a:t>
            </a:r>
            <a:r>
              <a:rPr sz="3200" spc="20" dirty="0">
                <a:latin typeface="Calibri"/>
                <a:cs typeface="Calibri"/>
              </a:rPr>
              <a:t> </a:t>
            </a:r>
            <a:r>
              <a:rPr sz="3200" dirty="0">
                <a:latin typeface="Calibri"/>
                <a:cs typeface="Calibri"/>
              </a:rPr>
              <a:t>blog.</a:t>
            </a:r>
            <a:endParaRPr sz="3200">
              <a:latin typeface="Calibri"/>
              <a:cs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863500" y="489712"/>
            <a:ext cx="3416935" cy="695960"/>
          </a:xfrm>
          <a:prstGeom prst="rect">
            <a:avLst/>
          </a:prstGeom>
        </p:spPr>
        <p:txBody>
          <a:bodyPr vert="horz" wrap="square" lIns="0" tIns="12700" rIns="0" bIns="0" rtlCol="0">
            <a:spAutoFit/>
          </a:bodyPr>
          <a:lstStyle/>
          <a:p>
            <a:pPr marL="12700">
              <a:lnSpc>
                <a:spcPct val="100000"/>
              </a:lnSpc>
              <a:spcBef>
                <a:spcPts val="100"/>
              </a:spcBef>
            </a:pPr>
            <a:r>
              <a:rPr spc="-5" dirty="0"/>
              <a:t>Digital</a:t>
            </a:r>
            <a:r>
              <a:rPr spc="-70" dirty="0"/>
              <a:t> </a:t>
            </a:r>
            <a:r>
              <a:rPr spc="-20" dirty="0"/>
              <a:t>News</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25400">
              <a:lnSpc>
                <a:spcPts val="1230"/>
              </a:lnSpc>
            </a:pPr>
            <a:fld id="{81D60167-4931-47E6-BA6A-407CBD079E47}" type="slidenum">
              <a:rPr dirty="0"/>
              <a:pPr marL="25400">
                <a:lnSpc>
                  <a:spcPts val="1230"/>
                </a:lnSpc>
              </a:pPr>
              <a:t>3</a:t>
            </a:fld>
            <a:endParaRPr dirty="0"/>
          </a:p>
        </p:txBody>
      </p:sp>
      <p:sp>
        <p:nvSpPr>
          <p:cNvPr id="3" name="object 3"/>
          <p:cNvSpPr txBox="1"/>
          <p:nvPr/>
        </p:nvSpPr>
        <p:spPr>
          <a:xfrm>
            <a:off x="535940" y="1607821"/>
            <a:ext cx="7028180" cy="513080"/>
          </a:xfrm>
          <a:prstGeom prst="rect">
            <a:avLst/>
          </a:prstGeom>
        </p:spPr>
        <p:txBody>
          <a:bodyPr vert="horz" wrap="square" lIns="0" tIns="12700" rIns="0" bIns="0" rtlCol="0">
            <a:spAutoFit/>
          </a:bodyPr>
          <a:lstStyle/>
          <a:p>
            <a:pPr marL="355600" indent="-342900">
              <a:lnSpc>
                <a:spcPct val="100000"/>
              </a:lnSpc>
              <a:spcBef>
                <a:spcPts val="100"/>
              </a:spcBef>
              <a:buClr>
                <a:srgbClr val="000000"/>
              </a:buClr>
              <a:buFont typeface="Arial"/>
              <a:buChar char="•"/>
              <a:tabLst>
                <a:tab pos="354965" algn="l"/>
                <a:tab pos="355600" algn="l"/>
              </a:tabLst>
            </a:pPr>
            <a:r>
              <a:rPr sz="3200" u="heavy" spc="-15" dirty="0">
                <a:solidFill>
                  <a:srgbClr val="0000FF"/>
                </a:solidFill>
                <a:uFill>
                  <a:solidFill>
                    <a:srgbClr val="0000FF"/>
                  </a:solidFill>
                </a:uFill>
                <a:latin typeface="Calibri"/>
                <a:cs typeface="Calibri"/>
                <a:hlinkClick r:id="rId2"/>
              </a:rPr>
              <a:t>http://www.bbc.co.uk/news/technology</a:t>
            </a:r>
            <a:endParaRPr sz="3200">
              <a:latin typeface="Calibri"/>
              <a:cs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383252" y="489712"/>
            <a:ext cx="6377305" cy="695960"/>
          </a:xfrm>
          <a:prstGeom prst="rect">
            <a:avLst/>
          </a:prstGeom>
        </p:spPr>
        <p:txBody>
          <a:bodyPr vert="horz" wrap="square" lIns="0" tIns="12700" rIns="0" bIns="0" rtlCol="0">
            <a:spAutoFit/>
          </a:bodyPr>
          <a:lstStyle/>
          <a:p>
            <a:pPr marL="12700">
              <a:lnSpc>
                <a:spcPct val="100000"/>
              </a:lnSpc>
              <a:spcBef>
                <a:spcPts val="100"/>
              </a:spcBef>
            </a:pPr>
            <a:r>
              <a:rPr spc="-5" dirty="0"/>
              <a:t>Online Digital</a:t>
            </a:r>
            <a:r>
              <a:rPr spc="-50" dirty="0"/>
              <a:t> </a:t>
            </a:r>
            <a:r>
              <a:rPr spc="-45" dirty="0"/>
              <a:t>Research</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25400">
              <a:lnSpc>
                <a:spcPts val="1230"/>
              </a:lnSpc>
            </a:pPr>
            <a:fld id="{81D60167-4931-47E6-BA6A-407CBD079E47}" type="slidenum">
              <a:rPr dirty="0"/>
              <a:pPr marL="25400">
                <a:lnSpc>
                  <a:spcPts val="1230"/>
                </a:lnSpc>
              </a:pPr>
              <a:t>4</a:t>
            </a:fld>
            <a:endParaRPr dirty="0"/>
          </a:p>
        </p:txBody>
      </p:sp>
      <p:sp>
        <p:nvSpPr>
          <p:cNvPr id="3" name="object 3"/>
          <p:cNvSpPr txBox="1"/>
          <p:nvPr/>
        </p:nvSpPr>
        <p:spPr>
          <a:xfrm>
            <a:off x="535940" y="1612075"/>
            <a:ext cx="7781925" cy="3302000"/>
          </a:xfrm>
          <a:prstGeom prst="rect">
            <a:avLst/>
          </a:prstGeom>
        </p:spPr>
        <p:txBody>
          <a:bodyPr vert="horz" wrap="square" lIns="0" tIns="12700" rIns="0" bIns="0" rtlCol="0">
            <a:spAutoFit/>
          </a:bodyPr>
          <a:lstStyle/>
          <a:p>
            <a:pPr marL="355600" marR="133350" indent="-342900">
              <a:lnSpc>
                <a:spcPct val="100000"/>
              </a:lnSpc>
              <a:spcBef>
                <a:spcPts val="100"/>
              </a:spcBef>
              <a:buFont typeface="Arial"/>
              <a:buChar char="•"/>
              <a:tabLst>
                <a:tab pos="354965" algn="l"/>
                <a:tab pos="355600" algn="l"/>
              </a:tabLst>
            </a:pPr>
            <a:r>
              <a:rPr sz="2500" spc="-5" dirty="0">
                <a:latin typeface="Calibri"/>
                <a:cs typeface="Calibri"/>
              </a:rPr>
              <a:t>The </a:t>
            </a:r>
            <a:r>
              <a:rPr sz="2500" spc="-15" dirty="0">
                <a:latin typeface="Calibri"/>
                <a:cs typeface="Calibri"/>
              </a:rPr>
              <a:t>University’s </a:t>
            </a:r>
            <a:r>
              <a:rPr sz="2500" spc="-5" dirty="0">
                <a:latin typeface="Calibri"/>
                <a:cs typeface="Calibri"/>
              </a:rPr>
              <a:t>online </a:t>
            </a:r>
            <a:r>
              <a:rPr sz="2500" spc="-10" dirty="0">
                <a:latin typeface="Calibri"/>
                <a:cs typeface="Calibri"/>
              </a:rPr>
              <a:t>library </a:t>
            </a:r>
            <a:r>
              <a:rPr sz="2500" spc="-5" dirty="0">
                <a:latin typeface="Calibri"/>
                <a:cs typeface="Calibri"/>
              </a:rPr>
              <a:t>should be </a:t>
            </a:r>
            <a:r>
              <a:rPr sz="2500" dirty="0">
                <a:latin typeface="Calibri"/>
                <a:cs typeface="Calibri"/>
              </a:rPr>
              <a:t>the </a:t>
            </a:r>
            <a:r>
              <a:rPr sz="2500" spc="-20" dirty="0">
                <a:latin typeface="Calibri"/>
                <a:cs typeface="Calibri"/>
              </a:rPr>
              <a:t>first </a:t>
            </a:r>
            <a:r>
              <a:rPr sz="2500" spc="-25" dirty="0">
                <a:latin typeface="Calibri"/>
                <a:cs typeface="Calibri"/>
              </a:rPr>
              <a:t>port-of-  </a:t>
            </a:r>
            <a:r>
              <a:rPr sz="2500" spc="-5" dirty="0">
                <a:latin typeface="Calibri"/>
                <a:cs typeface="Calibri"/>
              </a:rPr>
              <a:t>call </a:t>
            </a:r>
            <a:r>
              <a:rPr sz="2500" spc="-25" dirty="0">
                <a:latin typeface="Calibri"/>
                <a:cs typeface="Calibri"/>
              </a:rPr>
              <a:t>for </a:t>
            </a:r>
            <a:r>
              <a:rPr sz="2500" spc="-5" dirty="0">
                <a:latin typeface="Calibri"/>
                <a:cs typeface="Calibri"/>
              </a:rPr>
              <a:t>academic</a:t>
            </a:r>
            <a:r>
              <a:rPr sz="2500" spc="20" dirty="0">
                <a:latin typeface="Calibri"/>
                <a:cs typeface="Calibri"/>
              </a:rPr>
              <a:t> </a:t>
            </a:r>
            <a:r>
              <a:rPr sz="2500" spc="-10" dirty="0">
                <a:latin typeface="Calibri"/>
                <a:cs typeface="Calibri"/>
              </a:rPr>
              <a:t>research.</a:t>
            </a:r>
            <a:endParaRPr sz="2500">
              <a:latin typeface="Calibri"/>
              <a:cs typeface="Calibri"/>
            </a:endParaRPr>
          </a:p>
          <a:p>
            <a:pPr marL="355600" marR="5080" indent="-342900">
              <a:lnSpc>
                <a:spcPct val="100000"/>
              </a:lnSpc>
              <a:spcBef>
                <a:spcPts val="600"/>
              </a:spcBef>
              <a:buFont typeface="Arial"/>
              <a:buChar char="•"/>
              <a:tabLst>
                <a:tab pos="354965" algn="l"/>
                <a:tab pos="355600" algn="l"/>
              </a:tabLst>
            </a:pPr>
            <a:r>
              <a:rPr sz="2500" b="1" spc="-30" dirty="0">
                <a:latin typeface="Calibri"/>
                <a:cs typeface="Calibri"/>
              </a:rPr>
              <a:t>Tertiary </a:t>
            </a:r>
            <a:r>
              <a:rPr sz="2500" b="1" spc="-10" dirty="0">
                <a:latin typeface="Calibri"/>
                <a:cs typeface="Calibri"/>
              </a:rPr>
              <a:t>sources </a:t>
            </a:r>
            <a:r>
              <a:rPr sz="2500" spc="-5" dirty="0">
                <a:latin typeface="Calibri"/>
                <a:cs typeface="Calibri"/>
              </a:rPr>
              <a:t>of </a:t>
            </a:r>
            <a:r>
              <a:rPr sz="2500" spc="-10" dirty="0">
                <a:latin typeface="Calibri"/>
                <a:cs typeface="Calibri"/>
              </a:rPr>
              <a:t>information </a:t>
            </a:r>
            <a:r>
              <a:rPr sz="2500" spc="-5" dirty="0">
                <a:latin typeface="Calibri"/>
                <a:cs typeface="Calibri"/>
              </a:rPr>
              <a:t>include search engines  </a:t>
            </a:r>
            <a:r>
              <a:rPr sz="2500" dirty="0">
                <a:latin typeface="Calibri"/>
                <a:cs typeface="Calibri"/>
              </a:rPr>
              <a:t>which lead </a:t>
            </a:r>
            <a:r>
              <a:rPr sz="2500" spc="-15" dirty="0">
                <a:latin typeface="Calibri"/>
                <a:cs typeface="Calibri"/>
              </a:rPr>
              <a:t>to </a:t>
            </a:r>
            <a:r>
              <a:rPr sz="2500" spc="-5" dirty="0">
                <a:latin typeface="Calibri"/>
                <a:cs typeface="Calibri"/>
              </a:rPr>
              <a:t>secondary </a:t>
            </a:r>
            <a:r>
              <a:rPr sz="2500" spc="-10" dirty="0">
                <a:latin typeface="Calibri"/>
                <a:cs typeface="Calibri"/>
              </a:rPr>
              <a:t>sources </a:t>
            </a:r>
            <a:r>
              <a:rPr sz="2500" spc="-5" dirty="0">
                <a:latin typeface="Calibri"/>
                <a:cs typeface="Calibri"/>
              </a:rPr>
              <a:t>and </a:t>
            </a:r>
            <a:r>
              <a:rPr sz="2500" spc="-15" dirty="0">
                <a:latin typeface="Calibri"/>
                <a:cs typeface="Calibri"/>
              </a:rPr>
              <a:t>facilitate </a:t>
            </a:r>
            <a:r>
              <a:rPr sz="2500" dirty="0">
                <a:latin typeface="Calibri"/>
                <a:cs typeface="Calibri"/>
              </a:rPr>
              <a:t>primary  </a:t>
            </a:r>
            <a:r>
              <a:rPr sz="2500" spc="-10" dirty="0">
                <a:latin typeface="Calibri"/>
                <a:cs typeface="Calibri"/>
              </a:rPr>
              <a:t>sources. </a:t>
            </a:r>
            <a:r>
              <a:rPr sz="2500" spc="-5" dirty="0">
                <a:latin typeface="Calibri"/>
                <a:cs typeface="Calibri"/>
              </a:rPr>
              <a:t>(These </a:t>
            </a:r>
            <a:r>
              <a:rPr sz="2500" spc="-10" dirty="0">
                <a:latin typeface="Calibri"/>
                <a:cs typeface="Calibri"/>
              </a:rPr>
              <a:t>are sources </a:t>
            </a:r>
            <a:r>
              <a:rPr sz="2500" spc="-5" dirty="0">
                <a:latin typeface="Calibri"/>
                <a:cs typeface="Calibri"/>
              </a:rPr>
              <a:t>that </a:t>
            </a:r>
            <a:r>
              <a:rPr sz="2500" spc="-10" dirty="0">
                <a:latin typeface="Calibri"/>
                <a:cs typeface="Calibri"/>
              </a:rPr>
              <a:t>index, </a:t>
            </a:r>
            <a:r>
              <a:rPr sz="2500" spc="-15" dirty="0">
                <a:latin typeface="Calibri"/>
                <a:cs typeface="Calibri"/>
              </a:rPr>
              <a:t>abstract, </a:t>
            </a:r>
            <a:r>
              <a:rPr sz="2500" spc="-20" dirty="0">
                <a:latin typeface="Calibri"/>
                <a:cs typeface="Calibri"/>
              </a:rPr>
              <a:t>organize,  </a:t>
            </a:r>
            <a:r>
              <a:rPr sz="2500" spc="-5" dirty="0">
                <a:latin typeface="Calibri"/>
                <a:cs typeface="Calibri"/>
              </a:rPr>
              <a:t>compile, or </a:t>
            </a:r>
            <a:r>
              <a:rPr sz="2500" spc="-10" dirty="0">
                <a:latin typeface="Calibri"/>
                <a:cs typeface="Calibri"/>
              </a:rPr>
              <a:t>digest </a:t>
            </a:r>
            <a:r>
              <a:rPr sz="2500" spc="-5" dirty="0">
                <a:latin typeface="Calibri"/>
                <a:cs typeface="Calibri"/>
              </a:rPr>
              <a:t>other</a:t>
            </a:r>
            <a:r>
              <a:rPr sz="2500" dirty="0">
                <a:latin typeface="Calibri"/>
                <a:cs typeface="Calibri"/>
              </a:rPr>
              <a:t> </a:t>
            </a:r>
            <a:r>
              <a:rPr sz="2500" spc="-10" dirty="0">
                <a:latin typeface="Calibri"/>
                <a:cs typeface="Calibri"/>
              </a:rPr>
              <a:t>sources)</a:t>
            </a:r>
            <a:endParaRPr sz="2500">
              <a:latin typeface="Calibri"/>
              <a:cs typeface="Calibri"/>
            </a:endParaRPr>
          </a:p>
          <a:p>
            <a:pPr marL="355600" indent="-342900">
              <a:lnSpc>
                <a:spcPct val="100000"/>
              </a:lnSpc>
              <a:spcBef>
                <a:spcPts val="600"/>
              </a:spcBef>
              <a:buFont typeface="Arial"/>
              <a:buChar char="•"/>
              <a:tabLst>
                <a:tab pos="354965" algn="l"/>
                <a:tab pos="355600" algn="l"/>
              </a:tabLst>
            </a:pPr>
            <a:r>
              <a:rPr sz="2500" dirty="0">
                <a:latin typeface="Calibri"/>
                <a:cs typeface="Calibri"/>
              </a:rPr>
              <a:t>Which </a:t>
            </a:r>
            <a:r>
              <a:rPr sz="2500" spc="-5" dirty="0">
                <a:latin typeface="Calibri"/>
                <a:cs typeface="Calibri"/>
              </a:rPr>
              <a:t>search engines do </a:t>
            </a:r>
            <a:r>
              <a:rPr sz="2500" spc="-15" dirty="0">
                <a:latin typeface="Calibri"/>
                <a:cs typeface="Calibri"/>
              </a:rPr>
              <a:t>you </a:t>
            </a:r>
            <a:r>
              <a:rPr sz="2500" spc="-5" dirty="0">
                <a:latin typeface="Calibri"/>
                <a:cs typeface="Calibri"/>
              </a:rPr>
              <a:t>use and</a:t>
            </a:r>
            <a:r>
              <a:rPr sz="2500" spc="-15" dirty="0">
                <a:latin typeface="Calibri"/>
                <a:cs typeface="Calibri"/>
              </a:rPr>
              <a:t> </a:t>
            </a:r>
            <a:r>
              <a:rPr sz="2500" spc="-10" dirty="0">
                <a:latin typeface="Calibri"/>
                <a:cs typeface="Calibri"/>
              </a:rPr>
              <a:t>why?</a:t>
            </a:r>
            <a:endParaRPr sz="2500">
              <a:latin typeface="Calibri"/>
              <a:cs typeface="Calibri"/>
            </a:endParaRPr>
          </a:p>
          <a:p>
            <a:pPr marL="355600" indent="-342900">
              <a:lnSpc>
                <a:spcPct val="100000"/>
              </a:lnSpc>
              <a:spcBef>
                <a:spcPts val="600"/>
              </a:spcBef>
              <a:buFont typeface="Arial"/>
              <a:buChar char="•"/>
              <a:tabLst>
                <a:tab pos="354965" algn="l"/>
                <a:tab pos="355600" algn="l"/>
              </a:tabLst>
            </a:pPr>
            <a:r>
              <a:rPr sz="2500" spc="-20" dirty="0">
                <a:latin typeface="Calibri"/>
                <a:cs typeface="Calibri"/>
              </a:rPr>
              <a:t>Have </a:t>
            </a:r>
            <a:r>
              <a:rPr sz="2500" spc="-15" dirty="0">
                <a:latin typeface="Calibri"/>
                <a:cs typeface="Calibri"/>
              </a:rPr>
              <a:t>you </a:t>
            </a:r>
            <a:r>
              <a:rPr sz="2500" spc="-5" dirty="0">
                <a:latin typeface="Calibri"/>
                <a:cs typeface="Calibri"/>
              </a:rPr>
              <a:t>had </a:t>
            </a:r>
            <a:r>
              <a:rPr sz="2500" dirty="0">
                <a:latin typeface="Calibri"/>
                <a:cs typeface="Calibri"/>
              </a:rPr>
              <a:t>a </a:t>
            </a:r>
            <a:r>
              <a:rPr sz="2500" spc="-10" dirty="0">
                <a:latin typeface="Calibri"/>
                <a:cs typeface="Calibri"/>
              </a:rPr>
              <a:t>talk </a:t>
            </a:r>
            <a:r>
              <a:rPr sz="2500" spc="-15" dirty="0">
                <a:latin typeface="Calibri"/>
                <a:cs typeface="Calibri"/>
              </a:rPr>
              <a:t>from </a:t>
            </a:r>
            <a:r>
              <a:rPr sz="2500" dirty="0">
                <a:latin typeface="Calibri"/>
                <a:cs typeface="Calibri"/>
              </a:rPr>
              <a:t>the </a:t>
            </a:r>
            <a:r>
              <a:rPr sz="2500" spc="-10" dirty="0">
                <a:latin typeface="Calibri"/>
                <a:cs typeface="Calibri"/>
              </a:rPr>
              <a:t>University</a:t>
            </a:r>
            <a:r>
              <a:rPr sz="2500" spc="40" dirty="0">
                <a:latin typeface="Calibri"/>
                <a:cs typeface="Calibri"/>
              </a:rPr>
              <a:t> </a:t>
            </a:r>
            <a:r>
              <a:rPr sz="2500" spc="-10" dirty="0">
                <a:latin typeface="Calibri"/>
                <a:cs typeface="Calibri"/>
              </a:rPr>
              <a:t>Librarian?</a:t>
            </a:r>
            <a:endParaRPr sz="2500">
              <a:latin typeface="Calibri"/>
              <a:cs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489712"/>
            <a:ext cx="7772400" cy="695960"/>
          </a:xfrm>
        </p:spPr>
        <p:txBody>
          <a:bodyPr/>
          <a:lstStyle/>
          <a:p>
            <a:r>
              <a:rPr lang="en-GB" dirty="0" smtClean="0"/>
              <a:t>Research Search Engines</a:t>
            </a:r>
            <a:endParaRPr lang="en-GB" dirty="0"/>
          </a:p>
        </p:txBody>
      </p:sp>
      <p:sp>
        <p:nvSpPr>
          <p:cNvPr id="3" name="Text Placeholder 2"/>
          <p:cNvSpPr>
            <a:spLocks noGrp="1"/>
          </p:cNvSpPr>
          <p:nvPr>
            <p:ph type="body" idx="1"/>
          </p:nvPr>
        </p:nvSpPr>
        <p:spPr>
          <a:xfrm>
            <a:off x="608965" y="1620521"/>
            <a:ext cx="7926069" cy="3570208"/>
          </a:xfrm>
        </p:spPr>
        <p:txBody>
          <a:bodyPr/>
          <a:lstStyle/>
          <a:p>
            <a:r>
              <a:rPr lang="en-GB" sz="3200" dirty="0" err="1" smtClean="0">
                <a:hlinkClick r:id="rId3"/>
              </a:rPr>
              <a:t>iseek</a:t>
            </a:r>
            <a:endParaRPr lang="en-GB" sz="3200" dirty="0" smtClean="0"/>
          </a:p>
          <a:p>
            <a:endParaRPr lang="en-GB" sz="3200" dirty="0" smtClean="0"/>
          </a:p>
          <a:p>
            <a:r>
              <a:rPr lang="en-GB" sz="3200" dirty="0" err="1" smtClean="0">
                <a:hlinkClick r:id="rId4"/>
              </a:rPr>
              <a:t>Refseek</a:t>
            </a:r>
            <a:endParaRPr lang="en-GB" sz="3200" dirty="0" smtClean="0"/>
          </a:p>
          <a:p>
            <a:endParaRPr lang="en-GB" sz="3200" dirty="0" smtClean="0"/>
          </a:p>
          <a:p>
            <a:r>
              <a:rPr lang="en-GB" sz="3200" dirty="0" smtClean="0">
                <a:hlinkClick r:id="rId5"/>
              </a:rPr>
              <a:t>Microsoft Academic search</a:t>
            </a:r>
            <a:endParaRPr lang="en-GB" sz="3200" dirty="0" smtClean="0"/>
          </a:p>
          <a:p>
            <a:endParaRPr lang="en-GB" dirty="0" smtClean="0"/>
          </a:p>
          <a:p>
            <a:endParaRPr lang="en-GB" dirty="0" smtClean="0"/>
          </a:p>
          <a:p>
            <a:endParaRPr lang="en-GB" dirty="0" smtClean="0"/>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837246" y="489712"/>
            <a:ext cx="7468870" cy="695960"/>
          </a:xfrm>
          <a:prstGeom prst="rect">
            <a:avLst/>
          </a:prstGeom>
        </p:spPr>
        <p:txBody>
          <a:bodyPr vert="horz" wrap="square" lIns="0" tIns="12700" rIns="0" bIns="0" rtlCol="0">
            <a:spAutoFit/>
          </a:bodyPr>
          <a:lstStyle/>
          <a:p>
            <a:pPr marL="12700">
              <a:lnSpc>
                <a:spcPct val="100000"/>
              </a:lnSpc>
              <a:spcBef>
                <a:spcPts val="100"/>
              </a:spcBef>
            </a:pPr>
            <a:r>
              <a:rPr spc="-15" dirty="0"/>
              <a:t>Google </a:t>
            </a:r>
            <a:r>
              <a:rPr spc="-20" dirty="0"/>
              <a:t>for </a:t>
            </a:r>
            <a:r>
              <a:rPr spc="-5" dirty="0"/>
              <a:t>Digital</a:t>
            </a:r>
            <a:r>
              <a:rPr spc="-20" dirty="0"/>
              <a:t> </a:t>
            </a:r>
            <a:r>
              <a:rPr spc="-45" dirty="0"/>
              <a:t>Research</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25400">
              <a:lnSpc>
                <a:spcPts val="1230"/>
              </a:lnSpc>
            </a:pPr>
            <a:fld id="{81D60167-4931-47E6-BA6A-407CBD079E47}" type="slidenum">
              <a:rPr dirty="0"/>
              <a:pPr marL="25400">
                <a:lnSpc>
                  <a:spcPts val="1230"/>
                </a:lnSpc>
              </a:pPr>
              <a:t>6</a:t>
            </a:fld>
            <a:endParaRPr dirty="0"/>
          </a:p>
        </p:txBody>
      </p:sp>
      <p:sp>
        <p:nvSpPr>
          <p:cNvPr id="3" name="object 3"/>
          <p:cNvSpPr txBox="1"/>
          <p:nvPr/>
        </p:nvSpPr>
        <p:spPr>
          <a:xfrm>
            <a:off x="535940" y="1616266"/>
            <a:ext cx="7775575" cy="3595856"/>
          </a:xfrm>
          <a:prstGeom prst="rect">
            <a:avLst/>
          </a:prstGeom>
        </p:spPr>
        <p:txBody>
          <a:bodyPr vert="horz" wrap="square" lIns="0" tIns="12700" rIns="0" bIns="0" rtlCol="0">
            <a:spAutoFit/>
          </a:bodyPr>
          <a:lstStyle/>
          <a:p>
            <a:pPr marL="355600" marR="610870" indent="-342900">
              <a:lnSpc>
                <a:spcPct val="100000"/>
              </a:lnSpc>
              <a:spcBef>
                <a:spcPts val="100"/>
              </a:spcBef>
              <a:buFont typeface="Arial"/>
              <a:buChar char="•"/>
              <a:tabLst>
                <a:tab pos="354965" algn="l"/>
                <a:tab pos="355600" algn="l"/>
              </a:tabLst>
            </a:pPr>
            <a:r>
              <a:rPr sz="2000" spc="-5" dirty="0">
                <a:latin typeface="Calibri"/>
                <a:cs typeface="Calibri"/>
              </a:rPr>
              <a:t>Google has </a:t>
            </a:r>
            <a:r>
              <a:rPr sz="2000" spc="-10" dirty="0">
                <a:latin typeface="Calibri"/>
                <a:cs typeface="Calibri"/>
              </a:rPr>
              <a:t>consistently </a:t>
            </a:r>
            <a:r>
              <a:rPr sz="2000" spc="-5" dirty="0">
                <a:latin typeface="Calibri"/>
                <a:cs typeface="Calibri"/>
              </a:rPr>
              <a:t>been </a:t>
            </a:r>
            <a:r>
              <a:rPr sz="2000" spc="-10" dirty="0">
                <a:latin typeface="Calibri"/>
                <a:cs typeface="Calibri"/>
              </a:rPr>
              <a:t>amongst </a:t>
            </a:r>
            <a:r>
              <a:rPr sz="2000" dirty="0">
                <a:latin typeface="Calibri"/>
                <a:cs typeface="Calibri"/>
              </a:rPr>
              <a:t>the </a:t>
            </a:r>
            <a:r>
              <a:rPr sz="2000" spc="-10" dirty="0">
                <a:latin typeface="Calibri"/>
                <a:cs typeface="Calibri"/>
              </a:rPr>
              <a:t>most </a:t>
            </a:r>
            <a:r>
              <a:rPr sz="2000" spc="-5" dirty="0">
                <a:latin typeface="Calibri"/>
                <a:cs typeface="Calibri"/>
              </a:rPr>
              <a:t>popular of search  engines.</a:t>
            </a:r>
            <a:endParaRPr sz="2000" dirty="0">
              <a:latin typeface="Calibri"/>
              <a:cs typeface="Calibri"/>
            </a:endParaRPr>
          </a:p>
          <a:p>
            <a:pPr marL="354965" marR="3615054" indent="-354965">
              <a:lnSpc>
                <a:spcPct val="119500"/>
              </a:lnSpc>
              <a:spcBef>
                <a:spcPts val="30"/>
              </a:spcBef>
              <a:buFont typeface="Arial"/>
              <a:buChar char="•"/>
              <a:tabLst>
                <a:tab pos="354965" algn="l"/>
                <a:tab pos="355600" algn="l"/>
              </a:tabLst>
            </a:pPr>
            <a:r>
              <a:rPr sz="2000" spc="-5" dirty="0">
                <a:latin typeface="Calibri"/>
                <a:cs typeface="Calibri"/>
              </a:rPr>
              <a:t>Google Scholar helps </a:t>
            </a:r>
            <a:r>
              <a:rPr sz="2000" spc="-10" dirty="0">
                <a:latin typeface="Calibri"/>
                <a:cs typeface="Calibri"/>
              </a:rPr>
              <a:t>to </a:t>
            </a:r>
            <a:r>
              <a:rPr sz="2000" spc="-5" dirty="0">
                <a:latin typeface="Calibri"/>
                <a:cs typeface="Calibri"/>
              </a:rPr>
              <a:t>filter results. </a:t>
            </a:r>
            <a:r>
              <a:rPr sz="2000" u="sng" spc="-5" dirty="0">
                <a:solidFill>
                  <a:srgbClr val="0000FF"/>
                </a:solidFill>
                <a:uFill>
                  <a:solidFill>
                    <a:srgbClr val="0000FF"/>
                  </a:solidFill>
                </a:uFill>
                <a:latin typeface="Calibri"/>
                <a:cs typeface="Calibri"/>
              </a:rPr>
              <a:t> </a:t>
            </a:r>
            <a:endParaRPr lang="en-GB" sz="2000" u="sng" spc="-5" dirty="0" smtClean="0">
              <a:solidFill>
                <a:srgbClr val="0000FF"/>
              </a:solidFill>
              <a:uFill>
                <a:solidFill>
                  <a:srgbClr val="0000FF"/>
                </a:solidFill>
              </a:uFill>
              <a:latin typeface="Calibri"/>
              <a:cs typeface="Calibri"/>
            </a:endParaRPr>
          </a:p>
          <a:p>
            <a:pPr marL="354965" marR="3615054" indent="-354965">
              <a:lnSpc>
                <a:spcPct val="119500"/>
              </a:lnSpc>
              <a:spcBef>
                <a:spcPts val="30"/>
              </a:spcBef>
              <a:buFont typeface="Arial"/>
              <a:buChar char="•"/>
              <a:tabLst>
                <a:tab pos="354965" algn="l"/>
                <a:tab pos="355600" algn="l"/>
              </a:tabLst>
            </a:pPr>
            <a:r>
              <a:rPr lang="en-GB" sz="2000" spc="-5" dirty="0" smtClean="0">
                <a:uFill>
                  <a:solidFill>
                    <a:srgbClr val="0000FF"/>
                  </a:solidFill>
                </a:uFill>
                <a:latin typeface="Calibri"/>
                <a:cs typeface="Calibri"/>
                <a:hlinkClick r:id="rId2"/>
              </a:rPr>
              <a:t>Google Scholar</a:t>
            </a:r>
            <a:endParaRPr lang="en-GB" sz="2000" spc="-5" dirty="0" smtClean="0">
              <a:uFill>
                <a:solidFill>
                  <a:srgbClr val="0000FF"/>
                </a:solidFill>
              </a:uFill>
              <a:latin typeface="Calibri"/>
              <a:cs typeface="Calibri"/>
            </a:endParaRPr>
          </a:p>
          <a:p>
            <a:pPr marL="355600" indent="-342900">
              <a:lnSpc>
                <a:spcPct val="100000"/>
              </a:lnSpc>
              <a:spcBef>
                <a:spcPts val="465"/>
              </a:spcBef>
              <a:buFont typeface="Arial"/>
              <a:buChar char="•"/>
              <a:tabLst>
                <a:tab pos="354965" algn="l"/>
                <a:tab pos="355600" algn="l"/>
              </a:tabLst>
            </a:pPr>
            <a:r>
              <a:rPr sz="2000" dirty="0" smtClean="0">
                <a:latin typeface="Calibri"/>
                <a:cs typeface="Calibri"/>
              </a:rPr>
              <a:t>Other </a:t>
            </a:r>
            <a:r>
              <a:rPr sz="2000" spc="-5" dirty="0">
                <a:latin typeface="Calibri"/>
                <a:cs typeface="Calibri"/>
              </a:rPr>
              <a:t>filtering tips </a:t>
            </a:r>
            <a:r>
              <a:rPr sz="2000" spc="-10" dirty="0">
                <a:latin typeface="Calibri"/>
                <a:cs typeface="Calibri"/>
              </a:rPr>
              <a:t>are </a:t>
            </a:r>
            <a:r>
              <a:rPr sz="2000" dirty="0">
                <a:latin typeface="Calibri"/>
                <a:cs typeface="Calibri"/>
              </a:rPr>
              <a:t>as</a:t>
            </a:r>
            <a:r>
              <a:rPr sz="2000" spc="5" dirty="0">
                <a:latin typeface="Calibri"/>
                <a:cs typeface="Calibri"/>
              </a:rPr>
              <a:t> </a:t>
            </a:r>
            <a:r>
              <a:rPr sz="2000" spc="-10" dirty="0">
                <a:latin typeface="Calibri"/>
                <a:cs typeface="Calibri"/>
              </a:rPr>
              <a:t>follows</a:t>
            </a:r>
            <a:r>
              <a:rPr sz="2000" spc="-10" dirty="0" smtClean="0">
                <a:latin typeface="Calibri"/>
                <a:cs typeface="Calibri"/>
              </a:rPr>
              <a:t>:</a:t>
            </a:r>
            <a:endParaRPr lang="en-GB" sz="2000" spc="-10" dirty="0" smtClean="0">
              <a:latin typeface="Calibri"/>
              <a:cs typeface="Calibri"/>
            </a:endParaRPr>
          </a:p>
          <a:p>
            <a:pPr marL="355600" indent="-342900">
              <a:lnSpc>
                <a:spcPct val="100000"/>
              </a:lnSpc>
              <a:spcBef>
                <a:spcPts val="465"/>
              </a:spcBef>
              <a:buFont typeface="Arial"/>
              <a:buChar char="•"/>
              <a:tabLst>
                <a:tab pos="354965" algn="l"/>
                <a:tab pos="355600" algn="l"/>
              </a:tabLst>
            </a:pPr>
            <a:r>
              <a:rPr lang="en-GB" sz="2000" spc="-10" dirty="0" smtClean="0">
                <a:latin typeface="Calibri"/>
                <a:cs typeface="Calibri"/>
                <a:hlinkClick r:id="rId3"/>
              </a:rPr>
              <a:t>Google searching tips page</a:t>
            </a:r>
            <a:endParaRPr lang="en-GB" sz="2000" spc="-10" dirty="0" smtClean="0">
              <a:latin typeface="Calibri"/>
              <a:cs typeface="Calibri"/>
            </a:endParaRPr>
          </a:p>
          <a:p>
            <a:pPr marL="355600" indent="-342900">
              <a:lnSpc>
                <a:spcPct val="100000"/>
              </a:lnSpc>
              <a:spcBef>
                <a:spcPts val="465"/>
              </a:spcBef>
              <a:buFont typeface="Arial"/>
              <a:buChar char="•"/>
              <a:tabLst>
                <a:tab pos="354965" algn="l"/>
                <a:tab pos="355600" algn="l"/>
              </a:tabLst>
            </a:pPr>
            <a:r>
              <a:rPr lang="en-GB" sz="2000" spc="-10" dirty="0" smtClean="0">
                <a:latin typeface="Calibri"/>
                <a:cs typeface="Calibri"/>
                <a:hlinkClick r:id="rId4"/>
              </a:rPr>
              <a:t>Google search tips video</a:t>
            </a:r>
            <a:endParaRPr sz="2000" dirty="0">
              <a:latin typeface="Calibri"/>
              <a:cs typeface="Calibri"/>
            </a:endParaRPr>
          </a:p>
          <a:p>
            <a:pPr marL="355600" indent="-342900">
              <a:lnSpc>
                <a:spcPct val="100000"/>
              </a:lnSpc>
              <a:spcBef>
                <a:spcPts val="470"/>
              </a:spcBef>
              <a:buFont typeface="Arial"/>
              <a:buChar char="•"/>
              <a:tabLst>
                <a:tab pos="354965" algn="l"/>
                <a:tab pos="355600" algn="l"/>
              </a:tabLst>
            </a:pPr>
            <a:r>
              <a:rPr lang="en-GB" sz="2000" spc="-10" dirty="0" smtClean="0">
                <a:latin typeface="Calibri"/>
                <a:cs typeface="Calibri"/>
                <a:hlinkClick r:id="rId5"/>
              </a:rPr>
              <a:t>What are the </a:t>
            </a:r>
            <a:r>
              <a:rPr lang="en-GB" sz="2000" spc="-10" dirty="0" err="1" smtClean="0">
                <a:latin typeface="Calibri"/>
                <a:cs typeface="Calibri"/>
                <a:hlinkClick r:id="rId5"/>
              </a:rPr>
              <a:t>dis</a:t>
            </a:r>
            <a:r>
              <a:rPr lang="en-GB" sz="2000" spc="-10" dirty="0" smtClean="0">
                <a:latin typeface="Calibri"/>
                <a:cs typeface="Calibri"/>
                <a:hlinkClick r:id="rId5"/>
              </a:rPr>
              <a:t>/advantages of using Google and other search engines video?</a:t>
            </a:r>
            <a:endParaRPr lang="en-GB" sz="2000" spc="-5" dirty="0" smtClean="0">
              <a:latin typeface="Calibri"/>
              <a:cs typeface="Calibri"/>
            </a:endParaRPr>
          </a:p>
          <a:p>
            <a:pPr marL="12700">
              <a:lnSpc>
                <a:spcPct val="100000"/>
              </a:lnSpc>
              <a:spcBef>
                <a:spcPts val="530"/>
              </a:spcBef>
            </a:pPr>
            <a:endParaRPr sz="2400" dirty="0">
              <a:latin typeface="Arial"/>
              <a:cs typeface="Arial"/>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045368" y="489712"/>
            <a:ext cx="7052945" cy="695960"/>
          </a:xfrm>
          <a:prstGeom prst="rect">
            <a:avLst/>
          </a:prstGeom>
        </p:spPr>
        <p:txBody>
          <a:bodyPr vert="horz" wrap="square" lIns="0" tIns="12700" rIns="0" bIns="0" rtlCol="0">
            <a:spAutoFit/>
          </a:bodyPr>
          <a:lstStyle/>
          <a:p>
            <a:pPr marL="12700">
              <a:lnSpc>
                <a:spcPct val="100000"/>
              </a:lnSpc>
              <a:spcBef>
                <a:spcPts val="100"/>
              </a:spcBef>
              <a:tabLst>
                <a:tab pos="2996565" algn="l"/>
              </a:tabLst>
            </a:pPr>
            <a:r>
              <a:rPr spc="-20" dirty="0"/>
              <a:t>Evaluating	</a:t>
            </a:r>
            <a:r>
              <a:rPr spc="-5" dirty="0"/>
              <a:t>Digital</a:t>
            </a:r>
            <a:r>
              <a:rPr spc="-75" dirty="0"/>
              <a:t> </a:t>
            </a:r>
            <a:r>
              <a:rPr dirty="0"/>
              <a:t>Content</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25400">
              <a:lnSpc>
                <a:spcPts val="1230"/>
              </a:lnSpc>
            </a:pPr>
            <a:fld id="{81D60167-4931-47E6-BA6A-407CBD079E47}" type="slidenum">
              <a:rPr dirty="0"/>
              <a:pPr marL="25400">
                <a:lnSpc>
                  <a:spcPts val="1230"/>
                </a:lnSpc>
              </a:pPr>
              <a:t>7</a:t>
            </a:fld>
            <a:endParaRPr dirty="0"/>
          </a:p>
        </p:txBody>
      </p:sp>
      <p:sp>
        <p:nvSpPr>
          <p:cNvPr id="3" name="object 3"/>
          <p:cNvSpPr txBox="1"/>
          <p:nvPr/>
        </p:nvSpPr>
        <p:spPr>
          <a:xfrm>
            <a:off x="535940" y="1620521"/>
            <a:ext cx="8062595" cy="3479165"/>
          </a:xfrm>
          <a:prstGeom prst="rect">
            <a:avLst/>
          </a:prstGeom>
        </p:spPr>
        <p:txBody>
          <a:bodyPr vert="horz" wrap="square" lIns="0" tIns="12700" rIns="0" bIns="0" rtlCol="0">
            <a:spAutoFit/>
          </a:bodyPr>
          <a:lstStyle/>
          <a:p>
            <a:pPr marL="12700">
              <a:lnSpc>
                <a:spcPct val="100000"/>
              </a:lnSpc>
              <a:spcBef>
                <a:spcPts val="100"/>
              </a:spcBef>
            </a:pPr>
            <a:r>
              <a:rPr sz="1800" spc="-5" dirty="0">
                <a:latin typeface="Calibri"/>
                <a:cs typeface="Calibri"/>
              </a:rPr>
              <a:t>One </a:t>
            </a:r>
            <a:r>
              <a:rPr sz="1800" dirty="0">
                <a:latin typeface="Calibri"/>
                <a:cs typeface="Calibri"/>
              </a:rPr>
              <a:t>of </a:t>
            </a:r>
            <a:r>
              <a:rPr sz="1800" spc="-5" dirty="0">
                <a:latin typeface="Calibri"/>
                <a:cs typeface="Calibri"/>
              </a:rPr>
              <a:t>the easiest </a:t>
            </a:r>
            <a:r>
              <a:rPr sz="1800" dirty="0">
                <a:latin typeface="Calibri"/>
                <a:cs typeface="Calibri"/>
              </a:rPr>
              <a:t>and </a:t>
            </a:r>
            <a:r>
              <a:rPr sz="1800" spc="-10" dirty="0">
                <a:latin typeface="Calibri"/>
                <a:cs typeface="Calibri"/>
              </a:rPr>
              <a:t>most memorable </a:t>
            </a:r>
            <a:r>
              <a:rPr sz="1800" spc="-20" dirty="0">
                <a:latin typeface="Calibri"/>
                <a:cs typeface="Calibri"/>
              </a:rPr>
              <a:t>ways </a:t>
            </a:r>
            <a:r>
              <a:rPr sz="1800" spc="-10" dirty="0">
                <a:latin typeface="Calibri"/>
                <a:cs typeface="Calibri"/>
              </a:rPr>
              <a:t>to </a:t>
            </a:r>
            <a:r>
              <a:rPr sz="1800" dirty="0">
                <a:latin typeface="Calibri"/>
                <a:cs typeface="Calibri"/>
              </a:rPr>
              <a:t>do </a:t>
            </a:r>
            <a:r>
              <a:rPr sz="1800" spc="-5" dirty="0">
                <a:latin typeface="Calibri"/>
                <a:cs typeface="Calibri"/>
              </a:rPr>
              <a:t>this </a:t>
            </a:r>
            <a:r>
              <a:rPr sz="1800" dirty="0">
                <a:latin typeface="Calibri"/>
                <a:cs typeface="Calibri"/>
              </a:rPr>
              <a:t>is </a:t>
            </a:r>
            <a:r>
              <a:rPr sz="1800" spc="-10" dirty="0">
                <a:latin typeface="Calibri"/>
                <a:cs typeface="Calibri"/>
              </a:rPr>
              <a:t>to </a:t>
            </a:r>
            <a:r>
              <a:rPr sz="1800" dirty="0">
                <a:latin typeface="Calibri"/>
                <a:cs typeface="Calibri"/>
              </a:rPr>
              <a:t>apply </a:t>
            </a:r>
            <a:r>
              <a:rPr sz="1800" spc="-5" dirty="0">
                <a:latin typeface="Calibri"/>
                <a:cs typeface="Calibri"/>
              </a:rPr>
              <a:t>the </a:t>
            </a:r>
            <a:r>
              <a:rPr sz="1800" b="1" spc="-20" dirty="0">
                <a:latin typeface="Calibri"/>
                <a:cs typeface="Calibri"/>
              </a:rPr>
              <a:t>C.R.A.A.P.</a:t>
            </a:r>
            <a:r>
              <a:rPr sz="1800" b="1" spc="130" dirty="0">
                <a:latin typeface="Calibri"/>
                <a:cs typeface="Calibri"/>
              </a:rPr>
              <a:t> </a:t>
            </a:r>
            <a:r>
              <a:rPr sz="1800" b="1" spc="-40" dirty="0">
                <a:latin typeface="Calibri"/>
                <a:cs typeface="Calibri"/>
              </a:rPr>
              <a:t>Test</a:t>
            </a:r>
            <a:r>
              <a:rPr sz="1800" spc="-40" dirty="0">
                <a:latin typeface="Calibri"/>
                <a:cs typeface="Calibri"/>
              </a:rPr>
              <a:t>.</a:t>
            </a:r>
            <a:endParaRPr sz="1800">
              <a:latin typeface="Calibri"/>
              <a:cs typeface="Calibri"/>
            </a:endParaRPr>
          </a:p>
          <a:p>
            <a:pPr marL="355600" marR="250190" indent="-342900">
              <a:lnSpc>
                <a:spcPct val="100000"/>
              </a:lnSpc>
              <a:spcBef>
                <a:spcPts val="1705"/>
              </a:spcBef>
              <a:buFont typeface="Arial"/>
              <a:buChar char="•"/>
              <a:tabLst>
                <a:tab pos="354965" algn="l"/>
                <a:tab pos="355600" algn="l"/>
              </a:tabLst>
            </a:pPr>
            <a:r>
              <a:rPr sz="1800" b="1" spc="-10" dirty="0">
                <a:latin typeface="Calibri"/>
                <a:cs typeface="Calibri"/>
              </a:rPr>
              <a:t>Currency </a:t>
            </a:r>
            <a:r>
              <a:rPr sz="1800" dirty="0">
                <a:latin typeface="Calibri"/>
                <a:cs typeface="Calibri"/>
              </a:rPr>
              <a:t>- </a:t>
            </a:r>
            <a:r>
              <a:rPr sz="1800" spc="-5" dirty="0">
                <a:latin typeface="Calibri"/>
                <a:cs typeface="Calibri"/>
              </a:rPr>
              <a:t>How </a:t>
            </a:r>
            <a:r>
              <a:rPr sz="1800" dirty="0">
                <a:latin typeface="Calibri"/>
                <a:cs typeface="Calibri"/>
              </a:rPr>
              <a:t>up </a:t>
            </a:r>
            <a:r>
              <a:rPr sz="1800" spc="-10" dirty="0">
                <a:latin typeface="Calibri"/>
                <a:cs typeface="Calibri"/>
              </a:rPr>
              <a:t>to </a:t>
            </a:r>
            <a:r>
              <a:rPr sz="1800" spc="-15" dirty="0">
                <a:latin typeface="Calibri"/>
                <a:cs typeface="Calibri"/>
              </a:rPr>
              <a:t>date </a:t>
            </a:r>
            <a:r>
              <a:rPr sz="1800" spc="-5" dirty="0">
                <a:latin typeface="Calibri"/>
                <a:cs typeface="Calibri"/>
              </a:rPr>
              <a:t>is the </a:t>
            </a:r>
            <a:r>
              <a:rPr sz="1800" spc="-10" dirty="0">
                <a:latin typeface="Calibri"/>
                <a:cs typeface="Calibri"/>
              </a:rPr>
              <a:t>information? </a:t>
            </a:r>
            <a:r>
              <a:rPr sz="1800" spc="-5" dirty="0">
                <a:latin typeface="Calibri"/>
                <a:cs typeface="Calibri"/>
              </a:rPr>
              <a:t>When </a:t>
            </a:r>
            <a:r>
              <a:rPr sz="1800" spc="-10" dirty="0">
                <a:latin typeface="Calibri"/>
                <a:cs typeface="Calibri"/>
              </a:rPr>
              <a:t>was </a:t>
            </a:r>
            <a:r>
              <a:rPr sz="1800" spc="-5" dirty="0">
                <a:latin typeface="Calibri"/>
                <a:cs typeface="Calibri"/>
              </a:rPr>
              <a:t>it published? </a:t>
            </a:r>
            <a:r>
              <a:rPr sz="1800" dirty="0">
                <a:latin typeface="Calibri"/>
                <a:cs typeface="Calibri"/>
              </a:rPr>
              <a:t>Does </a:t>
            </a:r>
            <a:r>
              <a:rPr sz="1800" spc="-5" dirty="0">
                <a:latin typeface="Calibri"/>
                <a:cs typeface="Calibri"/>
              </a:rPr>
              <a:t>this  </a:t>
            </a:r>
            <a:r>
              <a:rPr sz="1800" spc="-15" dirty="0">
                <a:latin typeface="Calibri"/>
                <a:cs typeface="Calibri"/>
              </a:rPr>
              <a:t>matter?</a:t>
            </a:r>
            <a:endParaRPr sz="1800">
              <a:latin typeface="Calibri"/>
              <a:cs typeface="Calibri"/>
            </a:endParaRPr>
          </a:p>
          <a:p>
            <a:pPr marL="355600" marR="144780" indent="-342900">
              <a:lnSpc>
                <a:spcPct val="100000"/>
              </a:lnSpc>
              <a:spcBef>
                <a:spcPts val="445"/>
              </a:spcBef>
              <a:buFont typeface="Arial"/>
              <a:buChar char="•"/>
              <a:tabLst>
                <a:tab pos="354965" algn="l"/>
                <a:tab pos="355600" algn="l"/>
              </a:tabLst>
            </a:pPr>
            <a:r>
              <a:rPr sz="1800" b="1" spc="-15" dirty="0">
                <a:latin typeface="Calibri"/>
                <a:cs typeface="Calibri"/>
              </a:rPr>
              <a:t>Relevance </a:t>
            </a:r>
            <a:r>
              <a:rPr sz="1800" dirty="0">
                <a:latin typeface="Calibri"/>
                <a:cs typeface="Calibri"/>
              </a:rPr>
              <a:t>- </a:t>
            </a:r>
            <a:r>
              <a:rPr sz="1800" spc="-5" dirty="0">
                <a:latin typeface="Calibri"/>
                <a:cs typeface="Calibri"/>
              </a:rPr>
              <a:t>Is </a:t>
            </a:r>
            <a:r>
              <a:rPr sz="1800" dirty="0">
                <a:latin typeface="Calibri"/>
                <a:cs typeface="Calibri"/>
              </a:rPr>
              <a:t>the </a:t>
            </a:r>
            <a:r>
              <a:rPr sz="1800" spc="-10" dirty="0">
                <a:latin typeface="Calibri"/>
                <a:cs typeface="Calibri"/>
              </a:rPr>
              <a:t>information relevant? </a:t>
            </a:r>
            <a:r>
              <a:rPr sz="1800" spc="-5" dirty="0">
                <a:latin typeface="Calibri"/>
                <a:cs typeface="Calibri"/>
              </a:rPr>
              <a:t>Is it </a:t>
            </a:r>
            <a:r>
              <a:rPr sz="1800" spc="-10" dirty="0">
                <a:latin typeface="Calibri"/>
                <a:cs typeface="Calibri"/>
              </a:rPr>
              <a:t>at </a:t>
            </a:r>
            <a:r>
              <a:rPr sz="1800" dirty="0">
                <a:latin typeface="Calibri"/>
                <a:cs typeface="Calibri"/>
              </a:rPr>
              <a:t>the </a:t>
            </a:r>
            <a:r>
              <a:rPr sz="1800" spc="-10" dirty="0">
                <a:latin typeface="Calibri"/>
                <a:cs typeface="Calibri"/>
              </a:rPr>
              <a:t>appropriate level? </a:t>
            </a:r>
            <a:r>
              <a:rPr sz="1800" spc="-5" dirty="0">
                <a:latin typeface="Calibri"/>
                <a:cs typeface="Calibri"/>
              </a:rPr>
              <a:t>Is it </a:t>
            </a:r>
            <a:r>
              <a:rPr sz="1800" spc="-10" dirty="0">
                <a:latin typeface="Calibri"/>
                <a:cs typeface="Calibri"/>
              </a:rPr>
              <a:t>general  </a:t>
            </a:r>
            <a:r>
              <a:rPr sz="1800" dirty="0">
                <a:latin typeface="Calibri"/>
                <a:cs typeface="Calibri"/>
              </a:rPr>
              <a:t>or</a:t>
            </a:r>
            <a:r>
              <a:rPr sz="1800" spc="-5" dirty="0">
                <a:latin typeface="Calibri"/>
                <a:cs typeface="Calibri"/>
              </a:rPr>
              <a:t> specific?</a:t>
            </a:r>
            <a:endParaRPr sz="1800">
              <a:latin typeface="Calibri"/>
              <a:cs typeface="Calibri"/>
            </a:endParaRPr>
          </a:p>
          <a:p>
            <a:pPr marL="355600" marR="149860" indent="-342900">
              <a:lnSpc>
                <a:spcPct val="100000"/>
              </a:lnSpc>
              <a:spcBef>
                <a:spcPts val="415"/>
              </a:spcBef>
              <a:buFont typeface="Arial"/>
              <a:buChar char="•"/>
              <a:tabLst>
                <a:tab pos="354965" algn="l"/>
                <a:tab pos="355600" algn="l"/>
              </a:tabLst>
            </a:pPr>
            <a:r>
              <a:rPr sz="1800" b="1" spc="-5" dirty="0">
                <a:latin typeface="Calibri"/>
                <a:cs typeface="Calibri"/>
              </a:rPr>
              <a:t>Authority </a:t>
            </a:r>
            <a:r>
              <a:rPr sz="1800" dirty="0">
                <a:latin typeface="Calibri"/>
                <a:cs typeface="Calibri"/>
              </a:rPr>
              <a:t>- Who </a:t>
            </a:r>
            <a:r>
              <a:rPr sz="1800" spc="-15" dirty="0">
                <a:latin typeface="Calibri"/>
                <a:cs typeface="Calibri"/>
              </a:rPr>
              <a:t>are </a:t>
            </a:r>
            <a:r>
              <a:rPr sz="1800" spc="-5" dirty="0">
                <a:latin typeface="Calibri"/>
                <a:cs typeface="Calibri"/>
              </a:rPr>
              <a:t>the </a:t>
            </a:r>
            <a:r>
              <a:rPr sz="1800" spc="-10" dirty="0">
                <a:latin typeface="Calibri"/>
                <a:cs typeface="Calibri"/>
              </a:rPr>
              <a:t>authors? </a:t>
            </a:r>
            <a:r>
              <a:rPr sz="1800" spc="-5" dirty="0">
                <a:latin typeface="Calibri"/>
                <a:cs typeface="Calibri"/>
              </a:rPr>
              <a:t>What </a:t>
            </a:r>
            <a:r>
              <a:rPr sz="1800" spc="-15" dirty="0">
                <a:latin typeface="Calibri"/>
                <a:cs typeface="Calibri"/>
              </a:rPr>
              <a:t>are </a:t>
            </a:r>
            <a:r>
              <a:rPr sz="1800" spc="-5" dirty="0">
                <a:latin typeface="Calibri"/>
                <a:cs typeface="Calibri"/>
              </a:rPr>
              <a:t>their 'credentials'? </a:t>
            </a:r>
            <a:r>
              <a:rPr sz="1800" spc="-15" dirty="0">
                <a:latin typeface="Calibri"/>
                <a:cs typeface="Calibri"/>
              </a:rPr>
              <a:t>Have </a:t>
            </a:r>
            <a:r>
              <a:rPr sz="1800" spc="-10" dirty="0">
                <a:latin typeface="Calibri"/>
                <a:cs typeface="Calibri"/>
              </a:rPr>
              <a:t>you heard </a:t>
            </a:r>
            <a:r>
              <a:rPr sz="1800" dirty="0">
                <a:latin typeface="Calibri"/>
                <a:cs typeface="Calibri"/>
              </a:rPr>
              <a:t>of  </a:t>
            </a:r>
            <a:r>
              <a:rPr sz="1800" spc="-5" dirty="0">
                <a:latin typeface="Calibri"/>
                <a:cs typeface="Calibri"/>
              </a:rPr>
              <a:t>them?</a:t>
            </a:r>
            <a:endParaRPr sz="1800">
              <a:latin typeface="Calibri"/>
              <a:cs typeface="Calibri"/>
            </a:endParaRPr>
          </a:p>
          <a:p>
            <a:pPr marL="355600" indent="-342900">
              <a:lnSpc>
                <a:spcPct val="100000"/>
              </a:lnSpc>
              <a:spcBef>
                <a:spcPts val="445"/>
              </a:spcBef>
              <a:buFont typeface="Arial"/>
              <a:buChar char="•"/>
              <a:tabLst>
                <a:tab pos="354965" algn="l"/>
                <a:tab pos="355600" algn="l"/>
              </a:tabLst>
            </a:pPr>
            <a:r>
              <a:rPr sz="1800" b="1" spc="-10" dirty="0">
                <a:latin typeface="Calibri"/>
                <a:cs typeface="Calibri"/>
              </a:rPr>
              <a:t>Accuracy </a:t>
            </a:r>
            <a:r>
              <a:rPr sz="1800" dirty="0">
                <a:latin typeface="Calibri"/>
                <a:cs typeface="Calibri"/>
              </a:rPr>
              <a:t>- </a:t>
            </a:r>
            <a:r>
              <a:rPr sz="1800" spc="-5" dirty="0">
                <a:latin typeface="Calibri"/>
                <a:cs typeface="Calibri"/>
              </a:rPr>
              <a:t>Can </a:t>
            </a:r>
            <a:r>
              <a:rPr sz="1800" spc="-10" dirty="0">
                <a:latin typeface="Calibri"/>
                <a:cs typeface="Calibri"/>
              </a:rPr>
              <a:t>you </a:t>
            </a:r>
            <a:r>
              <a:rPr sz="1800" spc="-5" dirty="0">
                <a:latin typeface="Calibri"/>
                <a:cs typeface="Calibri"/>
              </a:rPr>
              <a:t>verify the </a:t>
            </a:r>
            <a:r>
              <a:rPr sz="1800" spc="-10" dirty="0">
                <a:latin typeface="Calibri"/>
                <a:cs typeface="Calibri"/>
              </a:rPr>
              <a:t>information? </a:t>
            </a:r>
            <a:r>
              <a:rPr sz="1800" spc="-5" dirty="0">
                <a:latin typeface="Calibri"/>
                <a:cs typeface="Calibri"/>
              </a:rPr>
              <a:t>Is it biased? Has it </a:t>
            </a:r>
            <a:r>
              <a:rPr sz="1800" dirty="0">
                <a:latin typeface="Calibri"/>
                <a:cs typeface="Calibri"/>
              </a:rPr>
              <a:t>been peer</a:t>
            </a:r>
            <a:r>
              <a:rPr sz="1800" spc="180" dirty="0">
                <a:latin typeface="Calibri"/>
                <a:cs typeface="Calibri"/>
              </a:rPr>
              <a:t> </a:t>
            </a:r>
            <a:r>
              <a:rPr sz="1800" spc="-10" dirty="0">
                <a:latin typeface="Calibri"/>
                <a:cs typeface="Calibri"/>
              </a:rPr>
              <a:t>reviewed?</a:t>
            </a:r>
            <a:endParaRPr sz="1800">
              <a:latin typeface="Calibri"/>
              <a:cs typeface="Calibri"/>
            </a:endParaRPr>
          </a:p>
          <a:p>
            <a:pPr marL="355600" indent="-342900">
              <a:lnSpc>
                <a:spcPct val="100000"/>
              </a:lnSpc>
              <a:spcBef>
                <a:spcPts val="440"/>
              </a:spcBef>
              <a:buFont typeface="Arial"/>
              <a:buChar char="•"/>
              <a:tabLst>
                <a:tab pos="354965" algn="l"/>
                <a:tab pos="355600" algn="l"/>
              </a:tabLst>
            </a:pPr>
            <a:r>
              <a:rPr sz="1800" b="1" spc="-5" dirty="0">
                <a:latin typeface="Calibri"/>
                <a:cs typeface="Calibri"/>
              </a:rPr>
              <a:t>Purpose </a:t>
            </a:r>
            <a:r>
              <a:rPr sz="1800" dirty="0">
                <a:latin typeface="Calibri"/>
                <a:cs typeface="Calibri"/>
              </a:rPr>
              <a:t>- </a:t>
            </a:r>
            <a:r>
              <a:rPr sz="1800" spc="-5" dirty="0">
                <a:latin typeface="Calibri"/>
                <a:cs typeface="Calibri"/>
              </a:rPr>
              <a:t>Is </a:t>
            </a:r>
            <a:r>
              <a:rPr sz="1800" dirty="0">
                <a:latin typeface="Calibri"/>
                <a:cs typeface="Calibri"/>
              </a:rPr>
              <a:t>the </a:t>
            </a:r>
            <a:r>
              <a:rPr sz="1800" spc="-5" dirty="0">
                <a:latin typeface="Calibri"/>
                <a:cs typeface="Calibri"/>
              </a:rPr>
              <a:t>purpose </a:t>
            </a:r>
            <a:r>
              <a:rPr sz="1800" dirty="0">
                <a:latin typeface="Calibri"/>
                <a:cs typeface="Calibri"/>
              </a:rPr>
              <a:t>of the </a:t>
            </a:r>
            <a:r>
              <a:rPr sz="1800" spc="-10" dirty="0">
                <a:latin typeface="Calibri"/>
                <a:cs typeface="Calibri"/>
              </a:rPr>
              <a:t>website </a:t>
            </a:r>
            <a:r>
              <a:rPr sz="1800" spc="-5" dirty="0">
                <a:latin typeface="Calibri"/>
                <a:cs typeface="Calibri"/>
              </a:rPr>
              <a:t>clear? Is it trying </a:t>
            </a:r>
            <a:r>
              <a:rPr sz="1800" spc="-10" dirty="0">
                <a:latin typeface="Calibri"/>
                <a:cs typeface="Calibri"/>
              </a:rPr>
              <a:t>to </a:t>
            </a:r>
            <a:r>
              <a:rPr sz="1800" spc="-5" dirty="0">
                <a:latin typeface="Calibri"/>
                <a:cs typeface="Calibri"/>
              </a:rPr>
              <a:t>sell</a:t>
            </a:r>
            <a:r>
              <a:rPr sz="1800" spc="125" dirty="0">
                <a:latin typeface="Calibri"/>
                <a:cs typeface="Calibri"/>
              </a:rPr>
              <a:t> </a:t>
            </a:r>
            <a:r>
              <a:rPr sz="1800" spc="-5" dirty="0">
                <a:latin typeface="Calibri"/>
                <a:cs typeface="Calibri"/>
              </a:rPr>
              <a:t>something?</a:t>
            </a:r>
            <a:endParaRPr sz="1800">
              <a:latin typeface="Calibri"/>
              <a:cs typeface="Calibri"/>
            </a:endParaRPr>
          </a:p>
          <a:p>
            <a:pPr>
              <a:lnSpc>
                <a:spcPct val="100000"/>
              </a:lnSpc>
              <a:spcBef>
                <a:spcPts val="15"/>
              </a:spcBef>
            </a:pPr>
            <a:endParaRPr sz="1850">
              <a:latin typeface="Times New Roman"/>
              <a:cs typeface="Times New Roman"/>
            </a:endParaRPr>
          </a:p>
          <a:p>
            <a:pPr marL="355600">
              <a:lnSpc>
                <a:spcPct val="100000"/>
              </a:lnSpc>
            </a:pPr>
            <a:r>
              <a:rPr sz="1800" u="sng" spc="-15" dirty="0">
                <a:solidFill>
                  <a:srgbClr val="0000FF"/>
                </a:solidFill>
                <a:uFill>
                  <a:solidFill>
                    <a:srgbClr val="0000FF"/>
                  </a:solidFill>
                </a:uFill>
                <a:latin typeface="Calibri"/>
                <a:cs typeface="Calibri"/>
              </a:rPr>
              <a:t>https://</a:t>
            </a:r>
            <a:r>
              <a:rPr sz="1800" u="sng" spc="-15" dirty="0">
                <a:solidFill>
                  <a:srgbClr val="0000FF"/>
                </a:solidFill>
                <a:uFill>
                  <a:solidFill>
                    <a:srgbClr val="0000FF"/>
                  </a:solidFill>
                </a:uFill>
                <a:latin typeface="Calibri"/>
                <a:cs typeface="Calibri"/>
                <a:hlinkClick r:id="rId2"/>
              </a:rPr>
              <a:t>www.youtube.com/watch?v=lAWhE0mj69I</a:t>
            </a:r>
            <a:endParaRPr sz="1800">
              <a:latin typeface="Calibri"/>
              <a:cs typeface="Calibri"/>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800639" y="489712"/>
            <a:ext cx="7542530" cy="695960"/>
          </a:xfrm>
          <a:prstGeom prst="rect">
            <a:avLst/>
          </a:prstGeom>
        </p:spPr>
        <p:txBody>
          <a:bodyPr vert="horz" wrap="square" lIns="0" tIns="12700" rIns="0" bIns="0" rtlCol="0">
            <a:spAutoFit/>
          </a:bodyPr>
          <a:lstStyle/>
          <a:p>
            <a:pPr marL="12700">
              <a:lnSpc>
                <a:spcPct val="100000"/>
              </a:lnSpc>
              <a:spcBef>
                <a:spcPts val="100"/>
              </a:spcBef>
            </a:pPr>
            <a:r>
              <a:rPr spc="-40" dirty="0"/>
              <a:t>Search </a:t>
            </a:r>
            <a:r>
              <a:rPr spc="-5" dirty="0"/>
              <a:t>Engine</a:t>
            </a:r>
            <a:r>
              <a:rPr spc="10" dirty="0"/>
              <a:t> </a:t>
            </a:r>
            <a:r>
              <a:rPr spc="-15" dirty="0"/>
              <a:t>Optimisation</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25400">
              <a:lnSpc>
                <a:spcPts val="1230"/>
              </a:lnSpc>
            </a:pPr>
            <a:fld id="{81D60167-4931-47E6-BA6A-407CBD079E47}" type="slidenum">
              <a:rPr dirty="0"/>
              <a:pPr marL="25400">
                <a:lnSpc>
                  <a:spcPts val="1230"/>
                </a:lnSpc>
              </a:pPr>
              <a:t>8</a:t>
            </a:fld>
            <a:endParaRPr dirty="0"/>
          </a:p>
        </p:txBody>
      </p:sp>
      <p:sp>
        <p:nvSpPr>
          <p:cNvPr id="3" name="object 3"/>
          <p:cNvSpPr txBox="1"/>
          <p:nvPr/>
        </p:nvSpPr>
        <p:spPr>
          <a:xfrm>
            <a:off x="535940" y="1620521"/>
            <a:ext cx="8018145" cy="3534410"/>
          </a:xfrm>
          <a:prstGeom prst="rect">
            <a:avLst/>
          </a:prstGeom>
        </p:spPr>
        <p:txBody>
          <a:bodyPr vert="horz" wrap="square" lIns="0" tIns="12700" rIns="0" bIns="0" rtlCol="0">
            <a:spAutoFit/>
          </a:bodyPr>
          <a:lstStyle/>
          <a:p>
            <a:pPr marL="355600" indent="-342900">
              <a:lnSpc>
                <a:spcPct val="100000"/>
              </a:lnSpc>
              <a:spcBef>
                <a:spcPts val="100"/>
              </a:spcBef>
              <a:buFont typeface="Arial"/>
              <a:buChar char="•"/>
              <a:tabLst>
                <a:tab pos="354965" algn="l"/>
                <a:tab pos="355600" algn="l"/>
              </a:tabLst>
            </a:pPr>
            <a:r>
              <a:rPr sz="1800" spc="-10" dirty="0">
                <a:latin typeface="Calibri"/>
                <a:cs typeface="Calibri"/>
              </a:rPr>
              <a:t>Search </a:t>
            </a:r>
            <a:r>
              <a:rPr sz="1800" dirty="0">
                <a:latin typeface="Calibri"/>
                <a:cs typeface="Calibri"/>
              </a:rPr>
              <a:t>engine </a:t>
            </a:r>
            <a:r>
              <a:rPr sz="1800" spc="-5" dirty="0">
                <a:latin typeface="Calibri"/>
                <a:cs typeface="Calibri"/>
              </a:rPr>
              <a:t>optimisation </a:t>
            </a:r>
            <a:r>
              <a:rPr sz="1800" spc="-15" dirty="0">
                <a:latin typeface="Calibri"/>
                <a:cs typeface="Calibri"/>
              </a:rPr>
              <a:t>(</a:t>
            </a:r>
            <a:r>
              <a:rPr sz="1800" b="1" spc="-15" dirty="0">
                <a:latin typeface="Calibri"/>
                <a:cs typeface="Calibri"/>
              </a:rPr>
              <a:t>SEO</a:t>
            </a:r>
            <a:r>
              <a:rPr sz="1800" spc="-15" dirty="0">
                <a:latin typeface="Calibri"/>
                <a:cs typeface="Calibri"/>
              </a:rPr>
              <a:t>) </a:t>
            </a:r>
            <a:r>
              <a:rPr sz="1800" spc="-5" dirty="0">
                <a:latin typeface="Calibri"/>
                <a:cs typeface="Calibri"/>
              </a:rPr>
              <a:t>changes </a:t>
            </a:r>
            <a:r>
              <a:rPr sz="1800" dirty="0">
                <a:latin typeface="Calibri"/>
                <a:cs typeface="Calibri"/>
              </a:rPr>
              <a:t>on a </a:t>
            </a:r>
            <a:r>
              <a:rPr sz="1800" spc="-5" dirty="0">
                <a:latin typeface="Calibri"/>
                <a:cs typeface="Calibri"/>
              </a:rPr>
              <a:t>regular</a:t>
            </a:r>
            <a:r>
              <a:rPr sz="1800" spc="85" dirty="0">
                <a:latin typeface="Calibri"/>
                <a:cs typeface="Calibri"/>
              </a:rPr>
              <a:t> </a:t>
            </a:r>
            <a:r>
              <a:rPr sz="1800" spc="-5" dirty="0">
                <a:latin typeface="Calibri"/>
                <a:cs typeface="Calibri"/>
              </a:rPr>
              <a:t>basis.</a:t>
            </a:r>
            <a:endParaRPr sz="1800">
              <a:latin typeface="Calibri"/>
              <a:cs typeface="Calibri"/>
            </a:endParaRPr>
          </a:p>
          <a:p>
            <a:pPr marL="355600" marR="142240" indent="-342900">
              <a:lnSpc>
                <a:spcPct val="100000"/>
              </a:lnSpc>
              <a:spcBef>
                <a:spcPts val="1705"/>
              </a:spcBef>
              <a:buFont typeface="Arial"/>
              <a:buChar char="•"/>
              <a:tabLst>
                <a:tab pos="354965" algn="l"/>
                <a:tab pos="355600" algn="l"/>
              </a:tabLst>
            </a:pPr>
            <a:r>
              <a:rPr sz="1800" spc="-10" dirty="0">
                <a:latin typeface="Calibri"/>
                <a:cs typeface="Calibri"/>
              </a:rPr>
              <a:t>Large organisations </a:t>
            </a:r>
            <a:r>
              <a:rPr sz="1800" spc="-5" dirty="0">
                <a:latin typeface="Calibri"/>
                <a:cs typeface="Calibri"/>
              </a:rPr>
              <a:t>often employ </a:t>
            </a:r>
            <a:r>
              <a:rPr sz="1800" dirty="0">
                <a:latin typeface="Calibri"/>
                <a:cs typeface="Calibri"/>
              </a:rPr>
              <a:t>people </a:t>
            </a:r>
            <a:r>
              <a:rPr sz="1800" spc="-5" dirty="0">
                <a:latin typeface="Calibri"/>
                <a:cs typeface="Calibri"/>
              </a:rPr>
              <a:t>solely </a:t>
            </a:r>
            <a:r>
              <a:rPr sz="1800" spc="-10" dirty="0">
                <a:latin typeface="Calibri"/>
                <a:cs typeface="Calibri"/>
              </a:rPr>
              <a:t>to ensure that </a:t>
            </a:r>
            <a:r>
              <a:rPr sz="1800" spc="-5" dirty="0">
                <a:latin typeface="Calibri"/>
                <a:cs typeface="Calibri"/>
              </a:rPr>
              <a:t>they </a:t>
            </a:r>
            <a:r>
              <a:rPr sz="1800" spc="-10" dirty="0">
                <a:latin typeface="Calibri"/>
                <a:cs typeface="Calibri"/>
              </a:rPr>
              <a:t>remain at </a:t>
            </a:r>
            <a:r>
              <a:rPr sz="1800" spc="-5" dirty="0">
                <a:latin typeface="Calibri"/>
                <a:cs typeface="Calibri"/>
              </a:rPr>
              <a:t>the  </a:t>
            </a:r>
            <a:r>
              <a:rPr sz="1800" spc="-10" dirty="0">
                <a:latin typeface="Calibri"/>
                <a:cs typeface="Calibri"/>
              </a:rPr>
              <a:t>top </a:t>
            </a:r>
            <a:r>
              <a:rPr sz="1800" dirty="0">
                <a:latin typeface="Calibri"/>
                <a:cs typeface="Calibri"/>
              </a:rPr>
              <a:t>of </a:t>
            </a:r>
            <a:r>
              <a:rPr sz="1800" spc="-5" dirty="0">
                <a:latin typeface="Calibri"/>
                <a:cs typeface="Calibri"/>
              </a:rPr>
              <a:t>Google Search pages (without </a:t>
            </a:r>
            <a:r>
              <a:rPr sz="1800" spc="-10" dirty="0">
                <a:latin typeface="Calibri"/>
                <a:cs typeface="Calibri"/>
              </a:rPr>
              <a:t>paying </a:t>
            </a:r>
            <a:r>
              <a:rPr sz="1800" spc="-15" dirty="0">
                <a:latin typeface="Calibri"/>
                <a:cs typeface="Calibri"/>
              </a:rPr>
              <a:t>for </a:t>
            </a:r>
            <a:r>
              <a:rPr sz="1800" spc="-5" dirty="0">
                <a:latin typeface="Calibri"/>
                <a:cs typeface="Calibri"/>
              </a:rPr>
              <a:t>Ad</a:t>
            </a:r>
            <a:r>
              <a:rPr sz="1800" spc="95" dirty="0">
                <a:latin typeface="Calibri"/>
                <a:cs typeface="Calibri"/>
              </a:rPr>
              <a:t> </a:t>
            </a:r>
            <a:r>
              <a:rPr sz="1800" spc="-20" dirty="0">
                <a:latin typeface="Calibri"/>
                <a:cs typeface="Calibri"/>
              </a:rPr>
              <a:t>Words).</a:t>
            </a:r>
            <a:endParaRPr sz="1800">
              <a:latin typeface="Calibri"/>
              <a:cs typeface="Calibri"/>
            </a:endParaRPr>
          </a:p>
          <a:p>
            <a:pPr marL="355600" marR="240029" indent="-342900">
              <a:lnSpc>
                <a:spcPts val="2130"/>
              </a:lnSpc>
              <a:spcBef>
                <a:spcPts val="1845"/>
              </a:spcBef>
              <a:buFont typeface="Arial"/>
              <a:buChar char="•"/>
              <a:tabLst>
                <a:tab pos="354965" algn="l"/>
                <a:tab pos="355600" algn="l"/>
              </a:tabLst>
            </a:pPr>
            <a:r>
              <a:rPr sz="1800" spc="-10" dirty="0">
                <a:latin typeface="Calibri"/>
                <a:cs typeface="Calibri"/>
              </a:rPr>
              <a:t>Recently </a:t>
            </a:r>
            <a:r>
              <a:rPr sz="1800" dirty="0">
                <a:latin typeface="Calibri"/>
                <a:cs typeface="Calibri"/>
              </a:rPr>
              <a:t>Google </a:t>
            </a:r>
            <a:r>
              <a:rPr sz="1800" spc="-5" dirty="0">
                <a:latin typeface="Calibri"/>
                <a:cs typeface="Calibri"/>
              </a:rPr>
              <a:t>changed the </a:t>
            </a:r>
            <a:r>
              <a:rPr sz="1800" spc="-20" dirty="0">
                <a:latin typeface="Calibri"/>
                <a:cs typeface="Calibri"/>
              </a:rPr>
              <a:t>way </a:t>
            </a:r>
            <a:r>
              <a:rPr sz="1800" spc="-10" dirty="0">
                <a:latin typeface="Calibri"/>
                <a:cs typeface="Calibri"/>
              </a:rPr>
              <a:t>sites are </a:t>
            </a:r>
            <a:r>
              <a:rPr sz="1800" spc="-20" dirty="0">
                <a:latin typeface="Calibri"/>
                <a:cs typeface="Calibri"/>
              </a:rPr>
              <a:t>ranked </a:t>
            </a:r>
            <a:r>
              <a:rPr sz="1800" spc="-5" dirty="0">
                <a:latin typeface="Calibri"/>
                <a:cs typeface="Calibri"/>
              </a:rPr>
              <a:t>so that </a:t>
            </a:r>
            <a:r>
              <a:rPr sz="1800" spc="-10" dirty="0">
                <a:latin typeface="Calibri"/>
                <a:cs typeface="Calibri"/>
              </a:rPr>
              <a:t>sites </a:t>
            </a:r>
            <a:r>
              <a:rPr sz="1800" spc="-5" dirty="0">
                <a:latin typeface="Calibri"/>
                <a:cs typeface="Calibri"/>
              </a:rPr>
              <a:t>that </a:t>
            </a:r>
            <a:r>
              <a:rPr sz="1800" spc="-10" dirty="0">
                <a:latin typeface="Calibri"/>
                <a:cs typeface="Calibri"/>
              </a:rPr>
              <a:t>are </a:t>
            </a:r>
            <a:r>
              <a:rPr sz="1800" spc="-5" dirty="0">
                <a:latin typeface="Calibri"/>
                <a:cs typeface="Calibri"/>
              </a:rPr>
              <a:t>'mobile-  friendly' </a:t>
            </a:r>
            <a:r>
              <a:rPr sz="1800" dirty="0">
                <a:latin typeface="Calibri"/>
                <a:cs typeface="Calibri"/>
              </a:rPr>
              <a:t>appear higher up </a:t>
            </a:r>
            <a:r>
              <a:rPr sz="1800" spc="-5" dirty="0">
                <a:latin typeface="Calibri"/>
                <a:cs typeface="Calibri"/>
              </a:rPr>
              <a:t>the </a:t>
            </a:r>
            <a:r>
              <a:rPr sz="1800" spc="-10" dirty="0">
                <a:latin typeface="Calibri"/>
                <a:cs typeface="Calibri"/>
              </a:rPr>
              <a:t>results</a:t>
            </a:r>
            <a:r>
              <a:rPr sz="1800" spc="35" dirty="0">
                <a:latin typeface="Calibri"/>
                <a:cs typeface="Calibri"/>
              </a:rPr>
              <a:t> </a:t>
            </a:r>
            <a:r>
              <a:rPr sz="1800" spc="-10" dirty="0">
                <a:latin typeface="Calibri"/>
                <a:cs typeface="Calibri"/>
              </a:rPr>
              <a:t>lists.</a:t>
            </a:r>
            <a:endParaRPr sz="1800">
              <a:latin typeface="Calibri"/>
              <a:cs typeface="Calibri"/>
            </a:endParaRPr>
          </a:p>
          <a:p>
            <a:pPr marL="355600" marR="5080" indent="-342900">
              <a:lnSpc>
                <a:spcPct val="100000"/>
              </a:lnSpc>
              <a:spcBef>
                <a:spcPts val="1675"/>
              </a:spcBef>
              <a:buFont typeface="Arial"/>
              <a:buChar char="•"/>
              <a:tabLst>
                <a:tab pos="354965" algn="l"/>
                <a:tab pos="355600" algn="l"/>
              </a:tabLst>
            </a:pPr>
            <a:r>
              <a:rPr sz="1800" dirty="0">
                <a:latin typeface="Calibri"/>
                <a:cs typeface="Calibri"/>
              </a:rPr>
              <a:t>A </a:t>
            </a:r>
            <a:r>
              <a:rPr sz="1800" spc="-15" dirty="0">
                <a:latin typeface="Calibri"/>
                <a:cs typeface="Calibri"/>
              </a:rPr>
              <a:t>knock-on effect </a:t>
            </a:r>
            <a:r>
              <a:rPr sz="1800" dirty="0">
                <a:latin typeface="Calibri"/>
                <a:cs typeface="Calibri"/>
              </a:rPr>
              <a:t>of </a:t>
            </a:r>
            <a:r>
              <a:rPr sz="1800" spc="-5" dirty="0">
                <a:latin typeface="Calibri"/>
                <a:cs typeface="Calibri"/>
              </a:rPr>
              <a:t>this is </a:t>
            </a:r>
            <a:r>
              <a:rPr sz="1800" spc="-10" dirty="0">
                <a:latin typeface="Calibri"/>
                <a:cs typeface="Calibri"/>
              </a:rPr>
              <a:t>that </a:t>
            </a:r>
            <a:r>
              <a:rPr sz="1800" spc="-5" dirty="0">
                <a:latin typeface="Calibri"/>
                <a:cs typeface="Calibri"/>
              </a:rPr>
              <a:t>web </a:t>
            </a:r>
            <a:r>
              <a:rPr sz="1800" spc="-10" dirty="0">
                <a:latin typeface="Calibri"/>
                <a:cs typeface="Calibri"/>
              </a:rPr>
              <a:t>developers </a:t>
            </a:r>
            <a:r>
              <a:rPr sz="1800" spc="-15" dirty="0">
                <a:latin typeface="Calibri"/>
                <a:cs typeface="Calibri"/>
              </a:rPr>
              <a:t>have </a:t>
            </a:r>
            <a:r>
              <a:rPr sz="1800" dirty="0">
                <a:latin typeface="Calibri"/>
                <a:cs typeface="Calibri"/>
              </a:rPr>
              <a:t>been </a:t>
            </a:r>
            <a:r>
              <a:rPr sz="1800" spc="-15" dirty="0">
                <a:latin typeface="Calibri"/>
                <a:cs typeface="Calibri"/>
              </a:rPr>
              <a:t>forced </a:t>
            </a:r>
            <a:r>
              <a:rPr sz="1800" spc="-10" dirty="0">
                <a:latin typeface="Calibri"/>
                <a:cs typeface="Calibri"/>
              </a:rPr>
              <a:t>to </a:t>
            </a:r>
            <a:r>
              <a:rPr sz="1800" spc="-5" dirty="0">
                <a:latin typeface="Calibri"/>
                <a:cs typeface="Calibri"/>
              </a:rPr>
              <a:t>redesign their  </a:t>
            </a:r>
            <a:r>
              <a:rPr sz="1800" spc="-10" dirty="0">
                <a:latin typeface="Calibri"/>
                <a:cs typeface="Calibri"/>
              </a:rPr>
              <a:t>sites </a:t>
            </a:r>
            <a:r>
              <a:rPr sz="1800" spc="-5" dirty="0">
                <a:latin typeface="Calibri"/>
                <a:cs typeface="Calibri"/>
              </a:rPr>
              <a:t>in </a:t>
            </a:r>
            <a:r>
              <a:rPr sz="1800" spc="-10" dirty="0">
                <a:latin typeface="Calibri"/>
                <a:cs typeface="Calibri"/>
              </a:rPr>
              <a:t>order to maintain </a:t>
            </a:r>
            <a:r>
              <a:rPr sz="1800" spc="-5" dirty="0">
                <a:latin typeface="Calibri"/>
                <a:cs typeface="Calibri"/>
              </a:rPr>
              <a:t>their</a:t>
            </a:r>
            <a:r>
              <a:rPr sz="1800" spc="60" dirty="0">
                <a:latin typeface="Calibri"/>
                <a:cs typeface="Calibri"/>
              </a:rPr>
              <a:t> </a:t>
            </a:r>
            <a:r>
              <a:rPr sz="1800" spc="-5" dirty="0">
                <a:latin typeface="Calibri"/>
                <a:cs typeface="Calibri"/>
              </a:rPr>
              <a:t>position.</a:t>
            </a:r>
            <a:endParaRPr sz="1800">
              <a:latin typeface="Calibri"/>
              <a:cs typeface="Calibri"/>
            </a:endParaRPr>
          </a:p>
          <a:p>
            <a:pPr>
              <a:lnSpc>
                <a:spcPct val="100000"/>
              </a:lnSpc>
              <a:spcBef>
                <a:spcPts val="25"/>
              </a:spcBef>
              <a:buFont typeface="Arial"/>
              <a:buChar char="•"/>
            </a:pPr>
            <a:endParaRPr sz="2600">
              <a:latin typeface="Times New Roman"/>
              <a:cs typeface="Times New Roman"/>
            </a:endParaRPr>
          </a:p>
          <a:p>
            <a:pPr marL="355600" marR="866775" indent="-342900">
              <a:lnSpc>
                <a:spcPct val="100000"/>
              </a:lnSpc>
              <a:buFont typeface="Arial"/>
              <a:buChar char="•"/>
              <a:tabLst>
                <a:tab pos="354965" algn="l"/>
                <a:tab pos="355600" algn="l"/>
              </a:tabLst>
            </a:pPr>
            <a:r>
              <a:rPr sz="1800" dirty="0">
                <a:latin typeface="Calibri"/>
                <a:cs typeface="Calibri"/>
              </a:rPr>
              <a:t>Does </a:t>
            </a:r>
            <a:r>
              <a:rPr sz="1800" spc="-10" dirty="0">
                <a:latin typeface="Calibri"/>
                <a:cs typeface="Calibri"/>
              </a:rPr>
              <a:t>your employer </a:t>
            </a:r>
            <a:r>
              <a:rPr sz="1800" spc="-15" dirty="0">
                <a:latin typeface="Calibri"/>
                <a:cs typeface="Calibri"/>
              </a:rPr>
              <a:t>have </a:t>
            </a:r>
            <a:r>
              <a:rPr sz="1800" dirty="0">
                <a:latin typeface="Calibri"/>
                <a:cs typeface="Calibri"/>
              </a:rPr>
              <a:t>a </a:t>
            </a:r>
            <a:r>
              <a:rPr sz="1800" spc="-10" dirty="0">
                <a:latin typeface="Calibri"/>
                <a:cs typeface="Calibri"/>
              </a:rPr>
              <a:t>website? </a:t>
            </a:r>
            <a:r>
              <a:rPr sz="1800" spc="-15" dirty="0">
                <a:latin typeface="Calibri"/>
                <a:cs typeface="Calibri"/>
              </a:rPr>
              <a:t>Have </a:t>
            </a:r>
            <a:r>
              <a:rPr sz="1800" spc="-5" dirty="0">
                <a:latin typeface="Calibri"/>
                <a:cs typeface="Calibri"/>
              </a:rPr>
              <a:t>some </a:t>
            </a:r>
            <a:r>
              <a:rPr sz="1800" dirty="0">
                <a:latin typeface="Calibri"/>
                <a:cs typeface="Calibri"/>
              </a:rPr>
              <a:t>of </a:t>
            </a:r>
            <a:r>
              <a:rPr sz="1800" spc="-5" dirty="0">
                <a:latin typeface="Calibri"/>
                <a:cs typeface="Calibri"/>
              </a:rPr>
              <a:t>these elements </a:t>
            </a:r>
            <a:r>
              <a:rPr sz="1800" dirty="0">
                <a:latin typeface="Calibri"/>
                <a:cs typeface="Calibri"/>
              </a:rPr>
              <a:t>been  </a:t>
            </a:r>
            <a:r>
              <a:rPr sz="1800" spc="-5" dirty="0">
                <a:latin typeface="Calibri"/>
                <a:cs typeface="Calibri"/>
              </a:rPr>
              <a:t>considered </a:t>
            </a:r>
            <a:r>
              <a:rPr sz="1800" dirty="0">
                <a:latin typeface="Calibri"/>
                <a:cs typeface="Calibri"/>
              </a:rPr>
              <a:t>in </a:t>
            </a:r>
            <a:r>
              <a:rPr sz="1800" spc="-5" dirty="0">
                <a:latin typeface="Calibri"/>
                <a:cs typeface="Calibri"/>
              </a:rPr>
              <a:t>its</a:t>
            </a:r>
            <a:r>
              <a:rPr sz="1800" spc="20" dirty="0">
                <a:latin typeface="Calibri"/>
                <a:cs typeface="Calibri"/>
              </a:rPr>
              <a:t> </a:t>
            </a:r>
            <a:r>
              <a:rPr sz="1800" spc="-5" dirty="0">
                <a:latin typeface="Calibri"/>
                <a:cs typeface="Calibri"/>
              </a:rPr>
              <a:t>design?</a:t>
            </a:r>
            <a:endParaRPr sz="1800">
              <a:latin typeface="Calibri"/>
              <a:cs typeface="Calibri"/>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800639" y="489712"/>
            <a:ext cx="7542530" cy="695960"/>
          </a:xfrm>
          <a:prstGeom prst="rect">
            <a:avLst/>
          </a:prstGeom>
        </p:spPr>
        <p:txBody>
          <a:bodyPr vert="horz" wrap="square" lIns="0" tIns="12700" rIns="0" bIns="0" rtlCol="0">
            <a:spAutoFit/>
          </a:bodyPr>
          <a:lstStyle/>
          <a:p>
            <a:pPr marL="12700">
              <a:lnSpc>
                <a:spcPct val="100000"/>
              </a:lnSpc>
              <a:spcBef>
                <a:spcPts val="100"/>
              </a:spcBef>
            </a:pPr>
            <a:r>
              <a:rPr spc="-40" dirty="0"/>
              <a:t>Search </a:t>
            </a:r>
            <a:r>
              <a:rPr spc="-5" dirty="0"/>
              <a:t>Engine</a:t>
            </a:r>
            <a:r>
              <a:rPr spc="10" dirty="0"/>
              <a:t> </a:t>
            </a:r>
            <a:r>
              <a:rPr spc="-15" dirty="0"/>
              <a:t>Optimisation</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25400">
              <a:lnSpc>
                <a:spcPts val="1230"/>
              </a:lnSpc>
            </a:pPr>
            <a:fld id="{81D60167-4931-47E6-BA6A-407CBD079E47}" type="slidenum">
              <a:rPr dirty="0"/>
              <a:pPr marL="25400">
                <a:lnSpc>
                  <a:spcPts val="1230"/>
                </a:lnSpc>
              </a:pPr>
              <a:t>9</a:t>
            </a:fld>
            <a:endParaRPr dirty="0"/>
          </a:p>
        </p:txBody>
      </p:sp>
      <p:sp>
        <p:nvSpPr>
          <p:cNvPr id="3" name="object 3"/>
          <p:cNvSpPr txBox="1"/>
          <p:nvPr/>
        </p:nvSpPr>
        <p:spPr>
          <a:xfrm>
            <a:off x="535940" y="1607821"/>
            <a:ext cx="7928609" cy="3168560"/>
          </a:xfrm>
          <a:prstGeom prst="rect">
            <a:avLst/>
          </a:prstGeom>
        </p:spPr>
        <p:txBody>
          <a:bodyPr vert="horz" wrap="square" lIns="0" tIns="12700" rIns="0" bIns="0" rtlCol="0">
            <a:spAutoFit/>
          </a:bodyPr>
          <a:lstStyle/>
          <a:p>
            <a:pPr marL="355600" marR="120650" indent="-342900">
              <a:lnSpc>
                <a:spcPct val="100000"/>
              </a:lnSpc>
              <a:spcBef>
                <a:spcPts val="100"/>
              </a:spcBef>
              <a:buFont typeface="Arial"/>
              <a:buChar char="•"/>
              <a:tabLst>
                <a:tab pos="354965" algn="l"/>
                <a:tab pos="355600" algn="l"/>
              </a:tabLst>
            </a:pPr>
            <a:r>
              <a:rPr sz="3200" dirty="0">
                <a:latin typeface="Calibri"/>
                <a:cs typeface="Calibri"/>
              </a:rPr>
              <a:t>It is </a:t>
            </a:r>
            <a:r>
              <a:rPr sz="3200" spc="-5" dirty="0">
                <a:latin typeface="Calibri"/>
                <a:cs typeface="Calibri"/>
              </a:rPr>
              <a:t>not uncommon </a:t>
            </a:r>
            <a:r>
              <a:rPr sz="3200" spc="-25" dirty="0">
                <a:latin typeface="Calibri"/>
                <a:cs typeface="Calibri"/>
              </a:rPr>
              <a:t>for </a:t>
            </a:r>
            <a:r>
              <a:rPr sz="3200" dirty="0">
                <a:latin typeface="Calibri"/>
                <a:cs typeface="Calibri"/>
              </a:rPr>
              <a:t>Google </a:t>
            </a:r>
            <a:r>
              <a:rPr sz="3200" spc="-15" dirty="0">
                <a:latin typeface="Calibri"/>
                <a:cs typeface="Calibri"/>
              </a:rPr>
              <a:t>to </a:t>
            </a:r>
            <a:r>
              <a:rPr sz="3200" spc="-10" dirty="0">
                <a:latin typeface="Calibri"/>
                <a:cs typeface="Calibri"/>
              </a:rPr>
              <a:t>'move </a:t>
            </a:r>
            <a:r>
              <a:rPr sz="3200" dirty="0">
                <a:latin typeface="Calibri"/>
                <a:cs typeface="Calibri"/>
              </a:rPr>
              <a:t>the  </a:t>
            </a:r>
            <a:r>
              <a:rPr sz="3200" spc="-5" dirty="0">
                <a:latin typeface="Calibri"/>
                <a:cs typeface="Calibri"/>
              </a:rPr>
              <a:t>goalposts' </a:t>
            </a:r>
            <a:r>
              <a:rPr sz="3200" dirty="0">
                <a:latin typeface="Calibri"/>
                <a:cs typeface="Calibri"/>
              </a:rPr>
              <a:t>and </a:t>
            </a:r>
            <a:r>
              <a:rPr sz="3200" spc="-5" dirty="0">
                <a:latin typeface="Calibri"/>
                <a:cs typeface="Calibri"/>
              </a:rPr>
              <a:t>so companies </a:t>
            </a:r>
            <a:r>
              <a:rPr sz="3200" dirty="0">
                <a:latin typeface="Calibri"/>
                <a:cs typeface="Calibri"/>
              </a:rPr>
              <a:t>and </a:t>
            </a:r>
            <a:r>
              <a:rPr sz="3200" spc="-15" dirty="0">
                <a:latin typeface="Calibri"/>
                <a:cs typeface="Calibri"/>
              </a:rPr>
              <a:t>developers  </a:t>
            </a:r>
            <a:r>
              <a:rPr sz="3200" spc="-10" dirty="0">
                <a:latin typeface="Calibri"/>
                <a:cs typeface="Calibri"/>
              </a:rPr>
              <a:t>must </a:t>
            </a:r>
            <a:r>
              <a:rPr sz="3200" spc="-15" dirty="0">
                <a:latin typeface="Calibri"/>
                <a:cs typeface="Calibri"/>
              </a:rPr>
              <a:t>react </a:t>
            </a:r>
            <a:r>
              <a:rPr sz="3200" dirty="0">
                <a:latin typeface="Calibri"/>
                <a:cs typeface="Calibri"/>
              </a:rPr>
              <a:t>as </a:t>
            </a:r>
            <a:r>
              <a:rPr sz="3200" spc="-5" dirty="0">
                <a:latin typeface="Calibri"/>
                <a:cs typeface="Calibri"/>
              </a:rPr>
              <a:t>quickly </a:t>
            </a:r>
            <a:r>
              <a:rPr sz="3200" dirty="0">
                <a:latin typeface="Calibri"/>
                <a:cs typeface="Calibri"/>
              </a:rPr>
              <a:t>as </a:t>
            </a:r>
            <a:r>
              <a:rPr sz="3200" spc="-5" dirty="0">
                <a:latin typeface="Calibri"/>
                <a:cs typeface="Calibri"/>
              </a:rPr>
              <a:t>possible </a:t>
            </a:r>
            <a:r>
              <a:rPr sz="3200" dirty="0">
                <a:latin typeface="Calibri"/>
                <a:cs typeface="Calibri"/>
              </a:rPr>
              <a:t>in </a:t>
            </a:r>
            <a:r>
              <a:rPr sz="3200" spc="-15" dirty="0">
                <a:latin typeface="Calibri"/>
                <a:cs typeface="Calibri"/>
              </a:rPr>
              <a:t>order to  </a:t>
            </a:r>
            <a:r>
              <a:rPr sz="3200" spc="-10" dirty="0">
                <a:latin typeface="Calibri"/>
                <a:cs typeface="Calibri"/>
              </a:rPr>
              <a:t>remain </a:t>
            </a:r>
            <a:r>
              <a:rPr sz="3200" spc="-20" dirty="0">
                <a:latin typeface="Calibri"/>
                <a:cs typeface="Calibri"/>
              </a:rPr>
              <a:t>relevant </a:t>
            </a:r>
            <a:r>
              <a:rPr sz="3200" dirty="0">
                <a:latin typeface="Calibri"/>
                <a:cs typeface="Calibri"/>
              </a:rPr>
              <a:t>and </a:t>
            </a:r>
            <a:r>
              <a:rPr sz="3200" spc="-5" dirty="0">
                <a:latin typeface="Calibri"/>
                <a:cs typeface="Calibri"/>
              </a:rPr>
              <a:t>easily </a:t>
            </a:r>
            <a:r>
              <a:rPr sz="3200" spc="-15" dirty="0">
                <a:latin typeface="Calibri"/>
                <a:cs typeface="Calibri"/>
              </a:rPr>
              <a:t>found </a:t>
            </a:r>
            <a:r>
              <a:rPr sz="3200" dirty="0">
                <a:latin typeface="Calibri"/>
                <a:cs typeface="Calibri"/>
              </a:rPr>
              <a:t>in</a:t>
            </a:r>
            <a:r>
              <a:rPr sz="3200" spc="65" dirty="0">
                <a:latin typeface="Calibri"/>
                <a:cs typeface="Calibri"/>
              </a:rPr>
              <a:t> </a:t>
            </a:r>
            <a:r>
              <a:rPr sz="3200" spc="-10" dirty="0">
                <a:latin typeface="Calibri"/>
                <a:cs typeface="Calibri"/>
              </a:rPr>
              <a:t>searches.</a:t>
            </a:r>
            <a:endParaRPr sz="3200" dirty="0">
              <a:latin typeface="Calibri"/>
              <a:cs typeface="Calibri"/>
            </a:endParaRPr>
          </a:p>
          <a:p>
            <a:pPr marL="355600" marR="5080">
              <a:lnSpc>
                <a:spcPct val="109800"/>
              </a:lnSpc>
              <a:spcBef>
                <a:spcPts val="395"/>
              </a:spcBef>
            </a:pPr>
            <a:r>
              <a:rPr sz="3200" u="heavy" spc="-10" dirty="0" smtClean="0">
                <a:solidFill>
                  <a:srgbClr val="0000FF"/>
                </a:solidFill>
                <a:uFill>
                  <a:solidFill>
                    <a:srgbClr val="0000FF"/>
                  </a:solidFill>
                </a:uFill>
                <a:latin typeface="Calibri"/>
                <a:cs typeface="Calibri"/>
                <a:hlinkClick r:id="rId2"/>
              </a:rPr>
              <a:t>https</a:t>
            </a:r>
            <a:r>
              <a:rPr sz="3200" u="heavy" spc="-10" dirty="0">
                <a:solidFill>
                  <a:srgbClr val="0000FF"/>
                </a:solidFill>
                <a:uFill>
                  <a:solidFill>
                    <a:srgbClr val="0000FF"/>
                  </a:solidFill>
                </a:uFill>
                <a:latin typeface="Calibri"/>
                <a:cs typeface="Calibri"/>
                <a:hlinkClick r:id="rId2"/>
              </a:rPr>
              <a:t>://</a:t>
            </a:r>
            <a:r>
              <a:rPr sz="3200" u="heavy" spc="-10" dirty="0" smtClean="0">
                <a:solidFill>
                  <a:srgbClr val="0000FF"/>
                </a:solidFill>
                <a:uFill>
                  <a:solidFill>
                    <a:srgbClr val="0000FF"/>
                  </a:solidFill>
                </a:uFill>
                <a:latin typeface="Calibri"/>
                <a:cs typeface="Calibri"/>
                <a:hlinkClick r:id="rId2"/>
              </a:rPr>
              <a:t>moz.com/beginners-guide-to-seo</a:t>
            </a:r>
            <a:endParaRPr lang="en-GB" sz="3200" u="heavy" spc="-10" dirty="0" smtClean="0">
              <a:solidFill>
                <a:srgbClr val="0000FF"/>
              </a:solidFill>
              <a:uFill>
                <a:solidFill>
                  <a:srgbClr val="0000FF"/>
                </a:solidFill>
              </a:uFill>
              <a:latin typeface="Calibri"/>
              <a:cs typeface="Calibri"/>
            </a:endParaRPr>
          </a:p>
          <a:p>
            <a:pPr marL="355600" marR="5080">
              <a:lnSpc>
                <a:spcPct val="109800"/>
              </a:lnSpc>
              <a:spcBef>
                <a:spcPts val="395"/>
              </a:spcBef>
            </a:pPr>
            <a:r>
              <a:rPr lang="en-GB" sz="3200" spc="-10" dirty="0" smtClean="0">
                <a:uFill>
                  <a:solidFill>
                    <a:srgbClr val="0000FF"/>
                  </a:solidFill>
                </a:uFill>
                <a:latin typeface="Calibri"/>
                <a:cs typeface="Calibri"/>
                <a:hlinkClick r:id="rId3"/>
              </a:rPr>
              <a:t>Search engine optimisation video</a:t>
            </a:r>
            <a:endParaRPr sz="3200" dirty="0">
              <a:latin typeface="Calibri"/>
              <a:cs typeface="Calibri"/>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516981" y="489712"/>
            <a:ext cx="4109720" cy="695960"/>
          </a:xfrm>
          <a:prstGeom prst="rect">
            <a:avLst/>
          </a:prstGeom>
        </p:spPr>
        <p:txBody>
          <a:bodyPr vert="horz" wrap="square" lIns="0" tIns="12700" rIns="0" bIns="0" rtlCol="0">
            <a:spAutoFit/>
          </a:bodyPr>
          <a:lstStyle/>
          <a:p>
            <a:pPr marL="12700">
              <a:lnSpc>
                <a:spcPct val="100000"/>
              </a:lnSpc>
              <a:spcBef>
                <a:spcPts val="100"/>
              </a:spcBef>
            </a:pPr>
            <a:r>
              <a:rPr spc="-30" dirty="0"/>
              <a:t>What </a:t>
            </a:r>
            <a:r>
              <a:rPr spc="-5" dirty="0"/>
              <a:t>is </a:t>
            </a:r>
            <a:r>
              <a:rPr dirty="0"/>
              <a:t>a</a:t>
            </a:r>
            <a:r>
              <a:rPr spc="-50" dirty="0"/>
              <a:t> </a:t>
            </a:r>
            <a:r>
              <a:rPr spc="-15" dirty="0"/>
              <a:t>blog?</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25400">
              <a:lnSpc>
                <a:spcPts val="1230"/>
              </a:lnSpc>
            </a:pPr>
            <a:fld id="{81D60167-4931-47E6-BA6A-407CBD079E47}" type="slidenum">
              <a:rPr dirty="0"/>
              <a:pPr marL="25400">
                <a:lnSpc>
                  <a:spcPts val="1230"/>
                </a:lnSpc>
              </a:pPr>
              <a:t>10</a:t>
            </a:fld>
            <a:endParaRPr dirty="0"/>
          </a:p>
        </p:txBody>
      </p:sp>
      <p:sp>
        <p:nvSpPr>
          <p:cNvPr id="3" name="object 3"/>
          <p:cNvSpPr txBox="1"/>
          <p:nvPr/>
        </p:nvSpPr>
        <p:spPr>
          <a:xfrm>
            <a:off x="535940" y="1514666"/>
            <a:ext cx="5654675" cy="2802049"/>
          </a:xfrm>
          <a:prstGeom prst="rect">
            <a:avLst/>
          </a:prstGeom>
        </p:spPr>
        <p:txBody>
          <a:bodyPr vert="horz" wrap="square" lIns="0" tIns="105410" rIns="0" bIns="0" rtlCol="0">
            <a:spAutoFit/>
          </a:bodyPr>
          <a:lstStyle/>
          <a:p>
            <a:pPr marL="355600" indent="-342900">
              <a:lnSpc>
                <a:spcPct val="100000"/>
              </a:lnSpc>
              <a:spcBef>
                <a:spcPts val="830"/>
              </a:spcBef>
              <a:buClr>
                <a:srgbClr val="000000"/>
              </a:buClr>
              <a:buFont typeface="Arial"/>
              <a:buChar char="•"/>
              <a:tabLst>
                <a:tab pos="354965" algn="l"/>
                <a:tab pos="355600" algn="l"/>
              </a:tabLst>
            </a:pPr>
            <a:r>
              <a:rPr sz="3000" u="heavy" spc="-65" dirty="0">
                <a:solidFill>
                  <a:srgbClr val="0000FF"/>
                </a:solidFill>
                <a:uFill>
                  <a:solidFill>
                    <a:srgbClr val="0000FF"/>
                  </a:solidFill>
                </a:uFill>
                <a:latin typeface="Calibri"/>
                <a:cs typeface="Calibri"/>
                <a:hlinkClick r:id="rId3"/>
              </a:rPr>
              <a:t>YouTube </a:t>
            </a:r>
            <a:r>
              <a:rPr sz="3000" u="heavy" spc="-5" dirty="0">
                <a:solidFill>
                  <a:srgbClr val="0000FF"/>
                </a:solidFill>
                <a:uFill>
                  <a:solidFill>
                    <a:srgbClr val="0000FF"/>
                  </a:solidFill>
                </a:uFill>
                <a:latin typeface="Calibri"/>
                <a:cs typeface="Calibri"/>
                <a:hlinkClick r:id="rId3"/>
              </a:rPr>
              <a:t>video </a:t>
            </a:r>
            <a:r>
              <a:rPr sz="3000" u="heavy" dirty="0">
                <a:solidFill>
                  <a:srgbClr val="0000FF"/>
                </a:solidFill>
                <a:uFill>
                  <a:solidFill>
                    <a:srgbClr val="0000FF"/>
                  </a:solidFill>
                </a:uFill>
                <a:latin typeface="Calibri"/>
                <a:cs typeface="Calibri"/>
                <a:hlinkClick r:id="rId3"/>
              </a:rPr>
              <a:t>on: </a:t>
            </a:r>
            <a:r>
              <a:rPr sz="3000" u="heavy" spc="-10" dirty="0">
                <a:solidFill>
                  <a:srgbClr val="0000FF"/>
                </a:solidFill>
                <a:uFill>
                  <a:solidFill>
                    <a:srgbClr val="0000FF"/>
                  </a:solidFill>
                </a:uFill>
                <a:latin typeface="Calibri"/>
                <a:cs typeface="Calibri"/>
                <a:hlinkClick r:id="rId3"/>
              </a:rPr>
              <a:t>What </a:t>
            </a:r>
            <a:r>
              <a:rPr sz="3000" u="heavy" spc="-5" dirty="0">
                <a:solidFill>
                  <a:srgbClr val="0000FF"/>
                </a:solidFill>
                <a:uFill>
                  <a:solidFill>
                    <a:srgbClr val="0000FF"/>
                  </a:solidFill>
                </a:uFill>
                <a:latin typeface="Calibri"/>
                <a:cs typeface="Calibri"/>
                <a:hlinkClick r:id="rId3"/>
              </a:rPr>
              <a:t>is </a:t>
            </a:r>
            <a:r>
              <a:rPr sz="3000" u="heavy" dirty="0">
                <a:solidFill>
                  <a:srgbClr val="0000FF"/>
                </a:solidFill>
                <a:uFill>
                  <a:solidFill>
                    <a:srgbClr val="0000FF"/>
                  </a:solidFill>
                </a:uFill>
                <a:latin typeface="Calibri"/>
                <a:cs typeface="Calibri"/>
                <a:hlinkClick r:id="rId3"/>
              </a:rPr>
              <a:t>a</a:t>
            </a:r>
            <a:r>
              <a:rPr sz="3000" u="heavy" spc="5" dirty="0">
                <a:solidFill>
                  <a:srgbClr val="0000FF"/>
                </a:solidFill>
                <a:uFill>
                  <a:solidFill>
                    <a:srgbClr val="0000FF"/>
                  </a:solidFill>
                </a:uFill>
                <a:latin typeface="Calibri"/>
                <a:cs typeface="Calibri"/>
                <a:hlinkClick r:id="rId3"/>
              </a:rPr>
              <a:t> </a:t>
            </a:r>
            <a:r>
              <a:rPr sz="3000" u="heavy" spc="-5" dirty="0">
                <a:solidFill>
                  <a:srgbClr val="0000FF"/>
                </a:solidFill>
                <a:uFill>
                  <a:solidFill>
                    <a:srgbClr val="0000FF"/>
                  </a:solidFill>
                </a:uFill>
                <a:latin typeface="Calibri"/>
                <a:cs typeface="Calibri"/>
                <a:hlinkClick r:id="rId3"/>
              </a:rPr>
              <a:t>blog?</a:t>
            </a:r>
            <a:endParaRPr sz="3000" dirty="0">
              <a:latin typeface="Calibri"/>
              <a:cs typeface="Calibri"/>
            </a:endParaRPr>
          </a:p>
          <a:p>
            <a:pPr marL="355600" indent="-342900">
              <a:lnSpc>
                <a:spcPct val="100000"/>
              </a:lnSpc>
              <a:spcBef>
                <a:spcPts val="735"/>
              </a:spcBef>
              <a:buClr>
                <a:srgbClr val="000000"/>
              </a:buClr>
              <a:buFont typeface="Arial"/>
              <a:buChar char="•"/>
              <a:tabLst>
                <a:tab pos="354965" algn="l"/>
                <a:tab pos="355600" algn="l"/>
              </a:tabLst>
            </a:pPr>
            <a:r>
              <a:rPr sz="3000" u="heavy" spc="-10" dirty="0">
                <a:solidFill>
                  <a:srgbClr val="0000FF"/>
                </a:solidFill>
                <a:uFill>
                  <a:solidFill>
                    <a:srgbClr val="0000FF"/>
                  </a:solidFill>
                </a:uFill>
                <a:latin typeface="Calibri"/>
                <a:cs typeface="Calibri"/>
                <a:hlinkClick r:id="rId4"/>
              </a:rPr>
              <a:t>Examples </a:t>
            </a:r>
            <a:r>
              <a:rPr sz="3000" u="heavy" dirty="0">
                <a:solidFill>
                  <a:srgbClr val="0000FF"/>
                </a:solidFill>
                <a:uFill>
                  <a:solidFill>
                    <a:srgbClr val="0000FF"/>
                  </a:solidFill>
                </a:uFill>
                <a:latin typeface="Calibri"/>
                <a:cs typeface="Calibri"/>
                <a:hlinkClick r:id="rId4"/>
              </a:rPr>
              <a:t>of</a:t>
            </a:r>
            <a:r>
              <a:rPr sz="3000" u="heavy" spc="-10" dirty="0">
                <a:solidFill>
                  <a:srgbClr val="0000FF"/>
                </a:solidFill>
                <a:uFill>
                  <a:solidFill>
                    <a:srgbClr val="0000FF"/>
                  </a:solidFill>
                </a:uFill>
                <a:latin typeface="Calibri"/>
                <a:cs typeface="Calibri"/>
                <a:hlinkClick r:id="rId4"/>
              </a:rPr>
              <a:t> </a:t>
            </a:r>
            <a:r>
              <a:rPr sz="3000" u="heavy" spc="-5" dirty="0">
                <a:solidFill>
                  <a:srgbClr val="0000FF"/>
                </a:solidFill>
                <a:uFill>
                  <a:solidFill>
                    <a:srgbClr val="0000FF"/>
                  </a:solidFill>
                </a:uFill>
                <a:latin typeface="Calibri"/>
                <a:cs typeface="Calibri"/>
                <a:hlinkClick r:id="rId4"/>
              </a:rPr>
              <a:t>blogs</a:t>
            </a:r>
            <a:endParaRPr sz="3000" dirty="0">
              <a:latin typeface="Calibri"/>
              <a:cs typeface="Calibri"/>
            </a:endParaRPr>
          </a:p>
          <a:p>
            <a:pPr>
              <a:lnSpc>
                <a:spcPct val="100000"/>
              </a:lnSpc>
              <a:spcBef>
                <a:spcPts val="30"/>
              </a:spcBef>
              <a:buFont typeface="Arial"/>
              <a:buChar char="•"/>
            </a:pPr>
            <a:endParaRPr sz="4350" dirty="0">
              <a:latin typeface="Times New Roman"/>
              <a:cs typeface="Times New Roman"/>
            </a:endParaRPr>
          </a:p>
          <a:p>
            <a:pPr marL="355600" indent="-342900">
              <a:lnSpc>
                <a:spcPct val="100000"/>
              </a:lnSpc>
              <a:buClr>
                <a:srgbClr val="000000"/>
              </a:buClr>
              <a:buFont typeface="Arial"/>
              <a:buChar char="•"/>
              <a:tabLst>
                <a:tab pos="354965" algn="l"/>
                <a:tab pos="355600" algn="l"/>
              </a:tabLst>
            </a:pPr>
            <a:r>
              <a:rPr sz="3000" u="heavy" spc="-10" dirty="0">
                <a:solidFill>
                  <a:srgbClr val="0000FF"/>
                </a:solidFill>
                <a:uFill>
                  <a:solidFill>
                    <a:srgbClr val="0000FF"/>
                  </a:solidFill>
                </a:uFill>
                <a:latin typeface="Calibri"/>
                <a:cs typeface="Calibri"/>
              </a:rPr>
              <a:t>Digital </a:t>
            </a:r>
            <a:r>
              <a:rPr sz="3000" u="heavy" spc="-5" dirty="0">
                <a:solidFill>
                  <a:srgbClr val="0000FF"/>
                </a:solidFill>
                <a:uFill>
                  <a:solidFill>
                    <a:srgbClr val="0000FF"/>
                  </a:solidFill>
                </a:uFill>
                <a:latin typeface="Calibri"/>
                <a:cs typeface="Calibri"/>
              </a:rPr>
              <a:t>skills blog</a:t>
            </a:r>
            <a:endParaRPr sz="3000" dirty="0">
              <a:latin typeface="Calibri"/>
              <a:cs typeface="Calibri"/>
            </a:endParaRPr>
          </a:p>
          <a:p>
            <a:pPr marL="355600" indent="-342900">
              <a:lnSpc>
                <a:spcPct val="100000"/>
              </a:lnSpc>
              <a:spcBef>
                <a:spcPts val="735"/>
              </a:spcBef>
              <a:buClr>
                <a:srgbClr val="000000"/>
              </a:buClr>
              <a:buFont typeface="Arial"/>
              <a:buChar char="•"/>
              <a:tabLst>
                <a:tab pos="354965" algn="l"/>
                <a:tab pos="355600" algn="l"/>
              </a:tabLst>
            </a:pPr>
            <a:r>
              <a:rPr sz="3000" u="heavy" spc="-5" dirty="0">
                <a:solidFill>
                  <a:srgbClr val="0000FF"/>
                </a:solidFill>
                <a:uFill>
                  <a:solidFill>
                    <a:srgbClr val="0000FF"/>
                  </a:solidFill>
                </a:uFill>
                <a:latin typeface="Calibri"/>
                <a:cs typeface="Calibri"/>
              </a:rPr>
              <a:t>Another </a:t>
            </a:r>
            <a:r>
              <a:rPr sz="3000" u="heavy" spc="-10" dirty="0">
                <a:solidFill>
                  <a:srgbClr val="0000FF"/>
                </a:solidFill>
                <a:uFill>
                  <a:solidFill>
                    <a:srgbClr val="0000FF"/>
                  </a:solidFill>
                </a:uFill>
                <a:latin typeface="Calibri"/>
                <a:cs typeface="Calibri"/>
              </a:rPr>
              <a:t>digital </a:t>
            </a:r>
            <a:r>
              <a:rPr sz="3000" u="heavy" spc="-5" dirty="0">
                <a:solidFill>
                  <a:srgbClr val="0000FF"/>
                </a:solidFill>
                <a:uFill>
                  <a:solidFill>
                    <a:srgbClr val="0000FF"/>
                  </a:solidFill>
                </a:uFill>
                <a:latin typeface="Calibri"/>
                <a:cs typeface="Calibri"/>
              </a:rPr>
              <a:t>skills blog</a:t>
            </a:r>
            <a:endParaRPr sz="3000" dirty="0">
              <a:latin typeface="Calibri"/>
              <a:cs typeface="Calibri"/>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dirty="0"/>
              <a:t>Bl</a:t>
            </a:r>
            <a:r>
              <a:rPr dirty="0"/>
              <a:t>ogs</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25400">
              <a:lnSpc>
                <a:spcPts val="1230"/>
              </a:lnSpc>
            </a:pPr>
            <a:fld id="{81D60167-4931-47E6-BA6A-407CBD079E47}" type="slidenum">
              <a:rPr dirty="0"/>
              <a:pPr marL="25400">
                <a:lnSpc>
                  <a:spcPts val="1230"/>
                </a:lnSpc>
              </a:pPr>
              <a:t>11</a:t>
            </a:fld>
            <a:endParaRPr dirty="0"/>
          </a:p>
        </p:txBody>
      </p:sp>
      <p:sp>
        <p:nvSpPr>
          <p:cNvPr id="3" name="object 3"/>
          <p:cNvSpPr txBox="1"/>
          <p:nvPr/>
        </p:nvSpPr>
        <p:spPr>
          <a:xfrm>
            <a:off x="535940" y="1616266"/>
            <a:ext cx="8023225" cy="2795637"/>
          </a:xfrm>
          <a:prstGeom prst="rect">
            <a:avLst/>
          </a:prstGeom>
        </p:spPr>
        <p:txBody>
          <a:bodyPr vert="horz" wrap="square" lIns="0" tIns="12700" rIns="0" bIns="0" rtlCol="0">
            <a:spAutoFit/>
          </a:bodyPr>
          <a:lstStyle/>
          <a:p>
            <a:pPr marL="12700">
              <a:lnSpc>
                <a:spcPct val="100000"/>
              </a:lnSpc>
              <a:spcBef>
                <a:spcPts val="100"/>
              </a:spcBef>
            </a:pPr>
            <a:r>
              <a:rPr sz="2000" spc="-5" dirty="0">
                <a:latin typeface="Calibri"/>
                <a:cs typeface="Calibri"/>
              </a:rPr>
              <a:t>Academic blogging </a:t>
            </a:r>
            <a:r>
              <a:rPr sz="2000" dirty="0">
                <a:latin typeface="Calibri"/>
                <a:cs typeface="Calibri"/>
              </a:rPr>
              <a:t>serves the </a:t>
            </a:r>
            <a:r>
              <a:rPr sz="2000" spc="-10" dirty="0">
                <a:latin typeface="Calibri"/>
                <a:cs typeface="Calibri"/>
              </a:rPr>
              <a:t>following </a:t>
            </a:r>
            <a:r>
              <a:rPr sz="2000" spc="-5" dirty="0">
                <a:latin typeface="Calibri"/>
                <a:cs typeface="Calibri"/>
              </a:rPr>
              <a:t>purposes:</a:t>
            </a:r>
            <a:endParaRPr sz="2000" dirty="0">
              <a:latin typeface="Calibri"/>
              <a:cs typeface="Calibri"/>
            </a:endParaRPr>
          </a:p>
          <a:p>
            <a:pPr marL="355600" marR="84455" indent="-342900">
              <a:lnSpc>
                <a:spcPct val="100000"/>
              </a:lnSpc>
              <a:spcBef>
                <a:spcPts val="500"/>
              </a:spcBef>
              <a:buFont typeface="Arial"/>
              <a:buChar char="•"/>
              <a:tabLst>
                <a:tab pos="354965" algn="l"/>
                <a:tab pos="355600" algn="l"/>
              </a:tabLst>
            </a:pPr>
            <a:r>
              <a:rPr sz="2000" spc="-10" smtClean="0">
                <a:latin typeface="Calibri"/>
                <a:cs typeface="Calibri"/>
              </a:rPr>
              <a:t>provides </a:t>
            </a:r>
            <a:r>
              <a:rPr sz="2000" spc="-5" dirty="0">
                <a:latin typeface="Calibri"/>
                <a:cs typeface="Calibri"/>
              </a:rPr>
              <a:t>regular </a:t>
            </a:r>
            <a:r>
              <a:rPr sz="2000" spc="-10" dirty="0">
                <a:latin typeface="Calibri"/>
                <a:cs typeface="Calibri"/>
              </a:rPr>
              <a:t>feedback </a:t>
            </a:r>
            <a:r>
              <a:rPr sz="2000" spc="-5" dirty="0">
                <a:latin typeface="Calibri"/>
                <a:cs typeface="Calibri"/>
              </a:rPr>
              <a:t>between </a:t>
            </a:r>
            <a:r>
              <a:rPr sz="2000" spc="-15" dirty="0">
                <a:latin typeface="Calibri"/>
                <a:cs typeface="Calibri"/>
              </a:rPr>
              <a:t>you </a:t>
            </a:r>
            <a:r>
              <a:rPr sz="2000" spc="-5" dirty="0">
                <a:latin typeface="Calibri"/>
                <a:cs typeface="Calibri"/>
              </a:rPr>
              <a:t>and </a:t>
            </a:r>
            <a:r>
              <a:rPr sz="2000" dirty="0">
                <a:latin typeface="Calibri"/>
                <a:cs typeface="Calibri"/>
              </a:rPr>
              <a:t>the </a:t>
            </a:r>
            <a:r>
              <a:rPr sz="2000" spc="-10" dirty="0">
                <a:latin typeface="Calibri"/>
                <a:cs typeface="Calibri"/>
              </a:rPr>
              <a:t>instructors to </a:t>
            </a:r>
            <a:r>
              <a:rPr sz="2000" spc="-5" dirty="0">
                <a:latin typeface="Calibri"/>
                <a:cs typeface="Calibri"/>
              </a:rPr>
              <a:t>help </a:t>
            </a:r>
            <a:r>
              <a:rPr sz="2000" spc="-10" dirty="0">
                <a:latin typeface="Calibri"/>
                <a:cs typeface="Calibri"/>
              </a:rPr>
              <a:t>match  your expectations;</a:t>
            </a:r>
            <a:endParaRPr sz="2000" dirty="0">
              <a:latin typeface="Calibri"/>
              <a:cs typeface="Calibri"/>
            </a:endParaRPr>
          </a:p>
          <a:p>
            <a:pPr marL="355600" indent="-342900">
              <a:lnSpc>
                <a:spcPct val="100000"/>
              </a:lnSpc>
              <a:spcBef>
                <a:spcPts val="465"/>
              </a:spcBef>
              <a:buFont typeface="Arial"/>
              <a:buChar char="•"/>
              <a:tabLst>
                <a:tab pos="354965" algn="l"/>
                <a:tab pos="355600" algn="l"/>
              </a:tabLst>
            </a:pPr>
            <a:r>
              <a:rPr sz="2000" dirty="0">
                <a:latin typeface="Calibri"/>
                <a:cs typeface="Calibri"/>
              </a:rPr>
              <a:t>serves as a </a:t>
            </a:r>
            <a:r>
              <a:rPr sz="2000" spc="-10" dirty="0">
                <a:latin typeface="Calibri"/>
                <a:cs typeface="Calibri"/>
              </a:rPr>
              <a:t>platform </a:t>
            </a:r>
            <a:r>
              <a:rPr sz="2000" spc="-15" dirty="0">
                <a:latin typeface="Calibri"/>
                <a:cs typeface="Calibri"/>
              </a:rPr>
              <a:t>for </a:t>
            </a:r>
            <a:r>
              <a:rPr sz="2000" spc="-10" dirty="0">
                <a:latin typeface="Calibri"/>
                <a:cs typeface="Calibri"/>
              </a:rPr>
              <a:t>synthesis </a:t>
            </a:r>
            <a:r>
              <a:rPr sz="2000" spc="-5" dirty="0">
                <a:latin typeface="Calibri"/>
                <a:cs typeface="Calibri"/>
              </a:rPr>
              <a:t>of new </a:t>
            </a:r>
            <a:r>
              <a:rPr sz="2000" spc="-10" dirty="0">
                <a:latin typeface="Calibri"/>
                <a:cs typeface="Calibri"/>
              </a:rPr>
              <a:t>knowledge </a:t>
            </a:r>
            <a:r>
              <a:rPr sz="2000" spc="-5" dirty="0">
                <a:latin typeface="Calibri"/>
                <a:cs typeface="Calibri"/>
              </a:rPr>
              <a:t>and</a:t>
            </a:r>
            <a:r>
              <a:rPr sz="2000" spc="40" dirty="0">
                <a:latin typeface="Calibri"/>
                <a:cs typeface="Calibri"/>
              </a:rPr>
              <a:t> </a:t>
            </a:r>
            <a:r>
              <a:rPr sz="2000" dirty="0">
                <a:latin typeface="Calibri"/>
                <a:cs typeface="Calibri"/>
              </a:rPr>
              <a:t>ideas;</a:t>
            </a:r>
          </a:p>
          <a:p>
            <a:pPr marL="355600" indent="-342900">
              <a:lnSpc>
                <a:spcPct val="100000"/>
              </a:lnSpc>
              <a:spcBef>
                <a:spcPts val="500"/>
              </a:spcBef>
              <a:buFont typeface="Arial"/>
              <a:buChar char="•"/>
              <a:tabLst>
                <a:tab pos="354965" algn="l"/>
                <a:tab pos="355600" algn="l"/>
              </a:tabLst>
            </a:pPr>
            <a:r>
              <a:rPr sz="2000" spc="-5" dirty="0">
                <a:latin typeface="Calibri"/>
                <a:cs typeface="Calibri"/>
              </a:rPr>
              <a:t>helps </a:t>
            </a:r>
            <a:r>
              <a:rPr sz="2000" spc="-10" dirty="0">
                <a:latin typeface="Calibri"/>
                <a:cs typeface="Calibri"/>
              </a:rPr>
              <a:t>to develop </a:t>
            </a:r>
            <a:r>
              <a:rPr sz="2000" spc="-5" dirty="0">
                <a:latin typeface="Calibri"/>
                <a:cs typeface="Calibri"/>
              </a:rPr>
              <a:t>critical</a:t>
            </a:r>
            <a:r>
              <a:rPr sz="2000" spc="10" dirty="0">
                <a:latin typeface="Calibri"/>
                <a:cs typeface="Calibri"/>
              </a:rPr>
              <a:t> </a:t>
            </a:r>
            <a:r>
              <a:rPr sz="2000" spc="-5" dirty="0">
                <a:latin typeface="Calibri"/>
                <a:cs typeface="Calibri"/>
              </a:rPr>
              <a:t>thinking;</a:t>
            </a:r>
            <a:endParaRPr sz="2000" dirty="0">
              <a:latin typeface="Calibri"/>
              <a:cs typeface="Calibri"/>
            </a:endParaRPr>
          </a:p>
          <a:p>
            <a:pPr marL="355600" marR="5080" indent="-342900">
              <a:lnSpc>
                <a:spcPct val="100000"/>
              </a:lnSpc>
              <a:spcBef>
                <a:spcPts val="470"/>
              </a:spcBef>
              <a:buFont typeface="Arial"/>
              <a:buChar char="•"/>
              <a:tabLst>
                <a:tab pos="354965" algn="l"/>
                <a:tab pos="355600" algn="l"/>
              </a:tabLst>
            </a:pPr>
            <a:r>
              <a:rPr sz="2000" spc="-5" dirty="0">
                <a:latin typeface="Calibri"/>
                <a:cs typeface="Calibri"/>
              </a:rPr>
              <a:t>helps </a:t>
            </a:r>
            <a:r>
              <a:rPr sz="2000" spc="-10" dirty="0">
                <a:latin typeface="Calibri"/>
                <a:cs typeface="Calibri"/>
              </a:rPr>
              <a:t>to </a:t>
            </a:r>
            <a:r>
              <a:rPr sz="2000" dirty="0">
                <a:latin typeface="Calibri"/>
                <a:cs typeface="Calibri"/>
              </a:rPr>
              <a:t>elicit </a:t>
            </a:r>
            <a:r>
              <a:rPr sz="2000" spc="-5" dirty="0">
                <a:latin typeface="Calibri"/>
                <a:cs typeface="Calibri"/>
              </a:rPr>
              <a:t>topics of </a:t>
            </a:r>
            <a:r>
              <a:rPr sz="2000" spc="-10" dirty="0">
                <a:latin typeface="Calibri"/>
                <a:cs typeface="Calibri"/>
              </a:rPr>
              <a:t>interest, </a:t>
            </a:r>
            <a:r>
              <a:rPr sz="2000" spc="-5" dirty="0">
                <a:latin typeface="Calibri"/>
                <a:cs typeface="Calibri"/>
              </a:rPr>
              <a:t>challenging topics that need </a:t>
            </a:r>
            <a:r>
              <a:rPr sz="2000" spc="-10" dirty="0">
                <a:latin typeface="Calibri"/>
                <a:cs typeface="Calibri"/>
              </a:rPr>
              <a:t>improvement  etc;</a:t>
            </a:r>
            <a:endParaRPr sz="2000" dirty="0">
              <a:latin typeface="Calibri"/>
              <a:cs typeface="Calibri"/>
            </a:endParaRPr>
          </a:p>
          <a:p>
            <a:pPr marL="355600" indent="-342900">
              <a:lnSpc>
                <a:spcPct val="100000"/>
              </a:lnSpc>
              <a:spcBef>
                <a:spcPts val="465"/>
              </a:spcBef>
              <a:buFont typeface="Arial"/>
              <a:buChar char="•"/>
              <a:tabLst>
                <a:tab pos="354965" algn="l"/>
                <a:tab pos="355600" algn="l"/>
              </a:tabLst>
            </a:pPr>
            <a:r>
              <a:rPr sz="2000" spc="-5" dirty="0">
                <a:latin typeface="Calibri"/>
                <a:cs typeface="Calibri"/>
              </a:rPr>
              <a:t>helps </a:t>
            </a:r>
            <a:r>
              <a:rPr sz="2000" spc="-10" dirty="0">
                <a:latin typeface="Calibri"/>
                <a:cs typeface="Calibri"/>
              </a:rPr>
              <a:t>to </a:t>
            </a:r>
            <a:r>
              <a:rPr sz="2000" dirty="0">
                <a:latin typeface="Calibri"/>
                <a:cs typeface="Calibri"/>
              </a:rPr>
              <a:t>clarify </a:t>
            </a:r>
            <a:r>
              <a:rPr sz="2000" spc="-5" dirty="0">
                <a:latin typeface="Calibri"/>
                <a:cs typeface="Calibri"/>
              </a:rPr>
              <a:t>troublesome</a:t>
            </a:r>
            <a:r>
              <a:rPr sz="2000" spc="-10" dirty="0">
                <a:latin typeface="Calibri"/>
                <a:cs typeface="Calibri"/>
              </a:rPr>
              <a:t> </a:t>
            </a:r>
            <a:r>
              <a:rPr sz="2000" spc="-5" dirty="0">
                <a:latin typeface="Calibri"/>
                <a:cs typeface="Calibri"/>
              </a:rPr>
              <a:t>concepts.</a:t>
            </a:r>
            <a:endParaRPr sz="2000" dirty="0">
              <a:latin typeface="Calibri"/>
              <a:cs typeface="Calibri"/>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dirty="0"/>
              <a:t>Bl</a:t>
            </a:r>
            <a:r>
              <a:rPr dirty="0"/>
              <a:t>ogs</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25400">
              <a:lnSpc>
                <a:spcPts val="1230"/>
              </a:lnSpc>
            </a:pPr>
            <a:fld id="{81D60167-4931-47E6-BA6A-407CBD079E47}" type="slidenum">
              <a:rPr dirty="0"/>
              <a:pPr marL="25400">
                <a:lnSpc>
                  <a:spcPts val="1230"/>
                </a:lnSpc>
              </a:pPr>
              <a:t>12</a:t>
            </a:fld>
            <a:endParaRPr dirty="0"/>
          </a:p>
        </p:txBody>
      </p:sp>
      <p:sp>
        <p:nvSpPr>
          <p:cNvPr id="3" name="object 3"/>
          <p:cNvSpPr txBox="1">
            <a:spLocks noGrp="1"/>
          </p:cNvSpPr>
          <p:nvPr>
            <p:ph type="body" idx="1"/>
          </p:nvPr>
        </p:nvSpPr>
        <p:spPr>
          <a:prstGeom prst="rect">
            <a:avLst/>
          </a:prstGeom>
        </p:spPr>
        <p:txBody>
          <a:bodyPr vert="horz" wrap="square" lIns="0" tIns="13970" rIns="0" bIns="0" rtlCol="0">
            <a:spAutoFit/>
          </a:bodyPr>
          <a:lstStyle/>
          <a:p>
            <a:pPr marL="281940" marR="5080">
              <a:lnSpc>
                <a:spcPct val="99500"/>
              </a:lnSpc>
              <a:spcBef>
                <a:spcPts val="110"/>
              </a:spcBef>
            </a:pPr>
            <a:r>
              <a:rPr dirty="0"/>
              <a:t>A </a:t>
            </a:r>
            <a:r>
              <a:rPr spc="-5" dirty="0"/>
              <a:t>good </a:t>
            </a:r>
            <a:r>
              <a:rPr spc="-10" dirty="0"/>
              <a:t>post </a:t>
            </a:r>
            <a:r>
              <a:rPr spc="-5" dirty="0"/>
              <a:t>is personal, </a:t>
            </a:r>
            <a:r>
              <a:rPr spc="-10" dirty="0"/>
              <a:t>reflective, </a:t>
            </a:r>
            <a:r>
              <a:rPr dirty="0"/>
              <a:t>and </a:t>
            </a:r>
            <a:r>
              <a:rPr spc="-10" dirty="0"/>
              <a:t>substantive. </a:t>
            </a:r>
            <a:r>
              <a:rPr spc="-15" dirty="0"/>
              <a:t>Additionally, </a:t>
            </a:r>
            <a:r>
              <a:rPr spc="-10" dirty="0"/>
              <a:t>your </a:t>
            </a:r>
            <a:r>
              <a:rPr spc="-5" dirty="0"/>
              <a:t>reader </a:t>
            </a:r>
            <a:r>
              <a:rPr spc="-10" dirty="0"/>
              <a:t>must  </a:t>
            </a:r>
            <a:r>
              <a:rPr dirty="0"/>
              <a:t>be </a:t>
            </a:r>
            <a:r>
              <a:rPr spc="-10" dirty="0"/>
              <a:t>understand </a:t>
            </a:r>
            <a:r>
              <a:rPr spc="-5" dirty="0"/>
              <a:t>clearly what </a:t>
            </a:r>
            <a:r>
              <a:rPr spc="-10" dirty="0"/>
              <a:t>you </a:t>
            </a:r>
            <a:r>
              <a:rPr spc="-15" dirty="0"/>
              <a:t>have </a:t>
            </a:r>
            <a:r>
              <a:rPr spc="-10" dirty="0"/>
              <a:t>written. </a:t>
            </a:r>
            <a:r>
              <a:rPr spc="-5" dirty="0"/>
              <a:t>If it is </a:t>
            </a:r>
            <a:r>
              <a:rPr spc="-15" dirty="0"/>
              <a:t>provocative </a:t>
            </a:r>
            <a:r>
              <a:rPr dirty="0"/>
              <a:t>or </a:t>
            </a:r>
            <a:r>
              <a:rPr spc="-15" dirty="0"/>
              <a:t>controversial,  references </a:t>
            </a:r>
            <a:r>
              <a:rPr dirty="0"/>
              <a:t>should be </a:t>
            </a:r>
            <a:r>
              <a:rPr spc="-10" dirty="0"/>
              <a:t>provided to </a:t>
            </a:r>
            <a:r>
              <a:rPr spc="-15" dirty="0"/>
              <a:t>substantiate </a:t>
            </a:r>
            <a:r>
              <a:rPr spc="-5" dirty="0"/>
              <a:t>your</a:t>
            </a:r>
            <a:r>
              <a:rPr spc="100" dirty="0"/>
              <a:t> </a:t>
            </a:r>
            <a:r>
              <a:rPr spc="-5" dirty="0"/>
              <a:t>thoughts.</a:t>
            </a:r>
          </a:p>
          <a:p>
            <a:pPr marL="281940">
              <a:lnSpc>
                <a:spcPct val="100000"/>
              </a:lnSpc>
              <a:spcBef>
                <a:spcPts val="1739"/>
              </a:spcBef>
            </a:pPr>
            <a:r>
              <a:rPr dirty="0"/>
              <a:t>The </a:t>
            </a:r>
            <a:r>
              <a:rPr spc="-10" dirty="0"/>
              <a:t>following </a:t>
            </a:r>
            <a:r>
              <a:rPr spc="-15" dirty="0"/>
              <a:t>factors </a:t>
            </a:r>
            <a:r>
              <a:rPr spc="-10" dirty="0"/>
              <a:t>contribute to </a:t>
            </a:r>
            <a:r>
              <a:rPr dirty="0"/>
              <a:t>a </a:t>
            </a:r>
            <a:r>
              <a:rPr spc="-5" dirty="0"/>
              <a:t>good</a:t>
            </a:r>
            <a:r>
              <a:rPr spc="90" dirty="0"/>
              <a:t> </a:t>
            </a:r>
            <a:r>
              <a:rPr spc="-10" dirty="0"/>
              <a:t>post:</a:t>
            </a:r>
          </a:p>
          <a:p>
            <a:pPr marL="653415" indent="-342900">
              <a:lnSpc>
                <a:spcPct val="100000"/>
              </a:lnSpc>
              <a:spcBef>
                <a:spcPts val="1875"/>
              </a:spcBef>
              <a:buFont typeface="Arial"/>
              <a:buChar char="•"/>
              <a:tabLst>
                <a:tab pos="653415" algn="l"/>
                <a:tab pos="654050" algn="l"/>
              </a:tabLst>
            </a:pPr>
            <a:r>
              <a:rPr spc="-5" dirty="0"/>
              <a:t>good “snappy”</a:t>
            </a:r>
            <a:r>
              <a:rPr spc="10" dirty="0"/>
              <a:t> </a:t>
            </a:r>
            <a:r>
              <a:rPr spc="-5" dirty="0"/>
              <a:t>titles;</a:t>
            </a:r>
          </a:p>
          <a:p>
            <a:pPr marL="653415" indent="-342900">
              <a:lnSpc>
                <a:spcPct val="100000"/>
              </a:lnSpc>
              <a:spcBef>
                <a:spcPts val="439"/>
              </a:spcBef>
              <a:buFont typeface="Arial"/>
              <a:buChar char="•"/>
              <a:tabLst>
                <a:tab pos="653415" algn="l"/>
                <a:tab pos="654050" algn="l"/>
              </a:tabLst>
            </a:pPr>
            <a:r>
              <a:rPr spc="-5" dirty="0"/>
              <a:t>good</a:t>
            </a:r>
            <a:r>
              <a:rPr spc="5" dirty="0"/>
              <a:t> </a:t>
            </a:r>
            <a:r>
              <a:rPr spc="-10" dirty="0"/>
              <a:t>content;</a:t>
            </a:r>
          </a:p>
          <a:p>
            <a:pPr marL="653415" indent="-342900">
              <a:lnSpc>
                <a:spcPct val="100000"/>
              </a:lnSpc>
              <a:spcBef>
                <a:spcPts val="405"/>
              </a:spcBef>
              <a:buFont typeface="Arial"/>
              <a:buChar char="•"/>
              <a:tabLst>
                <a:tab pos="653415" algn="l"/>
                <a:tab pos="654050" algn="l"/>
              </a:tabLst>
            </a:pPr>
            <a:r>
              <a:rPr spc="-15" dirty="0"/>
              <a:t>controversial</a:t>
            </a:r>
            <a:r>
              <a:rPr dirty="0"/>
              <a:t> </a:t>
            </a:r>
            <a:r>
              <a:rPr spc="-10" dirty="0"/>
              <a:t>content;</a:t>
            </a:r>
          </a:p>
          <a:p>
            <a:pPr marL="653415" indent="-342900">
              <a:lnSpc>
                <a:spcPct val="100000"/>
              </a:lnSpc>
              <a:spcBef>
                <a:spcPts val="440"/>
              </a:spcBef>
              <a:buFont typeface="Arial"/>
              <a:buChar char="•"/>
              <a:tabLst>
                <a:tab pos="653415" algn="l"/>
                <a:tab pos="654050" algn="l"/>
              </a:tabLst>
            </a:pPr>
            <a:r>
              <a:rPr spc="-5" dirty="0"/>
              <a:t>images </a:t>
            </a:r>
            <a:r>
              <a:rPr spc="-10" dirty="0"/>
              <a:t>to </a:t>
            </a:r>
            <a:r>
              <a:rPr spc="-15" dirty="0"/>
              <a:t>illustrate </a:t>
            </a:r>
            <a:r>
              <a:rPr spc="-5" dirty="0"/>
              <a:t>your </a:t>
            </a:r>
            <a:r>
              <a:rPr spc="-10" dirty="0"/>
              <a:t>views </a:t>
            </a:r>
            <a:r>
              <a:rPr dirty="0"/>
              <a:t>and </a:t>
            </a:r>
            <a:r>
              <a:rPr spc="-10" dirty="0"/>
              <a:t>inform </a:t>
            </a:r>
            <a:r>
              <a:rPr spc="-5" dirty="0"/>
              <a:t>your</a:t>
            </a:r>
            <a:r>
              <a:rPr spc="75" dirty="0"/>
              <a:t> </a:t>
            </a:r>
            <a:r>
              <a:rPr spc="-10" dirty="0"/>
              <a:t>readers;</a:t>
            </a:r>
          </a:p>
          <a:p>
            <a:pPr marL="653415" indent="-342900">
              <a:lnSpc>
                <a:spcPct val="100000"/>
              </a:lnSpc>
              <a:spcBef>
                <a:spcPts val="440"/>
              </a:spcBef>
              <a:buFont typeface="Arial"/>
              <a:buChar char="•"/>
              <a:tabLst>
                <a:tab pos="653415" algn="l"/>
                <a:tab pos="654050" algn="l"/>
              </a:tabLst>
            </a:pPr>
            <a:r>
              <a:rPr spc="-10" dirty="0"/>
              <a:t>hyperlinks </a:t>
            </a:r>
            <a:r>
              <a:rPr spc="-5" dirty="0"/>
              <a:t>that </a:t>
            </a:r>
            <a:r>
              <a:rPr spc="-25" dirty="0"/>
              <a:t>take </a:t>
            </a:r>
            <a:r>
              <a:rPr spc="-10" dirty="0"/>
              <a:t>readers </a:t>
            </a:r>
            <a:r>
              <a:rPr dirty="0"/>
              <a:t>deeper </a:t>
            </a:r>
            <a:r>
              <a:rPr spc="-10" dirty="0"/>
              <a:t>into </a:t>
            </a:r>
            <a:r>
              <a:rPr spc="-5" dirty="0"/>
              <a:t>the topic </a:t>
            </a:r>
            <a:r>
              <a:rPr dirty="0"/>
              <a:t>or</a:t>
            </a:r>
            <a:r>
              <a:rPr spc="100" dirty="0"/>
              <a:t> </a:t>
            </a:r>
            <a:r>
              <a:rPr spc="-5" dirty="0"/>
              <a:t>discussion;</a:t>
            </a:r>
          </a:p>
          <a:p>
            <a:pPr marL="653415" marR="126364" indent="-342900">
              <a:lnSpc>
                <a:spcPts val="2130"/>
              </a:lnSpc>
              <a:spcBef>
                <a:spcPts val="535"/>
              </a:spcBef>
              <a:buFont typeface="Arial"/>
              <a:buChar char="•"/>
              <a:tabLst>
                <a:tab pos="653415" algn="l"/>
                <a:tab pos="654050" algn="l"/>
              </a:tabLst>
            </a:pPr>
            <a:r>
              <a:rPr spc="-25" dirty="0"/>
              <a:t>humour, </a:t>
            </a:r>
            <a:r>
              <a:rPr spc="-15" dirty="0"/>
              <a:t>word </a:t>
            </a:r>
            <a:r>
              <a:rPr spc="-35" dirty="0"/>
              <a:t>play, </a:t>
            </a:r>
            <a:r>
              <a:rPr dirty="0"/>
              <a:t>or </a:t>
            </a:r>
            <a:r>
              <a:rPr spc="-10" dirty="0"/>
              <a:t>even </a:t>
            </a:r>
            <a:r>
              <a:rPr spc="-15" dirty="0"/>
              <a:t>satire </a:t>
            </a:r>
            <a:r>
              <a:rPr spc="-10" dirty="0"/>
              <a:t>to strengthen your post </a:t>
            </a:r>
            <a:r>
              <a:rPr dirty="0"/>
              <a:t>and </a:t>
            </a:r>
            <a:r>
              <a:rPr spc="-10" dirty="0"/>
              <a:t>entertain your  readers.</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dirty="0"/>
              <a:t>Bl</a:t>
            </a:r>
            <a:r>
              <a:rPr dirty="0"/>
              <a:t>ogs</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25400">
              <a:lnSpc>
                <a:spcPts val="1230"/>
              </a:lnSpc>
            </a:pPr>
            <a:fld id="{81D60167-4931-47E6-BA6A-407CBD079E47}" type="slidenum">
              <a:rPr dirty="0"/>
              <a:pPr marL="25400">
                <a:lnSpc>
                  <a:spcPts val="1230"/>
                </a:lnSpc>
              </a:pPr>
              <a:t>13</a:t>
            </a:fld>
            <a:endParaRPr dirty="0"/>
          </a:p>
        </p:txBody>
      </p:sp>
      <p:sp>
        <p:nvSpPr>
          <p:cNvPr id="3" name="object 3"/>
          <p:cNvSpPr txBox="1"/>
          <p:nvPr/>
        </p:nvSpPr>
        <p:spPr>
          <a:xfrm>
            <a:off x="535940" y="1616266"/>
            <a:ext cx="7558405" cy="3177793"/>
          </a:xfrm>
          <a:prstGeom prst="rect">
            <a:avLst/>
          </a:prstGeom>
        </p:spPr>
        <p:txBody>
          <a:bodyPr vert="horz" wrap="square" lIns="0" tIns="12700" rIns="0" bIns="0" rtlCol="0">
            <a:spAutoFit/>
          </a:bodyPr>
          <a:lstStyle/>
          <a:p>
            <a:pPr marL="12700">
              <a:lnSpc>
                <a:spcPct val="100000"/>
              </a:lnSpc>
              <a:spcBef>
                <a:spcPts val="100"/>
              </a:spcBef>
            </a:pPr>
            <a:r>
              <a:rPr sz="2000" spc="-10" dirty="0">
                <a:latin typeface="Calibri"/>
                <a:cs typeface="Calibri"/>
              </a:rPr>
              <a:t>Here are </a:t>
            </a:r>
            <a:r>
              <a:rPr sz="2000" dirty="0">
                <a:latin typeface="Calibri"/>
                <a:cs typeface="Calibri"/>
              </a:rPr>
              <a:t>some </a:t>
            </a:r>
            <a:r>
              <a:rPr sz="2000" spc="-5" dirty="0">
                <a:latin typeface="Calibri"/>
                <a:cs typeface="Calibri"/>
              </a:rPr>
              <a:t>guiding questions </a:t>
            </a:r>
            <a:r>
              <a:rPr sz="2000" spc="-10" dirty="0">
                <a:latin typeface="Calibri"/>
                <a:cs typeface="Calibri"/>
              </a:rPr>
              <a:t>to </a:t>
            </a:r>
            <a:r>
              <a:rPr sz="2000" spc="-5" dirty="0">
                <a:latin typeface="Calibri"/>
                <a:cs typeface="Calibri"/>
              </a:rPr>
              <a:t>think about when writing </a:t>
            </a:r>
            <a:r>
              <a:rPr sz="2000" spc="-10" dirty="0">
                <a:latin typeface="Calibri"/>
                <a:cs typeface="Calibri"/>
              </a:rPr>
              <a:t>your</a:t>
            </a:r>
            <a:r>
              <a:rPr sz="2000" spc="30" dirty="0">
                <a:latin typeface="Calibri"/>
                <a:cs typeface="Calibri"/>
              </a:rPr>
              <a:t> </a:t>
            </a:r>
            <a:r>
              <a:rPr sz="2000" spc="-5" dirty="0">
                <a:latin typeface="Calibri"/>
                <a:cs typeface="Calibri"/>
              </a:rPr>
              <a:t>post:</a:t>
            </a:r>
            <a:endParaRPr sz="2000" dirty="0">
              <a:latin typeface="Calibri"/>
              <a:cs typeface="Calibri"/>
            </a:endParaRPr>
          </a:p>
          <a:p>
            <a:pPr>
              <a:lnSpc>
                <a:spcPct val="100000"/>
              </a:lnSpc>
              <a:spcBef>
                <a:spcPts val="30"/>
              </a:spcBef>
            </a:pPr>
            <a:endParaRPr sz="2900" dirty="0">
              <a:latin typeface="Times New Roman"/>
              <a:cs typeface="Times New Roman"/>
            </a:endParaRPr>
          </a:p>
          <a:p>
            <a:pPr marL="355600" indent="-342900">
              <a:lnSpc>
                <a:spcPct val="100000"/>
              </a:lnSpc>
              <a:buFont typeface="Arial"/>
              <a:buChar char="•"/>
              <a:tabLst>
                <a:tab pos="354965" algn="l"/>
                <a:tab pos="355600" algn="l"/>
              </a:tabLst>
            </a:pPr>
            <a:r>
              <a:rPr sz="2000" spc="-10" dirty="0">
                <a:latin typeface="Calibri"/>
                <a:cs typeface="Calibri"/>
              </a:rPr>
              <a:t>What </a:t>
            </a:r>
            <a:r>
              <a:rPr sz="2000" spc="-5" dirty="0">
                <a:latin typeface="Calibri"/>
                <a:cs typeface="Calibri"/>
              </a:rPr>
              <a:t>new concepts did </a:t>
            </a:r>
            <a:r>
              <a:rPr sz="2000" dirty="0">
                <a:latin typeface="Calibri"/>
                <a:cs typeface="Calibri"/>
              </a:rPr>
              <a:t>I learn this</a:t>
            </a:r>
            <a:r>
              <a:rPr sz="2000" spc="-15" dirty="0">
                <a:latin typeface="Calibri"/>
                <a:cs typeface="Calibri"/>
              </a:rPr>
              <a:t> </a:t>
            </a:r>
            <a:r>
              <a:rPr sz="2000" spc="-5" dirty="0">
                <a:latin typeface="Calibri"/>
                <a:cs typeface="Calibri"/>
              </a:rPr>
              <a:t>week?</a:t>
            </a:r>
            <a:endParaRPr sz="2000" dirty="0">
              <a:latin typeface="Calibri"/>
              <a:cs typeface="Calibri"/>
            </a:endParaRPr>
          </a:p>
          <a:p>
            <a:pPr marL="355600" indent="-342900">
              <a:lnSpc>
                <a:spcPct val="100000"/>
              </a:lnSpc>
              <a:spcBef>
                <a:spcPts val="465"/>
              </a:spcBef>
              <a:buFont typeface="Arial"/>
              <a:buChar char="•"/>
              <a:tabLst>
                <a:tab pos="354965" algn="l"/>
                <a:tab pos="355600" algn="l"/>
              </a:tabLst>
            </a:pPr>
            <a:r>
              <a:rPr sz="2000" spc="-10" dirty="0">
                <a:latin typeface="Calibri"/>
                <a:cs typeface="Calibri"/>
              </a:rPr>
              <a:t>What </a:t>
            </a:r>
            <a:r>
              <a:rPr sz="2000" spc="-15" dirty="0">
                <a:latin typeface="Calibri"/>
                <a:cs typeface="Calibri"/>
              </a:rPr>
              <a:t>excited </a:t>
            </a:r>
            <a:r>
              <a:rPr sz="2000" dirty="0">
                <a:latin typeface="Calibri"/>
                <a:cs typeface="Calibri"/>
              </a:rPr>
              <a:t>me </a:t>
            </a:r>
            <a:r>
              <a:rPr sz="2000" spc="-5" dirty="0">
                <a:latin typeface="Calibri"/>
                <a:cs typeface="Calibri"/>
              </a:rPr>
              <a:t>about </a:t>
            </a:r>
            <a:r>
              <a:rPr sz="2000" dirty="0">
                <a:latin typeface="Calibri"/>
                <a:cs typeface="Calibri"/>
              </a:rPr>
              <a:t>the </a:t>
            </a:r>
            <a:r>
              <a:rPr sz="2000" spc="-25" dirty="0">
                <a:latin typeface="Calibri"/>
                <a:cs typeface="Calibri"/>
              </a:rPr>
              <a:t>week’s </a:t>
            </a:r>
            <a:r>
              <a:rPr sz="2000" dirty="0">
                <a:latin typeface="Calibri"/>
                <a:cs typeface="Calibri"/>
              </a:rPr>
              <a:t>activities?</a:t>
            </a:r>
            <a:r>
              <a:rPr sz="2000" spc="30" dirty="0">
                <a:latin typeface="Calibri"/>
                <a:cs typeface="Calibri"/>
              </a:rPr>
              <a:t> </a:t>
            </a:r>
            <a:r>
              <a:rPr sz="2000" spc="-15" dirty="0">
                <a:latin typeface="Calibri"/>
                <a:cs typeface="Calibri"/>
              </a:rPr>
              <a:t>Why?</a:t>
            </a:r>
            <a:endParaRPr sz="2000" dirty="0">
              <a:latin typeface="Calibri"/>
              <a:cs typeface="Calibri"/>
            </a:endParaRPr>
          </a:p>
          <a:p>
            <a:pPr marL="355600" marR="5080" indent="-342900">
              <a:lnSpc>
                <a:spcPct val="100000"/>
              </a:lnSpc>
              <a:spcBef>
                <a:spcPts val="500"/>
              </a:spcBef>
              <a:buFont typeface="Arial"/>
              <a:buChar char="•"/>
              <a:tabLst>
                <a:tab pos="354965" algn="l"/>
                <a:tab pos="355600" algn="l"/>
              </a:tabLst>
            </a:pPr>
            <a:r>
              <a:rPr sz="2000" spc="-5" dirty="0">
                <a:latin typeface="Calibri"/>
                <a:cs typeface="Calibri"/>
              </a:rPr>
              <a:t>Which of </a:t>
            </a:r>
            <a:r>
              <a:rPr sz="2000" dirty="0">
                <a:latin typeface="Calibri"/>
                <a:cs typeface="Calibri"/>
              </a:rPr>
              <a:t>the </a:t>
            </a:r>
            <a:r>
              <a:rPr sz="2000" spc="-25" dirty="0">
                <a:latin typeface="Calibri"/>
                <a:cs typeface="Calibri"/>
              </a:rPr>
              <a:t>week’s </a:t>
            </a:r>
            <a:r>
              <a:rPr sz="2000" dirty="0">
                <a:latin typeface="Calibri"/>
                <a:cs typeface="Calibri"/>
              </a:rPr>
              <a:t>activities </a:t>
            </a:r>
            <a:r>
              <a:rPr sz="2000" spc="-5" dirty="0">
                <a:latin typeface="Calibri"/>
                <a:cs typeface="Calibri"/>
              </a:rPr>
              <a:t>helped </a:t>
            </a:r>
            <a:r>
              <a:rPr sz="2000" dirty="0">
                <a:latin typeface="Calibri"/>
                <a:cs typeface="Calibri"/>
              </a:rPr>
              <a:t>me </a:t>
            </a:r>
            <a:r>
              <a:rPr sz="2000" spc="-10" dirty="0">
                <a:latin typeface="Calibri"/>
                <a:cs typeface="Calibri"/>
              </a:rPr>
              <a:t>to understand </a:t>
            </a:r>
            <a:r>
              <a:rPr sz="2000" spc="-5" dirty="0">
                <a:latin typeface="Calibri"/>
                <a:cs typeface="Calibri"/>
              </a:rPr>
              <a:t>creativity and  </a:t>
            </a:r>
            <a:r>
              <a:rPr sz="2000" spc="-10" dirty="0">
                <a:latin typeface="Calibri"/>
                <a:cs typeface="Calibri"/>
              </a:rPr>
              <a:t>innovation better?</a:t>
            </a:r>
            <a:r>
              <a:rPr sz="2000" dirty="0">
                <a:latin typeface="Calibri"/>
                <a:cs typeface="Calibri"/>
              </a:rPr>
              <a:t> </a:t>
            </a:r>
            <a:r>
              <a:rPr sz="2000" spc="-15" dirty="0">
                <a:latin typeface="Calibri"/>
                <a:cs typeface="Calibri"/>
              </a:rPr>
              <a:t>Why?</a:t>
            </a:r>
            <a:endParaRPr sz="2000" dirty="0">
              <a:latin typeface="Calibri"/>
              <a:cs typeface="Calibri"/>
            </a:endParaRPr>
          </a:p>
          <a:p>
            <a:pPr marL="355600" marR="114935" indent="-342900">
              <a:lnSpc>
                <a:spcPct val="100000"/>
              </a:lnSpc>
              <a:spcBef>
                <a:spcPts val="465"/>
              </a:spcBef>
              <a:buFont typeface="Arial"/>
              <a:buChar char="•"/>
              <a:tabLst>
                <a:tab pos="354965" algn="l"/>
                <a:tab pos="355600" algn="l"/>
              </a:tabLst>
            </a:pPr>
            <a:r>
              <a:rPr sz="2000" spc="-10" smtClean="0">
                <a:latin typeface="Calibri"/>
                <a:cs typeface="Calibri"/>
              </a:rPr>
              <a:t>What </a:t>
            </a:r>
            <a:r>
              <a:rPr sz="2000" spc="-5" dirty="0">
                <a:latin typeface="Calibri"/>
                <a:cs typeface="Calibri"/>
              </a:rPr>
              <a:t>new insights and </a:t>
            </a:r>
            <a:r>
              <a:rPr sz="2000" spc="-10" dirty="0">
                <a:latin typeface="Calibri"/>
                <a:cs typeface="Calibri"/>
              </a:rPr>
              <a:t>problem </a:t>
            </a:r>
            <a:r>
              <a:rPr sz="2000" spc="-5" dirty="0">
                <a:latin typeface="Calibri"/>
                <a:cs typeface="Calibri"/>
              </a:rPr>
              <a:t>solving </a:t>
            </a:r>
            <a:r>
              <a:rPr sz="2000" spc="-10" dirty="0">
                <a:latin typeface="Calibri"/>
                <a:cs typeface="Calibri"/>
              </a:rPr>
              <a:t>strategies </a:t>
            </a:r>
            <a:r>
              <a:rPr sz="2000" spc="-5" dirty="0">
                <a:latin typeface="Calibri"/>
                <a:cs typeface="Calibri"/>
              </a:rPr>
              <a:t>did </a:t>
            </a:r>
            <a:r>
              <a:rPr sz="2000" dirty="0">
                <a:latin typeface="Calibri"/>
                <a:cs typeface="Calibri"/>
              </a:rPr>
              <a:t>I </a:t>
            </a:r>
            <a:r>
              <a:rPr sz="2000" spc="-5" dirty="0">
                <a:latin typeface="Calibri"/>
                <a:cs typeface="Calibri"/>
              </a:rPr>
              <a:t>realise during  discussions or while working </a:t>
            </a:r>
            <a:r>
              <a:rPr sz="2000" dirty="0">
                <a:latin typeface="Calibri"/>
                <a:cs typeface="Calibri"/>
              </a:rPr>
              <a:t>with </a:t>
            </a:r>
            <a:r>
              <a:rPr sz="2000" spc="-5" dirty="0">
                <a:latin typeface="Calibri"/>
                <a:cs typeface="Calibri"/>
              </a:rPr>
              <a:t>others?</a:t>
            </a:r>
            <a:endParaRPr sz="2000" dirty="0">
              <a:latin typeface="Calibri"/>
              <a:cs typeface="Calibri"/>
            </a:endParaRPr>
          </a:p>
          <a:p>
            <a:pPr marL="355600" indent="-342900">
              <a:lnSpc>
                <a:spcPct val="100000"/>
              </a:lnSpc>
              <a:spcBef>
                <a:spcPts val="465"/>
              </a:spcBef>
              <a:buFont typeface="Arial"/>
              <a:buChar char="•"/>
              <a:tabLst>
                <a:tab pos="354965" algn="l"/>
                <a:tab pos="355600" algn="l"/>
              </a:tabLst>
            </a:pPr>
            <a:r>
              <a:rPr sz="2000" spc="-10" dirty="0">
                <a:latin typeface="Calibri"/>
                <a:cs typeface="Calibri"/>
              </a:rPr>
              <a:t>What would </a:t>
            </a:r>
            <a:r>
              <a:rPr sz="2000" dirty="0">
                <a:latin typeface="Calibri"/>
                <a:cs typeface="Calibri"/>
              </a:rPr>
              <a:t>I </a:t>
            </a:r>
            <a:r>
              <a:rPr sz="2000" spc="-20" dirty="0">
                <a:latin typeface="Calibri"/>
                <a:cs typeface="Calibri"/>
              </a:rPr>
              <a:t>like </a:t>
            </a:r>
            <a:r>
              <a:rPr sz="2000" spc="-10" dirty="0">
                <a:latin typeface="Calibri"/>
                <a:cs typeface="Calibri"/>
              </a:rPr>
              <a:t>to </a:t>
            </a:r>
            <a:r>
              <a:rPr sz="2000" dirty="0">
                <a:latin typeface="Calibri"/>
                <a:cs typeface="Calibri"/>
              </a:rPr>
              <a:t>learn </a:t>
            </a:r>
            <a:r>
              <a:rPr sz="2000" spc="-10" dirty="0">
                <a:latin typeface="Calibri"/>
                <a:cs typeface="Calibri"/>
              </a:rPr>
              <a:t>more </a:t>
            </a:r>
            <a:r>
              <a:rPr sz="2000" spc="-5" dirty="0">
                <a:latin typeface="Calibri"/>
                <a:cs typeface="Calibri"/>
              </a:rPr>
              <a:t>about?</a:t>
            </a:r>
            <a:r>
              <a:rPr sz="2000" spc="20" dirty="0">
                <a:latin typeface="Calibri"/>
                <a:cs typeface="Calibri"/>
              </a:rPr>
              <a:t> </a:t>
            </a:r>
            <a:r>
              <a:rPr sz="2000" spc="-15" dirty="0">
                <a:latin typeface="Calibri"/>
                <a:cs typeface="Calibri"/>
              </a:rPr>
              <a:t>Why?</a:t>
            </a:r>
            <a:endParaRPr sz="2000" dirty="0">
              <a:latin typeface="Calibri"/>
              <a:cs typeface="Calibri"/>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343624" y="489712"/>
            <a:ext cx="2457450" cy="695960"/>
          </a:xfrm>
          <a:prstGeom prst="rect">
            <a:avLst/>
          </a:prstGeom>
        </p:spPr>
        <p:txBody>
          <a:bodyPr vert="horz" wrap="square" lIns="0" tIns="12700" rIns="0" bIns="0" rtlCol="0">
            <a:spAutoFit/>
          </a:bodyPr>
          <a:lstStyle/>
          <a:p>
            <a:pPr marL="12700">
              <a:lnSpc>
                <a:spcPct val="100000"/>
              </a:lnSpc>
              <a:spcBef>
                <a:spcPts val="100"/>
              </a:spcBef>
            </a:pPr>
            <a:r>
              <a:rPr dirty="0"/>
              <a:t>P</a:t>
            </a:r>
            <a:r>
              <a:rPr spc="-110" dirty="0"/>
              <a:t>r</a:t>
            </a:r>
            <a:r>
              <a:rPr spc="-5" dirty="0"/>
              <a:t>ac</a:t>
            </a:r>
            <a:r>
              <a:rPr spc="5" dirty="0"/>
              <a:t>t</a:t>
            </a:r>
            <a:r>
              <a:rPr spc="-10" dirty="0"/>
              <a:t>i</a:t>
            </a:r>
            <a:r>
              <a:rPr spc="-5" dirty="0"/>
              <a:t>ca</a:t>
            </a:r>
            <a:r>
              <a:rPr dirty="0"/>
              <a:t>l</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25400">
              <a:lnSpc>
                <a:spcPts val="1230"/>
              </a:lnSpc>
            </a:pPr>
            <a:fld id="{81D60167-4931-47E6-BA6A-407CBD079E47}" type="slidenum">
              <a:rPr dirty="0"/>
              <a:pPr marL="25400">
                <a:lnSpc>
                  <a:spcPts val="1230"/>
                </a:lnSpc>
              </a:pPr>
              <a:t>14</a:t>
            </a:fld>
            <a:endParaRPr dirty="0"/>
          </a:p>
        </p:txBody>
      </p:sp>
      <p:sp>
        <p:nvSpPr>
          <p:cNvPr id="3" name="object 3"/>
          <p:cNvSpPr txBox="1"/>
          <p:nvPr/>
        </p:nvSpPr>
        <p:spPr>
          <a:xfrm>
            <a:off x="535940" y="1607821"/>
            <a:ext cx="2392680" cy="2854325"/>
          </a:xfrm>
          <a:prstGeom prst="rect">
            <a:avLst/>
          </a:prstGeom>
        </p:spPr>
        <p:txBody>
          <a:bodyPr vert="horz" wrap="square" lIns="0" tIns="12700" rIns="0" bIns="0" rtlCol="0">
            <a:spAutoFit/>
          </a:bodyPr>
          <a:lstStyle/>
          <a:p>
            <a:pPr marL="355600" indent="-342900">
              <a:lnSpc>
                <a:spcPct val="100000"/>
              </a:lnSpc>
              <a:spcBef>
                <a:spcPts val="100"/>
              </a:spcBef>
              <a:buFont typeface="Arial"/>
              <a:buChar char="•"/>
              <a:tabLst>
                <a:tab pos="354965" algn="l"/>
                <a:tab pos="355600" algn="l"/>
              </a:tabLst>
            </a:pPr>
            <a:r>
              <a:rPr sz="3200" spc="-10" dirty="0">
                <a:latin typeface="Calibri"/>
                <a:cs typeface="Calibri"/>
              </a:rPr>
              <a:t>Searches</a:t>
            </a:r>
            <a:endParaRPr sz="3200">
              <a:latin typeface="Calibri"/>
              <a:cs typeface="Calibri"/>
            </a:endParaRPr>
          </a:p>
          <a:p>
            <a:pPr>
              <a:lnSpc>
                <a:spcPct val="100000"/>
              </a:lnSpc>
              <a:spcBef>
                <a:spcPts val="10"/>
              </a:spcBef>
              <a:buFont typeface="Arial"/>
              <a:buChar char="•"/>
            </a:pPr>
            <a:endParaRPr sz="4650">
              <a:latin typeface="Times New Roman"/>
              <a:cs typeface="Times New Roman"/>
            </a:endParaRPr>
          </a:p>
          <a:p>
            <a:pPr marL="355600" indent="-342900">
              <a:lnSpc>
                <a:spcPct val="100000"/>
              </a:lnSpc>
              <a:buFont typeface="Arial"/>
              <a:buChar char="•"/>
              <a:tabLst>
                <a:tab pos="354965" algn="l"/>
                <a:tab pos="355600" algn="l"/>
              </a:tabLst>
            </a:pPr>
            <a:r>
              <a:rPr sz="3200" dirty="0">
                <a:latin typeface="Calibri"/>
                <a:cs typeface="Calibri"/>
              </a:rPr>
              <a:t>Google</a:t>
            </a:r>
            <a:r>
              <a:rPr sz="3200" spc="-80" dirty="0">
                <a:latin typeface="Calibri"/>
                <a:cs typeface="Calibri"/>
              </a:rPr>
              <a:t> </a:t>
            </a:r>
            <a:r>
              <a:rPr sz="3200" spc="-5" dirty="0">
                <a:latin typeface="Calibri"/>
                <a:cs typeface="Calibri"/>
              </a:rPr>
              <a:t>docs</a:t>
            </a:r>
            <a:endParaRPr sz="3200">
              <a:latin typeface="Calibri"/>
              <a:cs typeface="Calibri"/>
            </a:endParaRPr>
          </a:p>
          <a:p>
            <a:pPr>
              <a:lnSpc>
                <a:spcPct val="100000"/>
              </a:lnSpc>
              <a:spcBef>
                <a:spcPts val="45"/>
              </a:spcBef>
              <a:buFont typeface="Arial"/>
              <a:buChar char="•"/>
            </a:pPr>
            <a:endParaRPr sz="4650">
              <a:latin typeface="Times New Roman"/>
              <a:cs typeface="Times New Roman"/>
            </a:endParaRPr>
          </a:p>
          <a:p>
            <a:pPr marL="355600" indent="-342900">
              <a:lnSpc>
                <a:spcPct val="100000"/>
              </a:lnSpc>
              <a:spcBef>
                <a:spcPts val="5"/>
              </a:spcBef>
              <a:buFont typeface="Arial"/>
              <a:buChar char="•"/>
              <a:tabLst>
                <a:tab pos="354965" algn="l"/>
                <a:tab pos="355600" algn="l"/>
              </a:tabLst>
            </a:pPr>
            <a:r>
              <a:rPr sz="3200" dirty="0">
                <a:latin typeface="Calibri"/>
                <a:cs typeface="Calibri"/>
              </a:rPr>
              <a:t>Blogs</a:t>
            </a:r>
            <a:endParaRPr sz="3200">
              <a:latin typeface="Calibri"/>
              <a:cs typeface="Calibri"/>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343624" y="489712"/>
            <a:ext cx="2457450" cy="695960"/>
          </a:xfrm>
          <a:prstGeom prst="rect">
            <a:avLst/>
          </a:prstGeom>
        </p:spPr>
        <p:txBody>
          <a:bodyPr vert="horz" wrap="square" lIns="0" tIns="12700" rIns="0" bIns="0" rtlCol="0">
            <a:spAutoFit/>
          </a:bodyPr>
          <a:lstStyle/>
          <a:p>
            <a:pPr marL="12700">
              <a:lnSpc>
                <a:spcPct val="100000"/>
              </a:lnSpc>
              <a:spcBef>
                <a:spcPts val="100"/>
              </a:spcBef>
            </a:pPr>
            <a:r>
              <a:rPr dirty="0"/>
              <a:t>P</a:t>
            </a:r>
            <a:r>
              <a:rPr spc="-110" dirty="0"/>
              <a:t>r</a:t>
            </a:r>
            <a:r>
              <a:rPr spc="-5" dirty="0"/>
              <a:t>ac</a:t>
            </a:r>
            <a:r>
              <a:rPr spc="5" dirty="0"/>
              <a:t>t</a:t>
            </a:r>
            <a:r>
              <a:rPr spc="-10" dirty="0"/>
              <a:t>i</a:t>
            </a:r>
            <a:r>
              <a:rPr spc="-5" dirty="0"/>
              <a:t>ca</a:t>
            </a:r>
            <a:r>
              <a:rPr dirty="0"/>
              <a:t>l</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25400">
              <a:lnSpc>
                <a:spcPts val="1230"/>
              </a:lnSpc>
            </a:pPr>
            <a:fld id="{81D60167-4931-47E6-BA6A-407CBD079E47}" type="slidenum">
              <a:rPr dirty="0"/>
              <a:pPr marL="25400">
                <a:lnSpc>
                  <a:spcPts val="1230"/>
                </a:lnSpc>
              </a:pPr>
              <a:t>15</a:t>
            </a:fld>
            <a:endParaRPr dirty="0"/>
          </a:p>
        </p:txBody>
      </p:sp>
      <p:sp>
        <p:nvSpPr>
          <p:cNvPr id="3" name="object 3"/>
          <p:cNvSpPr txBox="1"/>
          <p:nvPr/>
        </p:nvSpPr>
        <p:spPr>
          <a:xfrm>
            <a:off x="535940" y="1607821"/>
            <a:ext cx="7977505" cy="2757170"/>
          </a:xfrm>
          <a:prstGeom prst="rect">
            <a:avLst/>
          </a:prstGeom>
        </p:spPr>
        <p:txBody>
          <a:bodyPr vert="horz" wrap="square" lIns="0" tIns="12700" rIns="0" bIns="0" rtlCol="0">
            <a:spAutoFit/>
          </a:bodyPr>
          <a:lstStyle/>
          <a:p>
            <a:pPr marL="355600" marR="767080" indent="-342900">
              <a:lnSpc>
                <a:spcPct val="100000"/>
              </a:lnSpc>
              <a:spcBef>
                <a:spcPts val="100"/>
              </a:spcBef>
              <a:buFont typeface="Arial"/>
              <a:buChar char="•"/>
              <a:tabLst>
                <a:tab pos="354965" algn="l"/>
                <a:tab pos="355600" algn="l"/>
              </a:tabLst>
            </a:pPr>
            <a:r>
              <a:rPr sz="3200" dirty="0">
                <a:latin typeface="Calibri"/>
                <a:cs typeface="Calibri"/>
              </a:rPr>
              <a:t>Using </a:t>
            </a:r>
            <a:r>
              <a:rPr sz="3200" spc="-5" dirty="0">
                <a:latin typeface="Calibri"/>
                <a:cs typeface="Calibri"/>
              </a:rPr>
              <a:t>google </a:t>
            </a:r>
            <a:r>
              <a:rPr sz="3200" dirty="0">
                <a:latin typeface="Calibri"/>
                <a:cs typeface="Calibri"/>
              </a:rPr>
              <a:t>find a blog </a:t>
            </a:r>
            <a:r>
              <a:rPr sz="3200" spc="-10" dirty="0">
                <a:latin typeface="Calibri"/>
                <a:cs typeface="Calibri"/>
              </a:rPr>
              <a:t>relating </a:t>
            </a:r>
            <a:r>
              <a:rPr sz="3200" spc="-15" dirty="0">
                <a:latin typeface="Calibri"/>
                <a:cs typeface="Calibri"/>
              </a:rPr>
              <a:t>to </a:t>
            </a:r>
            <a:r>
              <a:rPr sz="3200" spc="-5" dirty="0">
                <a:latin typeface="Calibri"/>
                <a:cs typeface="Calibri"/>
              </a:rPr>
              <a:t>digital  skills</a:t>
            </a:r>
            <a:endParaRPr sz="3200">
              <a:latin typeface="Calibri"/>
              <a:cs typeface="Calibri"/>
            </a:endParaRPr>
          </a:p>
          <a:p>
            <a:pPr marL="355600" indent="-342900">
              <a:lnSpc>
                <a:spcPct val="100000"/>
              </a:lnSpc>
              <a:spcBef>
                <a:spcPts val="750"/>
              </a:spcBef>
              <a:buFont typeface="Arial"/>
              <a:buChar char="•"/>
              <a:tabLst>
                <a:tab pos="354965" algn="l"/>
                <a:tab pos="355600" algn="l"/>
              </a:tabLst>
            </a:pPr>
            <a:r>
              <a:rPr sz="3200" spc="-5" dirty="0">
                <a:latin typeface="Calibri"/>
                <a:cs typeface="Calibri"/>
              </a:rPr>
              <a:t>That </a:t>
            </a:r>
            <a:r>
              <a:rPr sz="3200" dirty="0">
                <a:latin typeface="Calibri"/>
                <a:cs typeface="Calibri"/>
              </a:rPr>
              <a:t>has </a:t>
            </a:r>
            <a:r>
              <a:rPr sz="3200" spc="-5" dirty="0">
                <a:latin typeface="Calibri"/>
                <a:cs typeface="Calibri"/>
              </a:rPr>
              <a:t>been </a:t>
            </a:r>
            <a:r>
              <a:rPr sz="3200" dirty="0">
                <a:latin typeface="Calibri"/>
                <a:cs typeface="Calibri"/>
              </a:rPr>
              <a:t>published in the </a:t>
            </a:r>
            <a:r>
              <a:rPr sz="3200" spc="-10" dirty="0">
                <a:latin typeface="Calibri"/>
                <a:cs typeface="Calibri"/>
              </a:rPr>
              <a:t>last </a:t>
            </a:r>
            <a:r>
              <a:rPr sz="3200" dirty="0">
                <a:latin typeface="Calibri"/>
                <a:cs typeface="Calibri"/>
              </a:rPr>
              <a:t>12</a:t>
            </a:r>
            <a:r>
              <a:rPr sz="3200" spc="-20" dirty="0">
                <a:latin typeface="Calibri"/>
                <a:cs typeface="Calibri"/>
              </a:rPr>
              <a:t> </a:t>
            </a:r>
            <a:r>
              <a:rPr sz="3200" spc="-5" dirty="0">
                <a:latin typeface="Calibri"/>
                <a:cs typeface="Calibri"/>
              </a:rPr>
              <a:t>months</a:t>
            </a:r>
            <a:endParaRPr sz="3200">
              <a:latin typeface="Calibri"/>
              <a:cs typeface="Calibri"/>
            </a:endParaRPr>
          </a:p>
          <a:p>
            <a:pPr marL="355600" indent="-342900">
              <a:lnSpc>
                <a:spcPct val="100000"/>
              </a:lnSpc>
              <a:spcBef>
                <a:spcPts val="795"/>
              </a:spcBef>
              <a:buFont typeface="Arial"/>
              <a:buChar char="•"/>
              <a:tabLst>
                <a:tab pos="354965" algn="l"/>
                <a:tab pos="355600" algn="l"/>
              </a:tabLst>
            </a:pPr>
            <a:r>
              <a:rPr sz="3200" spc="-5" dirty="0">
                <a:latin typeface="Calibri"/>
                <a:cs typeface="Calibri"/>
              </a:rPr>
              <a:t>That </a:t>
            </a:r>
            <a:r>
              <a:rPr sz="3200" spc="-15" dirty="0">
                <a:latin typeface="Calibri"/>
                <a:cs typeface="Calibri"/>
              </a:rPr>
              <a:t>talks </a:t>
            </a:r>
            <a:r>
              <a:rPr sz="3200" dirty="0">
                <a:latin typeface="Calibri"/>
                <a:cs typeface="Calibri"/>
              </a:rPr>
              <a:t>about </a:t>
            </a:r>
            <a:r>
              <a:rPr sz="3200" spc="-15" dirty="0">
                <a:latin typeface="Calibri"/>
                <a:cs typeface="Calibri"/>
              </a:rPr>
              <a:t>search </a:t>
            </a:r>
            <a:r>
              <a:rPr sz="3200" dirty="0">
                <a:latin typeface="Calibri"/>
                <a:cs typeface="Calibri"/>
              </a:rPr>
              <a:t>engine</a:t>
            </a:r>
            <a:r>
              <a:rPr sz="3200" spc="30" dirty="0">
                <a:latin typeface="Calibri"/>
                <a:cs typeface="Calibri"/>
              </a:rPr>
              <a:t> </a:t>
            </a:r>
            <a:r>
              <a:rPr sz="3200" spc="-5" dirty="0">
                <a:latin typeface="Calibri"/>
                <a:cs typeface="Calibri"/>
              </a:rPr>
              <a:t>skills</a:t>
            </a:r>
            <a:endParaRPr sz="3200">
              <a:latin typeface="Calibri"/>
              <a:cs typeface="Calibri"/>
            </a:endParaRPr>
          </a:p>
          <a:p>
            <a:pPr marL="355600" indent="-342900">
              <a:lnSpc>
                <a:spcPct val="100000"/>
              </a:lnSpc>
              <a:spcBef>
                <a:spcPts val="760"/>
              </a:spcBef>
              <a:buFont typeface="Arial"/>
              <a:buChar char="•"/>
              <a:tabLst>
                <a:tab pos="354965" algn="l"/>
                <a:tab pos="355600" algn="l"/>
              </a:tabLst>
            </a:pPr>
            <a:r>
              <a:rPr sz="3200" spc="-5" dirty="0">
                <a:latin typeface="Calibri"/>
                <a:cs typeface="Calibri"/>
              </a:rPr>
              <a:t>That </a:t>
            </a:r>
            <a:r>
              <a:rPr sz="3200" dirty="0">
                <a:latin typeface="Calibri"/>
                <a:cs typeface="Calibri"/>
              </a:rPr>
              <a:t>is </a:t>
            </a:r>
            <a:r>
              <a:rPr sz="3200" spc="-10" dirty="0">
                <a:latin typeface="Calibri"/>
                <a:cs typeface="Calibri"/>
              </a:rPr>
              <a:t>authoritative/reliable</a:t>
            </a:r>
            <a:endParaRPr sz="3200">
              <a:latin typeface="Calibri"/>
              <a:cs typeface="Calibri"/>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000694" y="489712"/>
            <a:ext cx="5142865" cy="695960"/>
          </a:xfrm>
          <a:prstGeom prst="rect">
            <a:avLst/>
          </a:prstGeom>
        </p:spPr>
        <p:txBody>
          <a:bodyPr vert="horz" wrap="square" lIns="0" tIns="12700" rIns="0" bIns="0" rtlCol="0">
            <a:spAutoFit/>
          </a:bodyPr>
          <a:lstStyle/>
          <a:p>
            <a:pPr marL="12700">
              <a:lnSpc>
                <a:spcPct val="100000"/>
              </a:lnSpc>
              <a:spcBef>
                <a:spcPts val="100"/>
              </a:spcBef>
              <a:tabLst>
                <a:tab pos="2091689" algn="l"/>
                <a:tab pos="2919095" algn="l"/>
              </a:tabLst>
            </a:pPr>
            <a:r>
              <a:rPr spc="-5" dirty="0"/>
              <a:t>Setting	</a:t>
            </a:r>
            <a:r>
              <a:rPr dirty="0"/>
              <a:t>up	a</a:t>
            </a:r>
            <a:r>
              <a:rPr spc="-90" dirty="0"/>
              <a:t> </a:t>
            </a:r>
            <a:r>
              <a:rPr spc="-15" dirty="0"/>
              <a:t>blog…</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25400">
              <a:lnSpc>
                <a:spcPts val="1230"/>
              </a:lnSpc>
            </a:pPr>
            <a:fld id="{81D60167-4931-47E6-BA6A-407CBD079E47}" type="slidenum">
              <a:rPr dirty="0"/>
              <a:pPr marL="25400">
                <a:lnSpc>
                  <a:spcPts val="1230"/>
                </a:lnSpc>
              </a:pPr>
              <a:t>16</a:t>
            </a:fld>
            <a:endParaRPr dirty="0"/>
          </a:p>
        </p:txBody>
      </p:sp>
      <p:sp>
        <p:nvSpPr>
          <p:cNvPr id="3" name="object 3"/>
          <p:cNvSpPr txBox="1"/>
          <p:nvPr/>
        </p:nvSpPr>
        <p:spPr>
          <a:xfrm>
            <a:off x="535940" y="1607821"/>
            <a:ext cx="7078345" cy="505267"/>
          </a:xfrm>
          <a:prstGeom prst="rect">
            <a:avLst/>
          </a:prstGeom>
        </p:spPr>
        <p:txBody>
          <a:bodyPr vert="horz" wrap="square" lIns="0" tIns="12700" rIns="0" bIns="0" rtlCol="0">
            <a:spAutoFit/>
          </a:bodyPr>
          <a:lstStyle/>
          <a:p>
            <a:pPr marL="355600" marR="5080" indent="-342900" algn="just">
              <a:lnSpc>
                <a:spcPct val="100000"/>
              </a:lnSpc>
              <a:spcBef>
                <a:spcPts val="100"/>
              </a:spcBef>
              <a:buClr>
                <a:srgbClr val="000000"/>
              </a:buClr>
              <a:tabLst>
                <a:tab pos="355600" algn="l"/>
              </a:tabLst>
            </a:pPr>
            <a:r>
              <a:rPr lang="en-GB" sz="3200" spc="-15" dirty="0" smtClean="0">
                <a:uFill>
                  <a:solidFill>
                    <a:srgbClr val="0000FF"/>
                  </a:solidFill>
                </a:uFill>
                <a:latin typeface="Calibri"/>
                <a:cs typeface="Calibri"/>
                <a:hlinkClick r:id="rId2"/>
              </a:rPr>
              <a:t>The beginners guide to blogging</a:t>
            </a:r>
            <a:endParaRPr sz="3200" dirty="0">
              <a:latin typeface="Calibri"/>
              <a:cs typeface="Calibri"/>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209</TotalTime>
  <Words>761</Words>
  <Application>Microsoft Office PowerPoint</Application>
  <PresentationFormat>On-screen Show (4:3)</PresentationFormat>
  <Paragraphs>120</Paragraphs>
  <Slides>16</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Arial Rounded MT Bold</vt:lpstr>
      <vt:lpstr>Calibri</vt:lpstr>
      <vt:lpstr>Corbel</vt:lpstr>
      <vt:lpstr>Times New Roman</vt:lpstr>
      <vt:lpstr>Office Theme</vt:lpstr>
      <vt:lpstr>CertHE Skills for the Workplace</vt:lpstr>
      <vt:lpstr>Objectives of session:</vt:lpstr>
      <vt:lpstr>Digital News</vt:lpstr>
      <vt:lpstr>Online Digital Research</vt:lpstr>
      <vt:lpstr>Research Search Engines</vt:lpstr>
      <vt:lpstr>Google for Digital Research</vt:lpstr>
      <vt:lpstr>Evaluating Digital Content</vt:lpstr>
      <vt:lpstr>Search Engine Optimisation</vt:lpstr>
      <vt:lpstr>Search Engine Optimisation</vt:lpstr>
      <vt:lpstr>What is a blog?</vt:lpstr>
      <vt:lpstr>Blogs</vt:lpstr>
      <vt:lpstr>Blogs</vt:lpstr>
      <vt:lpstr>Blogs</vt:lpstr>
      <vt:lpstr>Practical</vt:lpstr>
      <vt:lpstr>Practical</vt:lpstr>
      <vt:lpstr>Setting up a blog…</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dc:title>
  <dc:creator>Anthony Burns</dc:creator>
  <cp:lastModifiedBy>Anthony Burns</cp:lastModifiedBy>
  <cp:revision>10</cp:revision>
  <dcterms:created xsi:type="dcterms:W3CDTF">2018-09-11T10:36:08Z</dcterms:created>
  <dcterms:modified xsi:type="dcterms:W3CDTF">2018-10-08T08:46:44Z</dcterms:modified>
</cp:coreProperties>
</file>