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56" r:id="rId2"/>
    <p:sldId id="268" r:id="rId3"/>
    <p:sldId id="258" r:id="rId4"/>
    <p:sldId id="281" r:id="rId5"/>
    <p:sldId id="257" r:id="rId6"/>
    <p:sldId id="260" r:id="rId7"/>
    <p:sldId id="269" r:id="rId8"/>
    <p:sldId id="270" r:id="rId9"/>
    <p:sldId id="262" r:id="rId10"/>
    <p:sldId id="265" r:id="rId11"/>
    <p:sldId id="273" r:id="rId12"/>
    <p:sldId id="278" r:id="rId13"/>
    <p:sldId id="280" r:id="rId14"/>
    <p:sldId id="282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4597" autoAdjust="0"/>
    <p:restoredTop sz="86420" autoAdjust="0"/>
  </p:normalViewPr>
  <p:slideViewPr>
    <p:cSldViewPr>
      <p:cViewPr varScale="1">
        <p:scale>
          <a:sx n="51" d="100"/>
          <a:sy n="51" d="100"/>
        </p:scale>
        <p:origin x="-84" y="-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3636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92"/>
    </p:cViewPr>
  </p:sorterViewPr>
  <p:notesViewPr>
    <p:cSldViewPr>
      <p:cViewPr varScale="1">
        <p:scale>
          <a:sx n="52" d="100"/>
          <a:sy n="52" d="100"/>
        </p:scale>
        <p:origin x="-1308" y="-90"/>
      </p:cViewPr>
      <p:guideLst>
        <p:guide orient="horz" pos="3126"/>
        <p:guide pos="2141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DAFB3-46D7-469B-AFE1-96D06A0F9C66}" type="datetimeFigureOut">
              <a:rPr lang="en-US" smtClean="0"/>
              <a:pPr/>
              <a:t>5/26/2009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F7FF9D-4E61-4B12-81ED-3E854AA6828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Read </a:t>
            </a:r>
            <a:r>
              <a:rPr lang="en-GB" dirty="0" err="1" smtClean="0"/>
              <a:t>Porteous</a:t>
            </a:r>
            <a:r>
              <a:rPr lang="en-GB" dirty="0" smtClean="0"/>
              <a:t> (2001) Dictionary </a:t>
            </a:r>
            <a:r>
              <a:rPr lang="en-GB" dirty="0" err="1" smtClean="0"/>
              <a:t>Env</a:t>
            </a:r>
            <a:r>
              <a:rPr lang="en-GB" dirty="0" smtClean="0"/>
              <a:t> </a:t>
            </a:r>
            <a:r>
              <a:rPr lang="en-GB" dirty="0" err="1" smtClean="0"/>
              <a:t>Sci</a:t>
            </a:r>
            <a:r>
              <a:rPr lang="en-GB" dirty="0" smtClean="0"/>
              <a:t> Tech P191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7FF9D-4E61-4B12-81ED-3E854AA68281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See handout P 6 % years after RIO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7FF9D-4E61-4B12-81ED-3E854AA68281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7FF9D-4E61-4B12-81ED-3E854AA68281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D461F-0A16-48F3-9CDD-70EC83A5AE55}" type="datetimeFigureOut">
              <a:rPr lang="en-US" smtClean="0"/>
              <a:pPr/>
              <a:t>5/26/2009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24FF77-650D-41F4-8A04-34CDBD97D7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D461F-0A16-48F3-9CDD-70EC83A5AE55}" type="datetimeFigureOut">
              <a:rPr lang="en-US" smtClean="0"/>
              <a:pPr/>
              <a:t>5/26/2009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24FF77-650D-41F4-8A04-34CDBD97D7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D461F-0A16-48F3-9CDD-70EC83A5AE55}" type="datetimeFigureOut">
              <a:rPr lang="en-US" smtClean="0"/>
              <a:pPr/>
              <a:t>5/26/2009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24FF77-650D-41F4-8A04-34CDBD97D7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D461F-0A16-48F3-9CDD-70EC83A5AE55}" type="datetimeFigureOut">
              <a:rPr lang="en-US" smtClean="0"/>
              <a:pPr/>
              <a:t>5/26/2009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24FF77-650D-41F4-8A04-34CDBD97D7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D461F-0A16-48F3-9CDD-70EC83A5AE55}" type="datetimeFigureOut">
              <a:rPr lang="en-US" smtClean="0"/>
              <a:pPr/>
              <a:t>5/26/2009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24FF77-650D-41F4-8A04-34CDBD97D7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D461F-0A16-48F3-9CDD-70EC83A5AE55}" type="datetimeFigureOut">
              <a:rPr lang="en-US" smtClean="0"/>
              <a:pPr/>
              <a:t>5/26/2009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24FF77-650D-41F4-8A04-34CDBD97D7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D461F-0A16-48F3-9CDD-70EC83A5AE55}" type="datetimeFigureOut">
              <a:rPr lang="en-US" smtClean="0"/>
              <a:pPr/>
              <a:t>5/26/2009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24FF77-650D-41F4-8A04-34CDBD97D7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D461F-0A16-48F3-9CDD-70EC83A5AE55}" type="datetimeFigureOut">
              <a:rPr lang="en-US" smtClean="0"/>
              <a:pPr/>
              <a:t>5/26/2009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24FF77-650D-41F4-8A04-34CDBD97D7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D461F-0A16-48F3-9CDD-70EC83A5AE55}" type="datetimeFigureOut">
              <a:rPr lang="en-US" smtClean="0"/>
              <a:pPr/>
              <a:t>5/26/2009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24FF77-650D-41F4-8A04-34CDBD97D7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D461F-0A16-48F3-9CDD-70EC83A5AE55}" type="datetimeFigureOut">
              <a:rPr lang="en-US" smtClean="0"/>
              <a:pPr/>
              <a:t>5/26/2009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24FF77-650D-41F4-8A04-34CDBD97D7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D461F-0A16-48F3-9CDD-70EC83A5AE55}" type="datetimeFigureOut">
              <a:rPr lang="en-US" smtClean="0"/>
              <a:pPr/>
              <a:t>5/26/2009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24FF77-650D-41F4-8A04-34CDBD97D7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61D461F-0A16-48F3-9CDD-70EC83A5AE55}" type="datetimeFigureOut">
              <a:rPr lang="en-US" smtClean="0"/>
              <a:pPr/>
              <a:t>5/26/2009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E24FF77-650D-41F4-8A04-34CDBD97D7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bbc.co.uk/iplayer/episode/b00kdr5c/Costing_the_Earth_Whose_Amazon_Is_It_Anywa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7290" y="0"/>
            <a:ext cx="7208706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+mj-lt"/>
              </a:rPr>
              <a:t>Does economics consider ecological value?</a:t>
            </a:r>
            <a:endParaRPr lang="en-GB" dirty="0">
              <a:latin typeface="+mj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1538" y="214290"/>
            <a:ext cx="7854696" cy="1752600"/>
          </a:xfrm>
        </p:spPr>
        <p:txBody>
          <a:bodyPr>
            <a:normAutofit/>
          </a:bodyPr>
          <a:lstStyle/>
          <a:p>
            <a:endParaRPr lang="en-GB" b="1" dirty="0" smtClean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  <p:pic>
        <p:nvPicPr>
          <p:cNvPr id="46082" name="Picture 2" descr="http://www.doga.metu.edu.tr/yeeproject/ecolog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907717"/>
            <a:ext cx="5038730" cy="46835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j-lt"/>
              </a:rPr>
              <a:t>Introduction</a:t>
            </a:r>
            <a:endParaRPr lang="en-GB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dirty="0" smtClean="0">
                <a:latin typeface="+mj-lt"/>
              </a:rPr>
              <a:t>“A population may be too crowded, though all be amply</a:t>
            </a:r>
          </a:p>
          <a:p>
            <a:pPr>
              <a:buNone/>
            </a:pPr>
            <a:r>
              <a:rPr lang="en-GB" dirty="0" smtClean="0">
                <a:latin typeface="+mj-lt"/>
              </a:rPr>
              <a:t>supplied with food and raiment. Nor is there much satisfaction in</a:t>
            </a:r>
          </a:p>
          <a:p>
            <a:pPr>
              <a:buNone/>
            </a:pPr>
            <a:r>
              <a:rPr lang="en-GB" dirty="0" smtClean="0">
                <a:latin typeface="+mj-lt"/>
              </a:rPr>
              <a:t>contemplating the world with nothing left to the spontaneous activity of</a:t>
            </a:r>
          </a:p>
          <a:p>
            <a:pPr>
              <a:buNone/>
            </a:pPr>
            <a:r>
              <a:rPr lang="en-GB" dirty="0" smtClean="0">
                <a:latin typeface="+mj-lt"/>
              </a:rPr>
              <a:t>nature …. If the earth must lose that great portion of its pleasantness</a:t>
            </a:r>
          </a:p>
          <a:p>
            <a:pPr>
              <a:buNone/>
            </a:pPr>
            <a:r>
              <a:rPr lang="en-GB" dirty="0" smtClean="0">
                <a:latin typeface="+mj-lt"/>
              </a:rPr>
              <a:t>which it owes to things that the unlimited increase in wealth and</a:t>
            </a:r>
          </a:p>
          <a:p>
            <a:pPr>
              <a:buNone/>
            </a:pPr>
            <a:r>
              <a:rPr lang="en-GB" dirty="0" smtClean="0">
                <a:latin typeface="+mj-lt"/>
              </a:rPr>
              <a:t>population would extirpate from it, for the mere purpose of enabling it to</a:t>
            </a:r>
          </a:p>
          <a:p>
            <a:pPr>
              <a:buNone/>
            </a:pPr>
            <a:r>
              <a:rPr lang="en-GB" dirty="0" smtClean="0">
                <a:latin typeface="+mj-lt"/>
              </a:rPr>
              <a:t>support a larger, but not a happier or better population, I sincerely</a:t>
            </a:r>
          </a:p>
          <a:p>
            <a:pPr>
              <a:buNone/>
            </a:pPr>
            <a:r>
              <a:rPr lang="en-GB" dirty="0" smtClean="0">
                <a:latin typeface="+mj-lt"/>
              </a:rPr>
              <a:t>hope, for the sake of posterity, that they [human beings] will be content</a:t>
            </a:r>
          </a:p>
          <a:p>
            <a:pPr>
              <a:buNone/>
            </a:pPr>
            <a:r>
              <a:rPr lang="en-GB" dirty="0" smtClean="0">
                <a:latin typeface="+mj-lt"/>
              </a:rPr>
              <a:t>to be stationary [no population or economic growth] long before</a:t>
            </a:r>
          </a:p>
          <a:p>
            <a:pPr>
              <a:buNone/>
            </a:pPr>
            <a:r>
              <a:rPr lang="en-GB" dirty="0" smtClean="0">
                <a:latin typeface="+mj-lt"/>
              </a:rPr>
              <a:t>necessity compels them to it.”  </a:t>
            </a:r>
          </a:p>
          <a:p>
            <a:pPr>
              <a:buNone/>
            </a:pPr>
            <a:endParaRPr lang="en-GB" dirty="0" smtClean="0">
              <a:latin typeface="+mj-lt"/>
            </a:endParaRPr>
          </a:p>
          <a:p>
            <a:pPr>
              <a:buNone/>
            </a:pPr>
            <a:r>
              <a:rPr lang="en-GB" dirty="0" smtClean="0">
                <a:latin typeface="+mj-lt"/>
              </a:rPr>
              <a:t>Mill (1857: 97) </a:t>
            </a:r>
          </a:p>
          <a:p>
            <a:pPr>
              <a:buNone/>
            </a:pPr>
            <a:endParaRPr lang="en-GB" i="1" dirty="0" smtClean="0">
              <a:solidFill>
                <a:schemeClr val="tx2">
                  <a:lumMod val="40000"/>
                  <a:lumOff val="60000"/>
                </a:schemeClr>
              </a:solidFill>
              <a:latin typeface="+mj-lt"/>
            </a:endParaRPr>
          </a:p>
          <a:p>
            <a:pPr>
              <a:buNone/>
            </a:pPr>
            <a:r>
              <a:rPr lang="en-GB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</a:rPr>
              <a:t>What is the significance of this quote?</a:t>
            </a:r>
          </a:p>
          <a:p>
            <a:endParaRPr lang="en-GB" dirty="0">
              <a:latin typeface="+mj-lt"/>
            </a:endParaRPr>
          </a:p>
        </p:txBody>
      </p:sp>
      <p:pic>
        <p:nvPicPr>
          <p:cNvPr id="4" name="Picture 2" descr="http://www.core.org.cn/NR/rdonlyres/Economics/14-475Spring-2005/7C465EEC-7B71-45FE-9C36-48FD1CE057DD/0/chp_smokestac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5000636"/>
            <a:ext cx="2285988" cy="16328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852" y="0"/>
            <a:ext cx="8229600" cy="1143000"/>
          </a:xfrm>
        </p:spPr>
        <p:txBody>
          <a:bodyPr/>
          <a:lstStyle/>
          <a:p>
            <a:r>
              <a:rPr lang="en-GB" dirty="0" smtClean="0">
                <a:latin typeface="+mj-lt"/>
              </a:rPr>
              <a:t>Definition: Economics</a:t>
            </a:r>
            <a:endParaRPr lang="en-GB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000108"/>
            <a:ext cx="8229600" cy="4817748"/>
          </a:xfrm>
        </p:spPr>
        <p:txBody>
          <a:bodyPr>
            <a:noAutofit/>
          </a:bodyPr>
          <a:lstStyle/>
          <a:p>
            <a:r>
              <a:rPr lang="en-GB" sz="1600" dirty="0" smtClean="0">
                <a:latin typeface="+mj-lt"/>
              </a:rPr>
              <a:t>The study of the ways in which people choose what to make of whatever resources they can get, and the ways in which they conduct and organise matters of exchange. (</a:t>
            </a:r>
            <a:r>
              <a:rPr lang="en-GB" sz="1600" dirty="0" err="1" smtClean="0">
                <a:latin typeface="+mj-lt"/>
              </a:rPr>
              <a:t>Porteous</a:t>
            </a:r>
            <a:r>
              <a:rPr lang="en-GB" sz="1600" dirty="0" smtClean="0">
                <a:latin typeface="+mj-lt"/>
              </a:rPr>
              <a:t>, 2001:191) </a:t>
            </a:r>
          </a:p>
          <a:p>
            <a:r>
              <a:rPr lang="en-GB" sz="1600" dirty="0" smtClean="0">
                <a:latin typeface="+mj-lt"/>
              </a:rPr>
              <a:t>The basic propositions relate to matters of human psychology:</a:t>
            </a:r>
          </a:p>
          <a:p>
            <a:pPr lvl="1"/>
            <a:r>
              <a:rPr lang="en-GB" sz="1600" dirty="0" smtClean="0">
                <a:latin typeface="+mj-lt"/>
              </a:rPr>
              <a:t>Values</a:t>
            </a:r>
          </a:p>
          <a:p>
            <a:pPr lvl="1"/>
            <a:r>
              <a:rPr lang="en-GB" sz="1600" dirty="0" smtClean="0">
                <a:latin typeface="+mj-lt"/>
              </a:rPr>
              <a:t> Integrity</a:t>
            </a:r>
          </a:p>
          <a:p>
            <a:pPr lvl="1"/>
            <a:r>
              <a:rPr lang="en-GB" sz="1600" dirty="0" smtClean="0">
                <a:latin typeface="+mj-lt"/>
              </a:rPr>
              <a:t> Justice</a:t>
            </a:r>
          </a:p>
          <a:p>
            <a:pPr lvl="1"/>
            <a:r>
              <a:rPr lang="en-GB" sz="1600" dirty="0" smtClean="0">
                <a:latin typeface="+mj-lt"/>
              </a:rPr>
              <a:t>Demand</a:t>
            </a:r>
          </a:p>
          <a:p>
            <a:pPr lvl="1"/>
            <a:r>
              <a:rPr lang="en-GB" sz="1600" dirty="0" smtClean="0">
                <a:latin typeface="+mj-lt"/>
              </a:rPr>
              <a:t>Supply</a:t>
            </a:r>
          </a:p>
          <a:p>
            <a:pPr lvl="1"/>
            <a:r>
              <a:rPr lang="en-GB" sz="1600" dirty="0" smtClean="0">
                <a:latin typeface="+mj-lt"/>
              </a:rPr>
              <a:t>Consumption</a:t>
            </a:r>
          </a:p>
          <a:p>
            <a:pPr lvl="1"/>
            <a:r>
              <a:rPr lang="en-GB" sz="1600" dirty="0" smtClean="0">
                <a:latin typeface="+mj-lt"/>
              </a:rPr>
              <a:t>Inducements and consumption</a:t>
            </a:r>
          </a:p>
          <a:p>
            <a:r>
              <a:rPr lang="en-GB" sz="1600" dirty="0" smtClean="0">
                <a:latin typeface="+mj-lt"/>
              </a:rPr>
              <a:t>Criticisms of the role of economics in our society are:</a:t>
            </a:r>
          </a:p>
          <a:p>
            <a:pPr lvl="1"/>
            <a:r>
              <a:rPr lang="en-GB" sz="1600" dirty="0" smtClean="0">
                <a:latin typeface="+mj-lt"/>
              </a:rPr>
              <a:t>Galbraith (The new industrial state, 1968)</a:t>
            </a:r>
          </a:p>
          <a:p>
            <a:pPr lvl="1"/>
            <a:r>
              <a:rPr lang="en-GB" sz="1600" dirty="0" smtClean="0">
                <a:latin typeface="+mj-lt"/>
              </a:rPr>
              <a:t>Schumacher (Small is beautiful, 1973) </a:t>
            </a:r>
          </a:p>
          <a:p>
            <a:pPr lvl="1"/>
            <a:r>
              <a:rPr lang="en-GB" sz="1600" dirty="0" err="1" smtClean="0">
                <a:latin typeface="+mj-lt"/>
              </a:rPr>
              <a:t>Mischan</a:t>
            </a:r>
            <a:endParaRPr lang="en-GB" sz="1600" dirty="0" smtClean="0">
              <a:latin typeface="+mj-lt"/>
            </a:endParaRPr>
          </a:p>
          <a:p>
            <a:pPr lvl="1"/>
            <a:r>
              <a:rPr lang="en-GB" sz="1600" dirty="0" err="1" smtClean="0">
                <a:latin typeface="+mj-lt"/>
              </a:rPr>
              <a:t>Boulding</a:t>
            </a:r>
            <a:endParaRPr lang="en-GB" sz="1600" dirty="0" smtClean="0">
              <a:latin typeface="+mj-lt"/>
            </a:endParaRPr>
          </a:p>
        </p:txBody>
      </p:sp>
      <p:pic>
        <p:nvPicPr>
          <p:cNvPr id="44034" name="Picture 2" descr="http://www.samhaskinsblog.com/wp-content/uploads/2007/08/The-Ecology-Man-Sprd-0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2598910"/>
            <a:ext cx="3143240" cy="42590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68394" y="6396054"/>
            <a:ext cx="1575606" cy="461946"/>
          </a:xfrm>
        </p:spPr>
        <p:txBody>
          <a:bodyPr>
            <a:normAutofit fontScale="47500" lnSpcReduction="20000"/>
          </a:bodyPr>
          <a:lstStyle/>
          <a:p>
            <a:r>
              <a:rPr lang="en-GB" dirty="0" smtClean="0"/>
              <a:t>Hanley et al, 2009: 9)</a:t>
            </a:r>
            <a:endParaRPr lang="en-GB" dirty="0"/>
          </a:p>
        </p:txBody>
      </p:sp>
      <p:pic>
        <p:nvPicPr>
          <p:cNvPr id="4813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0"/>
            <a:ext cx="695436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latin typeface="+mj-lt"/>
              </a:rPr>
              <a:t/>
            </a:r>
            <a:br>
              <a:rPr lang="en-GB" b="1" dirty="0" smtClean="0">
                <a:latin typeface="+mj-lt"/>
              </a:rPr>
            </a:br>
            <a:r>
              <a:rPr lang="en-GB" b="1" dirty="0" smtClean="0">
                <a:latin typeface="+mj-lt"/>
              </a:rPr>
              <a:t/>
            </a:r>
            <a:br>
              <a:rPr lang="en-GB" b="1" dirty="0" smtClean="0">
                <a:latin typeface="+mj-lt"/>
              </a:rPr>
            </a:br>
            <a:r>
              <a:rPr lang="en-GB" b="1" dirty="0" smtClean="0">
                <a:latin typeface="+mj-lt"/>
              </a:rPr>
              <a:t/>
            </a:r>
            <a:br>
              <a:rPr lang="en-GB" b="1" dirty="0" smtClean="0">
                <a:latin typeface="+mj-lt"/>
              </a:rPr>
            </a:br>
            <a:r>
              <a:rPr lang="en-GB" b="1" dirty="0" smtClean="0">
                <a:latin typeface="+mj-lt"/>
              </a:rPr>
              <a:t/>
            </a:r>
            <a:br>
              <a:rPr lang="en-GB" b="1" dirty="0" smtClean="0">
                <a:latin typeface="+mj-lt"/>
              </a:rPr>
            </a:br>
            <a:r>
              <a:rPr lang="en-GB" b="1" dirty="0" smtClean="0"/>
              <a:t>Seven Economic Principles: </a:t>
            </a:r>
            <a:r>
              <a:rPr lang="en-GB" b="1" dirty="0" err="1" smtClean="0"/>
              <a:t>Mankiw</a:t>
            </a:r>
            <a:r>
              <a:rPr lang="en-GB" b="1" dirty="0" smtClean="0">
                <a:latin typeface="+mj-lt"/>
              </a:rPr>
              <a:t/>
            </a:r>
            <a:br>
              <a:rPr lang="en-GB" b="1" dirty="0" smtClean="0">
                <a:latin typeface="+mj-lt"/>
              </a:rPr>
            </a:br>
            <a:r>
              <a:rPr lang="en-GB" b="1" dirty="0" smtClean="0">
                <a:latin typeface="+mj-lt"/>
              </a:rPr>
              <a:t/>
            </a:r>
            <a:br>
              <a:rPr lang="en-GB" b="1" dirty="0" smtClean="0">
                <a:latin typeface="+mj-lt"/>
              </a:rPr>
            </a:br>
            <a:r>
              <a:rPr lang="en-GB" b="1" dirty="0" smtClean="0">
                <a:latin typeface="+mj-lt"/>
              </a:rPr>
              <a:t/>
            </a:r>
            <a:br>
              <a:rPr lang="en-GB" b="1" dirty="0" smtClean="0">
                <a:latin typeface="+mj-lt"/>
              </a:rPr>
            </a:br>
            <a:endParaRPr lang="en-GB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0100" y="1857364"/>
            <a:ext cx="5786478" cy="5000636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>
                <a:latin typeface="+mj-lt"/>
              </a:rPr>
              <a:t>The foundations of microeconomics are based on a few</a:t>
            </a:r>
          </a:p>
          <a:p>
            <a:r>
              <a:rPr lang="en-GB" dirty="0" smtClean="0">
                <a:latin typeface="+mj-lt"/>
              </a:rPr>
              <a:t>principles that can be applied in most situations.</a:t>
            </a:r>
          </a:p>
          <a:p>
            <a:pPr lvl="1"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How People Make Decisions:</a:t>
            </a:r>
          </a:p>
          <a:p>
            <a:pPr lvl="1">
              <a:buNone/>
            </a:pPr>
            <a:r>
              <a:rPr lang="en-GB" dirty="0" smtClean="0">
                <a:latin typeface="+mj-lt"/>
              </a:rPr>
              <a:t>1. People (and society) face tradeoffs.</a:t>
            </a:r>
          </a:p>
          <a:p>
            <a:pPr lvl="1">
              <a:buNone/>
            </a:pPr>
            <a:r>
              <a:rPr lang="en-GB" dirty="0" smtClean="0">
                <a:latin typeface="+mj-lt"/>
              </a:rPr>
              <a:t>2. The cost of something is what you have to give up for it.</a:t>
            </a:r>
          </a:p>
          <a:p>
            <a:pPr lvl="1">
              <a:buNone/>
            </a:pPr>
            <a:r>
              <a:rPr lang="en-GB" dirty="0" smtClean="0">
                <a:latin typeface="+mj-lt"/>
              </a:rPr>
              <a:t>3. Rational people think at the margin.</a:t>
            </a:r>
          </a:p>
          <a:p>
            <a:pPr lvl="1">
              <a:buNone/>
            </a:pPr>
            <a:r>
              <a:rPr lang="en-GB" dirty="0" smtClean="0">
                <a:latin typeface="+mj-lt"/>
              </a:rPr>
              <a:t>4. People respond to incentives.</a:t>
            </a:r>
          </a:p>
          <a:p>
            <a:pPr lvl="1"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How People Interact</a:t>
            </a:r>
            <a:r>
              <a:rPr lang="en-GB" dirty="0" smtClean="0">
                <a:latin typeface="+mj-lt"/>
              </a:rPr>
              <a:t>:</a:t>
            </a:r>
          </a:p>
          <a:p>
            <a:pPr lvl="1">
              <a:buNone/>
            </a:pPr>
            <a:r>
              <a:rPr lang="en-GB" dirty="0" smtClean="0">
                <a:latin typeface="+mj-lt"/>
              </a:rPr>
              <a:t>5. Trade makes people better off.</a:t>
            </a:r>
          </a:p>
          <a:p>
            <a:pPr lvl="1">
              <a:buNone/>
            </a:pPr>
            <a:r>
              <a:rPr lang="en-GB" dirty="0" smtClean="0">
                <a:latin typeface="+mj-lt"/>
              </a:rPr>
              <a:t>6. Markets are usually a good way of organizing things.</a:t>
            </a:r>
          </a:p>
          <a:p>
            <a:pPr lvl="1">
              <a:buNone/>
            </a:pPr>
            <a:r>
              <a:rPr lang="en-GB" dirty="0" smtClean="0">
                <a:latin typeface="+mj-lt"/>
              </a:rPr>
              <a:t>7. Governments can sometimes improve on market</a:t>
            </a:r>
          </a:p>
          <a:p>
            <a:pPr lvl="1">
              <a:buNone/>
            </a:pPr>
            <a:r>
              <a:rPr lang="en-GB" dirty="0" smtClean="0">
                <a:latin typeface="+mj-lt"/>
              </a:rPr>
              <a:t>outcomes.</a:t>
            </a:r>
          </a:p>
          <a:p>
            <a:endParaRPr lang="en-GB" dirty="0">
              <a:latin typeface="+mj-lt"/>
            </a:endParaRPr>
          </a:p>
        </p:txBody>
      </p:sp>
      <p:pic>
        <p:nvPicPr>
          <p:cNvPr id="41986" name="Picture 2" descr="http://www.booknear.com/images/The-Ecology-of-Commerce-0887307043-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66147" y="1928802"/>
            <a:ext cx="2377853" cy="36671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8662" y="142852"/>
            <a:ext cx="7729534" cy="1143000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+mj-lt"/>
              </a:rPr>
              <a:t>Economics and the Environment</a:t>
            </a:r>
            <a:endParaRPr lang="en-GB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1538" y="1357298"/>
            <a:ext cx="6072230" cy="5286412"/>
          </a:xfrm>
        </p:spPr>
        <p:txBody>
          <a:bodyPr>
            <a:normAutofit fontScale="40000" lnSpcReduction="20000"/>
          </a:bodyPr>
          <a:lstStyle/>
          <a:p>
            <a:pPr algn="ctr">
              <a:buNone/>
            </a:pPr>
            <a:r>
              <a:rPr lang="en-GB" sz="3600" i="1" dirty="0" smtClean="0">
                <a:latin typeface="+mj-lt"/>
              </a:rPr>
              <a:t>“Economic ideas are always and intimately a product of their</a:t>
            </a:r>
          </a:p>
          <a:p>
            <a:pPr algn="ctr">
              <a:buNone/>
            </a:pPr>
            <a:r>
              <a:rPr lang="en-GB" sz="3600" i="1" dirty="0" smtClean="0">
                <a:latin typeface="+mj-lt"/>
              </a:rPr>
              <a:t>own time and place, they cannot be seen apart from the</a:t>
            </a:r>
          </a:p>
          <a:p>
            <a:pPr algn="ctr">
              <a:buNone/>
            </a:pPr>
            <a:r>
              <a:rPr lang="en-GB" sz="3600" i="1" dirty="0" smtClean="0">
                <a:latin typeface="+mj-lt"/>
              </a:rPr>
              <a:t>world we interpret.” </a:t>
            </a:r>
            <a:r>
              <a:rPr lang="en-GB" sz="3600" dirty="0" smtClean="0">
                <a:latin typeface="+mj-lt"/>
              </a:rPr>
              <a:t>(Galbraith, 1987: 56)</a:t>
            </a:r>
          </a:p>
          <a:p>
            <a:pPr>
              <a:buNone/>
            </a:pPr>
            <a:endParaRPr lang="en-GB" sz="3600" dirty="0" smtClean="0">
              <a:latin typeface="+mj-lt"/>
            </a:endParaRPr>
          </a:p>
          <a:p>
            <a:pPr>
              <a:buNone/>
            </a:pPr>
            <a:r>
              <a:rPr lang="en-GB" sz="5100" b="1" dirty="0" smtClean="0">
                <a:latin typeface="+mj-lt"/>
              </a:rPr>
              <a:t>Resource Economics</a:t>
            </a:r>
            <a:r>
              <a:rPr lang="en-GB" sz="3600" dirty="0" smtClean="0">
                <a:latin typeface="+mj-lt"/>
              </a:rPr>
              <a:t> - emerged in the 1930’s.</a:t>
            </a:r>
          </a:p>
          <a:p>
            <a:pPr>
              <a:buNone/>
            </a:pPr>
            <a:r>
              <a:rPr lang="en-GB" sz="3600" dirty="0" smtClean="0">
                <a:latin typeface="+mj-lt"/>
              </a:rPr>
              <a:t>– How do we manage fixed or renewable resources over time?</a:t>
            </a:r>
          </a:p>
          <a:p>
            <a:pPr lvl="2">
              <a:buNone/>
            </a:pPr>
            <a:r>
              <a:rPr lang="en-GB" sz="2900" dirty="0" smtClean="0">
                <a:latin typeface="+mj-lt"/>
              </a:rPr>
              <a:t>• Non-renewable (fixed) resources (e.g. oil).</a:t>
            </a:r>
          </a:p>
          <a:p>
            <a:pPr lvl="2">
              <a:buNone/>
            </a:pPr>
            <a:r>
              <a:rPr lang="en-GB" sz="2900" dirty="0" smtClean="0">
                <a:latin typeface="+mj-lt"/>
              </a:rPr>
              <a:t>• Renewable resources (fisheries).</a:t>
            </a:r>
          </a:p>
          <a:p>
            <a:pPr>
              <a:buNone/>
            </a:pPr>
            <a:r>
              <a:rPr lang="en-GB" sz="5100" b="1" dirty="0" smtClean="0">
                <a:latin typeface="+mj-lt"/>
              </a:rPr>
              <a:t>Environmental Economics </a:t>
            </a:r>
            <a:r>
              <a:rPr lang="en-GB" sz="3600" dirty="0" smtClean="0">
                <a:latin typeface="+mj-lt"/>
              </a:rPr>
              <a:t>– emerged in the 1960’s.</a:t>
            </a:r>
          </a:p>
          <a:p>
            <a:pPr>
              <a:buNone/>
            </a:pPr>
            <a:r>
              <a:rPr lang="en-GB" sz="3600" dirty="0" smtClean="0">
                <a:latin typeface="+mj-lt"/>
              </a:rPr>
              <a:t>– What are efficient levels of pollution, and how do we cost-effectively</a:t>
            </a:r>
          </a:p>
          <a:p>
            <a:pPr>
              <a:buNone/>
            </a:pPr>
            <a:r>
              <a:rPr lang="en-GB" sz="3600" dirty="0" smtClean="0">
                <a:latin typeface="+mj-lt"/>
              </a:rPr>
              <a:t>reach them?</a:t>
            </a:r>
          </a:p>
          <a:p>
            <a:pPr lvl="2">
              <a:buNone/>
            </a:pPr>
            <a:r>
              <a:rPr lang="en-GB" sz="2900" dirty="0" smtClean="0">
                <a:latin typeface="+mj-lt"/>
              </a:rPr>
              <a:t>• Benefit-cost analysis.</a:t>
            </a:r>
          </a:p>
          <a:p>
            <a:pPr lvl="2">
              <a:buNone/>
            </a:pPr>
            <a:r>
              <a:rPr lang="en-GB" sz="2900" dirty="0" smtClean="0">
                <a:latin typeface="+mj-lt"/>
              </a:rPr>
              <a:t>• Policy design.</a:t>
            </a:r>
          </a:p>
          <a:p>
            <a:pPr>
              <a:buNone/>
            </a:pPr>
            <a:r>
              <a:rPr lang="en-GB" sz="5100" b="1" dirty="0" smtClean="0">
                <a:latin typeface="+mj-lt"/>
              </a:rPr>
              <a:t>Ecological Economics </a:t>
            </a:r>
            <a:r>
              <a:rPr lang="en-GB" sz="3600" dirty="0" smtClean="0">
                <a:latin typeface="+mj-lt"/>
              </a:rPr>
              <a:t>– emergent.</a:t>
            </a:r>
          </a:p>
          <a:p>
            <a:pPr>
              <a:buNone/>
            </a:pPr>
            <a:r>
              <a:rPr lang="en-GB" sz="3600" dirty="0" smtClean="0">
                <a:latin typeface="+mj-lt"/>
              </a:rPr>
              <a:t>– What is appropriate size of economy relative to ecological limits?</a:t>
            </a:r>
          </a:p>
          <a:p>
            <a:pPr lvl="2">
              <a:buNone/>
            </a:pPr>
            <a:r>
              <a:rPr lang="en-GB" sz="2900" dirty="0" smtClean="0">
                <a:latin typeface="+mj-lt"/>
              </a:rPr>
              <a:t>• Extends tools of environmental and resource economics in the</a:t>
            </a:r>
          </a:p>
          <a:p>
            <a:pPr lvl="2">
              <a:buNone/>
            </a:pPr>
            <a:r>
              <a:rPr lang="en-GB" sz="2900" dirty="0" smtClean="0">
                <a:latin typeface="+mj-lt"/>
              </a:rPr>
              <a:t>context of sustainability and ecosystem resilience.</a:t>
            </a:r>
          </a:p>
          <a:p>
            <a:endParaRPr lang="en-GB" dirty="0">
              <a:latin typeface="+mj-lt"/>
            </a:endParaRPr>
          </a:p>
        </p:txBody>
      </p:sp>
      <p:pic>
        <p:nvPicPr>
          <p:cNvPr id="40962" name="Picture 2" descr="http://www.gerrymarten.com/images/human-ecology-bi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1785926"/>
            <a:ext cx="2428860" cy="35758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8662" y="285728"/>
            <a:ext cx="7729534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atin typeface="+mj-lt"/>
              </a:rPr>
              <a:t>Modern environmental economics</a:t>
            </a:r>
            <a:br>
              <a:rPr lang="en-GB" b="1" dirty="0" smtClean="0">
                <a:latin typeface="+mj-lt"/>
              </a:rPr>
            </a:br>
            <a:endParaRPr lang="en-GB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8662" y="2571744"/>
            <a:ext cx="6643734" cy="5214974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latin typeface="+mj-lt"/>
              </a:rPr>
              <a:t>Dates from 1960s</a:t>
            </a:r>
          </a:p>
          <a:p>
            <a:r>
              <a:rPr lang="en-GB" dirty="0" smtClean="0">
                <a:latin typeface="+mj-lt"/>
              </a:rPr>
              <a:t>An explosion of research since the 1990s, with increasing focus on developing countries</a:t>
            </a:r>
          </a:p>
          <a:p>
            <a:r>
              <a:rPr lang="en-GB" dirty="0" smtClean="0">
                <a:latin typeface="+mj-lt"/>
              </a:rPr>
              <a:t>Development economists largely ignored environmental</a:t>
            </a:r>
          </a:p>
          <a:p>
            <a:pPr>
              <a:buNone/>
            </a:pPr>
            <a:r>
              <a:rPr lang="en-GB" dirty="0" smtClean="0">
                <a:latin typeface="+mj-lt"/>
              </a:rPr>
              <a:t>	considerations until late 1980s</a:t>
            </a:r>
          </a:p>
          <a:p>
            <a:pPr lvl="1"/>
            <a:r>
              <a:rPr lang="en-GB" dirty="0" smtClean="0">
                <a:latin typeface="+mj-lt"/>
              </a:rPr>
              <a:t>Trained in economics departments: Focus on labour and capital (neoclassical growth theory)</a:t>
            </a:r>
          </a:p>
          <a:p>
            <a:pPr lvl="1"/>
            <a:r>
              <a:rPr lang="en-GB" dirty="0" smtClean="0">
                <a:latin typeface="+mj-lt"/>
              </a:rPr>
              <a:t>Limited data on trends in environmental quality</a:t>
            </a:r>
          </a:p>
          <a:p>
            <a:pPr lvl="1"/>
            <a:r>
              <a:rPr lang="en-GB" dirty="0" smtClean="0">
                <a:latin typeface="+mj-lt"/>
              </a:rPr>
              <a:t>Very few countries had environmental monitoring stations</a:t>
            </a:r>
          </a:p>
          <a:p>
            <a:pPr lvl="1">
              <a:buNone/>
            </a:pPr>
            <a:r>
              <a:rPr lang="en-GB" dirty="0" smtClean="0">
                <a:latin typeface="+mj-lt"/>
              </a:rPr>
              <a:t>before the first “Earth Summit” (Stockholm, 1972)</a:t>
            </a:r>
          </a:p>
          <a:p>
            <a:endParaRPr lang="en-GB" dirty="0" smtClean="0">
              <a:latin typeface="+mj-lt"/>
            </a:endParaRPr>
          </a:p>
          <a:p>
            <a:pPr lvl="1">
              <a:buNone/>
            </a:pPr>
            <a:endParaRPr lang="en-GB" dirty="0" smtClean="0">
              <a:latin typeface="+mj-lt"/>
            </a:endParaRPr>
          </a:p>
          <a:p>
            <a:endParaRPr lang="en-GB" dirty="0" smtClean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  <p:pic>
        <p:nvPicPr>
          <p:cNvPr id="39938" name="Picture 2" descr="http://www.samhaskinsblog.com/wp-content/uploads/2007/08/The-Ecology-Man-Sprd-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1"/>
            <a:ext cx="1857356" cy="25167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j-lt"/>
              </a:rPr>
              <a:t>Development Economics Cont’d</a:t>
            </a:r>
            <a:endParaRPr lang="en-GB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>
                <a:latin typeface="+mj-lt"/>
              </a:rPr>
              <a:t>• Environmental and development economics are increasingly</a:t>
            </a:r>
          </a:p>
          <a:p>
            <a:pPr>
              <a:buNone/>
            </a:pPr>
            <a:r>
              <a:rPr lang="en-GB" dirty="0" smtClean="0">
                <a:latin typeface="+mj-lt"/>
              </a:rPr>
              <a:t>	coming together</a:t>
            </a:r>
          </a:p>
          <a:p>
            <a:pPr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– Second “Earth Summit” (Rio de Janeiro, 1992)</a:t>
            </a:r>
          </a:p>
          <a:p>
            <a:pPr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– Third “Earth Summit” (Johannesburg, 2002)</a:t>
            </a:r>
          </a:p>
          <a:p>
            <a:pPr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	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  <a:t>Read The Report of the Commission on Global Governance (1995) Our Global Neighbourhood  p144-151 discuss</a:t>
            </a:r>
          </a:p>
          <a:p>
            <a:endParaRPr lang="en-GB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latin typeface="+mj-lt"/>
              </a:rPr>
              <a:t>Environmental economics</a:t>
            </a:r>
            <a:br>
              <a:rPr lang="en-GB" b="1" dirty="0" smtClean="0">
                <a:latin typeface="+mj-lt"/>
              </a:rPr>
            </a:br>
            <a:endParaRPr lang="en-GB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8662" y="1643050"/>
            <a:ext cx="7758138" cy="4929222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1. Pays particular attention to the </a:t>
            </a:r>
            <a:r>
              <a:rPr lang="en-GB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benefits of improvements in</a:t>
            </a:r>
          </a:p>
          <a:p>
            <a:pPr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environmental quality …</a:t>
            </a:r>
          </a:p>
          <a:p>
            <a:r>
              <a:rPr lang="en-GB" dirty="0" smtClean="0">
                <a:latin typeface="+mj-lt"/>
              </a:rPr>
              <a:t>Benefits include more than impacts on industrial output and are typically nonmonetary</a:t>
            </a:r>
          </a:p>
          <a:p>
            <a:pPr>
              <a:buNone/>
            </a:pPr>
            <a:r>
              <a:rPr lang="en-GB" dirty="0" smtClean="0">
                <a:latin typeface="+mj-lt"/>
              </a:rPr>
              <a:t>		Much of environmental economics is concerned with the 	monetary </a:t>
            </a:r>
            <a:r>
              <a:rPr lang="en-GB" i="1" dirty="0" smtClean="0">
                <a:latin typeface="+mj-lt"/>
              </a:rPr>
              <a:t>valuation of such benefits</a:t>
            </a:r>
          </a:p>
          <a:p>
            <a:r>
              <a:rPr lang="en-GB" dirty="0" smtClean="0">
                <a:latin typeface="+mj-lt"/>
              </a:rPr>
              <a:t>Benefits from a human welfare standpoint</a:t>
            </a:r>
          </a:p>
          <a:p>
            <a:pPr>
              <a:buNone/>
            </a:pPr>
            <a:endParaRPr lang="en-GB" dirty="0" smtClean="0">
              <a:latin typeface="+mj-lt"/>
            </a:endParaRPr>
          </a:p>
          <a:p>
            <a:pPr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2. . . . without ignoring the </a:t>
            </a:r>
            <a:r>
              <a:rPr lang="en-GB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costs of achieving those improvements</a:t>
            </a:r>
            <a:endParaRPr lang="en-GB" dirty="0" smtClean="0">
              <a:latin typeface="+mj-lt"/>
            </a:endParaRPr>
          </a:p>
          <a:p>
            <a:r>
              <a:rPr lang="en-GB" dirty="0" smtClean="0">
                <a:latin typeface="+mj-lt"/>
              </a:rPr>
              <a:t>Environmental economists support environmental protection when</a:t>
            </a:r>
          </a:p>
          <a:p>
            <a:pPr>
              <a:buNone/>
            </a:pPr>
            <a:r>
              <a:rPr lang="en-GB" dirty="0" smtClean="0">
                <a:latin typeface="+mj-lt"/>
              </a:rPr>
              <a:t>	the benefits exceed the costs: </a:t>
            </a:r>
            <a:r>
              <a:rPr lang="en-GB" i="1" dirty="0" smtClean="0">
                <a:latin typeface="+mj-lt"/>
              </a:rPr>
              <a:t>benefit-cost analysis</a:t>
            </a:r>
          </a:p>
          <a:p>
            <a:r>
              <a:rPr lang="en-GB" dirty="0" smtClean="0">
                <a:latin typeface="+mj-lt"/>
              </a:rPr>
              <a:t>Costs include more than direct costs of protection: </a:t>
            </a:r>
            <a:r>
              <a:rPr lang="en-GB" i="1" dirty="0" smtClean="0">
                <a:latin typeface="+mj-lt"/>
              </a:rPr>
              <a:t>Opportunity costs typically very important</a:t>
            </a:r>
          </a:p>
          <a:p>
            <a:r>
              <a:rPr lang="en-GB" i="1" dirty="0" smtClean="0">
                <a:latin typeface="+mj-lt"/>
              </a:rPr>
              <a:t>Time frames: intergenerational</a:t>
            </a:r>
          </a:p>
          <a:p>
            <a:endParaRPr lang="en-GB" dirty="0" smtClean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latin typeface="+mj-lt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85720" y="928670"/>
            <a:ext cx="9050152" cy="5572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3"/>
          <p:cNvSpPr txBox="1"/>
          <p:nvPr/>
        </p:nvSpPr>
        <p:spPr>
          <a:xfrm>
            <a:off x="4857752" y="1142984"/>
            <a:ext cx="4286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+mj-lt"/>
              </a:rPr>
              <a:t>Also </a:t>
            </a:r>
            <a:r>
              <a:rPr lang="en-GB" dirty="0" err="1" smtClean="0">
                <a:latin typeface="+mj-lt"/>
              </a:rPr>
              <a:t>Panayotu</a:t>
            </a:r>
            <a:r>
              <a:rPr lang="en-GB" dirty="0" smtClean="0">
                <a:latin typeface="+mj-lt"/>
              </a:rPr>
              <a:t> (1996), </a:t>
            </a:r>
            <a:r>
              <a:rPr lang="en-GB" dirty="0" err="1" smtClean="0">
                <a:latin typeface="+mj-lt"/>
              </a:rPr>
              <a:t>Warford</a:t>
            </a:r>
            <a:r>
              <a:rPr lang="en-GB" dirty="0" smtClean="0">
                <a:latin typeface="+mj-lt"/>
              </a:rPr>
              <a:t> (1997)</a:t>
            </a:r>
            <a:endParaRPr lang="en-GB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we assess economic value?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>
                <a:latin typeface="+mj-lt"/>
              </a:rPr>
              <a:t>No consensus </a:t>
            </a:r>
          </a:p>
          <a:p>
            <a:r>
              <a:rPr lang="en-GB" dirty="0" smtClean="0">
                <a:latin typeface="+mj-lt"/>
              </a:rPr>
              <a:t>But many methods inform environmental policy</a:t>
            </a:r>
          </a:p>
          <a:p>
            <a:r>
              <a:rPr lang="en-GB" dirty="0" smtClean="0">
                <a:latin typeface="+mj-lt"/>
              </a:rPr>
              <a:t>One example</a:t>
            </a:r>
          </a:p>
          <a:p>
            <a:pPr lvl="1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Life Cycle Impact Assessment (LCIA).</a:t>
            </a:r>
          </a:p>
          <a:p>
            <a:pPr lvl="1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The LCIA was first developed as a method to evaluate the impacts of a product or service over its entire life.</a:t>
            </a:r>
          </a:p>
          <a:p>
            <a:pPr lvl="1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LCIA can provide a simple, yet comprehensive, evaluation of environmental impacts covering many divergent environmental aspects. </a:t>
            </a:r>
          </a:p>
          <a:p>
            <a:pPr lvl="1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The results of the evaluation are expressed in such a way that non-experts can understand them. </a:t>
            </a:r>
          </a:p>
          <a:p>
            <a:pPr lvl="1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Accuracy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143000"/>
          </a:xfrm>
        </p:spPr>
        <p:txBody>
          <a:bodyPr>
            <a:noAutofit/>
          </a:bodyPr>
          <a:lstStyle/>
          <a:p>
            <a:r>
              <a:rPr lang="en-GB" sz="4000" dirty="0" smtClean="0">
                <a:latin typeface="+mj-lt"/>
              </a:rPr>
              <a:t>Measurement: </a:t>
            </a:r>
            <a:r>
              <a:rPr lang="en-GB" sz="4000" dirty="0" smtClean="0"/>
              <a:t>E</a:t>
            </a:r>
            <a:r>
              <a:rPr lang="en-GB" sz="4000" dirty="0" smtClean="0">
                <a:latin typeface="+mj-lt"/>
              </a:rPr>
              <a:t>nvironmental Impacts</a:t>
            </a:r>
            <a:endParaRPr lang="en-GB" sz="4000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+mj-lt"/>
              </a:rPr>
              <a:t>Environmental impacts are assessed by first using natural sciences such as epidemiology, ecology, mathematical biology, toxicity, atmospheric science, and forestry in order to integrate environmental impacts. Next, a project is assessed using economics, sociology, psychology, and other social science analyses. </a:t>
            </a:r>
          </a:p>
          <a:p>
            <a:endParaRPr lang="en-GB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8662" y="428604"/>
            <a:ext cx="7300938" cy="1143000"/>
          </a:xfrm>
        </p:spPr>
        <p:txBody>
          <a:bodyPr/>
          <a:lstStyle/>
          <a:p>
            <a:r>
              <a:rPr lang="en-GB" dirty="0" smtClean="0">
                <a:latin typeface="+mj-lt"/>
              </a:rPr>
              <a:t>   </a:t>
            </a:r>
            <a:r>
              <a:rPr lang="en-GB" dirty="0" smtClean="0"/>
              <a:t>Measurement</a:t>
            </a:r>
            <a:endParaRPr lang="en-GB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0100" y="1500174"/>
            <a:ext cx="3929090" cy="500066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+mj-lt"/>
              </a:rPr>
              <a:t>Measuring environmental impacts of industrial production in accurate and, when possible, numerical terms, is important in order to develop:</a:t>
            </a:r>
          </a:p>
          <a:p>
            <a:pPr lvl="1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 substitute technologies </a:t>
            </a:r>
          </a:p>
          <a:p>
            <a:pPr lvl="1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industrial systems</a:t>
            </a:r>
          </a:p>
          <a:p>
            <a:pPr lvl="1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business strategies </a:t>
            </a:r>
          </a:p>
          <a:p>
            <a:pPr lvl="1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rPr>
              <a:t>administrative policies.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latin typeface="+mj-lt"/>
            </a:endParaRPr>
          </a:p>
        </p:txBody>
      </p:sp>
      <p:pic>
        <p:nvPicPr>
          <p:cNvPr id="13314" name="Picture 2" descr="http://www.wcs.k12.mi.us/shhs/clubsorgs/ecology1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071546"/>
            <a:ext cx="4217742" cy="4572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Seminar.  Radio 4 Costing the Earth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447800"/>
            <a:ext cx="3779334" cy="4800600"/>
          </a:xfrm>
        </p:spPr>
        <p:txBody>
          <a:bodyPr/>
          <a:lstStyle/>
          <a:p>
            <a:r>
              <a:rPr lang="en-GB" u="sng" dirty="0" smtClean="0">
                <a:hlinkClick r:id="rId2"/>
              </a:rPr>
              <a:t>http://</a:t>
            </a:r>
            <a:r>
              <a:rPr lang="en-GB" sz="2400" u="sng" dirty="0" smtClean="0">
                <a:hlinkClick r:id="rId2"/>
              </a:rPr>
              <a:t>www.bbc.co.uk/iplayer/episode/b00kdr5c/Costing_the_Earth_Whose_Amazon_Is_It_Anyway</a:t>
            </a:r>
            <a:endParaRPr lang="en-GB" sz="2400" u="sng" dirty="0" smtClean="0"/>
          </a:p>
          <a:p>
            <a:endParaRPr lang="en-GB" sz="2400" u="sng" dirty="0" smtClean="0"/>
          </a:p>
          <a:p>
            <a:r>
              <a:rPr lang="en-GB" sz="2400" u="sng" dirty="0" smtClean="0"/>
              <a:t>Listen and assess how it supports the idea that economics is an important consideration in any conservation strategy.</a:t>
            </a:r>
            <a:endParaRPr lang="en-GB" sz="2400" dirty="0"/>
          </a:p>
        </p:txBody>
      </p:sp>
      <p:pic>
        <p:nvPicPr>
          <p:cNvPr id="1026" name="Picture 2" descr="http://www.jcu.edu.au/ees/idc/groups/public/documents/staff_publications/jcuprd_044148~1.3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1" y="1643050"/>
            <a:ext cx="3486154" cy="45114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743</TotalTime>
  <Words>778</Words>
  <Application>Microsoft Office PowerPoint</Application>
  <PresentationFormat>On-screen Show (4:3)</PresentationFormat>
  <Paragraphs>119</Paragraphs>
  <Slides>14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Solstice</vt:lpstr>
      <vt:lpstr>Does economics consider ecological value?</vt:lpstr>
      <vt:lpstr>Introduction</vt:lpstr>
      <vt:lpstr>Definition: Economics</vt:lpstr>
      <vt:lpstr>Slide 4</vt:lpstr>
      <vt:lpstr>    Seven Economic Principles: Mankiw   </vt:lpstr>
      <vt:lpstr>Economics and the Environment</vt:lpstr>
      <vt:lpstr>Modern environmental economics </vt:lpstr>
      <vt:lpstr>Development Economics Cont’d</vt:lpstr>
      <vt:lpstr>Environmental economics </vt:lpstr>
      <vt:lpstr>Slide 10</vt:lpstr>
      <vt:lpstr>How do we assess economic value?</vt:lpstr>
      <vt:lpstr>Measurement: Environmental Impacts</vt:lpstr>
      <vt:lpstr>   Measurement</vt:lpstr>
      <vt:lpstr>Seminar.  Radio 4 Costing the Earth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it is important to know the fundamentals of economics and it’s role in conservation</dc:title>
  <dc:creator>Christopher House</dc:creator>
  <cp:lastModifiedBy>Christopher House</cp:lastModifiedBy>
  <cp:revision>65</cp:revision>
  <dcterms:created xsi:type="dcterms:W3CDTF">2008-10-09T09:45:52Z</dcterms:created>
  <dcterms:modified xsi:type="dcterms:W3CDTF">2009-05-26T11:36:05Z</dcterms:modified>
</cp:coreProperties>
</file>