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7" r:id="rId2"/>
    <p:sldId id="269" r:id="rId3"/>
    <p:sldId id="275" r:id="rId4"/>
    <p:sldId id="259" r:id="rId5"/>
    <p:sldId id="270" r:id="rId6"/>
    <p:sldId id="272" r:id="rId7"/>
    <p:sldId id="273" r:id="rId8"/>
    <p:sldId id="262" r:id="rId9"/>
    <p:sldId id="263" r:id="rId10"/>
    <p:sldId id="274" r:id="rId1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53" autoAdjust="0"/>
    <p:restoredTop sz="73701" autoAdjust="0"/>
  </p:normalViewPr>
  <p:slideViewPr>
    <p:cSldViewPr>
      <p:cViewPr varScale="1">
        <p:scale>
          <a:sx n="62" d="100"/>
          <a:sy n="62" d="100"/>
        </p:scale>
        <p:origin x="108" y="168"/>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53" d="100"/>
          <a:sy n="53" d="100"/>
        </p:scale>
        <p:origin x="2844"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1/24/2018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1/24/2018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B36274-F2B9-4C45-BBB4-0EDF4CD651A7}" type="slidenum">
              <a:rPr lang="en-US"/>
              <a:t>1</a:t>
            </a:fld>
            <a:endParaRPr lang="en-US"/>
          </a:p>
        </p:txBody>
      </p:sp>
    </p:spTree>
    <p:extLst>
      <p:ext uri="{BB962C8B-B14F-4D97-AF65-F5344CB8AC3E}">
        <p14:creationId xmlns:p14="http://schemas.microsoft.com/office/powerpoint/2010/main" val="124502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2</a:t>
            </a:fld>
            <a:endParaRPr lang="en-US"/>
          </a:p>
        </p:txBody>
      </p:sp>
    </p:spTree>
    <p:extLst>
      <p:ext uri="{BB962C8B-B14F-4D97-AF65-F5344CB8AC3E}">
        <p14:creationId xmlns:p14="http://schemas.microsoft.com/office/powerpoint/2010/main" val="278656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3</a:t>
            </a:fld>
            <a:endParaRPr lang="en-GB"/>
          </a:p>
        </p:txBody>
      </p:sp>
    </p:spTree>
    <p:extLst>
      <p:ext uri="{BB962C8B-B14F-4D97-AF65-F5344CB8AC3E}">
        <p14:creationId xmlns:p14="http://schemas.microsoft.com/office/powerpoint/2010/main" val="2894416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4</a:t>
            </a:fld>
            <a:endParaRPr lang="en-US"/>
          </a:p>
        </p:txBody>
      </p:sp>
    </p:spTree>
    <p:extLst>
      <p:ext uri="{BB962C8B-B14F-4D97-AF65-F5344CB8AC3E}">
        <p14:creationId xmlns:p14="http://schemas.microsoft.com/office/powerpoint/2010/main" val="395466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5</a:t>
            </a:fld>
            <a:endParaRPr lang="en-US"/>
          </a:p>
        </p:txBody>
      </p:sp>
    </p:spTree>
    <p:extLst>
      <p:ext uri="{BB962C8B-B14F-4D97-AF65-F5344CB8AC3E}">
        <p14:creationId xmlns:p14="http://schemas.microsoft.com/office/powerpoint/2010/main" val="820523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6</a:t>
            </a:fld>
            <a:endParaRPr lang="en-US"/>
          </a:p>
        </p:txBody>
      </p:sp>
    </p:spTree>
    <p:extLst>
      <p:ext uri="{BB962C8B-B14F-4D97-AF65-F5344CB8AC3E}">
        <p14:creationId xmlns:p14="http://schemas.microsoft.com/office/powerpoint/2010/main" val="1564090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Sherborne </a:t>
            </a:r>
            <a:r>
              <a:rPr lang="en-GB" i="1" dirty="0"/>
              <a:t>Old </a:t>
            </a:r>
            <a:r>
              <a:rPr lang="en-GB" i="0" dirty="0"/>
              <a:t>Castle was built by the Bishop of Salisbury, Roger de Caen in (see EH PDF) as part of a building programme (</a:t>
            </a:r>
            <a:r>
              <a:rPr lang="en-GB" i="0" dirty="0" err="1"/>
              <a:t>ie</a:t>
            </a:r>
            <a:r>
              <a:rPr lang="en-GB" i="0" dirty="0"/>
              <a:t>. Malmesbury castle etc) to assert his protection and strength over church lands.</a:t>
            </a:r>
          </a:p>
          <a:p>
            <a:r>
              <a:rPr lang="en-GB" i="0" dirty="0"/>
              <a:t>The castle estate is important for two main reasons – it is initially held by the church and thus is a protector for the Abbey. Secondly, it is handed over during the Anarchy to secular powers and does not return until the 1300s, at which point the abbey has lost its power. Thus it allows us to study changing social relations and power plays over time and also how shifting ownerships can impact this.</a:t>
            </a:r>
          </a:p>
          <a:p>
            <a:r>
              <a:rPr lang="en-GB" i="0" dirty="0"/>
              <a:t>The Abbey was dissolved in 1539, so where as before we saw little involvement from the Castle, we now see little from the Abbey. The Castle ( Royalist) is sieged x2 during the civil war (parliamentarians attack, Royalists retake etc) and the castle is slighted, much like Corfe Castle, with Gunpowder.</a:t>
            </a:r>
          </a:p>
          <a:p>
            <a:endParaRPr lang="en-GB" i="0" dirty="0"/>
          </a:p>
          <a:p>
            <a:r>
              <a:rPr lang="en-GB" i="0" dirty="0"/>
              <a:t>Now this section needs more research towards the impact to the Civil war on Sherborne and the Castle.</a:t>
            </a:r>
          </a:p>
          <a:p>
            <a:r>
              <a:rPr lang="en-GB" i="0" dirty="0"/>
              <a:t>And towards the impact of the castle in the towns later history, legacy can perhaps be seen, in that after the civil war it was held by the Digby, Later Wingfield-Digby family, which still hold the estate today living in the ‘New Castle’ initially constructed as hunting lodge by Sir Walter Raleigh. It was the Digby’s that undertook the Restorations through the Victorian Period to save the Abbey as it stands today. (plus ceiling painting). But another legacy is that with the castle slighted, the abbey still stands and is very much part of the town and life today (Think Gryphon). The town again however arguably has a stronger legacy, that Abbey was bought by the town</a:t>
            </a:r>
          </a:p>
          <a:p>
            <a:endParaRPr lang="en-GB" dirty="0"/>
          </a:p>
          <a:p>
            <a:r>
              <a:rPr lang="en-GB" dirty="0"/>
              <a:t>(Image: English Heritage)</a:t>
            </a:r>
          </a:p>
        </p:txBody>
      </p:sp>
      <p:sp>
        <p:nvSpPr>
          <p:cNvPr id="4" name="Slide Number Placeholder 3"/>
          <p:cNvSpPr>
            <a:spLocks noGrp="1"/>
          </p:cNvSpPr>
          <p:nvPr>
            <p:ph type="sldNum" sz="quarter" idx="10"/>
          </p:nvPr>
        </p:nvSpPr>
        <p:spPr/>
        <p:txBody>
          <a:bodyPr/>
          <a:lstStyle/>
          <a:p>
            <a:fld id="{E3B36274-F2B9-4C45-BBB4-0EDF4CD651A7}" type="slidenum">
              <a:rPr lang="en-GB" smtClean="0"/>
              <a:t>7</a:t>
            </a:fld>
            <a:endParaRPr lang="en-GB"/>
          </a:p>
        </p:txBody>
      </p:sp>
    </p:spTree>
    <p:extLst>
      <p:ext uri="{BB962C8B-B14F-4D97-AF65-F5344CB8AC3E}">
        <p14:creationId xmlns:p14="http://schemas.microsoft.com/office/powerpoint/2010/main" val="1994602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8</a:t>
            </a:fld>
            <a:endParaRPr lang="en-US"/>
          </a:p>
        </p:txBody>
      </p:sp>
    </p:spTree>
    <p:extLst>
      <p:ext uri="{BB962C8B-B14F-4D97-AF65-F5344CB8AC3E}">
        <p14:creationId xmlns:p14="http://schemas.microsoft.com/office/powerpoint/2010/main" val="2189152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3B36274-F2B9-4C45-BBB4-0EDF4CD651A7}" type="slidenum">
              <a:rPr lang="en-US"/>
              <a:t>9</a:t>
            </a:fld>
            <a:endParaRPr lang="en-US"/>
          </a:p>
        </p:txBody>
      </p:sp>
    </p:spTree>
    <p:extLst>
      <p:ext uri="{BB962C8B-B14F-4D97-AF65-F5344CB8AC3E}">
        <p14:creationId xmlns:p14="http://schemas.microsoft.com/office/powerpoint/2010/main" val="291278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10</a:t>
            </a:fld>
            <a:endParaRPr lang="en-GB"/>
          </a:p>
        </p:txBody>
      </p:sp>
    </p:spTree>
    <p:extLst>
      <p:ext uri="{BB962C8B-B14F-4D97-AF65-F5344CB8AC3E}">
        <p14:creationId xmlns:p14="http://schemas.microsoft.com/office/powerpoint/2010/main" val="5441516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a:noAutofit/>
          </a:bodyPr>
          <a:lstStyle>
            <a:lvl1pPr>
              <a:defRPr sz="7200"/>
            </a:lvl1pPr>
          </a:lstStyle>
          <a:p>
            <a:r>
              <a:rPr lang="en-US"/>
              <a:t>Click to edit Master title style</a:t>
            </a:r>
            <a:endParaRPr/>
          </a:p>
        </p:txBody>
      </p:sp>
      <p:sp>
        <p:nvSpPr>
          <p:cNvPr id="3" name="Subtitle 2"/>
          <p:cNvSpPr>
            <a:spLocks noGrp="1"/>
          </p:cNvSpPr>
          <p:nvPr>
            <p:ph type="subTitle" idx="1"/>
          </p:nvPr>
        </p:nvSpPr>
        <p:spPr>
          <a:xfrm>
            <a:off x="1522413" y="4953000"/>
            <a:ext cx="8229600" cy="10668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1/24/2018</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2856865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1/24/2018</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129945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anchor="b">
            <a:noAutofit/>
          </a:bodyPr>
          <a:lstStyle>
            <a:lvl1pPr algn="l">
              <a:defRPr sz="6600" b="0" i="0" cap="none" baseline="0"/>
            </a:lvl1pPr>
          </a:lstStyle>
          <a:p>
            <a:r>
              <a:rPr lang="en-US"/>
              <a:t>Click to edit Master title style</a:t>
            </a:r>
            <a:endParaRPr dirty="0"/>
          </a:p>
        </p:txBody>
      </p:sp>
      <p:sp>
        <p:nvSpPr>
          <p:cNvPr id="3" name="Text Placeholder 2"/>
          <p:cNvSpPr>
            <a:spLocks noGrp="1"/>
          </p:cNvSpPr>
          <p:nvPr>
            <p:ph type="body" idx="1"/>
          </p:nvPr>
        </p:nvSpPr>
        <p:spPr>
          <a:xfrm>
            <a:off x="1522413"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1/24/2018</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2606994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522414"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475412"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dirty="0"/>
          </a:p>
        </p:txBody>
      </p:sp>
      <p:sp>
        <p:nvSpPr>
          <p:cNvPr id="5" name="Date Placeholder 5"/>
          <p:cNvSpPr>
            <a:spLocks noGrp="1"/>
          </p:cNvSpPr>
          <p:nvPr>
            <p:ph type="dt" sz="half" idx="10"/>
          </p:nvPr>
        </p:nvSpPr>
        <p:spPr/>
        <p:txBody>
          <a:bodyPr/>
          <a:lstStyle/>
          <a:p>
            <a:fld id="{83829175-527E-46A3-863C-1BB1F163B849}" type="datetimeFigureOut">
              <a:rPr lang="en-US"/>
              <a:t>1/24/2018</a:t>
            </a:fld>
            <a:endParaRPr/>
          </a:p>
        </p:txBody>
      </p:sp>
      <p:sp>
        <p:nvSpPr>
          <p:cNvPr id="7" name="Slide Number Placeholder 6"/>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2576970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4"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4"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7846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7846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dirty="0"/>
          </a:p>
        </p:txBody>
      </p:sp>
      <p:sp>
        <p:nvSpPr>
          <p:cNvPr id="7" name="Date Placeholder 7"/>
          <p:cNvSpPr>
            <a:spLocks noGrp="1"/>
          </p:cNvSpPr>
          <p:nvPr>
            <p:ph type="dt" sz="half" idx="10"/>
          </p:nvPr>
        </p:nvSpPr>
        <p:spPr/>
        <p:txBody>
          <a:bodyPr/>
          <a:lstStyle/>
          <a:p>
            <a:fld id="{83829175-527E-46A3-863C-1BB1F163B849}" type="datetimeFigureOut">
              <a:rPr lang="en-US"/>
              <a:t>1/24/2018</a:t>
            </a:fld>
            <a:endParaRPr dirty="0"/>
          </a:p>
        </p:txBody>
      </p:sp>
      <p:sp>
        <p:nvSpPr>
          <p:cNvPr id="9" name="Slide Number Placeholder 8"/>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501231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dirty="0"/>
          </a:p>
        </p:txBody>
      </p:sp>
      <p:sp>
        <p:nvSpPr>
          <p:cNvPr id="3" name="Date Placeholder 3"/>
          <p:cNvSpPr>
            <a:spLocks noGrp="1"/>
          </p:cNvSpPr>
          <p:nvPr>
            <p:ph type="dt" sz="half" idx="10"/>
          </p:nvPr>
        </p:nvSpPr>
        <p:spPr/>
        <p:txBody>
          <a:bodyPr/>
          <a:lstStyle/>
          <a:p>
            <a:fld id="{83829175-527E-46A3-863C-1BB1F163B849}" type="datetimeFigureOut">
              <a:rPr lang="en-US"/>
              <a:t>1/24/2018</a:t>
            </a:fld>
            <a:endParaRPr/>
          </a:p>
        </p:txBody>
      </p:sp>
      <p:sp>
        <p:nvSpPr>
          <p:cNvPr id="5" name="Slide Number Placeholder 4"/>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245570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p>
            <a:endParaRPr/>
          </a:p>
        </p:txBody>
      </p:sp>
      <p:sp>
        <p:nvSpPr>
          <p:cNvPr id="2" name="Date Placeholder 2"/>
          <p:cNvSpPr>
            <a:spLocks noGrp="1"/>
          </p:cNvSpPr>
          <p:nvPr>
            <p:ph type="dt" sz="half" idx="10"/>
          </p:nvPr>
        </p:nvSpPr>
        <p:spPr/>
        <p:txBody>
          <a:bodyPr/>
          <a:lstStyle/>
          <a:p>
            <a:fld id="{83829175-527E-46A3-863C-1BB1F163B849}" type="datetimeFigureOut">
              <a:rPr lang="en-US"/>
              <a:t>1/24/2018</a:t>
            </a:fld>
            <a:endParaRPr/>
          </a:p>
        </p:txBody>
      </p:sp>
      <p:sp>
        <p:nvSpPr>
          <p:cNvPr id="4" name="Slide Number Placeholder 3"/>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3952017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a:t>Click to edit Master title style</a:t>
            </a:r>
            <a:endParaRPr dirty="0"/>
          </a:p>
        </p:txBody>
      </p:sp>
      <p:sp>
        <p:nvSpPr>
          <p:cNvPr id="4" name="Text Placeholder 2"/>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Content Placeholder 3"/>
          <p:cNvSpPr>
            <a:spLocks noGrp="1"/>
          </p:cNvSpPr>
          <p:nvPr>
            <p:ph idx="1"/>
          </p:nvPr>
        </p:nvSpPr>
        <p:spPr>
          <a:xfrm>
            <a:off x="5180012"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9" name="Footer Placeholder 4"/>
          <p:cNvSpPr>
            <a:spLocks noGrp="1"/>
          </p:cNvSpPr>
          <p:nvPr>
            <p:ph type="ftr" sz="quarter" idx="11"/>
          </p:nvPr>
        </p:nvSpPr>
        <p:spPr/>
        <p:txBody>
          <a:bodyPr/>
          <a:lstStyle/>
          <a:p>
            <a:endParaRPr dirty="0"/>
          </a:p>
        </p:txBody>
      </p:sp>
      <p:sp>
        <p:nvSpPr>
          <p:cNvPr id="8" name="Date Placeholder 5"/>
          <p:cNvSpPr>
            <a:spLocks noGrp="1"/>
          </p:cNvSpPr>
          <p:nvPr>
            <p:ph type="dt" sz="half" idx="10"/>
          </p:nvPr>
        </p:nvSpPr>
        <p:spPr/>
        <p:txBody>
          <a:bodyPr/>
          <a:lstStyle/>
          <a:p>
            <a:fld id="{83829175-527E-46A3-863C-1BB1F163B849}" type="datetimeFigureOut">
              <a:rPr lang="en-US"/>
              <a:pPr/>
              <a:t>1/24/2018</a:t>
            </a:fld>
            <a:endParaRPr dirty="0"/>
          </a:p>
        </p:txBody>
      </p:sp>
      <p:sp>
        <p:nvSpPr>
          <p:cNvPr id="10" name="Slide Number Placeholder 6"/>
          <p:cNvSpPr>
            <a:spLocks noGrp="1"/>
          </p:cNvSpPr>
          <p:nvPr>
            <p:ph type="sldNum" sz="quarter" idx="12"/>
          </p:nvPr>
        </p:nvSpPr>
        <p:spPr/>
        <p:txBody>
          <a:bodyPr/>
          <a:lstStyle/>
          <a:p>
            <a:fld id="{E5137D0E-4A4F-4307-8994-C1891D747D59}" type="slidenum">
              <a:rPr/>
              <a:pPr/>
              <a:t>‹#›</a:t>
            </a:fld>
            <a:endParaRPr dirty="0"/>
          </a:p>
        </p:txBody>
      </p:sp>
    </p:spTree>
    <p:extLst>
      <p:ext uri="{BB962C8B-B14F-4D97-AF65-F5344CB8AC3E}">
        <p14:creationId xmlns:p14="http://schemas.microsoft.com/office/powerpoint/2010/main" val="2018280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a:t>Click to edit Master title style</a:t>
            </a:r>
            <a:endParaRPr/>
          </a:p>
        </p:txBody>
      </p:sp>
      <p:sp>
        <p:nvSpPr>
          <p:cNvPr id="4" name="Text Placeholder 2"/>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Picture Placeholder 3"/>
          <p:cNvSpPr>
            <a:spLocks noGrp="1"/>
          </p:cNvSpPr>
          <p:nvPr>
            <p:ph type="pic" idx="1"/>
          </p:nvPr>
        </p:nvSpPr>
        <p:spPr>
          <a:xfrm>
            <a:off x="54848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pic>
        <p:nvPicPr>
          <p:cNvPr id="9" name="Picture 4" descr="An empty placeholder to add an image. Click on the placeholder and select the image that you wish to ad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812" y="458787"/>
            <a:ext cx="6626225" cy="5938837"/>
          </a:xfrm>
          <a:prstGeom prst="rect">
            <a:avLst/>
          </a:prstGeom>
          <a:noFill/>
          <a:ln>
            <a:noFill/>
          </a:ln>
          <a:effectLst>
            <a:outerShdw blurRad="292100" algn="ctr" rotWithShape="0">
              <a:prstClr val="black">
                <a:alpha val="36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4693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1/24/2018</a:t>
            </a:fld>
            <a:endParaRPr/>
          </a:p>
        </p:txBody>
      </p:sp>
      <p:sp>
        <p:nvSpPr>
          <p:cNvPr id="6" name="Slide Number Placeholder 5"/>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18422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83829175-527E-46A3-863C-1BB1F163B849}" type="datetimeFigureOut">
              <a:rPr lang="en-US"/>
              <a:t>1/24/2018</a:t>
            </a:fld>
            <a:endParaRPr/>
          </a:p>
        </p:txBody>
      </p:sp>
      <p:sp>
        <p:nvSpPr>
          <p:cNvPr id="6" name="Slide Number Placeholder 5"/>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155018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3"/>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4"/>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1/24/2018</a:t>
            </a:fld>
            <a:endParaRPr lang="en-US" dirty="0"/>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dirty="0"/>
          </a:p>
        </p:txBody>
      </p:sp>
    </p:spTree>
    <p:extLst>
      <p:ext uri="{BB962C8B-B14F-4D97-AF65-F5344CB8AC3E}">
        <p14:creationId xmlns:p14="http://schemas.microsoft.com/office/powerpoint/2010/main" val="1526050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2.jfif"/><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hyperlink" Target="http://www.anglo-saxon-churches.co.uk/sherborne.pdf"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www.google.co.uk/maps/place/Sherborne/@50.9484966,-2.5106208,987m/data=!3m1!1e3!4m5!3m4!1s0x487237f056bf8c69:0x96c680de6a9df4e9!8m2!3d50.947822!4d-2.5144829?dcr=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a:t>Sherborne Abbey and Sherborne Castle: What were the social impacts of the proximity of ecclesiastical and military sites on town of Sherborne? </a:t>
            </a:r>
            <a:endParaRPr lang="en-US" sz="4400" dirty="0"/>
          </a:p>
        </p:txBody>
      </p:sp>
      <p:sp>
        <p:nvSpPr>
          <p:cNvPr id="3" name="Subtitle 2"/>
          <p:cNvSpPr>
            <a:spLocks noGrp="1"/>
          </p:cNvSpPr>
          <p:nvPr>
            <p:ph type="subTitle" idx="1"/>
          </p:nvPr>
        </p:nvSpPr>
        <p:spPr/>
        <p:txBody>
          <a:bodyPr/>
          <a:lstStyle/>
          <a:p>
            <a:r>
              <a:rPr lang="en-US" dirty="0">
                <a:solidFill>
                  <a:schemeClr val="tx1">
                    <a:lumMod val="50000"/>
                  </a:schemeClr>
                </a:solidFill>
              </a:rPr>
              <a:t>Dissertation BA Archaeology &amp; History</a:t>
            </a:r>
          </a:p>
          <a:p>
            <a:r>
              <a:rPr lang="en-US" dirty="0">
                <a:solidFill>
                  <a:schemeClr val="tx1">
                    <a:lumMod val="50000"/>
                  </a:schemeClr>
                </a:solidFill>
              </a:rPr>
              <a:t>Charlotte Harris, 1500391.</a:t>
            </a: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p:txBody>
          <a:bodyPr/>
          <a:lstStyle/>
          <a:p>
            <a:r>
              <a:rPr lang="en-US" dirty="0"/>
              <a:t>General Outline:</a:t>
            </a:r>
          </a:p>
        </p:txBody>
      </p:sp>
      <p:sp>
        <p:nvSpPr>
          <p:cNvPr id="14" name="Content Placeholder 2"/>
          <p:cNvSpPr>
            <a:spLocks noGrp="1"/>
          </p:cNvSpPr>
          <p:nvPr>
            <p:ph idx="1"/>
          </p:nvPr>
        </p:nvSpPr>
        <p:spPr/>
        <p:txBody>
          <a:bodyPr/>
          <a:lstStyle/>
          <a:p>
            <a:r>
              <a:rPr lang="en-US" dirty="0"/>
              <a:t>Theory,</a:t>
            </a:r>
          </a:p>
          <a:p>
            <a:r>
              <a:rPr lang="en-US" dirty="0"/>
              <a:t>Anarchy,</a:t>
            </a:r>
          </a:p>
          <a:p>
            <a:r>
              <a:rPr lang="en-US" dirty="0"/>
              <a:t>All Hallows Riot,</a:t>
            </a:r>
          </a:p>
          <a:p>
            <a:r>
              <a:rPr lang="en-US" dirty="0"/>
              <a:t>English Civil War,</a:t>
            </a:r>
          </a:p>
        </p:txBody>
      </p:sp>
      <p:pic>
        <p:nvPicPr>
          <p:cNvPr id="3" name="Picture 2">
            <a:extLst>
              <a:ext uri="{FF2B5EF4-FFF2-40B4-BE49-F238E27FC236}">
                <a16:creationId xmlns:a16="http://schemas.microsoft.com/office/drawing/2014/main" xmlns="" id="{F346B7B6-709E-4340-A8A1-CB80F36B682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78388" y="1484784"/>
            <a:ext cx="5376597" cy="4032448"/>
          </a:xfrm>
          <a:prstGeom prst="rect">
            <a:avLst/>
          </a:prstGeom>
        </p:spPr>
      </p:pic>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DE5585-478C-4582-AF7A-AE2D13A3448A}"/>
              </a:ext>
            </a:extLst>
          </p:cNvPr>
          <p:cNvSpPr>
            <a:spLocks noGrp="1"/>
          </p:cNvSpPr>
          <p:nvPr>
            <p:ph type="title"/>
          </p:nvPr>
        </p:nvSpPr>
        <p:spPr/>
        <p:txBody>
          <a:bodyPr/>
          <a:lstStyle/>
          <a:p>
            <a:r>
              <a:rPr lang="en-GB" dirty="0"/>
              <a:t>Methodology/Theory</a:t>
            </a:r>
          </a:p>
        </p:txBody>
      </p:sp>
      <p:sp>
        <p:nvSpPr>
          <p:cNvPr id="3" name="Content Placeholder 2">
            <a:extLst>
              <a:ext uri="{FF2B5EF4-FFF2-40B4-BE49-F238E27FC236}">
                <a16:creationId xmlns:a16="http://schemas.microsoft.com/office/drawing/2014/main" xmlns="" id="{177E5F77-2C58-4258-AF37-22E7E87F7BF2}"/>
              </a:ext>
            </a:extLst>
          </p:cNvPr>
          <p:cNvSpPr>
            <a:spLocks noGrp="1"/>
          </p:cNvSpPr>
          <p:nvPr>
            <p:ph idx="1"/>
          </p:nvPr>
        </p:nvSpPr>
        <p:spPr>
          <a:xfrm>
            <a:off x="1038914" y="1772816"/>
            <a:ext cx="9601200" cy="4191000"/>
          </a:xfrm>
        </p:spPr>
        <p:txBody>
          <a:bodyPr/>
          <a:lstStyle/>
          <a:p>
            <a:r>
              <a:rPr lang="en-GB" dirty="0"/>
              <a:t>Secondary sources,</a:t>
            </a:r>
          </a:p>
          <a:p>
            <a:r>
              <a:rPr lang="en-GB" dirty="0"/>
              <a:t>Primary Sources &amp; Archaeological evidence,</a:t>
            </a:r>
          </a:p>
          <a:p>
            <a:r>
              <a:rPr lang="en-GB" dirty="0"/>
              <a:t>Theory,</a:t>
            </a:r>
          </a:p>
          <a:p>
            <a:r>
              <a:rPr lang="en-GB" dirty="0"/>
              <a:t>Own data,</a:t>
            </a:r>
          </a:p>
        </p:txBody>
      </p:sp>
      <p:pic>
        <p:nvPicPr>
          <p:cNvPr id="5" name="Picture 4">
            <a:extLst>
              <a:ext uri="{FF2B5EF4-FFF2-40B4-BE49-F238E27FC236}">
                <a16:creationId xmlns:a16="http://schemas.microsoft.com/office/drawing/2014/main" xmlns="" id="{2DDF56A5-4936-4365-AF5E-EC80716C24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76921" y="1412776"/>
            <a:ext cx="5088565" cy="3816424"/>
          </a:xfrm>
          <a:prstGeom prst="rect">
            <a:avLst/>
          </a:prstGeom>
        </p:spPr>
      </p:pic>
    </p:spTree>
    <p:extLst>
      <p:ext uri="{BB962C8B-B14F-4D97-AF65-F5344CB8AC3E}">
        <p14:creationId xmlns:p14="http://schemas.microsoft.com/office/powerpoint/2010/main" val="3672846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Theory</a:t>
            </a:r>
          </a:p>
        </p:txBody>
      </p:sp>
      <p:sp>
        <p:nvSpPr>
          <p:cNvPr id="3" name="Content Placeholder 2">
            <a:extLst>
              <a:ext uri="{FF2B5EF4-FFF2-40B4-BE49-F238E27FC236}">
                <a16:creationId xmlns:a16="http://schemas.microsoft.com/office/drawing/2014/main" xmlns="" id="{E6D72417-E6A6-48C6-AA3E-6E1583429221}"/>
              </a:ext>
            </a:extLst>
          </p:cNvPr>
          <p:cNvSpPr>
            <a:spLocks noGrp="1"/>
          </p:cNvSpPr>
          <p:nvPr>
            <p:ph idx="1"/>
          </p:nvPr>
        </p:nvSpPr>
        <p:spPr/>
        <p:txBody>
          <a:bodyPr/>
          <a:lstStyle/>
          <a:p>
            <a:r>
              <a:rPr lang="en-GB" dirty="0"/>
              <a:t>Entanglement,</a:t>
            </a:r>
          </a:p>
          <a:p>
            <a:r>
              <a:rPr lang="en-GB" dirty="0"/>
              <a:t>Object biography,</a:t>
            </a:r>
          </a:p>
          <a:p>
            <a:r>
              <a:rPr lang="en-GB" dirty="0"/>
              <a:t>Landscape Archaeology (Proximity),</a:t>
            </a:r>
          </a:p>
          <a:p>
            <a:r>
              <a:rPr lang="en-GB" dirty="0"/>
              <a:t>‘Castrum’.</a:t>
            </a:r>
          </a:p>
        </p:txBody>
      </p:sp>
    </p:spTree>
    <p:extLst>
      <p:ext uri="{BB962C8B-B14F-4D97-AF65-F5344CB8AC3E}">
        <p14:creationId xmlns:p14="http://schemas.microsoft.com/office/powerpoint/2010/main" val="3689592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Sherborne’s</a:t>
            </a:r>
            <a:r>
              <a:rPr lang="en-US" dirty="0"/>
              <a:t> Early History &amp; The Anarchy</a:t>
            </a:r>
          </a:p>
        </p:txBody>
      </p:sp>
      <p:sp>
        <p:nvSpPr>
          <p:cNvPr id="5" name="Content Placeholder 2"/>
          <p:cNvSpPr>
            <a:spLocks noGrp="1"/>
          </p:cNvSpPr>
          <p:nvPr>
            <p:ph sz="half" idx="1"/>
          </p:nvPr>
        </p:nvSpPr>
        <p:spPr/>
        <p:txBody>
          <a:bodyPr/>
          <a:lstStyle/>
          <a:p>
            <a:r>
              <a:rPr lang="en-US" dirty="0"/>
              <a:t>Abbey &amp; Anglo-Saxon History,</a:t>
            </a:r>
          </a:p>
          <a:p>
            <a:r>
              <a:rPr lang="en-US" dirty="0"/>
              <a:t>Roger de Caen, Bishop of Salisbury &amp; Sherborne Castle,</a:t>
            </a:r>
          </a:p>
          <a:p>
            <a:r>
              <a:rPr lang="en-US" dirty="0"/>
              <a:t>Matilda Vs Stephen, the Castle’s changing ownership,</a:t>
            </a:r>
          </a:p>
          <a:p>
            <a:r>
              <a:rPr lang="en-US" dirty="0"/>
              <a:t>Who is in power?</a:t>
            </a:r>
          </a:p>
          <a:p>
            <a:endParaRPr lang="en-US" dirty="0"/>
          </a:p>
        </p:txBody>
      </p:sp>
      <p:pic>
        <p:nvPicPr>
          <p:cNvPr id="6" name="Picture 5">
            <a:extLst>
              <a:ext uri="{FF2B5EF4-FFF2-40B4-BE49-F238E27FC236}">
                <a16:creationId xmlns:a16="http://schemas.microsoft.com/office/drawing/2014/main" xmlns="" id="{E59D85D2-4508-4FFD-A273-72658431C963}"/>
              </a:ext>
            </a:extLst>
          </p:cNvPr>
          <p:cNvPicPr>
            <a:picLocks noChangeAspect="1"/>
          </p:cNvPicPr>
          <p:nvPr/>
        </p:nvPicPr>
        <p:blipFill rotWithShape="1">
          <a:blip r:embed="rId3"/>
          <a:srcRect l="3920" t="16375" r="8739" b="15324"/>
          <a:stretch/>
        </p:blipFill>
        <p:spPr>
          <a:xfrm>
            <a:off x="-2230" y="4653136"/>
            <a:ext cx="4258330" cy="1872208"/>
          </a:xfrm>
          <a:prstGeom prst="rect">
            <a:avLst/>
          </a:prstGeom>
        </p:spPr>
      </p:pic>
      <p:pic>
        <p:nvPicPr>
          <p:cNvPr id="7" name="Picture 6">
            <a:extLst>
              <a:ext uri="{FF2B5EF4-FFF2-40B4-BE49-F238E27FC236}">
                <a16:creationId xmlns:a16="http://schemas.microsoft.com/office/drawing/2014/main" xmlns="" id="{EAE09800-FE18-418F-B9D6-8BA4A44C99AD}"/>
              </a:ext>
            </a:extLst>
          </p:cNvPr>
          <p:cNvPicPr>
            <a:picLocks noChangeAspect="1"/>
          </p:cNvPicPr>
          <p:nvPr/>
        </p:nvPicPr>
        <p:blipFill rotWithShape="1">
          <a:blip r:embed="rId4"/>
          <a:srcRect l="48227" t="21629" r="2148" b="7747"/>
          <a:stretch/>
        </p:blipFill>
        <p:spPr>
          <a:xfrm>
            <a:off x="5052929" y="4221088"/>
            <a:ext cx="2879797" cy="2304256"/>
          </a:xfrm>
          <a:prstGeom prst="rect">
            <a:avLst/>
          </a:prstGeom>
        </p:spPr>
      </p:pic>
      <p:pic>
        <p:nvPicPr>
          <p:cNvPr id="9" name="Picture 8">
            <a:extLst>
              <a:ext uri="{FF2B5EF4-FFF2-40B4-BE49-F238E27FC236}">
                <a16:creationId xmlns:a16="http://schemas.microsoft.com/office/drawing/2014/main" xmlns="" id="{09F68764-796B-43F1-B0F3-B3952C7F3C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78825" y="3924300"/>
            <a:ext cx="3810000" cy="2686050"/>
          </a:xfrm>
          <a:prstGeom prst="rect">
            <a:avLst/>
          </a:prstGeom>
        </p:spPr>
      </p:pic>
    </p:spTree>
    <p:extLst>
      <p:ext uri="{BB962C8B-B14F-4D97-AF65-F5344CB8AC3E}">
        <p14:creationId xmlns:p14="http://schemas.microsoft.com/office/powerpoint/2010/main" val="114171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All Hallows Riot 1437,</a:t>
            </a:r>
          </a:p>
        </p:txBody>
      </p:sp>
      <p:sp>
        <p:nvSpPr>
          <p:cNvPr id="3" name="Content Placeholder 2">
            <a:extLst>
              <a:ext uri="{FF2B5EF4-FFF2-40B4-BE49-F238E27FC236}">
                <a16:creationId xmlns:a16="http://schemas.microsoft.com/office/drawing/2014/main" xmlns="" id="{B427A02C-254A-41EA-BF5B-0D61F0E8ABBC}"/>
              </a:ext>
            </a:extLst>
          </p:cNvPr>
          <p:cNvSpPr>
            <a:spLocks noGrp="1"/>
          </p:cNvSpPr>
          <p:nvPr>
            <p:ph sz="half" idx="1"/>
          </p:nvPr>
        </p:nvSpPr>
        <p:spPr>
          <a:xfrm>
            <a:off x="1522414" y="1828800"/>
            <a:ext cx="9108502" cy="4191000"/>
          </a:xfrm>
        </p:spPr>
        <p:txBody>
          <a:bodyPr/>
          <a:lstStyle/>
          <a:p>
            <a:r>
              <a:rPr lang="en-GB" dirty="0"/>
              <a:t>Dispute use of Abbey for Baptism,</a:t>
            </a:r>
          </a:p>
          <a:p>
            <a:r>
              <a:rPr lang="en-GB" dirty="0"/>
              <a:t>Monks use of force = Riot,</a:t>
            </a:r>
          </a:p>
          <a:p>
            <a:r>
              <a:rPr lang="en-GB" dirty="0"/>
              <a:t>Damage to Eastern End of Abbey,</a:t>
            </a:r>
          </a:p>
          <a:p>
            <a:r>
              <a:rPr lang="en-GB" dirty="0"/>
              <a:t>Town regain Abbey, All-Hallows demolished,</a:t>
            </a:r>
          </a:p>
          <a:p>
            <a:r>
              <a:rPr lang="en-GB" dirty="0"/>
              <a:t>Potential Legacy post-Dissolution?</a:t>
            </a:r>
          </a:p>
          <a:p>
            <a:r>
              <a:rPr lang="en-GB" dirty="0"/>
              <a:t>Who is in power?</a:t>
            </a:r>
          </a:p>
        </p:txBody>
      </p:sp>
      <p:pic>
        <p:nvPicPr>
          <p:cNvPr id="5" name="Picture 4">
            <a:extLst>
              <a:ext uri="{FF2B5EF4-FFF2-40B4-BE49-F238E27FC236}">
                <a16:creationId xmlns:a16="http://schemas.microsoft.com/office/drawing/2014/main" xmlns="" id="{59E6DE80-30AB-4A9E-8C1C-8BE3826A4BD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8874223" y="473515"/>
            <a:ext cx="3788117" cy="2841088"/>
          </a:xfrm>
          <a:prstGeom prst="rect">
            <a:avLst/>
          </a:prstGeom>
        </p:spPr>
      </p:pic>
      <p:pic>
        <p:nvPicPr>
          <p:cNvPr id="6" name="Picture 5">
            <a:extLst>
              <a:ext uri="{FF2B5EF4-FFF2-40B4-BE49-F238E27FC236}">
                <a16:creationId xmlns:a16="http://schemas.microsoft.com/office/drawing/2014/main" xmlns="" id="{07A4375D-705C-4D4B-A831-F8DA0D73C42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8874221" y="3543397"/>
            <a:ext cx="3788118" cy="2841089"/>
          </a:xfrm>
          <a:prstGeom prst="rect">
            <a:avLst/>
          </a:prstGeom>
        </p:spPr>
      </p:pic>
    </p:spTree>
    <p:extLst>
      <p:ext uri="{BB962C8B-B14F-4D97-AF65-F5344CB8AC3E}">
        <p14:creationId xmlns:p14="http://schemas.microsoft.com/office/powerpoint/2010/main" val="331616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Sherborne Old Castle &amp; The English Civil War 1642-51 and beyond.</a:t>
            </a:r>
          </a:p>
        </p:txBody>
      </p:sp>
      <p:sp>
        <p:nvSpPr>
          <p:cNvPr id="4" name="Content Placeholder 3"/>
          <p:cNvSpPr>
            <a:spLocks noGrp="1"/>
          </p:cNvSpPr>
          <p:nvPr>
            <p:ph sz="half" idx="2"/>
          </p:nvPr>
        </p:nvSpPr>
        <p:spPr>
          <a:xfrm>
            <a:off x="1522414" y="2132856"/>
            <a:ext cx="9252518" cy="3886944"/>
          </a:xfrm>
        </p:spPr>
        <p:txBody>
          <a:bodyPr/>
          <a:lstStyle/>
          <a:p>
            <a:r>
              <a:rPr lang="en-US" dirty="0"/>
              <a:t>Dissolved Abbey occupied,</a:t>
            </a:r>
          </a:p>
          <a:p>
            <a:r>
              <a:rPr lang="en-US" dirty="0" err="1"/>
              <a:t>Beseiged</a:t>
            </a:r>
            <a:r>
              <a:rPr lang="en-US" dirty="0"/>
              <a:t> twice &amp; lost,</a:t>
            </a:r>
          </a:p>
          <a:p>
            <a:r>
              <a:rPr lang="en-US" dirty="0"/>
              <a:t>Slighted – parallels with Corfe Castle,</a:t>
            </a:r>
          </a:p>
          <a:p>
            <a:pPr marL="0" indent="0">
              <a:buNone/>
            </a:pPr>
            <a:endParaRPr lang="en-US" dirty="0"/>
          </a:p>
          <a:p>
            <a:r>
              <a:rPr lang="en-US" dirty="0"/>
              <a:t>Who is in power?</a:t>
            </a:r>
          </a:p>
          <a:p>
            <a:endParaRPr lang="en-US" dirty="0"/>
          </a:p>
        </p:txBody>
      </p:sp>
      <p:pic>
        <p:nvPicPr>
          <p:cNvPr id="6" name="Picture 5">
            <a:extLst>
              <a:ext uri="{FF2B5EF4-FFF2-40B4-BE49-F238E27FC236}">
                <a16:creationId xmlns:a16="http://schemas.microsoft.com/office/drawing/2014/main" xmlns="" id="{5BEE926D-8D8B-48BE-803E-5BD30131EA30}"/>
              </a:ext>
            </a:extLst>
          </p:cNvPr>
          <p:cNvPicPr>
            <a:picLocks noChangeAspect="1"/>
          </p:cNvPicPr>
          <p:nvPr/>
        </p:nvPicPr>
        <p:blipFill>
          <a:blip r:embed="rId3"/>
          <a:stretch>
            <a:fillRect/>
          </a:stretch>
        </p:blipFill>
        <p:spPr>
          <a:xfrm>
            <a:off x="6814492" y="1340768"/>
            <a:ext cx="5164328" cy="5181600"/>
          </a:xfrm>
          <a:prstGeom prst="rect">
            <a:avLst/>
          </a:prstGeom>
        </p:spPr>
      </p:pic>
    </p:spTree>
    <p:extLst>
      <p:ext uri="{BB962C8B-B14F-4D97-AF65-F5344CB8AC3E}">
        <p14:creationId xmlns:p14="http://schemas.microsoft.com/office/powerpoint/2010/main" val="533970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884" y="260648"/>
            <a:ext cx="2987822" cy="767680"/>
          </a:xfrm>
        </p:spPr>
        <p:txBody>
          <a:bodyPr/>
          <a:lstStyle/>
          <a:p>
            <a:r>
              <a:rPr lang="en-US" dirty="0"/>
              <a:t>Proximity</a:t>
            </a:r>
          </a:p>
        </p:txBody>
      </p:sp>
      <p:pic>
        <p:nvPicPr>
          <p:cNvPr id="5" name="Picture 4">
            <a:extLst>
              <a:ext uri="{FF2B5EF4-FFF2-40B4-BE49-F238E27FC236}">
                <a16:creationId xmlns:a16="http://schemas.microsoft.com/office/drawing/2014/main" xmlns="" id="{A1A99856-8DA4-4A27-BC27-C51FBF596212}"/>
              </a:ext>
            </a:extLst>
          </p:cNvPr>
          <p:cNvPicPr>
            <a:picLocks noChangeAspect="1"/>
          </p:cNvPicPr>
          <p:nvPr/>
        </p:nvPicPr>
        <p:blipFill rotWithShape="1">
          <a:blip r:embed="rId3"/>
          <a:srcRect l="6170" t="23318" r="10711" b="5150"/>
          <a:stretch/>
        </p:blipFill>
        <p:spPr>
          <a:xfrm>
            <a:off x="0" y="996174"/>
            <a:ext cx="12188825" cy="5886103"/>
          </a:xfrm>
          <a:prstGeom prst="rect">
            <a:avLst/>
          </a:prstGeom>
        </p:spPr>
      </p:pic>
    </p:spTree>
    <p:extLst>
      <p:ext uri="{BB962C8B-B14F-4D97-AF65-F5344CB8AC3E}">
        <p14:creationId xmlns:p14="http://schemas.microsoft.com/office/powerpoint/2010/main" val="4046713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F9CB7C3E-FDF3-4272-A15D-94982E8ECA1E}"/>
              </a:ext>
            </a:extLst>
          </p:cNvPr>
          <p:cNvSpPr txBox="1"/>
          <p:nvPr/>
        </p:nvSpPr>
        <p:spPr>
          <a:xfrm>
            <a:off x="1413892" y="692696"/>
            <a:ext cx="4968552" cy="646331"/>
          </a:xfrm>
          <a:prstGeom prst="rect">
            <a:avLst/>
          </a:prstGeom>
          <a:noFill/>
        </p:spPr>
        <p:txBody>
          <a:bodyPr wrap="square" rtlCol="0">
            <a:spAutoFit/>
          </a:bodyPr>
          <a:lstStyle/>
          <a:p>
            <a:r>
              <a:rPr lang="en-GB" sz="3600" dirty="0"/>
              <a:t>Conclusions so Far</a:t>
            </a:r>
          </a:p>
        </p:txBody>
      </p:sp>
      <p:sp>
        <p:nvSpPr>
          <p:cNvPr id="3" name="TextBox 2">
            <a:extLst>
              <a:ext uri="{FF2B5EF4-FFF2-40B4-BE49-F238E27FC236}">
                <a16:creationId xmlns:a16="http://schemas.microsoft.com/office/drawing/2014/main" xmlns="" id="{F4881BA5-24C5-4057-A042-D13BD83F38DC}"/>
              </a:ext>
            </a:extLst>
          </p:cNvPr>
          <p:cNvSpPr txBox="1"/>
          <p:nvPr/>
        </p:nvSpPr>
        <p:spPr>
          <a:xfrm>
            <a:off x="909836" y="2060848"/>
            <a:ext cx="9793088" cy="1200329"/>
          </a:xfrm>
          <a:prstGeom prst="rect">
            <a:avLst/>
          </a:prstGeom>
          <a:noFill/>
        </p:spPr>
        <p:txBody>
          <a:bodyPr wrap="square" rtlCol="0">
            <a:spAutoFit/>
          </a:bodyPr>
          <a:lstStyle/>
          <a:p>
            <a:r>
              <a:rPr lang="en-GB" dirty="0"/>
              <a:t>Abbey is long-standing presence &amp; high regard in town – early history creates long-standing legacy of power,</a:t>
            </a:r>
          </a:p>
          <a:p>
            <a:r>
              <a:rPr lang="en-GB" dirty="0"/>
              <a:t>Castle’s zenith in Anarchy?</a:t>
            </a:r>
          </a:p>
          <a:p>
            <a:r>
              <a:rPr lang="en-GB" dirty="0"/>
              <a:t>Who ends up with power?</a:t>
            </a:r>
          </a:p>
        </p:txBody>
      </p:sp>
      <p:pic>
        <p:nvPicPr>
          <p:cNvPr id="5" name="Picture 4">
            <a:extLst>
              <a:ext uri="{FF2B5EF4-FFF2-40B4-BE49-F238E27FC236}">
                <a16:creationId xmlns:a16="http://schemas.microsoft.com/office/drawing/2014/main" xmlns="" id="{ECEC5FE3-1E22-46D1-9FF8-8DA5D798E7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367052" y="4109653"/>
            <a:ext cx="3140968" cy="2355726"/>
          </a:xfrm>
          <a:prstGeom prst="rect">
            <a:avLst/>
          </a:prstGeom>
        </p:spPr>
      </p:pic>
      <p:pic>
        <p:nvPicPr>
          <p:cNvPr id="6" name="Picture 5">
            <a:extLst>
              <a:ext uri="{FF2B5EF4-FFF2-40B4-BE49-F238E27FC236}">
                <a16:creationId xmlns:a16="http://schemas.microsoft.com/office/drawing/2014/main" xmlns="" id="{EDE2E7F0-E110-428E-A3AA-47BC8C26E3A8}"/>
              </a:ext>
            </a:extLst>
          </p:cNvPr>
          <p:cNvPicPr>
            <a:picLocks noChangeAspect="1"/>
          </p:cNvPicPr>
          <p:nvPr/>
        </p:nvPicPr>
        <p:blipFill>
          <a:blip r:embed="rId4"/>
          <a:stretch>
            <a:fillRect/>
          </a:stretch>
        </p:blipFill>
        <p:spPr>
          <a:xfrm>
            <a:off x="2403731" y="3742988"/>
            <a:ext cx="3110117" cy="3121133"/>
          </a:xfrm>
          <a:prstGeom prst="rect">
            <a:avLst/>
          </a:prstGeom>
        </p:spPr>
      </p:pic>
      <p:pic>
        <p:nvPicPr>
          <p:cNvPr id="8" name="Picture 7">
            <a:extLst>
              <a:ext uri="{FF2B5EF4-FFF2-40B4-BE49-F238E27FC236}">
                <a16:creationId xmlns:a16="http://schemas.microsoft.com/office/drawing/2014/main" xmlns="" id="{F573CF02-6289-4ABB-A6CA-691953508B3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5114411" y="4127009"/>
            <a:ext cx="3121133" cy="2340849"/>
          </a:xfrm>
          <a:prstGeom prst="rect">
            <a:avLst/>
          </a:prstGeom>
        </p:spPr>
      </p:pic>
      <p:pic>
        <p:nvPicPr>
          <p:cNvPr id="10" name="Picture 9">
            <a:extLst>
              <a:ext uri="{FF2B5EF4-FFF2-40B4-BE49-F238E27FC236}">
                <a16:creationId xmlns:a16="http://schemas.microsoft.com/office/drawing/2014/main" xmlns="" id="{3F49CD05-15AB-47D5-BB32-B980C0176DD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845402" y="3730746"/>
            <a:ext cx="4161999" cy="3121499"/>
          </a:xfrm>
          <a:prstGeom prst="rect">
            <a:avLst/>
          </a:prstGeom>
        </p:spPr>
      </p:pic>
    </p:spTree>
    <p:extLst>
      <p:ext uri="{BB962C8B-B14F-4D97-AF65-F5344CB8AC3E}">
        <p14:creationId xmlns:p14="http://schemas.microsoft.com/office/powerpoint/2010/main" val="2377618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191A444-2D78-4A67-8FE7-D9C1A5EA86D9}"/>
              </a:ext>
            </a:extLst>
          </p:cNvPr>
          <p:cNvSpPr txBox="1"/>
          <p:nvPr/>
        </p:nvSpPr>
        <p:spPr>
          <a:xfrm>
            <a:off x="1053852" y="692696"/>
            <a:ext cx="6336704" cy="523220"/>
          </a:xfrm>
          <a:prstGeom prst="rect">
            <a:avLst/>
          </a:prstGeom>
          <a:noFill/>
        </p:spPr>
        <p:txBody>
          <a:bodyPr wrap="square" rtlCol="0">
            <a:spAutoFit/>
          </a:bodyPr>
          <a:lstStyle/>
          <a:p>
            <a:r>
              <a:rPr lang="en-GB" sz="2800" dirty="0"/>
              <a:t>Bibliography:</a:t>
            </a:r>
          </a:p>
        </p:txBody>
      </p:sp>
      <p:sp>
        <p:nvSpPr>
          <p:cNvPr id="3" name="TextBox 2">
            <a:extLst>
              <a:ext uri="{FF2B5EF4-FFF2-40B4-BE49-F238E27FC236}">
                <a16:creationId xmlns:a16="http://schemas.microsoft.com/office/drawing/2014/main" xmlns="" id="{D48D8A8A-87C6-4ECD-BAFC-5C9DA4212918}"/>
              </a:ext>
            </a:extLst>
          </p:cNvPr>
          <p:cNvSpPr txBox="1"/>
          <p:nvPr/>
        </p:nvSpPr>
        <p:spPr>
          <a:xfrm>
            <a:off x="1053852" y="1215916"/>
            <a:ext cx="10729192" cy="5262979"/>
          </a:xfrm>
          <a:prstGeom prst="rect">
            <a:avLst/>
          </a:prstGeom>
          <a:noFill/>
        </p:spPr>
        <p:txBody>
          <a:bodyPr wrap="square" rtlCol="0">
            <a:spAutoFit/>
          </a:bodyPr>
          <a:lstStyle/>
          <a:p>
            <a:r>
              <a:rPr lang="en-GB" sz="1100" dirty="0"/>
              <a:t>Sources:</a:t>
            </a:r>
          </a:p>
          <a:p>
            <a:r>
              <a:rPr lang="en-GB" sz="1100" dirty="0"/>
              <a:t>Carpenter, D. 2004. The Struggle for Mastery: The Penguin History of Britain 1066-1284. Penguin Books, London. PP1-531.</a:t>
            </a:r>
          </a:p>
          <a:p>
            <a:r>
              <a:rPr lang="en-GB" sz="1100" dirty="0"/>
              <a:t>Creighton, H O. 2005. Castle and Landscapes: Power, Community and Fortification in Medieval England. Equinox Publishing LTD, London. PP1-229.</a:t>
            </a:r>
          </a:p>
          <a:p>
            <a:r>
              <a:rPr lang="en-GB" sz="1100" dirty="0"/>
              <a:t>Gaunt, P. 2003. The English Civil War. Essential Histories Series. Osprey Publishing, Oxford. PP1-94.</a:t>
            </a:r>
          </a:p>
          <a:p>
            <a:r>
              <a:rPr lang="en-GB" sz="1100" dirty="0"/>
              <a:t>Gibb, J. 1971. An Interim Report of Excavations carried out at West End of Sherborne Abbey in 1964 and 1965. </a:t>
            </a:r>
            <a:r>
              <a:rPr lang="en-GB" sz="1100" i="1" dirty="0"/>
              <a:t>Proceedings of the Dorset Natural History and Archaeology Society. Vol. 93. </a:t>
            </a:r>
            <a:r>
              <a:rPr lang="en-GB" sz="1100" dirty="0"/>
              <a:t>(1971). PP197-210.</a:t>
            </a:r>
          </a:p>
          <a:p>
            <a:r>
              <a:rPr lang="en-GB" sz="1100" dirty="0"/>
              <a:t>Gibb, J, H, P. (</a:t>
            </a:r>
            <a:r>
              <a:rPr lang="en-GB" sz="1100" dirty="0" err="1"/>
              <a:t>n.d</a:t>
            </a:r>
            <a:r>
              <a:rPr lang="en-GB" sz="1100" dirty="0"/>
              <a:t>) </a:t>
            </a:r>
            <a:r>
              <a:rPr lang="en-GB" sz="1100" i="1" dirty="0"/>
              <a:t>Fan Vaults and Medieval Sculpture of Sherborne Abbey.</a:t>
            </a:r>
            <a:r>
              <a:rPr lang="en-GB" sz="1100" dirty="0"/>
              <a:t> Friends of Sherborne Abbey, Sherborne.</a:t>
            </a:r>
          </a:p>
          <a:p>
            <a:r>
              <a:rPr lang="en-GB" sz="1100" dirty="0" err="1"/>
              <a:t>Heale</a:t>
            </a:r>
            <a:r>
              <a:rPr lang="en-GB" sz="1100" dirty="0"/>
              <a:t>, M. 2004. The Dependant Priories of Medieval English Monasteries. </a:t>
            </a:r>
            <a:r>
              <a:rPr lang="en-GB" sz="1100" i="1" dirty="0"/>
              <a:t>Studies in the History of Medieval Religion. </a:t>
            </a:r>
            <a:r>
              <a:rPr lang="en-GB" sz="1100" dirty="0"/>
              <a:t>Vol. 22. Boydell Press, Woodbridge. PP1-315.</a:t>
            </a:r>
          </a:p>
          <a:p>
            <a:r>
              <a:rPr lang="en-GB" sz="1100" dirty="0"/>
              <a:t>Hodder, I. 2012. Entangled: An Archaeology of the Relationships between Humans and Things. John Wiley and Sons Inc, Chichester. PP1-223.</a:t>
            </a:r>
          </a:p>
          <a:p>
            <a:r>
              <a:rPr lang="en-GB" sz="1100" dirty="0"/>
              <a:t>Hoskins, J. 1998. Biographical Objects: How things tell the stories of people’s lives.  Routledge, London. PP1-199.</a:t>
            </a:r>
          </a:p>
          <a:p>
            <a:r>
              <a:rPr lang="en-GB" sz="1100" dirty="0"/>
              <a:t>Legg, R. 2012. The Book of Sherborne and Castleton: Abbey, Town and School. </a:t>
            </a:r>
            <a:r>
              <a:rPr lang="en-GB" sz="1100" dirty="0" err="1"/>
              <a:t>Halsgrove</a:t>
            </a:r>
            <a:r>
              <a:rPr lang="en-GB" sz="1100" dirty="0"/>
              <a:t>, Wellington. PP1-159. </a:t>
            </a:r>
          </a:p>
          <a:p>
            <a:r>
              <a:rPr lang="en-GB" sz="1100" dirty="0"/>
              <a:t>Liddiard, R. 2012. Castles in Context: Power, Symbolism and Landscape. </a:t>
            </a:r>
            <a:r>
              <a:rPr lang="en-GB" sz="1100" dirty="0" err="1"/>
              <a:t>Windgather</a:t>
            </a:r>
            <a:r>
              <a:rPr lang="en-GB" sz="1100" dirty="0"/>
              <a:t> Press, Oxford. PP1-168. </a:t>
            </a:r>
            <a:endParaRPr lang="en-GB" dirty="0"/>
          </a:p>
          <a:p>
            <a:r>
              <a:rPr lang="en-GB" sz="1100" dirty="0"/>
              <a:t>Dorset</a:t>
            </a:r>
            <a:r>
              <a:rPr lang="en-GB" sz="1200" dirty="0"/>
              <a:t> Historic Towns Survey: Sherborne. Part 5: Historical Analysis (2011) Pp25-31.</a:t>
            </a:r>
          </a:p>
          <a:p>
            <a:r>
              <a:rPr lang="en-GB" sz="1200" dirty="0"/>
              <a:t>Anglo-Saxon Churches. (</a:t>
            </a:r>
            <a:r>
              <a:rPr lang="en-GB" sz="1200" dirty="0" err="1"/>
              <a:t>n.d.</a:t>
            </a:r>
            <a:r>
              <a:rPr lang="en-GB" sz="1200" dirty="0"/>
              <a:t>) Abbey Church of St Mary, Sherborne, Dorset. Available From: </a:t>
            </a:r>
            <a:r>
              <a:rPr lang="en-GB" sz="1200" u="sng" dirty="0">
                <a:hlinkClick r:id="rId3"/>
              </a:rPr>
              <a:t>www.anglo-saxon-churches.co.uk/sherborne.pdf</a:t>
            </a:r>
            <a:r>
              <a:rPr lang="en-GB" sz="1200" i="1" dirty="0"/>
              <a:t> [Accessed: 31/12/16]</a:t>
            </a:r>
            <a:endParaRPr lang="en-GB" dirty="0"/>
          </a:p>
          <a:p>
            <a:r>
              <a:rPr lang="en-GB" sz="1200" dirty="0"/>
              <a:t>Images:</a:t>
            </a:r>
          </a:p>
          <a:p>
            <a:r>
              <a:rPr lang="en-GB" sz="1200" dirty="0"/>
              <a:t>Harris, C. 2016. Sherborne Abbey from the South. Unpublished Photograph.</a:t>
            </a:r>
          </a:p>
          <a:p>
            <a:r>
              <a:rPr lang="en-GB" sz="1200" dirty="0"/>
              <a:t>Harris, C. 2016. Sherborne Castle from Station Road. Unpublished Photograph.</a:t>
            </a:r>
          </a:p>
          <a:p>
            <a:r>
              <a:rPr lang="en-GB" sz="1200" dirty="0"/>
              <a:t>Castle Reconstruction: https://www.mediastorehouse.com/sherborne-old-castle-j960261/print/13461812.html.</a:t>
            </a:r>
          </a:p>
          <a:p>
            <a:r>
              <a:rPr lang="en-GB" sz="1200" dirty="0"/>
              <a:t>Harris, C. 2016. Sherborne Abbey Interior facing East. Unpublished Photograph.</a:t>
            </a:r>
          </a:p>
          <a:p>
            <a:r>
              <a:rPr lang="en-GB" sz="1200" dirty="0"/>
              <a:t>Harris, C. 2016. Remnants of All Hallows Church Eastern wall - Western Wall of Abbey. Unpublished Photograph.</a:t>
            </a:r>
          </a:p>
          <a:p>
            <a:r>
              <a:rPr lang="en-GB" sz="1200" dirty="0"/>
              <a:t>Images of Sherborne Abbey Reconstructions: </a:t>
            </a:r>
            <a:r>
              <a:rPr lang="en-GB" sz="1200" dirty="0" err="1"/>
              <a:t>Sherb</a:t>
            </a:r>
            <a:r>
              <a:rPr lang="en-GB" sz="1200" dirty="0"/>
              <a:t> pdf,</a:t>
            </a:r>
          </a:p>
          <a:p>
            <a:r>
              <a:rPr lang="en-GB" sz="1200" dirty="0"/>
              <a:t>English Heritage. Image of Sherborne Abbey. Available from; https://www.google.co.uk/url?sa=i&amp;rct=j&amp;q=&amp;esrc=s&amp;source=images&amp;cd=&amp;cad=rja&amp;uact=8&amp;ved=0ahUKEwjDvIvQy9rYAhWBaxQKHWHPDakQjB0IBg&amp;url=http%3A%2F%2Fwww.english-heritage.org.uk%2Fvisit%2Fplaces%2Fsherborne-old-castle%2F&amp;psig=AOvVaw3DQEPVRyGlcK340yHtCQqs&amp;ust=1516126898455385. [Last accessed 15/1/18]</a:t>
            </a:r>
          </a:p>
          <a:p>
            <a:r>
              <a:rPr lang="en-GB" sz="1200" dirty="0"/>
              <a:t>Google Maps. Sherborne. 2018. Available from: </a:t>
            </a:r>
            <a:r>
              <a:rPr lang="en-GB" sz="1200" dirty="0">
                <a:hlinkClick r:id="rId4"/>
              </a:rPr>
              <a:t>https://www.google.co.uk/maps/place/Sherborne/@50.9484966,-2.5106208,987m/data=!3m1!1e3!4m5!3m4!1s0x487237f056bf8c69:0x96c680de6a9df4e9!8m2!3d50.947822!4d-2.5144829?dcr=0</a:t>
            </a:r>
            <a:r>
              <a:rPr lang="en-GB" sz="1200" dirty="0"/>
              <a:t>. [Last Accessed: 15/1/18]</a:t>
            </a:r>
          </a:p>
          <a:p>
            <a:r>
              <a:rPr lang="en-GB" sz="1200" dirty="0"/>
              <a:t>Harris, C. 2016. View of the Abbey looking North from New Road. Unpublished Photograph</a:t>
            </a:r>
            <a:endParaRPr lang="en-GB" sz="1600" dirty="0"/>
          </a:p>
        </p:txBody>
      </p:sp>
    </p:spTree>
    <p:extLst>
      <p:ext uri="{BB962C8B-B14F-4D97-AF65-F5344CB8AC3E}">
        <p14:creationId xmlns:p14="http://schemas.microsoft.com/office/powerpoint/2010/main" val="2727334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atercolor_16x9">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0001016.potx" id="{8AD53B0B-FC02-4342-9C97-FCB4E3E31C20}" vid="{17FAF719-7E74-4133-9EF7-340AA294087B}"/>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Watercolor presentation (widescreen)</Template>
  <TotalTime>747</TotalTime>
  <Words>1048</Words>
  <Application>Microsoft Office PowerPoint</Application>
  <PresentationFormat>Custom</PresentationFormat>
  <Paragraphs>83</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Palatino Linotype</vt:lpstr>
      <vt:lpstr>Watercolor_16x9</vt:lpstr>
      <vt:lpstr>Sherborne Abbey and Sherborne Castle: What were the social impacts of the proximity of ecclesiastical and military sites on town of Sherborne? </vt:lpstr>
      <vt:lpstr>General Outline:</vt:lpstr>
      <vt:lpstr>Methodology/Theory</vt:lpstr>
      <vt:lpstr>Theory</vt:lpstr>
      <vt:lpstr>Sherborne’s Early History &amp; The Anarchy</vt:lpstr>
      <vt:lpstr>All Hallows Riot 1437,</vt:lpstr>
      <vt:lpstr>Sherborne Old Castle &amp; The English Civil War 1642-51 and beyond.</vt:lpstr>
      <vt:lpstr>Proximity</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Sherborne Abbey and Sherborne Castle: What were the social impacts of the proximity of ecclesiastical and military sites on town of Sherborne?</dc:title>
  <dc:creator>Charlotte Harris</dc:creator>
  <cp:lastModifiedBy>Ros Coard</cp:lastModifiedBy>
  <cp:revision>43</cp:revision>
  <dcterms:created xsi:type="dcterms:W3CDTF">2017-10-16T08:56:26Z</dcterms:created>
  <dcterms:modified xsi:type="dcterms:W3CDTF">2018-01-24T15:54:07Z</dcterms:modified>
</cp:coreProperties>
</file>