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MOV" ContentType="video/quicktime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  <p:sldMasterId id="2147483708" r:id="rId4"/>
    <p:sldMasterId id="2147483720" r:id="rId5"/>
  </p:sldMasterIdLst>
  <p:notesMasterIdLst>
    <p:notesMasterId r:id="rId49"/>
  </p:notesMasterIdLst>
  <p:sldIdLst>
    <p:sldId id="280" r:id="rId6"/>
    <p:sldId id="311" r:id="rId7"/>
    <p:sldId id="279" r:id="rId8"/>
    <p:sldId id="257" r:id="rId9"/>
    <p:sldId id="286" r:id="rId10"/>
    <p:sldId id="305" r:id="rId11"/>
    <p:sldId id="265" r:id="rId12"/>
    <p:sldId id="310" r:id="rId13"/>
    <p:sldId id="259" r:id="rId14"/>
    <p:sldId id="312" r:id="rId15"/>
    <p:sldId id="273" r:id="rId16"/>
    <p:sldId id="260" r:id="rId17"/>
    <p:sldId id="291" r:id="rId18"/>
    <p:sldId id="261" r:id="rId19"/>
    <p:sldId id="292" r:id="rId20"/>
    <p:sldId id="287" r:id="rId21"/>
    <p:sldId id="272" r:id="rId22"/>
    <p:sldId id="313" r:id="rId23"/>
    <p:sldId id="293" r:id="rId24"/>
    <p:sldId id="262" r:id="rId25"/>
    <p:sldId id="276" r:id="rId26"/>
    <p:sldId id="296" r:id="rId27"/>
    <p:sldId id="306" r:id="rId28"/>
    <p:sldId id="297" r:id="rId29"/>
    <p:sldId id="298" r:id="rId30"/>
    <p:sldId id="300" r:id="rId31"/>
    <p:sldId id="301" r:id="rId32"/>
    <p:sldId id="314" r:id="rId33"/>
    <p:sldId id="315" r:id="rId34"/>
    <p:sldId id="307" r:id="rId35"/>
    <p:sldId id="278" r:id="rId36"/>
    <p:sldId id="266" r:id="rId37"/>
    <p:sldId id="267" r:id="rId38"/>
    <p:sldId id="271" r:id="rId39"/>
    <p:sldId id="299" r:id="rId40"/>
    <p:sldId id="302" r:id="rId41"/>
    <p:sldId id="303" r:id="rId42"/>
    <p:sldId id="304" r:id="rId43"/>
    <p:sldId id="294" r:id="rId44"/>
    <p:sldId id="295" r:id="rId45"/>
    <p:sldId id="308" r:id="rId46"/>
    <p:sldId id="309" r:id="rId47"/>
    <p:sldId id="270" r:id="rId4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1426" y="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556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presProps" Target="pres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slide" Target="slides/slide3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8" Type="http://schemas.openxmlformats.org/officeDocument/2006/relationships/slide" Target="slides/slide3.xml"/><Relationship Id="rId51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931397-5353-43D7-91C1-03ECD2CC65D7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E2A452-4826-4891-8626-3D42A731B3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088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E2A452-4826-4891-8626-3D42A731B318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3205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58F26-E699-4336-85FF-80F7C0C8CBE1}" type="datetime1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97109-8B8D-4E48-A1E6-0A632E0BF106}" type="datetime1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67820-FDD8-4D65-BF7E-A88DC92F8204}" type="datetime1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23087-3EDA-49E9-BE0E-FA5FF8150B56}" type="datetime1">
              <a:rPr lang="en-GB" smtClean="0"/>
              <a:t>01/10/2018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56E0D-D47B-4EA2-A574-7C497F150F08}" type="datetime1">
              <a:rPr lang="en-GB" smtClean="0"/>
              <a:t>01/10/2018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E3559-4DF4-4105-BC42-F0E83E711F81}" type="datetime1">
              <a:rPr lang="en-GB" smtClean="0"/>
              <a:t>01/10/2018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4F064-5289-4B41-BCA8-C2DCA5A4C25D}" type="datetime1">
              <a:rPr lang="en-GB" smtClean="0"/>
              <a:t>01/10/2018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5A6C1-9DDF-4279-8F07-35BEE30DB244}" type="datetime1">
              <a:rPr lang="en-GB" smtClean="0"/>
              <a:t>01/10/2018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5166F-9A9F-463D-9646-4E1BCE97AD15}" type="datetime1">
              <a:rPr lang="en-GB" smtClean="0"/>
              <a:t>01/10/2018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39C86-50A8-436B-BEAF-2CDA548AB4F8}" type="datetime1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F1E04-6B2D-48DC-B6AA-486A66F8D992}" type="datetime1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02A26486-0814-4A28-8881-71828916A19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71422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24D4E-2E0F-4452-AFE0-3758E54037B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17762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8DC55-7D36-441D-9439-46052DE8440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83276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F9688-2A04-458D-A985-E26403BA82E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1045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63B5B-752C-4BD5-9B9C-881DE4D926A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2267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2521F-0142-4EA1-8DB4-7362C288FBE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72518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E7417-B358-4C9C-911A-38E139D8013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56505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21C14-68E0-478D-B732-E8E2015DFB6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18675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D69D7-B680-4D8E-907F-F9140E45BF9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92908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1ACD3-B208-46DB-81D0-0A07978BE08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19470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A5C42-F322-47C7-832A-50BF833C3BE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180991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F87D266-B936-4902-9377-14EB7F25155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13259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48CE3-E7FA-407F-BB6D-B2CA5F6D9187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606788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B8CFB-CD7D-4CCF-A1E5-2295B7ED89F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288046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A2633-E390-400F-AB58-F6382DE53537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538260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BDEDB-4A64-4D37-A24D-AF2D2BA7B3C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989030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F2690-EB9F-4622-A613-E3F5D80C987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98556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346D5-63E7-4B01-9A6C-486243E1837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44303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34098-8183-47F0-B9CA-C092A04740AB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5103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5B120-A0FC-4CFD-B261-7D862FA0799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101532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D8C1D-9D2B-44CF-A332-73315085F3C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791785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C5206-CCA9-4DAF-B888-3E7ABAA93BF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786928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C7411-A41F-4FB6-A252-97FB8AE3684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135855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B4A7C-BEB5-4CAD-89CB-8DF49128739B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985600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949C-1695-4050-A478-AB4C5E51007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426852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85417-F89E-4ED1-B954-7CFD513BDEC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738414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5B79C-EC39-4BCC-9D2A-4B6B4A61FF19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270219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5FB1B-1963-49A9-AE4C-AFBE368346FA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053505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3A5F8-30EC-4E73-960A-B1E7BCC8B38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168264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CC3D8-E38F-4C2C-97BF-4FEB9B91FF2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396639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82E7A-364E-4263-B1C4-607C43F82A99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027695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0ED97-8E7F-4291-BBCC-0E1E05F628D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476545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86344-393C-482E-A8DF-64BE27BEC27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153401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2477B-482D-4C32-8D03-820DAD7ECF0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878042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DC6F8-1AA2-4CBA-B73E-A67EE58FC27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88571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20624-9C0A-4924-9361-77CE456C4EF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270883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BF087-1F27-496F-A938-B0A9C1EE1045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981558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DAF69-977A-4C22-87DC-16C73EDA29B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634382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4DA3F-8D8B-4CC9-A900-0EB6930687E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136403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93844-0A3F-4629-9584-1503C917903B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406126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01CB1-A9B7-4BA3-A96F-B4289F432EA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942416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B94C7-0CED-4901-830B-881D76C1915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398435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66C30-14DF-45EE-BB0F-507662D9C3F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000844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12BCD-34D1-4F18-851A-E91A74EDB18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28417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C51C733-A289-4299-9E1B-8B91330BF333}" type="datetime1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CC24C7-2529-4B5E-B1CF-3154BA8D564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9831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0F17E3-C6A6-4EDD-8CC8-854BA797DC1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18360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B550E1-08F7-4C35-B614-AEDB441E3525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2245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51C794-A8DD-4672-9600-FCDFCE021C5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01/10/2018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5951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play.kahoot.it/#/k/e743832f-c90d-4177-8fec-a071d1a4b079" TargetMode="Externa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emocracy.swansea.gov.uk/mgUserInfo.aspx?UID=392&amp;LLL=-1" TargetMode="External"/><Relationship Id="rId2" Type="http://schemas.openxmlformats.org/officeDocument/2006/relationships/hyperlink" Target="mailto:Mike.durke@uwtsd.ac.uk" TargetMode="External"/><Relationship Id="rId1" Type="http://schemas.openxmlformats.org/officeDocument/2006/relationships/slideLayout" Target="../slideLayouts/slideLayout17.xml"/><Relationship Id="rId4" Type="http://schemas.openxmlformats.org/officeDocument/2006/relationships/hyperlink" Target="https://twitter.com/Mikedurke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7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9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0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39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arxist.com/" TargetMode="External"/><Relationship Id="rId3" Type="http://schemas.openxmlformats.org/officeDocument/2006/relationships/image" Target="../media/image22.png"/><Relationship Id="rId7" Type="http://schemas.openxmlformats.org/officeDocument/2006/relationships/hyperlink" Target="https://www.jrf.org.uk/" TargetMode="External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speeches/in-defence-of-the-c-word-why-capitalism-is-a-force-for-good" TargetMode="External"/><Relationship Id="rId11" Type="http://schemas.openxmlformats.org/officeDocument/2006/relationships/hyperlink" Target="http://givingpledge.org/" TargetMode="External"/><Relationship Id="rId5" Type="http://schemas.openxmlformats.org/officeDocument/2006/relationships/hyperlink" Target="https://www.gov.uk/government/organisations/cabinet-office" TargetMode="External"/><Relationship Id="rId10" Type="http://schemas.openxmlformats.org/officeDocument/2006/relationships/hyperlink" Target="http://www.nesta.org.uk/" TargetMode="External"/><Relationship Id="rId4" Type="http://schemas.openxmlformats.org/officeDocument/2006/relationships/hyperlink" Target="https://www.britsoc.co.uk/" TargetMode="External"/><Relationship Id="rId9" Type="http://schemas.openxmlformats.org/officeDocument/2006/relationships/hyperlink" Target="http://www.li.com/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hyperlink" Target="http://moodle.uwtsd.ac.uk/" TargetMode="Externa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0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0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0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51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9796" y="1886967"/>
            <a:ext cx="7772400" cy="1470025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Social Theory</a:t>
            </a:r>
          </a:p>
        </p:txBody>
      </p:sp>
      <p:sp>
        <p:nvSpPr>
          <p:cNvPr id="4" name="Subtitle 2"/>
          <p:cNvSpPr>
            <a:spLocks noGrp="1"/>
          </p:cNvSpPr>
          <p:nvPr>
            <p:ph type="subTitle" idx="1"/>
          </p:nvPr>
        </p:nvSpPr>
        <p:spPr>
          <a:xfrm>
            <a:off x="107504" y="3501008"/>
            <a:ext cx="8856984" cy="2592288"/>
          </a:xfrm>
        </p:spPr>
        <p:txBody>
          <a:bodyPr>
            <a:normAutofit fontScale="40000" lnSpcReduction="20000"/>
          </a:bodyPr>
          <a:lstStyle/>
          <a:p>
            <a:r>
              <a:rPr lang="en-GB" sz="9300" b="1" dirty="0">
                <a:solidFill>
                  <a:schemeClr val="bg1"/>
                </a:solidFill>
              </a:rPr>
              <a:t>2018</a:t>
            </a:r>
          </a:p>
          <a:p>
            <a:endParaRPr lang="en-GB" sz="5400" b="1" dirty="0">
              <a:solidFill>
                <a:schemeClr val="bg1"/>
              </a:solidFill>
            </a:endParaRPr>
          </a:p>
          <a:p>
            <a:r>
              <a:rPr lang="en-GB" sz="6000" b="1" dirty="0">
                <a:solidFill>
                  <a:schemeClr val="bg1"/>
                </a:solidFill>
              </a:rPr>
              <a:t>Mike </a:t>
            </a:r>
            <a:r>
              <a:rPr lang="en-GB" sz="6000" b="1" dirty="0" err="1">
                <a:solidFill>
                  <a:schemeClr val="bg1"/>
                </a:solidFill>
              </a:rPr>
              <a:t>Durke</a:t>
            </a:r>
            <a:r>
              <a:rPr lang="en-GB" sz="6000" b="1" dirty="0">
                <a:solidFill>
                  <a:schemeClr val="bg1"/>
                </a:solidFill>
              </a:rPr>
              <a:t> </a:t>
            </a:r>
          </a:p>
          <a:p>
            <a:r>
              <a:rPr lang="en-GB" sz="6000" b="1" dirty="0">
                <a:solidFill>
                  <a:schemeClr val="bg1"/>
                </a:solidFill>
              </a:rPr>
              <a:t>Senior Lecturer</a:t>
            </a:r>
          </a:p>
          <a:p>
            <a:r>
              <a:rPr lang="en-GB" sz="6000" b="1" dirty="0">
                <a:solidFill>
                  <a:schemeClr val="bg1"/>
                </a:solidFill>
              </a:rPr>
              <a:t>MA (Child Welfare), MBA, PGCE (PCET), BA (Hons) </a:t>
            </a:r>
          </a:p>
          <a:p>
            <a:r>
              <a:rPr lang="en-GB" sz="6000" b="1" dirty="0" err="1">
                <a:solidFill>
                  <a:schemeClr val="bg1"/>
                </a:solidFill>
              </a:rPr>
              <a:t>CMgr</a:t>
            </a:r>
            <a:r>
              <a:rPr lang="en-GB" sz="6000" b="1" dirty="0">
                <a:solidFill>
                  <a:schemeClr val="bg1"/>
                </a:solidFill>
              </a:rPr>
              <a:t>, FCMI, FHEA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4557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2566"/>
          </a:xfrm>
        </p:spPr>
        <p:txBody>
          <a:bodyPr>
            <a:normAutofit/>
          </a:bodyPr>
          <a:lstStyle/>
          <a:p>
            <a:r>
              <a:rPr lang="en-GB" sz="1200" dirty="0">
                <a:hlinkClick r:id="rId2"/>
              </a:rPr>
              <a:t>https://play.kahoot.it/#/</a:t>
            </a:r>
            <a:r>
              <a:rPr lang="en-GB" sz="1200" dirty="0" smtClean="0">
                <a:hlinkClick r:id="rId2"/>
              </a:rPr>
              <a:t>k/e743832f-c90d-4177-8fec-a071d1a4b079</a:t>
            </a:r>
            <a:r>
              <a:rPr lang="en-GB" sz="1200" dirty="0" smtClean="0"/>
              <a:t> </a:t>
            </a: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15560" y="976980"/>
            <a:ext cx="820891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To create a good learning environment is it important for us to be relaxed in one another’s company, to feel safe, comfortable, supported?</a:t>
            </a:r>
            <a:endParaRPr lang="en-GB" sz="3200" dirty="0"/>
          </a:p>
        </p:txBody>
      </p:sp>
      <p:sp>
        <p:nvSpPr>
          <p:cNvPr id="7" name="TextBox 6"/>
          <p:cNvSpPr txBox="1"/>
          <p:nvPr/>
        </p:nvSpPr>
        <p:spPr>
          <a:xfrm>
            <a:off x="683568" y="3248860"/>
            <a:ext cx="820891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The relationship between the teacher and the taught has always been a central consideration. Mutual trust and respect is important</a:t>
            </a:r>
            <a:endParaRPr lang="en-GB" sz="3200" dirty="0"/>
          </a:p>
        </p:txBody>
      </p:sp>
      <p:sp>
        <p:nvSpPr>
          <p:cNvPr id="8" name="TextBox 7"/>
          <p:cNvSpPr txBox="1"/>
          <p:nvPr/>
        </p:nvSpPr>
        <p:spPr>
          <a:xfrm>
            <a:off x="107504" y="5649937"/>
            <a:ext cx="9036496" cy="1077218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en-GB" sz="4800" dirty="0" smtClean="0">
                <a:solidFill>
                  <a:schemeClr val="bg1"/>
                </a:solidFill>
              </a:rPr>
              <a:t>A culture of ‘creative failure’? </a:t>
            </a:r>
          </a:p>
          <a:p>
            <a:r>
              <a:rPr lang="en-GB" sz="1600" dirty="0" smtClean="0">
                <a:solidFill>
                  <a:schemeClr val="bg1"/>
                </a:solidFill>
              </a:rPr>
              <a:t>(</a:t>
            </a:r>
            <a:r>
              <a:rPr lang="en-GB" sz="1600" dirty="0" err="1" smtClean="0">
                <a:solidFill>
                  <a:schemeClr val="bg1"/>
                </a:solidFill>
              </a:rPr>
              <a:t>Bothwell</a:t>
            </a:r>
            <a:r>
              <a:rPr lang="en-GB" sz="1600" dirty="0" smtClean="0">
                <a:solidFill>
                  <a:schemeClr val="bg1"/>
                </a:solidFill>
              </a:rPr>
              <a:t> 2018)</a:t>
            </a:r>
            <a:endParaRPr lang="en-GB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8781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685800" y="2132856"/>
            <a:ext cx="7848600" cy="116596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6" name="Subtitle 8"/>
          <p:cNvSpPr txBox="1">
            <a:spLocks/>
          </p:cNvSpPr>
          <p:nvPr/>
        </p:nvSpPr>
        <p:spPr>
          <a:xfrm>
            <a:off x="457200" y="1570632"/>
            <a:ext cx="8579296" cy="365856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None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None/>
              <a:defRPr sz="14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 typeface="Arial" pitchFamily="34" charset="0"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/>
              </a:rPr>
              <a:t>Social Theory, Policy and Practice</a:t>
            </a:r>
            <a:endParaRPr lang="en-GB" sz="4000" dirty="0">
              <a:solidFill>
                <a:schemeClr val="tx1"/>
              </a:solidFill>
              <a:latin typeface="Arial"/>
            </a:endParaRPr>
          </a:p>
          <a:p>
            <a:pPr lvl="0" algn="ctr">
              <a:buClr>
                <a:srgbClr val="93A299"/>
              </a:buClr>
            </a:pPr>
            <a:r>
              <a:rPr lang="en-GB" sz="4000" dirty="0">
                <a:solidFill>
                  <a:schemeClr val="tx1"/>
                </a:solidFill>
                <a:latin typeface="Arial"/>
              </a:rPr>
              <a:t>BMPS4002</a:t>
            </a:r>
          </a:p>
          <a:p>
            <a:pPr lvl="0" algn="ctr">
              <a:buClr>
                <a:srgbClr val="93A299"/>
              </a:buClr>
            </a:pPr>
            <a:r>
              <a:rPr lang="en-GB" sz="3200" dirty="0">
                <a:solidFill>
                  <a:schemeClr val="tx1"/>
                </a:solidFill>
                <a:latin typeface="Arial"/>
              </a:rPr>
              <a:t>Email - </a:t>
            </a:r>
            <a:r>
              <a:rPr lang="en-GB" sz="2800" dirty="0">
                <a:solidFill>
                  <a:schemeClr val="tx1"/>
                </a:solidFill>
                <a:latin typeface="Arial"/>
                <a:hlinkClick r:id="rId2"/>
              </a:rPr>
              <a:t>Mike.durke@uwtsd.ac.uk</a:t>
            </a:r>
            <a:endParaRPr lang="en-GB" sz="2800" dirty="0">
              <a:solidFill>
                <a:schemeClr val="tx1"/>
              </a:solidFill>
              <a:latin typeface="Arial"/>
            </a:endParaRPr>
          </a:p>
          <a:p>
            <a:pPr lvl="0" algn="ctr">
              <a:buClr>
                <a:srgbClr val="93A299"/>
              </a:buClr>
            </a:pPr>
            <a:r>
              <a:rPr lang="en-GB" sz="3200" dirty="0">
                <a:solidFill>
                  <a:schemeClr val="tx1"/>
                </a:solidFill>
                <a:latin typeface="Arial"/>
              </a:rPr>
              <a:t>Website - </a:t>
            </a:r>
            <a:r>
              <a:rPr lang="en-GB" sz="2800" dirty="0">
                <a:solidFill>
                  <a:schemeClr val="tx1"/>
                </a:solidFill>
                <a:latin typeface="Arial"/>
                <a:hlinkClick r:id="rId3"/>
              </a:rPr>
              <a:t>www.mikedurke.co.uk</a:t>
            </a:r>
          </a:p>
          <a:p>
            <a:pPr algn="ctr">
              <a:buClr>
                <a:srgbClr val="93A299"/>
              </a:buClr>
            </a:pPr>
            <a:r>
              <a:rPr lang="en-GB" sz="3200" dirty="0">
                <a:solidFill>
                  <a:schemeClr val="tx1"/>
                </a:solidFill>
                <a:latin typeface="Arial"/>
              </a:rPr>
              <a:t>Twitter - </a:t>
            </a:r>
            <a:r>
              <a:rPr lang="en-GB" sz="2800" dirty="0">
                <a:solidFill>
                  <a:schemeClr val="tx1"/>
                </a:solidFill>
                <a:latin typeface="Arial"/>
                <a:hlinkClick r:id="rId4"/>
              </a:rPr>
              <a:t>https://twitter.com/Mikedurke</a:t>
            </a:r>
            <a:r>
              <a:rPr lang="en-GB" sz="2800" dirty="0">
                <a:solidFill>
                  <a:schemeClr val="tx1"/>
                </a:solidFill>
                <a:latin typeface="Arial"/>
              </a:rPr>
              <a:t> </a:t>
            </a:r>
            <a:endParaRPr lang="en-GB" sz="2800" dirty="0">
              <a:solidFill>
                <a:schemeClr val="tx1"/>
              </a:solidFill>
              <a:latin typeface="Arial"/>
              <a:hlinkClick r:id="rId3"/>
            </a:endParaRPr>
          </a:p>
          <a:p>
            <a:pPr lvl="0" algn="ctr">
              <a:buClr>
                <a:srgbClr val="93A299"/>
              </a:buClr>
            </a:pPr>
            <a:r>
              <a:rPr lang="en-GB" sz="2000" dirty="0">
                <a:solidFill>
                  <a:schemeClr val="tx1"/>
                </a:solidFill>
                <a:latin typeface="Arial"/>
                <a:hlinkClick r:id="rId3"/>
              </a:rPr>
              <a:t>https://democracy.swansea.gov.uk/mgUserInfo.aspx?UID=392&amp;LLL=-1</a:t>
            </a:r>
            <a:r>
              <a:rPr lang="en-GB" sz="2000" dirty="0">
                <a:solidFill>
                  <a:schemeClr val="tx1"/>
                </a:solidFill>
                <a:latin typeface="Arial"/>
              </a:rPr>
              <a:t> 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 to Module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5085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dirty="0"/>
              <a:t>Overview</a:t>
            </a:r>
          </a:p>
          <a:p>
            <a:r>
              <a:rPr lang="en-GB" dirty="0"/>
              <a:t>Level of Study </a:t>
            </a:r>
          </a:p>
          <a:p>
            <a:r>
              <a:rPr lang="en-GB" dirty="0"/>
              <a:t>Aims of Module</a:t>
            </a:r>
          </a:p>
          <a:p>
            <a:r>
              <a:rPr lang="en-GB" dirty="0"/>
              <a:t>Learning Outcomes</a:t>
            </a:r>
          </a:p>
          <a:p>
            <a:r>
              <a:rPr lang="en-GB" dirty="0"/>
              <a:t>Lesson Content</a:t>
            </a:r>
          </a:p>
          <a:p>
            <a:r>
              <a:rPr lang="en-GB" dirty="0"/>
              <a:t>Assessments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Deadline Dates</a:t>
            </a:r>
          </a:p>
          <a:p>
            <a:r>
              <a:rPr lang="en-GB" dirty="0"/>
              <a:t>Referencing </a:t>
            </a:r>
          </a:p>
          <a:p>
            <a:r>
              <a:rPr lang="en-GB" dirty="0"/>
              <a:t>Reading List </a:t>
            </a:r>
          </a:p>
          <a:p>
            <a:r>
              <a:rPr lang="en-GB" dirty="0"/>
              <a:t>You Will Need …</a:t>
            </a:r>
          </a:p>
          <a:p>
            <a:r>
              <a:rPr lang="en-GB" dirty="0"/>
              <a:t>VLE</a:t>
            </a:r>
          </a:p>
          <a:p>
            <a:r>
              <a:rPr lang="en-GB" dirty="0"/>
              <a:t>Your Next Steps …</a:t>
            </a:r>
          </a:p>
          <a:p>
            <a:r>
              <a:rPr lang="en-GB" dirty="0"/>
              <a:t>Q&amp;A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189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/>
              <a:t>Overview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95536" y="980728"/>
            <a:ext cx="8496944" cy="2088232"/>
          </a:xfrm>
          <a:solidFill>
            <a:schemeClr val="accent1"/>
          </a:solidFill>
        </p:spPr>
        <p:txBody>
          <a:bodyPr>
            <a:normAutofit lnSpcReduction="10000"/>
          </a:bodyPr>
          <a:lstStyle/>
          <a:p>
            <a:pPr marL="0" lvl="0" indent="0" algn="ctr">
              <a:buClr>
                <a:srgbClr val="93A299"/>
              </a:buClr>
              <a:buSzPct val="85000"/>
              <a:buNone/>
            </a:pPr>
            <a:r>
              <a:rPr lang="en-GB" sz="3000" b="1" dirty="0">
                <a:solidFill>
                  <a:srgbClr val="292934"/>
                </a:solidFill>
                <a:latin typeface="Arial"/>
              </a:rPr>
              <a:t>Weeks 1 – 6 (w/b)</a:t>
            </a:r>
          </a:p>
          <a:p>
            <a:pPr marL="0" lvl="0" indent="0" algn="ctr">
              <a:buClr>
                <a:srgbClr val="93A299"/>
              </a:buClr>
              <a:buSzPct val="85000"/>
              <a:buNone/>
            </a:pPr>
            <a:r>
              <a:rPr lang="en-GB" sz="3000" dirty="0">
                <a:solidFill>
                  <a:srgbClr val="292934"/>
                </a:solidFill>
                <a:latin typeface="Arial"/>
              </a:rPr>
              <a:t>1</a:t>
            </a:r>
            <a:r>
              <a:rPr lang="en-GB" sz="3000" baseline="30000" dirty="0">
                <a:solidFill>
                  <a:srgbClr val="292934"/>
                </a:solidFill>
                <a:latin typeface="Arial"/>
              </a:rPr>
              <a:t>st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 October – 5</a:t>
            </a:r>
            <a:r>
              <a:rPr lang="en-GB" sz="30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 November</a:t>
            </a:r>
          </a:p>
          <a:p>
            <a:pPr marL="0" lvl="0" indent="0" algn="ctr">
              <a:buClr>
                <a:srgbClr val="93A299"/>
              </a:buClr>
              <a:buSzPct val="85000"/>
              <a:buNone/>
            </a:pPr>
            <a:r>
              <a:rPr lang="en-GB" sz="3000" b="1" dirty="0">
                <a:solidFill>
                  <a:srgbClr val="292934"/>
                </a:solidFill>
                <a:latin typeface="Arial"/>
              </a:rPr>
              <a:t>Assignment 1 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– Friday 9</a:t>
            </a:r>
            <a:r>
              <a:rPr lang="en-GB" sz="30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 November, 10am</a:t>
            </a:r>
          </a:p>
          <a:p>
            <a:pPr marL="0" lvl="0" indent="0" algn="ctr">
              <a:buClr>
                <a:srgbClr val="93A299"/>
              </a:buClr>
              <a:buSzPct val="85000"/>
              <a:buNone/>
            </a:pPr>
            <a:r>
              <a:rPr lang="en-GB" sz="3000" dirty="0">
                <a:solidFill>
                  <a:srgbClr val="292934"/>
                </a:solidFill>
                <a:latin typeface="Arial"/>
              </a:rPr>
              <a:t>12</a:t>
            </a:r>
            <a:r>
              <a:rPr lang="en-GB" sz="30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 November – no classes, marking week</a:t>
            </a:r>
          </a:p>
          <a:p>
            <a:pPr marL="0" lvl="0" indent="0" algn="ctr">
              <a:buClr>
                <a:srgbClr val="93A299"/>
              </a:buClr>
              <a:buSzPct val="85000"/>
              <a:buNone/>
            </a:pPr>
            <a:endParaRPr lang="en-GB" sz="3000" b="1" dirty="0">
              <a:solidFill>
                <a:srgbClr val="292934"/>
              </a:solidFill>
              <a:latin typeface="Arial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323528" y="3284984"/>
            <a:ext cx="8568952" cy="2215991"/>
          </a:xfrm>
          <a:prstGeom prst="rect">
            <a:avLst/>
          </a:prstGeom>
          <a:solidFill>
            <a:schemeClr val="accent4"/>
          </a:solidFill>
        </p:spPr>
        <p:txBody>
          <a:bodyPr wrap="square">
            <a:spAutoFit/>
          </a:bodyPr>
          <a:lstStyle/>
          <a:p>
            <a:pPr lvl="0" algn="ctr">
              <a:spcBef>
                <a:spcPct val="20000"/>
              </a:spcBef>
              <a:buClr>
                <a:srgbClr val="93A299"/>
              </a:buClr>
              <a:buSzPct val="85000"/>
            </a:pPr>
            <a:r>
              <a:rPr lang="en-GB" sz="3000" b="1" dirty="0">
                <a:solidFill>
                  <a:srgbClr val="292934"/>
                </a:solidFill>
                <a:latin typeface="Arial"/>
              </a:rPr>
              <a:t>Weeks 7 – 10 (w/b)</a:t>
            </a:r>
          </a:p>
          <a:p>
            <a:pPr lvl="0" algn="ctr">
              <a:spcBef>
                <a:spcPct val="20000"/>
              </a:spcBef>
              <a:buClr>
                <a:srgbClr val="93A299"/>
              </a:buClr>
              <a:buSzPct val="85000"/>
            </a:pPr>
            <a:r>
              <a:rPr lang="en-GB" sz="3000" dirty="0">
                <a:solidFill>
                  <a:srgbClr val="292934"/>
                </a:solidFill>
                <a:latin typeface="Arial"/>
              </a:rPr>
              <a:t>19th November – 10</a:t>
            </a:r>
            <a:r>
              <a:rPr lang="en-GB" sz="30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 December</a:t>
            </a:r>
          </a:p>
          <a:p>
            <a:pPr lvl="0" algn="ctr">
              <a:spcBef>
                <a:spcPct val="20000"/>
              </a:spcBef>
              <a:buClr>
                <a:srgbClr val="93A299"/>
              </a:buClr>
              <a:buSzPct val="85000"/>
            </a:pPr>
            <a:r>
              <a:rPr lang="en-GB" sz="3000" b="1" dirty="0">
                <a:solidFill>
                  <a:srgbClr val="292934"/>
                </a:solidFill>
                <a:latin typeface="Arial"/>
              </a:rPr>
              <a:t>Assignment 2 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– Friday 11</a:t>
            </a:r>
            <a:r>
              <a:rPr lang="en-GB" sz="30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 January 2019, 10am</a:t>
            </a:r>
          </a:p>
          <a:p>
            <a:pPr lvl="0" algn="ctr">
              <a:spcBef>
                <a:spcPct val="20000"/>
              </a:spcBef>
              <a:buClr>
                <a:srgbClr val="93A299"/>
              </a:buClr>
              <a:buSzPct val="85000"/>
            </a:pPr>
            <a:r>
              <a:rPr lang="en-GB" sz="3000" dirty="0">
                <a:solidFill>
                  <a:srgbClr val="292934"/>
                </a:solidFill>
                <a:latin typeface="Arial"/>
              </a:rPr>
              <a:t>14</a:t>
            </a:r>
            <a:r>
              <a:rPr lang="en-GB" sz="30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3000" dirty="0">
                <a:solidFill>
                  <a:srgbClr val="292934"/>
                </a:solidFill>
                <a:latin typeface="Arial"/>
              </a:rPr>
              <a:t> January – no classes, marking week</a:t>
            </a:r>
          </a:p>
        </p:txBody>
      </p:sp>
      <p:sp>
        <p:nvSpPr>
          <p:cNvPr id="4" name="Rectangle 3"/>
          <p:cNvSpPr/>
          <p:nvPr/>
        </p:nvSpPr>
        <p:spPr>
          <a:xfrm>
            <a:off x="6942027" y="226630"/>
            <a:ext cx="200920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82880" lvl="0" indent="-182880" algn="ctr">
              <a:spcBef>
                <a:spcPct val="20000"/>
              </a:spcBef>
              <a:buClr>
                <a:srgbClr val="93A299"/>
              </a:buClr>
              <a:buSzPct val="85000"/>
              <a:buFont typeface="Arial" pitchFamily="34" charset="0"/>
              <a:buChar char="•"/>
            </a:pPr>
            <a:r>
              <a:rPr lang="en-GB" sz="2800" dirty="0">
                <a:solidFill>
                  <a:srgbClr val="292934"/>
                </a:solidFill>
                <a:latin typeface="Arial"/>
              </a:rPr>
              <a:t>20 Credits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4868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1080120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1963017"/>
            <a:ext cx="4427984" cy="3528391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3000" b="1" dirty="0" smtClean="0">
                <a:solidFill>
                  <a:srgbClr val="FF0000"/>
                </a:solidFill>
              </a:rPr>
              <a:t>Mondays</a:t>
            </a:r>
            <a:endParaRPr lang="en-GB" sz="3000" b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sz="3000" b="1" dirty="0" smtClean="0">
                <a:solidFill>
                  <a:srgbClr val="FF0000"/>
                </a:solidFill>
              </a:rPr>
              <a:t>Lecture </a:t>
            </a:r>
            <a:r>
              <a:rPr lang="en-GB" sz="3000" b="1" dirty="0">
                <a:solidFill>
                  <a:srgbClr val="FF0000"/>
                </a:solidFill>
              </a:rPr>
              <a:t>10am </a:t>
            </a:r>
            <a:r>
              <a:rPr lang="en-GB" sz="3000" b="1" dirty="0" smtClean="0">
                <a:solidFill>
                  <a:srgbClr val="FF0000"/>
                </a:solidFill>
              </a:rPr>
              <a:t>in ASG05</a:t>
            </a:r>
            <a:endParaRPr lang="en-GB" sz="3000" b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dirty="0"/>
              <a:t>Mondays 1pm Tutorial 1</a:t>
            </a:r>
          </a:p>
          <a:p>
            <a:pPr marL="0" indent="0" algn="ctr">
              <a:buNone/>
            </a:pPr>
            <a:r>
              <a:rPr lang="en-GB" dirty="0"/>
              <a:t>Mondays 2pm Tutorial 2 </a:t>
            </a:r>
          </a:p>
          <a:p>
            <a:pPr marL="0" indent="0" algn="ctr">
              <a:buNone/>
            </a:pPr>
            <a:r>
              <a:rPr lang="en-GB" dirty="0"/>
              <a:t>Mondays 3pm Tutorial 2 </a:t>
            </a:r>
          </a:p>
          <a:p>
            <a:pPr marL="0" indent="0" algn="ctr">
              <a:buNone/>
            </a:pPr>
            <a:r>
              <a:rPr lang="en-GB" dirty="0"/>
              <a:t>Mondays 4pm Tutorial </a:t>
            </a:r>
            <a:r>
              <a:rPr lang="en-GB" dirty="0" smtClean="0"/>
              <a:t>2</a:t>
            </a:r>
          </a:p>
          <a:p>
            <a:pPr marL="0" indent="0" algn="ctr">
              <a:buNone/>
            </a:pPr>
            <a:r>
              <a:rPr lang="en-GB" dirty="0" smtClean="0"/>
              <a:t>In AS418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427984" y="1963017"/>
            <a:ext cx="4716016" cy="3528391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3000" b="1" dirty="0" smtClean="0">
                <a:solidFill>
                  <a:srgbClr val="FF0000"/>
                </a:solidFill>
              </a:rPr>
              <a:t>Tuesdays</a:t>
            </a:r>
            <a:endParaRPr lang="en-GB" sz="3000" b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sz="3000" b="1" dirty="0" smtClean="0">
                <a:solidFill>
                  <a:srgbClr val="FF0000"/>
                </a:solidFill>
              </a:rPr>
              <a:t>Lecture </a:t>
            </a:r>
            <a:r>
              <a:rPr lang="en-GB" sz="3000" b="1" dirty="0">
                <a:solidFill>
                  <a:srgbClr val="FF0000"/>
                </a:solidFill>
              </a:rPr>
              <a:t>10am </a:t>
            </a:r>
            <a:r>
              <a:rPr lang="en-GB" sz="3000" b="1" dirty="0" smtClean="0">
                <a:solidFill>
                  <a:srgbClr val="FF0000"/>
                </a:solidFill>
              </a:rPr>
              <a:t>in ASG05</a:t>
            </a:r>
          </a:p>
          <a:p>
            <a:pPr marL="0" indent="0" algn="ctr">
              <a:buNone/>
            </a:pPr>
            <a:r>
              <a:rPr lang="en-GB" dirty="0" smtClean="0"/>
              <a:t>Thursdays </a:t>
            </a:r>
            <a:r>
              <a:rPr lang="en-GB" dirty="0"/>
              <a:t>1pm Tutorial </a:t>
            </a:r>
          </a:p>
          <a:p>
            <a:pPr marL="0" indent="0" algn="ctr">
              <a:buNone/>
            </a:pPr>
            <a:r>
              <a:rPr lang="en-GB" dirty="0"/>
              <a:t>Thursdays 2pm Tutorial</a:t>
            </a:r>
          </a:p>
          <a:p>
            <a:pPr marL="0" indent="0" algn="ctr">
              <a:buNone/>
            </a:pPr>
            <a:r>
              <a:rPr lang="en-GB" dirty="0"/>
              <a:t>Thursdays 3pm Tutorial</a:t>
            </a:r>
          </a:p>
          <a:p>
            <a:pPr marL="0" indent="0" algn="ctr">
              <a:buNone/>
            </a:pPr>
            <a:r>
              <a:rPr lang="en-GB" dirty="0"/>
              <a:t>Thursdays 4pm </a:t>
            </a:r>
            <a:r>
              <a:rPr lang="en-GB" dirty="0" smtClean="0"/>
              <a:t>Tutorial</a:t>
            </a:r>
          </a:p>
          <a:p>
            <a:pPr marL="0" indent="0" algn="ctr">
              <a:buNone/>
            </a:pPr>
            <a:r>
              <a:rPr lang="en-GB" dirty="0" smtClean="0"/>
              <a:t>In AS223</a:t>
            </a: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6</a:t>
            </a:fld>
            <a:endParaRPr lang="en-GB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46888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8167" y="1988840"/>
            <a:ext cx="3270477" cy="2319536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Level of </a:t>
            </a:r>
            <a:r>
              <a:rPr lang="en-GB" sz="6000" dirty="0" smtClean="0">
                <a:solidFill>
                  <a:schemeClr val="tx1"/>
                </a:solidFill>
              </a:rPr>
              <a:t>Study: </a:t>
            </a:r>
            <a:r>
              <a:rPr lang="en-GB" sz="6000" dirty="0">
                <a:solidFill>
                  <a:schemeClr val="tx1"/>
                </a:solidFill>
              </a:rPr>
              <a:t>4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755576" y="5589240"/>
            <a:ext cx="2333216" cy="1063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7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8645" y="347471"/>
            <a:ext cx="4559779" cy="6534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2387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8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47371"/>
            <a:ext cx="9144000" cy="6163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32901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Aims of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8686800" cy="3888432"/>
          </a:xfrm>
        </p:spPr>
        <p:txBody>
          <a:bodyPr>
            <a:noAutofit/>
          </a:bodyPr>
          <a:lstStyle/>
          <a:p>
            <a:r>
              <a:rPr lang="en-GB" sz="2800" dirty="0"/>
              <a:t>T</a:t>
            </a:r>
            <a:r>
              <a:rPr lang="en-GB" sz="2800" dirty="0" smtClean="0"/>
              <a:t>o </a:t>
            </a:r>
            <a:r>
              <a:rPr lang="en-GB" sz="2800" dirty="0"/>
              <a:t>explore the basic principles of social evolution and the rationale for studying social </a:t>
            </a:r>
            <a:r>
              <a:rPr lang="en-GB" sz="2800" dirty="0" smtClean="0"/>
              <a:t>theory</a:t>
            </a:r>
            <a:endParaRPr lang="en-GB" sz="2800" dirty="0"/>
          </a:p>
          <a:p>
            <a:r>
              <a:rPr lang="en-GB" sz="2800" dirty="0"/>
              <a:t>T</a:t>
            </a:r>
            <a:r>
              <a:rPr lang="en-GB" sz="2800" dirty="0" smtClean="0"/>
              <a:t>o </a:t>
            </a:r>
            <a:r>
              <a:rPr lang="en-GB" sz="2800" dirty="0"/>
              <a:t>develop a knowledge of key sociological perspectives and to evaluate their influence within a range of contemporary </a:t>
            </a:r>
            <a:r>
              <a:rPr lang="en-GB" sz="2800" dirty="0" smtClean="0"/>
              <a:t>contexts</a:t>
            </a:r>
            <a:endParaRPr lang="en-GB" sz="2800" dirty="0"/>
          </a:p>
          <a:p>
            <a:r>
              <a:rPr lang="en-GB" sz="2800" dirty="0"/>
              <a:t>T</a:t>
            </a:r>
            <a:r>
              <a:rPr lang="en-GB" sz="2800" dirty="0" smtClean="0"/>
              <a:t>o </a:t>
            </a:r>
            <a:r>
              <a:rPr lang="en-GB" sz="2800" dirty="0"/>
              <a:t>investigate public policies of the UK in both a theoretical and practical context within a broad framework of current social </a:t>
            </a:r>
            <a:r>
              <a:rPr lang="en-GB" sz="2800" dirty="0" smtClean="0"/>
              <a:t>issues</a:t>
            </a:r>
            <a:endParaRPr lang="en-GB" sz="2800" dirty="0"/>
          </a:p>
          <a:p>
            <a:endParaRPr lang="en-GB" sz="28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87214" y="5589240"/>
            <a:ext cx="2369571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Aims of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8686800" cy="3888432"/>
          </a:xfrm>
        </p:spPr>
        <p:txBody>
          <a:bodyPr>
            <a:noAutofit/>
          </a:bodyPr>
          <a:lstStyle/>
          <a:p>
            <a:r>
              <a:rPr lang="en-GB" sz="2800" dirty="0"/>
              <a:t>T</a:t>
            </a:r>
            <a:r>
              <a:rPr lang="en-GB" sz="2800" dirty="0" smtClean="0"/>
              <a:t>o </a:t>
            </a:r>
            <a:r>
              <a:rPr lang="en-GB" sz="2800" dirty="0"/>
              <a:t>explore the basic principles of </a:t>
            </a:r>
            <a:r>
              <a:rPr lang="en-GB" sz="2800" b="1" u="sng" dirty="0"/>
              <a:t>social evolution </a:t>
            </a:r>
            <a:r>
              <a:rPr lang="en-GB" sz="2800" dirty="0"/>
              <a:t>and the rationale for studying </a:t>
            </a:r>
            <a:r>
              <a:rPr lang="en-GB" sz="2800" b="1" u="sng" dirty="0"/>
              <a:t>social </a:t>
            </a:r>
            <a:r>
              <a:rPr lang="en-GB" sz="2800" b="1" u="sng" dirty="0" smtClean="0"/>
              <a:t>theory</a:t>
            </a:r>
            <a:endParaRPr lang="en-GB" sz="2800" b="1" u="sng" dirty="0"/>
          </a:p>
          <a:p>
            <a:r>
              <a:rPr lang="en-GB" sz="2800" dirty="0"/>
              <a:t>T</a:t>
            </a:r>
            <a:r>
              <a:rPr lang="en-GB" sz="2800" dirty="0" smtClean="0"/>
              <a:t>o </a:t>
            </a:r>
            <a:r>
              <a:rPr lang="en-GB" sz="2800" dirty="0"/>
              <a:t>develop a knowledge of key </a:t>
            </a:r>
            <a:r>
              <a:rPr lang="en-GB" sz="2800" b="1" u="sng" dirty="0"/>
              <a:t>sociological perspectives</a:t>
            </a:r>
            <a:r>
              <a:rPr lang="en-GB" sz="2800" dirty="0"/>
              <a:t> and to </a:t>
            </a:r>
            <a:r>
              <a:rPr lang="en-GB" sz="2800" b="1" u="sng" dirty="0"/>
              <a:t>evaluate</a:t>
            </a:r>
            <a:r>
              <a:rPr lang="en-GB" sz="2800" dirty="0"/>
              <a:t> their influence within a range of </a:t>
            </a:r>
            <a:r>
              <a:rPr lang="en-GB" sz="2800" b="1" u="sng" dirty="0"/>
              <a:t>contemporary </a:t>
            </a:r>
            <a:r>
              <a:rPr lang="en-GB" sz="2800" b="1" u="sng" dirty="0" smtClean="0"/>
              <a:t>contexts</a:t>
            </a:r>
            <a:endParaRPr lang="en-GB" sz="2800" b="1" u="sng" dirty="0"/>
          </a:p>
          <a:p>
            <a:r>
              <a:rPr lang="en-GB" sz="2800" dirty="0"/>
              <a:t>T</a:t>
            </a:r>
            <a:r>
              <a:rPr lang="en-GB" sz="2800" dirty="0" smtClean="0"/>
              <a:t>o </a:t>
            </a:r>
            <a:r>
              <a:rPr lang="en-GB" sz="2800" dirty="0"/>
              <a:t>investigate </a:t>
            </a:r>
            <a:r>
              <a:rPr lang="en-GB" sz="2800" b="1" u="sng" dirty="0"/>
              <a:t>public policies of the UK </a:t>
            </a:r>
            <a:r>
              <a:rPr lang="en-GB" sz="2800" dirty="0"/>
              <a:t>in both a theoretical and practical context within a broad framework of </a:t>
            </a:r>
            <a:r>
              <a:rPr lang="en-GB" sz="2800" b="1" u="sng" dirty="0"/>
              <a:t>current social </a:t>
            </a:r>
            <a:r>
              <a:rPr lang="en-GB" sz="2800" b="1" u="sng" dirty="0" smtClean="0"/>
              <a:t>issues</a:t>
            </a:r>
            <a:endParaRPr lang="en-GB" sz="2800" b="1" u="sng" dirty="0"/>
          </a:p>
          <a:p>
            <a:endParaRPr lang="en-GB" sz="28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87214" y="5589240"/>
            <a:ext cx="2369571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51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39604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Upon the successful completion of this module, the student should be able to:</a:t>
            </a:r>
          </a:p>
          <a:p>
            <a:pPr marL="0" indent="0">
              <a:buNone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Compare, contrast and evaluate key theoretical perspectives and their influence on society;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Identify and investigate public policies in the UK, and evaluate their impact on a range of social issues.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87214" y="5445224"/>
            <a:ext cx="2369571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203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Lesson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628800"/>
            <a:ext cx="8424936" cy="4032448"/>
          </a:xfrm>
        </p:spPr>
        <p:txBody>
          <a:bodyPr>
            <a:normAutofit/>
          </a:bodyPr>
          <a:lstStyle/>
          <a:p>
            <a:r>
              <a:rPr lang="en-GB" sz="3200" dirty="0"/>
              <a:t>Social evolution and the rationale for the study of social theory</a:t>
            </a:r>
          </a:p>
          <a:p>
            <a:r>
              <a:rPr lang="en-GB" sz="3200" dirty="0"/>
              <a:t>The theoretical perspectives of Karl Marx, Emile Durkheim and Max Weber </a:t>
            </a:r>
          </a:p>
          <a:p>
            <a:r>
              <a:rPr lang="en-GB" sz="3200" dirty="0"/>
              <a:t>Industrialization and the building blocks of modern society</a:t>
            </a:r>
          </a:p>
          <a:p>
            <a:r>
              <a:rPr lang="en-GB" sz="3200" dirty="0"/>
              <a:t>Development of the welfare state in the UK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517232"/>
            <a:ext cx="2603878" cy="118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Lesson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24000"/>
            <a:ext cx="8507288" cy="4641304"/>
          </a:xfrm>
        </p:spPr>
        <p:txBody>
          <a:bodyPr>
            <a:normAutofit fontScale="92500" lnSpcReduction="10000"/>
          </a:bodyPr>
          <a:lstStyle/>
          <a:p>
            <a:pPr marL="342900" lvl="0" indent="-342900">
              <a:lnSpc>
                <a:spcPct val="107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30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concept of ‘inequality’</a:t>
            </a:r>
            <a:endParaRPr lang="en-GB" sz="3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30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Wealth, poverty, ‘class’ and the distribution of public services</a:t>
            </a:r>
            <a:endParaRPr lang="en-GB" sz="3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30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Current challenges for UK public services</a:t>
            </a:r>
            <a:endParaRPr lang="en-GB" sz="3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30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Review of contemporary social issues and how these influence the design and delivery of public policy</a:t>
            </a:r>
            <a:endParaRPr lang="en-GB" sz="3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30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relationship between sociological theory and research methods informing policy</a:t>
            </a:r>
            <a:endParaRPr lang="en-GB" sz="3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660232" y="5630651"/>
            <a:ext cx="2603878" cy="118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329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Assessments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245705" y="214071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Rectangle 2"/>
          <p:cNvSpPr/>
          <p:nvPr/>
        </p:nvSpPr>
        <p:spPr>
          <a:xfrm>
            <a:off x="539552" y="1988840"/>
            <a:ext cx="8363272" cy="40442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36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Assessment Component 1 - 50% Coursework</a:t>
            </a:r>
            <a:endParaRPr lang="en-GB" sz="3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endParaRPr lang="en-GB" sz="3600" dirty="0" smtClean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3600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Compare</a:t>
            </a:r>
            <a:r>
              <a:rPr lang="en-GB" sz="3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contrast and evaluate key theoretical perspectives and their influence on society</a:t>
            </a:r>
            <a:endParaRPr lang="en-GB" sz="3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Assessments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245705" y="214071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486896" y="2132856"/>
            <a:ext cx="8435280" cy="44394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36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Assessment Component 2 - 50% </a:t>
            </a:r>
            <a:r>
              <a:rPr lang="en-GB" sz="3600" b="1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Practical</a:t>
            </a:r>
          </a:p>
          <a:p>
            <a:pPr>
              <a:lnSpc>
                <a:spcPct val="107000"/>
              </a:lnSpc>
              <a:spcAft>
                <a:spcPts val="0"/>
              </a:spcAft>
            </a:pPr>
            <a:endParaRPr lang="en-GB" sz="3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3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Identify and investigate public policies in the UK, and evaluate their impact on a range of social issues.</a:t>
            </a:r>
          </a:p>
          <a:p>
            <a:pPr>
              <a:lnSpc>
                <a:spcPct val="107000"/>
              </a:lnSpc>
              <a:spcAft>
                <a:spcPts val="0"/>
              </a:spcAft>
            </a:pP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485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23528" y="188640"/>
            <a:ext cx="8568952" cy="259228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4800" b="1" u="sng" dirty="0"/>
              <a:t>Assignment 1 </a:t>
            </a:r>
          </a:p>
          <a:p>
            <a:pPr marL="0" indent="0" algn="ctr">
              <a:buNone/>
            </a:pPr>
            <a:r>
              <a:rPr lang="en-GB" sz="4800" b="1" dirty="0"/>
              <a:t>10am on Friday </a:t>
            </a:r>
          </a:p>
          <a:p>
            <a:pPr marL="0" indent="0" algn="ctr">
              <a:buNone/>
            </a:pPr>
            <a:r>
              <a:rPr lang="en-GB" sz="4800" b="1" dirty="0"/>
              <a:t>9</a:t>
            </a:r>
            <a:r>
              <a:rPr lang="en-GB" sz="4800" b="1" baseline="30000" dirty="0"/>
              <a:t>th</a:t>
            </a:r>
            <a:r>
              <a:rPr lang="en-GB" sz="4800" b="1" dirty="0"/>
              <a:t> November 2017</a:t>
            </a:r>
          </a:p>
        </p:txBody>
      </p:sp>
      <p:sp>
        <p:nvSpPr>
          <p:cNvPr id="2" name="Rectangle 1"/>
          <p:cNvSpPr/>
          <p:nvPr/>
        </p:nvSpPr>
        <p:spPr>
          <a:xfrm>
            <a:off x="971600" y="2996952"/>
            <a:ext cx="7272808" cy="26037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20000"/>
              </a:spcBef>
            </a:pPr>
            <a:r>
              <a:rPr lang="en-GB" sz="4800" b="1" u="sng" dirty="0">
                <a:solidFill>
                  <a:prstClr val="black"/>
                </a:solidFill>
              </a:rPr>
              <a:t>Assignment 2 </a:t>
            </a:r>
          </a:p>
          <a:p>
            <a:pPr lvl="0" algn="ctr">
              <a:spcBef>
                <a:spcPct val="20000"/>
              </a:spcBef>
            </a:pPr>
            <a:r>
              <a:rPr lang="en-GB" sz="4800" b="1" dirty="0">
                <a:solidFill>
                  <a:prstClr val="black"/>
                </a:solidFill>
              </a:rPr>
              <a:t>10am Friday </a:t>
            </a:r>
          </a:p>
          <a:p>
            <a:pPr lvl="0" algn="ctr">
              <a:spcBef>
                <a:spcPct val="20000"/>
              </a:spcBef>
            </a:pPr>
            <a:r>
              <a:rPr lang="en-GB" sz="4800" b="1" dirty="0">
                <a:solidFill>
                  <a:prstClr val="black"/>
                </a:solidFill>
              </a:rPr>
              <a:t>11</a:t>
            </a:r>
            <a:r>
              <a:rPr lang="en-GB" sz="4800" b="1" baseline="30000" dirty="0">
                <a:solidFill>
                  <a:prstClr val="black"/>
                </a:solidFill>
              </a:rPr>
              <a:t>th</a:t>
            </a:r>
            <a:r>
              <a:rPr lang="en-GB" sz="4800" b="1" dirty="0">
                <a:solidFill>
                  <a:prstClr val="black"/>
                </a:solidFill>
              </a:rPr>
              <a:t> January 2019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8331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579296" cy="1311424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Referencing</a:t>
            </a:r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16832"/>
            <a:ext cx="8579296" cy="3816424"/>
          </a:xfrm>
        </p:spPr>
        <p:txBody>
          <a:bodyPr/>
          <a:lstStyle/>
          <a:p>
            <a:r>
              <a:rPr lang="en-GB" sz="3000" dirty="0"/>
              <a:t>Without question a key academic skill which needs to be grasped as soon as possible</a:t>
            </a:r>
          </a:p>
          <a:p>
            <a:r>
              <a:rPr lang="en-GB" sz="3000" dirty="0"/>
              <a:t>Once learned it will be a foundation for your studies at HND (level 5), Bachelor’s (level 6), Master’s (level 7) and PhD levels (level 8)</a:t>
            </a:r>
          </a:p>
          <a:p>
            <a:r>
              <a:rPr lang="en-GB" sz="3000" dirty="0"/>
              <a:t>Author’s surname, initial, (year), title, place of publication: publisher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24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435280" cy="1239416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Referencing</a:t>
            </a:r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2816"/>
            <a:ext cx="3826768" cy="4618840"/>
          </a:xfrm>
        </p:spPr>
        <p:txBody>
          <a:bodyPr/>
          <a:lstStyle/>
          <a:p>
            <a:pPr marL="0" indent="0">
              <a:buNone/>
            </a:pPr>
            <a:r>
              <a:rPr lang="en-GB" sz="3600" dirty="0" smtClean="0"/>
              <a:t>Author’s </a:t>
            </a:r>
            <a:r>
              <a:rPr lang="en-GB" sz="3600" dirty="0"/>
              <a:t>surname, initial, (year), title, place of publication: publisher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200" dirty="0" err="1" smtClean="0"/>
              <a:t>Ransome</a:t>
            </a:r>
            <a:endParaRPr lang="en-GB" sz="3200" dirty="0" smtClean="0"/>
          </a:p>
          <a:p>
            <a:r>
              <a:rPr lang="en-GB" sz="3200" dirty="0" smtClean="0"/>
              <a:t>P for Paul</a:t>
            </a:r>
          </a:p>
          <a:p>
            <a:r>
              <a:rPr lang="en-GB" sz="3200" dirty="0" smtClean="0"/>
              <a:t>Inside front cover</a:t>
            </a:r>
          </a:p>
          <a:p>
            <a:r>
              <a:rPr lang="en-GB" sz="3200" dirty="0" smtClean="0"/>
              <a:t>On the cover</a:t>
            </a:r>
          </a:p>
          <a:p>
            <a:r>
              <a:rPr lang="en-GB" sz="3200" dirty="0" smtClean="0"/>
              <a:t>Inside front cover</a:t>
            </a:r>
          </a:p>
          <a:p>
            <a:r>
              <a:rPr lang="en-GB" sz="3200" dirty="0" smtClean="0"/>
              <a:t>Inside front cover</a:t>
            </a:r>
            <a:endParaRPr lang="en-GB" sz="3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18</a:t>
            </a:fld>
            <a:endParaRPr lang="en-GB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8212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ferencing vid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 rot="5400000">
            <a:off x="1321327" y="1567105"/>
            <a:ext cx="6645361" cy="3744415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0233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435280" cy="1239416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Reading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16832"/>
            <a:ext cx="8513064" cy="3888432"/>
          </a:xfrm>
        </p:spPr>
        <p:txBody>
          <a:bodyPr>
            <a:normAutofit/>
          </a:bodyPr>
          <a:lstStyle/>
          <a:p>
            <a:r>
              <a:rPr lang="en-GB" sz="2800" dirty="0"/>
              <a:t>You can use any UWTSD libraries (nearest one is on the 1</a:t>
            </a:r>
            <a:r>
              <a:rPr lang="en-GB" sz="2800" baseline="30000" dirty="0"/>
              <a:t>st</a:t>
            </a:r>
            <a:r>
              <a:rPr lang="en-GB" sz="2800" dirty="0"/>
              <a:t> floor!)</a:t>
            </a:r>
          </a:p>
          <a:p>
            <a:r>
              <a:rPr lang="en-GB" sz="2800" dirty="0"/>
              <a:t>Library staff will help you to access a huge amount of information which is available electronically in addition to hard copies of books and journals</a:t>
            </a:r>
          </a:p>
          <a:p>
            <a:r>
              <a:rPr lang="en-GB" sz="2800" dirty="0"/>
              <a:t>Staff are highly skilled and all are here to help you so please do not be afraid to ask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204864"/>
            <a:ext cx="2026568" cy="152744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Reading 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List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178737" y="5301208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15816" y="509421"/>
            <a:ext cx="6066825" cy="60983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987824" y="2204864"/>
            <a:ext cx="5904656" cy="2232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2996900" y="4437112"/>
            <a:ext cx="5895580" cy="20882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617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22</a:t>
            </a:fld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476672"/>
            <a:ext cx="4572000" cy="6096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5976" y="494952"/>
            <a:ext cx="4572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7679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23</a:t>
            </a:fld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0" y="381000"/>
            <a:ext cx="4572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9140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1868" y="321208"/>
            <a:ext cx="4572396" cy="609652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16" y="321736"/>
            <a:ext cx="4572000" cy="6096000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669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18" y="1988839"/>
            <a:ext cx="8873870" cy="2743495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599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260351"/>
            <a:ext cx="4572000" cy="6096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1950" y="260351"/>
            <a:ext cx="4572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5085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2869557" y="738956"/>
            <a:ext cx="6717254" cy="5040559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23528" y="3058028"/>
            <a:ext cx="352839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smtClean="0"/>
              <a:t>My most frequent comment to L4 students?</a:t>
            </a:r>
            <a:endParaRPr lang="en-GB" sz="4800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544" y="0"/>
            <a:ext cx="2376264" cy="3075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0898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628650" y="365126"/>
            <a:ext cx="4015358" cy="2539490"/>
          </a:xfrm>
        </p:spPr>
        <p:txBody>
          <a:bodyPr>
            <a:noAutofit/>
          </a:bodyPr>
          <a:lstStyle/>
          <a:p>
            <a:r>
              <a:rPr lang="en-GB" sz="6000" dirty="0" smtClean="0"/>
              <a:t>Essential building blocks</a:t>
            </a:r>
            <a:endParaRPr lang="en-GB" sz="60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561978" y="4747039"/>
            <a:ext cx="6953371" cy="95811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800" dirty="0" smtClean="0"/>
              <a:t>Reading</a:t>
            </a:r>
            <a:endParaRPr lang="en-GB" sz="4800" dirty="0"/>
          </a:p>
        </p:txBody>
      </p:sp>
      <p:sp>
        <p:nvSpPr>
          <p:cNvPr id="5" name="Rectangle 4"/>
          <p:cNvSpPr/>
          <p:nvPr/>
        </p:nvSpPr>
        <p:spPr>
          <a:xfrm>
            <a:off x="3131840" y="3776412"/>
            <a:ext cx="5383510" cy="98313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800" dirty="0" smtClean="0"/>
              <a:t>Referencing</a:t>
            </a:r>
            <a:endParaRPr lang="en-GB" sz="4800" dirty="0"/>
          </a:p>
        </p:txBody>
      </p:sp>
      <p:sp>
        <p:nvSpPr>
          <p:cNvPr id="6" name="Rectangle 5"/>
          <p:cNvSpPr/>
          <p:nvPr/>
        </p:nvSpPr>
        <p:spPr>
          <a:xfrm>
            <a:off x="251519" y="5705157"/>
            <a:ext cx="8263829" cy="983135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800" dirty="0" smtClean="0"/>
              <a:t>Attendance</a:t>
            </a:r>
            <a:endParaRPr lang="en-GB" sz="4800" dirty="0"/>
          </a:p>
        </p:txBody>
      </p:sp>
      <p:sp>
        <p:nvSpPr>
          <p:cNvPr id="7" name="Rectangle 6"/>
          <p:cNvSpPr/>
          <p:nvPr/>
        </p:nvSpPr>
        <p:spPr>
          <a:xfrm>
            <a:off x="4499992" y="2908466"/>
            <a:ext cx="4015358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800" dirty="0" smtClean="0"/>
              <a:t>Tenacity</a:t>
            </a:r>
            <a:endParaRPr lang="en-GB" sz="48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1681" y="241927"/>
            <a:ext cx="2532537" cy="2532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925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0"/>
            <a:ext cx="7315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0104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61963"/>
            <a:ext cx="9144000" cy="6076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1614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2314600" cy="1599456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1"/>
                </a:solidFill>
              </a:rPr>
              <a:t>Journals and websites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876256" y="5736720"/>
            <a:ext cx="2177858" cy="992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Rectangle 5"/>
          <p:cNvSpPr/>
          <p:nvPr/>
        </p:nvSpPr>
        <p:spPr>
          <a:xfrm>
            <a:off x="133164" y="4365104"/>
            <a:ext cx="2962672" cy="13716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5836" y="627906"/>
            <a:ext cx="5886182" cy="1648966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395536" y="2420888"/>
            <a:ext cx="8658578" cy="38472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/>
              <a:t>Websites </a:t>
            </a:r>
          </a:p>
          <a:p>
            <a:r>
              <a:rPr lang="en-GB" sz="2000" dirty="0"/>
              <a:t>British Sociological Association: </a:t>
            </a:r>
            <a:r>
              <a:rPr lang="en-GB" sz="2000" dirty="0">
                <a:hlinkClick r:id="rId4"/>
              </a:rPr>
              <a:t>https://www.britsoc.co.uk/</a:t>
            </a:r>
            <a:r>
              <a:rPr lang="en-GB" sz="2000" dirty="0"/>
              <a:t>  </a:t>
            </a:r>
          </a:p>
          <a:p>
            <a:r>
              <a:rPr lang="en-GB" sz="2000" dirty="0"/>
              <a:t>Cabinet Office: </a:t>
            </a:r>
            <a:r>
              <a:rPr lang="en-GB" sz="2000" dirty="0">
                <a:hlinkClick r:id="rId5"/>
              </a:rPr>
              <a:t>https://www.gov.uk/government/organisations/cabinet-office</a:t>
            </a:r>
            <a:r>
              <a:rPr lang="en-GB" sz="2000" dirty="0"/>
              <a:t>  </a:t>
            </a:r>
          </a:p>
          <a:p>
            <a:r>
              <a:rPr lang="en-GB" sz="2000" dirty="0" err="1"/>
              <a:t>Javid</a:t>
            </a:r>
            <a:r>
              <a:rPr lang="en-GB" sz="2000" dirty="0"/>
              <a:t>, S. (2015) In Defence of the C-word: why capitalism is a force for good </a:t>
            </a:r>
            <a:r>
              <a:rPr lang="en-GB" sz="2000" dirty="0">
                <a:hlinkClick r:id="rId6"/>
              </a:rPr>
              <a:t>https://www.gov.uk/government/speeches/in-defence-of-the-c-word-why-capitalism-is-a-force-for-good</a:t>
            </a:r>
            <a:r>
              <a:rPr lang="en-GB" sz="2000" dirty="0"/>
              <a:t>  </a:t>
            </a:r>
          </a:p>
          <a:p>
            <a:r>
              <a:rPr lang="en-GB" sz="2000" dirty="0"/>
              <a:t>Joseph Rowntree Foundation: </a:t>
            </a:r>
            <a:r>
              <a:rPr lang="en-GB" sz="2000" dirty="0">
                <a:hlinkClick r:id="rId7"/>
              </a:rPr>
              <a:t>https://www.jrf.org.uk/</a:t>
            </a:r>
            <a:r>
              <a:rPr lang="en-GB" sz="2000" dirty="0"/>
              <a:t> </a:t>
            </a:r>
          </a:p>
          <a:p>
            <a:r>
              <a:rPr lang="en-GB" sz="2000" dirty="0"/>
              <a:t>In Defence of Marxism: </a:t>
            </a:r>
            <a:r>
              <a:rPr lang="en-GB" sz="2000" dirty="0">
                <a:hlinkClick r:id="rId8"/>
              </a:rPr>
              <a:t>http://www.marxist.com</a:t>
            </a:r>
            <a:r>
              <a:rPr lang="en-GB" sz="2000" dirty="0"/>
              <a:t>  </a:t>
            </a:r>
          </a:p>
          <a:p>
            <a:r>
              <a:rPr lang="en-GB" sz="2000" dirty="0"/>
              <a:t>Legatum Institute: </a:t>
            </a:r>
            <a:r>
              <a:rPr lang="en-GB" sz="2000" dirty="0">
                <a:hlinkClick r:id="rId9"/>
              </a:rPr>
              <a:t>http://www.li.com/</a:t>
            </a:r>
            <a:r>
              <a:rPr lang="en-GB" sz="2000" dirty="0"/>
              <a:t>  </a:t>
            </a:r>
          </a:p>
          <a:p>
            <a:r>
              <a:rPr lang="en-GB" sz="2000" dirty="0"/>
              <a:t>National Endowment for Science Technology and the Arts (</a:t>
            </a:r>
            <a:r>
              <a:rPr lang="en-GB" sz="2000" dirty="0" err="1"/>
              <a:t>Nesta</a:t>
            </a:r>
            <a:r>
              <a:rPr lang="en-GB" sz="2000" dirty="0"/>
              <a:t>) - </a:t>
            </a:r>
            <a:r>
              <a:rPr lang="en-GB" sz="2000" dirty="0">
                <a:hlinkClick r:id="rId10"/>
              </a:rPr>
              <a:t>http://www.nesta.org.uk</a:t>
            </a:r>
            <a:r>
              <a:rPr lang="en-GB" sz="2000" dirty="0"/>
              <a:t> </a:t>
            </a:r>
          </a:p>
          <a:p>
            <a:r>
              <a:rPr lang="en-GB" sz="2000" dirty="0"/>
              <a:t>The Giving Pledge:  </a:t>
            </a:r>
            <a:r>
              <a:rPr lang="en-GB" sz="2000" dirty="0">
                <a:hlinkClick r:id="rId11"/>
              </a:rPr>
              <a:t>http://givingpledge.org</a:t>
            </a:r>
            <a:r>
              <a:rPr lang="en-GB" sz="2000" dirty="0"/>
              <a:t> 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875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1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You Will Need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624" y="1600200"/>
            <a:ext cx="7499176" cy="3989040"/>
          </a:xfrm>
        </p:spPr>
        <p:txBody>
          <a:bodyPr/>
          <a:lstStyle/>
          <a:p>
            <a:r>
              <a:rPr lang="en-GB" dirty="0"/>
              <a:t>Attendance </a:t>
            </a:r>
          </a:p>
          <a:p>
            <a:r>
              <a:rPr lang="en-GB" dirty="0"/>
              <a:t>Commitment </a:t>
            </a:r>
          </a:p>
          <a:p>
            <a:r>
              <a:rPr lang="en-GB" dirty="0"/>
              <a:t>Notes / Handouts / Print outs / Journal Articles / Books</a:t>
            </a:r>
          </a:p>
          <a:p>
            <a:r>
              <a:rPr lang="en-GB" dirty="0"/>
              <a:t>Time management </a:t>
            </a:r>
          </a:p>
          <a:p>
            <a:r>
              <a:rPr lang="en-GB" dirty="0"/>
              <a:t>Admin Organisation</a:t>
            </a:r>
          </a:p>
          <a:p>
            <a:r>
              <a:rPr lang="en-GB" b="1" dirty="0"/>
              <a:t>READING </a:t>
            </a:r>
            <a:r>
              <a:rPr lang="en-GB" b="1" dirty="0" err="1"/>
              <a:t>READING</a:t>
            </a:r>
            <a:r>
              <a:rPr lang="en-GB" b="1" dirty="0"/>
              <a:t> </a:t>
            </a:r>
            <a:r>
              <a:rPr lang="en-GB" b="1" dirty="0" err="1"/>
              <a:t>READING</a:t>
            </a:r>
            <a:endParaRPr lang="en-GB" b="1" dirty="0"/>
          </a:p>
          <a:p>
            <a:r>
              <a:rPr lang="en-GB" dirty="0"/>
              <a:t>Support </a:t>
            </a:r>
          </a:p>
          <a:p>
            <a:r>
              <a:rPr lang="en-GB" dirty="0"/>
              <a:t>Virtual Learning Environment 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5-Point Star 3"/>
          <p:cNvSpPr/>
          <p:nvPr/>
        </p:nvSpPr>
        <p:spPr>
          <a:xfrm>
            <a:off x="6084168" y="4048399"/>
            <a:ext cx="576064" cy="4572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5-Point Star 5"/>
          <p:cNvSpPr/>
          <p:nvPr/>
        </p:nvSpPr>
        <p:spPr>
          <a:xfrm>
            <a:off x="611560" y="4054127"/>
            <a:ext cx="576064" cy="4572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6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Virtual Learning Environment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2288" y="1524000"/>
            <a:ext cx="8651304" cy="1688976"/>
          </a:xfrm>
        </p:spPr>
        <p:txBody>
          <a:bodyPr>
            <a:normAutofit/>
          </a:bodyPr>
          <a:lstStyle/>
          <a:p>
            <a:r>
              <a:rPr lang="en-GB" dirty="0"/>
              <a:t>Moodle is the University’s VLE and is used to support learning and teaching</a:t>
            </a:r>
          </a:p>
          <a:p>
            <a:r>
              <a:rPr lang="en-GB" dirty="0"/>
              <a:t>It can be accessed by </a:t>
            </a:r>
            <a:r>
              <a:rPr lang="en-GB" b="1" dirty="0"/>
              <a:t>enrolled </a:t>
            </a:r>
            <a:r>
              <a:rPr lang="en-GB" dirty="0"/>
              <a:t>students from anywhere in the world using the internet and a web browser.</a:t>
            </a:r>
          </a:p>
          <a:p>
            <a:endParaRPr lang="en-GB" dirty="0"/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9672" y="3356992"/>
            <a:ext cx="6208108" cy="3018158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Your Next Steps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 dirty="0"/>
              <a:t>Focus on what success will look and feel like: timely submission, none late, at least a pass mark!!</a:t>
            </a:r>
          </a:p>
          <a:p>
            <a:endParaRPr lang="en-GB" dirty="0"/>
          </a:p>
          <a:p>
            <a:r>
              <a:rPr lang="en-GB" dirty="0"/>
              <a:t>Attend all lectures and tutorials</a:t>
            </a:r>
          </a:p>
          <a:p>
            <a:endParaRPr lang="en-GB" dirty="0"/>
          </a:p>
          <a:p>
            <a:r>
              <a:rPr lang="en-GB" dirty="0"/>
              <a:t>Actively participate – speak up! There are no wrong answers in class discussions</a:t>
            </a:r>
          </a:p>
          <a:p>
            <a:endParaRPr lang="en-GB" dirty="0"/>
          </a:p>
          <a:p>
            <a:r>
              <a:rPr lang="en-GB" dirty="0"/>
              <a:t>Commit to your studies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373216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680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857250"/>
            <a:ext cx="6858000" cy="5143500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0374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1640" y="223623"/>
            <a:ext cx="6408712" cy="6339521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0856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325" y="857250"/>
            <a:ext cx="8227913" cy="51435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827584" y="1513091"/>
            <a:ext cx="4599420" cy="3831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700" b="1" dirty="0">
                <a:solidFill>
                  <a:prstClr val="white"/>
                </a:solidFill>
              </a:rPr>
              <a:t>Academic skills for Higher Education</a:t>
            </a:r>
          </a:p>
          <a:p>
            <a:r>
              <a:rPr lang="en-GB" sz="2700" b="1" dirty="0">
                <a:solidFill>
                  <a:prstClr val="white"/>
                </a:solidFill>
              </a:rPr>
              <a:t>Reading</a:t>
            </a:r>
          </a:p>
          <a:p>
            <a:r>
              <a:rPr lang="en-GB" sz="2700" b="1" dirty="0">
                <a:solidFill>
                  <a:prstClr val="white"/>
                </a:solidFill>
              </a:rPr>
              <a:t>Referencing</a:t>
            </a:r>
          </a:p>
          <a:p>
            <a:r>
              <a:rPr lang="en-GB" sz="2700" b="1" dirty="0">
                <a:solidFill>
                  <a:prstClr val="white"/>
                </a:solidFill>
              </a:rPr>
              <a:t>Use the facilities</a:t>
            </a:r>
          </a:p>
          <a:p>
            <a:r>
              <a:rPr lang="en-GB" sz="2700" b="1" dirty="0">
                <a:solidFill>
                  <a:prstClr val="white"/>
                </a:solidFill>
              </a:rPr>
              <a:t>Attend</a:t>
            </a:r>
          </a:p>
          <a:p>
            <a:r>
              <a:rPr lang="en-GB" sz="2700" b="1" dirty="0">
                <a:solidFill>
                  <a:prstClr val="white"/>
                </a:solidFill>
              </a:rPr>
              <a:t>Send drafts for comments</a:t>
            </a:r>
          </a:p>
          <a:p>
            <a:r>
              <a:rPr lang="en-GB" sz="2700" b="1" dirty="0">
                <a:solidFill>
                  <a:prstClr val="white"/>
                </a:solidFill>
              </a:rPr>
              <a:t>Participate - in class and out</a:t>
            </a:r>
          </a:p>
          <a:p>
            <a:r>
              <a:rPr lang="en-GB" sz="2700" b="1" dirty="0">
                <a:solidFill>
                  <a:prstClr val="white"/>
                </a:solidFill>
              </a:rPr>
              <a:t>Enjoy!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1554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9552" y="2240213"/>
            <a:ext cx="6148246" cy="23775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950" b="1" dirty="0">
                <a:solidFill>
                  <a:prstClr val="black"/>
                </a:solidFill>
              </a:rPr>
              <a:t>What do you think ?</a:t>
            </a:r>
          </a:p>
          <a:p>
            <a:r>
              <a:rPr lang="en-GB" sz="4950" b="1" dirty="0">
                <a:solidFill>
                  <a:prstClr val="black"/>
                </a:solidFill>
              </a:rPr>
              <a:t>How do you feel?</a:t>
            </a:r>
          </a:p>
          <a:p>
            <a:r>
              <a:rPr lang="en-GB" sz="4950" b="1" dirty="0">
                <a:solidFill>
                  <a:prstClr val="black"/>
                </a:solidFill>
              </a:rPr>
              <a:t>Can you see success?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9850" y="1483175"/>
            <a:ext cx="2724150" cy="3419475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38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3073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47472"/>
            <a:ext cx="8229600" cy="990600"/>
          </a:xfrm>
        </p:spPr>
        <p:txBody>
          <a:bodyPr/>
          <a:lstStyle/>
          <a:p>
            <a:r>
              <a:rPr lang="en-GB" dirty="0"/>
              <a:t>Year 1 Personal Tutor – Mike Durke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39</a:t>
            </a:fld>
            <a:endParaRPr lang="en-GB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3089836"/>
              </p:ext>
            </p:extLst>
          </p:nvPr>
        </p:nvGraphicFramePr>
        <p:xfrm>
          <a:off x="1907704" y="1412776"/>
          <a:ext cx="5328592" cy="5380863"/>
        </p:xfrm>
        <a:graphic>
          <a:graphicData uri="http://schemas.openxmlformats.org/drawingml/2006/table">
            <a:tbl>
              <a:tblPr firstRow="1" firstCol="1" bandRow="1"/>
              <a:tblGrid>
                <a:gridCol w="2095154"/>
                <a:gridCol w="3233438"/>
              </a:tblGrid>
              <a:tr h="73557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Tutorial Group 1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Personal tutor: Mike Durke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38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HADDAD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AMJED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38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MUNDAY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RHYS SPENCER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38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JONES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JAC SAMUEL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38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EVANS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IWAN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38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PRICE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MORGAN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38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WARD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LEWIS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38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MASON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CONNOR ROBERT SAMUEL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38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JOHNSON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DAHRI-LIN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38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DOMINEY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JESSICA JAYNE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38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WILLIAMS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JAC CONNOR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38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JONES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ALEXANDER MORGAN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38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WALTERS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HEATHER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38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WILLIAMS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JODIE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38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HERBERT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SOPHIE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038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GUY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LEWIS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43495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40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467544" y="374904"/>
            <a:ext cx="7992888" cy="1008112"/>
          </a:xfrm>
        </p:spPr>
        <p:txBody>
          <a:bodyPr>
            <a:normAutofit/>
          </a:bodyPr>
          <a:lstStyle/>
          <a:p>
            <a:r>
              <a:rPr lang="en-GB" sz="5400" dirty="0"/>
              <a:t>Tutorial </a:t>
            </a:r>
            <a:r>
              <a:rPr lang="en-GB" sz="5400" dirty="0" smtClean="0"/>
              <a:t>Group 2</a:t>
            </a:r>
            <a:endParaRPr lang="en-GB" sz="5400" dirty="0"/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4945387"/>
              </p:ext>
            </p:extLst>
          </p:nvPr>
        </p:nvGraphicFramePr>
        <p:xfrm>
          <a:off x="467544" y="1410448"/>
          <a:ext cx="4032448" cy="5148287"/>
        </p:xfrm>
        <a:graphic>
          <a:graphicData uri="http://schemas.openxmlformats.org/drawingml/2006/table">
            <a:tbl>
              <a:tblPr firstRow="1" firstCol="1" bandRow="1"/>
              <a:tblGrid>
                <a:gridCol w="1585522"/>
                <a:gridCol w="2446926"/>
              </a:tblGrid>
              <a:tr h="35434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Tutorial 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Group 2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Personal 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tutor: Peter Doyle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POWELL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DARREN PETER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SYNNOTT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KAI THOMAS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THOMPSON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CONNOR LEE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FRANCE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SADIE JAYNE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MCINERNEY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GEORGIA ELIZABETH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REES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SCOTT DAVID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HERBERT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CAMERON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PAYNE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LEWIS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ILES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KAIRON ANTHONY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BARWOOD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JAY DAVID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ELLIOTT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AMELIA VICTORIA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RICHARDS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LEWIS HARRY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GRANVILLE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ETHAN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IVENS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SOPHIA AVA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EVANS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BEN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ALI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BRANDON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THOMAS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MATTHEW EWAN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THOMAS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TYLER JO-ANN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PUGH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JASMIN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GANNON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BOBBIE-LOUISE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STUART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MATTHEW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2376037"/>
              </p:ext>
            </p:extLst>
          </p:nvPr>
        </p:nvGraphicFramePr>
        <p:xfrm>
          <a:off x="5086400" y="2132856"/>
          <a:ext cx="3600400" cy="3195962"/>
        </p:xfrm>
        <a:graphic>
          <a:graphicData uri="http://schemas.openxmlformats.org/drawingml/2006/table">
            <a:tbl>
              <a:tblPr firstRow="1" firstCol="1" bandRow="1"/>
              <a:tblGrid>
                <a:gridCol w="1415645"/>
                <a:gridCol w="2184755"/>
              </a:tblGrid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BURKE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CHRISTOPHER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WALTERS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ISABEL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JOHN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RACHEL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DENNIS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SAMANTHA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HARRIS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CALLAN RHYDIAN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MAGUIRE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CERYS LOUISE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FRANCIS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BETHAN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DAVIES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DANIEL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ULYETT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CAOIMHE ALANNA D'ARCY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MATTHEWS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SEAN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BOWEN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JOSHUA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MALECKI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JAKUB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GANCLERZ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PATRYK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SINGH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HARBHAJAN SRAN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572137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41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467544" y="374904"/>
            <a:ext cx="2808312" cy="1757952"/>
          </a:xfrm>
        </p:spPr>
        <p:txBody>
          <a:bodyPr>
            <a:normAutofit/>
          </a:bodyPr>
          <a:lstStyle/>
          <a:p>
            <a:r>
              <a:rPr lang="en-GB" sz="5400" dirty="0"/>
              <a:t>Tutorial </a:t>
            </a:r>
            <a:r>
              <a:rPr lang="en-GB" sz="5400" dirty="0" smtClean="0"/>
              <a:t/>
            </a:r>
            <a:br>
              <a:rPr lang="en-GB" sz="5400" dirty="0" smtClean="0"/>
            </a:br>
            <a:r>
              <a:rPr lang="en-GB" sz="5400" dirty="0" smtClean="0"/>
              <a:t>Group 3</a:t>
            </a:r>
            <a:endParaRPr lang="en-GB" sz="54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2139750"/>
              </p:ext>
            </p:extLst>
          </p:nvPr>
        </p:nvGraphicFramePr>
        <p:xfrm>
          <a:off x="3275856" y="182880"/>
          <a:ext cx="4608512" cy="6504575"/>
        </p:xfrm>
        <a:graphic>
          <a:graphicData uri="http://schemas.openxmlformats.org/drawingml/2006/table">
            <a:tbl>
              <a:tblPr firstRow="1" firstCol="1" bandRow="1"/>
              <a:tblGrid>
                <a:gridCol w="1715463"/>
                <a:gridCol w="2893049"/>
              </a:tblGrid>
              <a:tr h="160118">
                <a:tc>
                  <a:txBody>
                    <a:bodyPr/>
                    <a:lstStyle/>
                    <a:p>
                      <a:endParaRPr lang="en-GB" sz="800"/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800"/>
                    </a:p>
                  </a:txBody>
                  <a:tcPr marL="40030" marR="40030" marT="20015" marB="2001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60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Tutorial Group 3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Personal Tutor: Bronwen Williams 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06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JONES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BRANDON DEAN 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59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SHELLEY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ZACKERY WILLIAM KENT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06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CHANCE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EMMA LILLIAN 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06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YOUNG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MEGHAN  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06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RANDELL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NAOMI  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06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MCDOWALL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HAYLEY MEGAN 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06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SMITH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CHARLOTTE ANNE 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06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EVANS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SOPHIE SARAH 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06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CAVILL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SAMUEL JAMES 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06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STEVENS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KYLE  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06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LADD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SARAH SHANNON 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06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JAMES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ELLIE WYNORA 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06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CORCORAN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ANGEL  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06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THOMAS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CIARAN TERENCE 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339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SELBY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CAITLIN  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06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HICKMAN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CERYS  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06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DAVIES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NICOLE  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06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FRENCH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CHARLOTTE MARIE 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06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RAYMOND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TOMOS LYN 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06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BOWEN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KEIRA JADE 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06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SAMUEL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CALLUM  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06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WILLIAMS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ELAN  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06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WATSON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ZOE  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06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HOLMES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SEAN  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12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BRICE-ERICKSON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TEYANA JAYNE 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12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DUDEK-BARCZAK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DOMINIK PIOTR </a:t>
                      </a:r>
                    </a:p>
                  </a:txBody>
                  <a:tcPr marL="30022" marR="3002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16210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42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79512" y="2276872"/>
            <a:ext cx="2808312" cy="1757952"/>
          </a:xfrm>
        </p:spPr>
        <p:txBody>
          <a:bodyPr>
            <a:normAutofit/>
          </a:bodyPr>
          <a:lstStyle/>
          <a:p>
            <a:r>
              <a:rPr lang="en-GB" sz="5400" dirty="0"/>
              <a:t>Tutorial </a:t>
            </a:r>
            <a:r>
              <a:rPr lang="en-GB" sz="5400" dirty="0" smtClean="0"/>
              <a:t/>
            </a:r>
            <a:br>
              <a:rPr lang="en-GB" sz="5400" dirty="0" smtClean="0"/>
            </a:br>
            <a:r>
              <a:rPr lang="en-GB" sz="5400" dirty="0" smtClean="0"/>
              <a:t>Group 4</a:t>
            </a:r>
            <a:endParaRPr lang="en-GB" sz="5400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8133311"/>
              </p:ext>
            </p:extLst>
          </p:nvPr>
        </p:nvGraphicFramePr>
        <p:xfrm>
          <a:off x="3563888" y="980728"/>
          <a:ext cx="3950493" cy="5113721"/>
        </p:xfrm>
        <a:graphic>
          <a:graphicData uri="http://schemas.openxmlformats.org/drawingml/2006/table">
            <a:tbl>
              <a:tblPr firstRow="1" firstCol="1" bandRow="1"/>
              <a:tblGrid>
                <a:gridCol w="1470522"/>
                <a:gridCol w="2479971"/>
              </a:tblGrid>
              <a:tr h="79208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3931" marR="6393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700" dirty="0"/>
                    </a:p>
                  </a:txBody>
                  <a:tcPr marL="85241" marR="85241" marT="42621" marB="4262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Tutorial Group 4 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en-GB" sz="1600" dirty="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Personal 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Tutor Laura Knight </a:t>
                      </a:r>
                    </a:p>
                  </a:txBody>
                  <a:tcPr marL="63931" marR="6393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445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THOMAS</a:t>
                      </a:r>
                    </a:p>
                  </a:txBody>
                  <a:tcPr marL="63931" marR="6393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ALISHA LEE </a:t>
                      </a:r>
                    </a:p>
                  </a:txBody>
                  <a:tcPr marL="63931" marR="6393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758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ALLEN</a:t>
                      </a:r>
                    </a:p>
                  </a:txBody>
                  <a:tcPr marL="63931" marR="6393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SARAH  </a:t>
                      </a:r>
                    </a:p>
                  </a:txBody>
                  <a:tcPr marL="63931" marR="6393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445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FENDER</a:t>
                      </a:r>
                    </a:p>
                  </a:txBody>
                  <a:tcPr marL="63931" marR="6393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ROSS  </a:t>
                      </a:r>
                    </a:p>
                  </a:txBody>
                  <a:tcPr marL="63931" marR="6393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445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JOHN</a:t>
                      </a:r>
                    </a:p>
                  </a:txBody>
                  <a:tcPr marL="63931" marR="6393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ELLIE GEORGIA </a:t>
                      </a:r>
                    </a:p>
                  </a:txBody>
                  <a:tcPr marL="63931" marR="6393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445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BOUND</a:t>
                      </a:r>
                    </a:p>
                  </a:txBody>
                  <a:tcPr marL="63931" marR="6393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ELISHA LEE </a:t>
                      </a:r>
                    </a:p>
                  </a:txBody>
                  <a:tcPr marL="63931" marR="6393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445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PROBERT</a:t>
                      </a:r>
                    </a:p>
                  </a:txBody>
                  <a:tcPr marL="63931" marR="6393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SHONA  </a:t>
                      </a:r>
                    </a:p>
                  </a:txBody>
                  <a:tcPr marL="63931" marR="6393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758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NIJJER</a:t>
                      </a:r>
                    </a:p>
                  </a:txBody>
                  <a:tcPr marL="63931" marR="6393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SATVINDER  </a:t>
                      </a:r>
                    </a:p>
                  </a:txBody>
                  <a:tcPr marL="63931" marR="6393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445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ROW</a:t>
                      </a:r>
                    </a:p>
                  </a:txBody>
                  <a:tcPr marL="63931" marR="6393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CERYS REBECCA </a:t>
                      </a:r>
                    </a:p>
                  </a:txBody>
                  <a:tcPr marL="63931" marR="6393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445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SHARPE</a:t>
                      </a:r>
                    </a:p>
                  </a:txBody>
                  <a:tcPr marL="63931" marR="6393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KEELY LOUISE </a:t>
                      </a:r>
                    </a:p>
                  </a:txBody>
                  <a:tcPr marL="63931" marR="6393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445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HARRIES</a:t>
                      </a:r>
                    </a:p>
                  </a:txBody>
                  <a:tcPr marL="63931" marR="6393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STEPHEN EMYR </a:t>
                      </a:r>
                    </a:p>
                  </a:txBody>
                  <a:tcPr marL="63931" marR="6393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445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FERRARO</a:t>
                      </a:r>
                    </a:p>
                  </a:txBody>
                  <a:tcPr marL="63931" marR="6393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CHLOE  </a:t>
                      </a:r>
                    </a:p>
                  </a:txBody>
                  <a:tcPr marL="63931" marR="6393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16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ROBLI IBRAHIM</a:t>
                      </a:r>
                    </a:p>
                  </a:txBody>
                  <a:tcPr marL="63931" marR="6393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SHMIMU  </a:t>
                      </a:r>
                    </a:p>
                  </a:txBody>
                  <a:tcPr marL="63931" marR="6393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62991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Q&amp;A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/>
              <a:t>Any Questions?</a:t>
            </a: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846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908</TotalTime>
  <Words>1292</Words>
  <Application>Microsoft Office PowerPoint</Application>
  <PresentationFormat>On-screen Show (4:3)</PresentationFormat>
  <Paragraphs>401</Paragraphs>
  <Slides>43</Slides>
  <Notes>1</Notes>
  <HiddenSlides>3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43</vt:i4>
      </vt:variant>
    </vt:vector>
  </HeadingPairs>
  <TitlesOfParts>
    <vt:vector size="54" baseType="lpstr">
      <vt:lpstr>Arial</vt:lpstr>
      <vt:lpstr>Calibri</vt:lpstr>
      <vt:lpstr>Calibri Light</vt:lpstr>
      <vt:lpstr>Myriad Pro</vt:lpstr>
      <vt:lpstr>Symbol</vt:lpstr>
      <vt:lpstr>Times New Roman</vt:lpstr>
      <vt:lpstr>Clarity</vt:lpstr>
      <vt:lpstr>20140311PresentationUWTSDTemplate</vt:lpstr>
      <vt:lpstr>1_20140311PresentationUWTSDTemplate</vt:lpstr>
      <vt:lpstr>Office Theme</vt:lpstr>
      <vt:lpstr>1_Office Theme</vt:lpstr>
      <vt:lpstr>Social Theory</vt:lpstr>
      <vt:lpstr>https://play.kahoot.it/#/k/e743832f-c90d-4177-8fec-a071d1a4b079 </vt:lpstr>
      <vt:lpstr>Introduction to Module</vt:lpstr>
      <vt:lpstr>Contents</vt:lpstr>
      <vt:lpstr>Overview</vt:lpstr>
      <vt:lpstr>Overview</vt:lpstr>
      <vt:lpstr>Level of Study: 4</vt:lpstr>
      <vt:lpstr>PowerPoint Presentation</vt:lpstr>
      <vt:lpstr>Aims of Module</vt:lpstr>
      <vt:lpstr>Aims of Module</vt:lpstr>
      <vt:lpstr>Learning Outcomes</vt:lpstr>
      <vt:lpstr>Lesson Content</vt:lpstr>
      <vt:lpstr>Lesson Content</vt:lpstr>
      <vt:lpstr>Assessments</vt:lpstr>
      <vt:lpstr>Assessments</vt:lpstr>
      <vt:lpstr>PowerPoint Presentation</vt:lpstr>
      <vt:lpstr>Referencing </vt:lpstr>
      <vt:lpstr>Referencing </vt:lpstr>
      <vt:lpstr>PowerPoint Presentation</vt:lpstr>
      <vt:lpstr>Reading Lists</vt:lpstr>
      <vt:lpstr>Reading  List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Essential building blocks</vt:lpstr>
      <vt:lpstr>PowerPoint Presentation</vt:lpstr>
      <vt:lpstr>PowerPoint Presentation</vt:lpstr>
      <vt:lpstr>Journals and websites</vt:lpstr>
      <vt:lpstr>You Will Need …</vt:lpstr>
      <vt:lpstr>Virtual Learning Environment </vt:lpstr>
      <vt:lpstr>Your Next Steps</vt:lpstr>
      <vt:lpstr>PowerPoint Presentation</vt:lpstr>
      <vt:lpstr>PowerPoint Presentation</vt:lpstr>
      <vt:lpstr>PowerPoint Presentation</vt:lpstr>
      <vt:lpstr>PowerPoint Presentation</vt:lpstr>
      <vt:lpstr>Year 1 Personal Tutor – Mike Durke</vt:lpstr>
      <vt:lpstr>Tutorial Group 2</vt:lpstr>
      <vt:lpstr>Tutorial  Group 3</vt:lpstr>
      <vt:lpstr>Tutorial  Group 4</vt:lpstr>
      <vt:lpstr>Q&amp;A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Module</dc:title>
  <dc:creator>Tanix</dc:creator>
  <cp:lastModifiedBy>Mike Durke</cp:lastModifiedBy>
  <cp:revision>59</cp:revision>
  <dcterms:created xsi:type="dcterms:W3CDTF">2014-09-13T13:55:51Z</dcterms:created>
  <dcterms:modified xsi:type="dcterms:W3CDTF">2018-10-01T08:39:53Z</dcterms:modified>
</cp:coreProperties>
</file>