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45"/>
  </p:notes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70" r:id="rId14"/>
    <p:sldId id="317" r:id="rId15"/>
    <p:sldId id="318" r:id="rId16"/>
    <p:sldId id="267" r:id="rId17"/>
    <p:sldId id="268" r:id="rId18"/>
    <p:sldId id="280" r:id="rId19"/>
    <p:sldId id="271" r:id="rId20"/>
    <p:sldId id="272" r:id="rId21"/>
    <p:sldId id="274" r:id="rId22"/>
    <p:sldId id="275" r:id="rId23"/>
    <p:sldId id="276" r:id="rId24"/>
    <p:sldId id="319" r:id="rId25"/>
    <p:sldId id="278" r:id="rId26"/>
    <p:sldId id="277" r:id="rId27"/>
    <p:sldId id="279" r:id="rId28"/>
    <p:sldId id="281" r:id="rId29"/>
    <p:sldId id="282" r:id="rId30"/>
    <p:sldId id="283" r:id="rId31"/>
    <p:sldId id="284" r:id="rId32"/>
    <p:sldId id="285" r:id="rId33"/>
    <p:sldId id="286" r:id="rId34"/>
    <p:sldId id="287" r:id="rId35"/>
    <p:sldId id="288" r:id="rId36"/>
    <p:sldId id="289" r:id="rId37"/>
    <p:sldId id="290" r:id="rId38"/>
    <p:sldId id="292" r:id="rId39"/>
    <p:sldId id="291" r:id="rId40"/>
    <p:sldId id="294" r:id="rId41"/>
    <p:sldId id="314" r:id="rId42"/>
    <p:sldId id="315" r:id="rId43"/>
    <p:sldId id="31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CCFFFF"/>
    <a:srgbClr val="FF7C80"/>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63A2B4-AF9E-4E74-B6C8-FF3F0E137D0A}" v="54" dt="2024-02-05T14:56:50.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51848" autoAdjust="0"/>
  </p:normalViewPr>
  <p:slideViewPr>
    <p:cSldViewPr snapToGrid="0">
      <p:cViewPr varScale="1">
        <p:scale>
          <a:sx n="65" d="100"/>
          <a:sy n="65" d="100"/>
        </p:scale>
        <p:origin x="21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9EB6EC-9946-4849-9403-06F69B86C2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D55A0A0-D25C-444F-8DF2-CF52A6105CF0}">
      <dgm:prSet/>
      <dgm:spPr/>
      <dgm:t>
        <a:bodyPr/>
        <a:lstStyle/>
        <a:p>
          <a:r>
            <a:rPr lang="en-GB"/>
            <a:t>- Offer can be made in several ways such as written/ spoken or by actions. </a:t>
          </a:r>
          <a:endParaRPr lang="en-US"/>
        </a:p>
      </dgm:t>
    </dgm:pt>
    <dgm:pt modelId="{5FA898CD-77F2-417D-B942-E908F8424C99}" type="parTrans" cxnId="{FC8A4CB2-A0E6-4AED-8206-F82154843AA8}">
      <dgm:prSet/>
      <dgm:spPr/>
      <dgm:t>
        <a:bodyPr/>
        <a:lstStyle/>
        <a:p>
          <a:endParaRPr lang="en-US"/>
        </a:p>
      </dgm:t>
    </dgm:pt>
    <dgm:pt modelId="{400A164D-AFBD-40D1-84FB-5D6BEAD303BF}" type="sibTrans" cxnId="{FC8A4CB2-A0E6-4AED-8206-F82154843AA8}">
      <dgm:prSet/>
      <dgm:spPr/>
      <dgm:t>
        <a:bodyPr/>
        <a:lstStyle/>
        <a:p>
          <a:endParaRPr lang="en-US"/>
        </a:p>
      </dgm:t>
    </dgm:pt>
    <dgm:pt modelId="{FB5297C5-FBAD-4799-A068-489B2084A34A}">
      <dgm:prSet/>
      <dgm:spPr/>
      <dgm:t>
        <a:bodyPr/>
        <a:lstStyle/>
        <a:p>
          <a:r>
            <a:rPr lang="en-GB"/>
            <a:t>- Both parties must be aware of the offer. </a:t>
          </a:r>
          <a:endParaRPr lang="en-US"/>
        </a:p>
      </dgm:t>
    </dgm:pt>
    <dgm:pt modelId="{9D9FE5CA-DA07-4D18-B73C-96D2CDFF8461}" type="parTrans" cxnId="{BCB4CF3A-64CA-43AA-AA1E-4805A8B86630}">
      <dgm:prSet/>
      <dgm:spPr/>
      <dgm:t>
        <a:bodyPr/>
        <a:lstStyle/>
        <a:p>
          <a:endParaRPr lang="en-US"/>
        </a:p>
      </dgm:t>
    </dgm:pt>
    <dgm:pt modelId="{91E61F42-0173-484A-A1FA-7F61575E6B87}" type="sibTrans" cxnId="{BCB4CF3A-64CA-43AA-AA1E-4805A8B86630}">
      <dgm:prSet/>
      <dgm:spPr/>
      <dgm:t>
        <a:bodyPr/>
        <a:lstStyle/>
        <a:p>
          <a:endParaRPr lang="en-US"/>
        </a:p>
      </dgm:t>
    </dgm:pt>
    <dgm:pt modelId="{8D1FF652-08BA-4F33-9087-B6C21E8EC5A7}">
      <dgm:prSet/>
      <dgm:spPr/>
      <dgm:t>
        <a:bodyPr/>
        <a:lstStyle/>
        <a:p>
          <a:r>
            <a:rPr lang="en-GB"/>
            <a:t>- Key cases; Taylor v Laird [1856] / Williams v Carawardine [1833] </a:t>
          </a:r>
          <a:endParaRPr lang="en-US"/>
        </a:p>
      </dgm:t>
    </dgm:pt>
    <dgm:pt modelId="{FA21A43C-6830-43F8-B763-3BCBCDD40FC7}" type="parTrans" cxnId="{A66A5A0A-59C0-49A9-975A-5997AD4B29E5}">
      <dgm:prSet/>
      <dgm:spPr/>
      <dgm:t>
        <a:bodyPr/>
        <a:lstStyle/>
        <a:p>
          <a:endParaRPr lang="en-US"/>
        </a:p>
      </dgm:t>
    </dgm:pt>
    <dgm:pt modelId="{0D358774-898F-475F-9B73-BC90AFD6FE05}" type="sibTrans" cxnId="{A66A5A0A-59C0-49A9-975A-5997AD4B29E5}">
      <dgm:prSet/>
      <dgm:spPr/>
      <dgm:t>
        <a:bodyPr/>
        <a:lstStyle/>
        <a:p>
          <a:endParaRPr lang="en-US"/>
        </a:p>
      </dgm:t>
    </dgm:pt>
    <dgm:pt modelId="{396D6C90-9203-4975-B047-1610CA398ED2}">
      <dgm:prSet/>
      <dgm:spPr/>
      <dgm:t>
        <a:bodyPr/>
        <a:lstStyle/>
        <a:p>
          <a:r>
            <a:rPr lang="en-GB"/>
            <a:t>- There are some cases where there is an additional step. </a:t>
          </a:r>
          <a:endParaRPr lang="en-US"/>
        </a:p>
      </dgm:t>
    </dgm:pt>
    <dgm:pt modelId="{FD617A6E-EA5C-44F1-BE94-041B82C69736}" type="parTrans" cxnId="{B427E483-951B-4148-9C96-FCE471265683}">
      <dgm:prSet/>
      <dgm:spPr/>
      <dgm:t>
        <a:bodyPr/>
        <a:lstStyle/>
        <a:p>
          <a:endParaRPr lang="en-US"/>
        </a:p>
      </dgm:t>
    </dgm:pt>
    <dgm:pt modelId="{75D1F75D-A2DE-452D-9826-7C400FE17E47}" type="sibTrans" cxnId="{B427E483-951B-4148-9C96-FCE471265683}">
      <dgm:prSet/>
      <dgm:spPr/>
      <dgm:t>
        <a:bodyPr/>
        <a:lstStyle/>
        <a:p>
          <a:endParaRPr lang="en-US"/>
        </a:p>
      </dgm:t>
    </dgm:pt>
    <dgm:pt modelId="{C43CFC1D-5712-4D7B-8FA6-5BE65D642717}">
      <dgm:prSet/>
      <dgm:spPr/>
      <dgm:t>
        <a:bodyPr/>
        <a:lstStyle/>
        <a:p>
          <a:r>
            <a:rPr lang="en-GB"/>
            <a:t>- This is known as an invitation to treat. </a:t>
          </a:r>
          <a:endParaRPr lang="en-US"/>
        </a:p>
      </dgm:t>
    </dgm:pt>
    <dgm:pt modelId="{D02BE330-BA3F-42AD-8BFC-8DEE027C3D29}" type="parTrans" cxnId="{30B570E8-5EE0-40A9-9966-6814851725AF}">
      <dgm:prSet/>
      <dgm:spPr/>
      <dgm:t>
        <a:bodyPr/>
        <a:lstStyle/>
        <a:p>
          <a:endParaRPr lang="en-US"/>
        </a:p>
      </dgm:t>
    </dgm:pt>
    <dgm:pt modelId="{964E66FC-BC9A-44C6-9BC2-AF58563128E3}" type="sibTrans" cxnId="{30B570E8-5EE0-40A9-9966-6814851725AF}">
      <dgm:prSet/>
      <dgm:spPr/>
      <dgm:t>
        <a:bodyPr/>
        <a:lstStyle/>
        <a:p>
          <a:endParaRPr lang="en-US"/>
        </a:p>
      </dgm:t>
    </dgm:pt>
    <dgm:pt modelId="{ED150770-A243-490B-80A6-32B76216A886}">
      <dgm:prSet/>
      <dgm:spPr/>
      <dgm:t>
        <a:bodyPr/>
        <a:lstStyle/>
        <a:p>
          <a:r>
            <a:rPr lang="en-GB"/>
            <a:t>- Let’s take a look. </a:t>
          </a:r>
          <a:endParaRPr lang="en-US"/>
        </a:p>
      </dgm:t>
    </dgm:pt>
    <dgm:pt modelId="{7AA4E8BA-F930-43D1-A99B-E48ACD34D387}" type="parTrans" cxnId="{D3C5ED52-9750-4FB2-943C-AD384FE12144}">
      <dgm:prSet/>
      <dgm:spPr/>
      <dgm:t>
        <a:bodyPr/>
        <a:lstStyle/>
        <a:p>
          <a:endParaRPr lang="en-US"/>
        </a:p>
      </dgm:t>
    </dgm:pt>
    <dgm:pt modelId="{699BB9EA-C0A5-4D56-A75B-F4D75FFA5A8D}" type="sibTrans" cxnId="{D3C5ED52-9750-4FB2-943C-AD384FE12144}">
      <dgm:prSet/>
      <dgm:spPr/>
      <dgm:t>
        <a:bodyPr/>
        <a:lstStyle/>
        <a:p>
          <a:endParaRPr lang="en-US"/>
        </a:p>
      </dgm:t>
    </dgm:pt>
    <dgm:pt modelId="{9559E73B-2DFE-4F27-A139-012A69143BA8}" type="pres">
      <dgm:prSet presAssocID="{F19EB6EC-9946-4849-9403-06F69B86C2B2}" presName="linear" presStyleCnt="0">
        <dgm:presLayoutVars>
          <dgm:animLvl val="lvl"/>
          <dgm:resizeHandles val="exact"/>
        </dgm:presLayoutVars>
      </dgm:prSet>
      <dgm:spPr/>
    </dgm:pt>
    <dgm:pt modelId="{33CE94B0-FFC6-45DA-BA0C-EECA151A1C5D}" type="pres">
      <dgm:prSet presAssocID="{5D55A0A0-D25C-444F-8DF2-CF52A6105CF0}" presName="parentText" presStyleLbl="node1" presStyleIdx="0" presStyleCnt="6">
        <dgm:presLayoutVars>
          <dgm:chMax val="0"/>
          <dgm:bulletEnabled val="1"/>
        </dgm:presLayoutVars>
      </dgm:prSet>
      <dgm:spPr/>
    </dgm:pt>
    <dgm:pt modelId="{9C06D8C4-8188-409C-8600-610D33810DA8}" type="pres">
      <dgm:prSet presAssocID="{400A164D-AFBD-40D1-84FB-5D6BEAD303BF}" presName="spacer" presStyleCnt="0"/>
      <dgm:spPr/>
    </dgm:pt>
    <dgm:pt modelId="{B61A682F-A103-4A21-8D67-156508FE058C}" type="pres">
      <dgm:prSet presAssocID="{FB5297C5-FBAD-4799-A068-489B2084A34A}" presName="parentText" presStyleLbl="node1" presStyleIdx="1" presStyleCnt="6">
        <dgm:presLayoutVars>
          <dgm:chMax val="0"/>
          <dgm:bulletEnabled val="1"/>
        </dgm:presLayoutVars>
      </dgm:prSet>
      <dgm:spPr/>
    </dgm:pt>
    <dgm:pt modelId="{5D82E50A-4EC2-4E49-8E0F-930DEF3ADB49}" type="pres">
      <dgm:prSet presAssocID="{91E61F42-0173-484A-A1FA-7F61575E6B87}" presName="spacer" presStyleCnt="0"/>
      <dgm:spPr/>
    </dgm:pt>
    <dgm:pt modelId="{EDA14922-6828-41D0-9FE1-F6C03ABAF4E4}" type="pres">
      <dgm:prSet presAssocID="{8D1FF652-08BA-4F33-9087-B6C21E8EC5A7}" presName="parentText" presStyleLbl="node1" presStyleIdx="2" presStyleCnt="6">
        <dgm:presLayoutVars>
          <dgm:chMax val="0"/>
          <dgm:bulletEnabled val="1"/>
        </dgm:presLayoutVars>
      </dgm:prSet>
      <dgm:spPr/>
    </dgm:pt>
    <dgm:pt modelId="{BB46D2D8-DCAD-4762-9383-2E6F03799AA4}" type="pres">
      <dgm:prSet presAssocID="{0D358774-898F-475F-9B73-BC90AFD6FE05}" presName="spacer" presStyleCnt="0"/>
      <dgm:spPr/>
    </dgm:pt>
    <dgm:pt modelId="{B89E2380-757C-44A6-BD96-30C9144DC893}" type="pres">
      <dgm:prSet presAssocID="{396D6C90-9203-4975-B047-1610CA398ED2}" presName="parentText" presStyleLbl="node1" presStyleIdx="3" presStyleCnt="6">
        <dgm:presLayoutVars>
          <dgm:chMax val="0"/>
          <dgm:bulletEnabled val="1"/>
        </dgm:presLayoutVars>
      </dgm:prSet>
      <dgm:spPr/>
    </dgm:pt>
    <dgm:pt modelId="{BAB363F4-B07E-4758-A962-76C4A25D0BAD}" type="pres">
      <dgm:prSet presAssocID="{75D1F75D-A2DE-452D-9826-7C400FE17E47}" presName="spacer" presStyleCnt="0"/>
      <dgm:spPr/>
    </dgm:pt>
    <dgm:pt modelId="{A16EDCC5-D121-45E3-B2E7-F8E8637F028E}" type="pres">
      <dgm:prSet presAssocID="{C43CFC1D-5712-4D7B-8FA6-5BE65D642717}" presName="parentText" presStyleLbl="node1" presStyleIdx="4" presStyleCnt="6">
        <dgm:presLayoutVars>
          <dgm:chMax val="0"/>
          <dgm:bulletEnabled val="1"/>
        </dgm:presLayoutVars>
      </dgm:prSet>
      <dgm:spPr/>
    </dgm:pt>
    <dgm:pt modelId="{376FDBE3-FFD8-4428-8474-92375D0B8D7D}" type="pres">
      <dgm:prSet presAssocID="{964E66FC-BC9A-44C6-9BC2-AF58563128E3}" presName="spacer" presStyleCnt="0"/>
      <dgm:spPr/>
    </dgm:pt>
    <dgm:pt modelId="{4CF5BC25-C564-45CC-A7DF-C4CDD4527901}" type="pres">
      <dgm:prSet presAssocID="{ED150770-A243-490B-80A6-32B76216A886}" presName="parentText" presStyleLbl="node1" presStyleIdx="5" presStyleCnt="6">
        <dgm:presLayoutVars>
          <dgm:chMax val="0"/>
          <dgm:bulletEnabled val="1"/>
        </dgm:presLayoutVars>
      </dgm:prSet>
      <dgm:spPr/>
    </dgm:pt>
  </dgm:ptLst>
  <dgm:cxnLst>
    <dgm:cxn modelId="{A66A5A0A-59C0-49A9-975A-5997AD4B29E5}" srcId="{F19EB6EC-9946-4849-9403-06F69B86C2B2}" destId="{8D1FF652-08BA-4F33-9087-B6C21E8EC5A7}" srcOrd="2" destOrd="0" parTransId="{FA21A43C-6830-43F8-B763-3BCBCDD40FC7}" sibTransId="{0D358774-898F-475F-9B73-BC90AFD6FE05}"/>
    <dgm:cxn modelId="{3014C415-6097-4FC2-B3F8-6D43C028ACD4}" type="presOf" srcId="{ED150770-A243-490B-80A6-32B76216A886}" destId="{4CF5BC25-C564-45CC-A7DF-C4CDD4527901}" srcOrd="0" destOrd="0" presId="urn:microsoft.com/office/officeart/2005/8/layout/vList2"/>
    <dgm:cxn modelId="{FDA22E18-B0DE-4EBD-80F4-AC14A37D8D14}" type="presOf" srcId="{FB5297C5-FBAD-4799-A068-489B2084A34A}" destId="{B61A682F-A103-4A21-8D67-156508FE058C}" srcOrd="0" destOrd="0" presId="urn:microsoft.com/office/officeart/2005/8/layout/vList2"/>
    <dgm:cxn modelId="{4F61A13A-EC8C-458F-A99B-14A1EC9AE695}" type="presOf" srcId="{8D1FF652-08BA-4F33-9087-B6C21E8EC5A7}" destId="{EDA14922-6828-41D0-9FE1-F6C03ABAF4E4}" srcOrd="0" destOrd="0" presId="urn:microsoft.com/office/officeart/2005/8/layout/vList2"/>
    <dgm:cxn modelId="{BCB4CF3A-64CA-43AA-AA1E-4805A8B86630}" srcId="{F19EB6EC-9946-4849-9403-06F69B86C2B2}" destId="{FB5297C5-FBAD-4799-A068-489B2084A34A}" srcOrd="1" destOrd="0" parTransId="{9D9FE5CA-DA07-4D18-B73C-96D2CDFF8461}" sibTransId="{91E61F42-0173-484A-A1FA-7F61575E6B87}"/>
    <dgm:cxn modelId="{D3C5ED52-9750-4FB2-943C-AD384FE12144}" srcId="{F19EB6EC-9946-4849-9403-06F69B86C2B2}" destId="{ED150770-A243-490B-80A6-32B76216A886}" srcOrd="5" destOrd="0" parTransId="{7AA4E8BA-F930-43D1-A99B-E48ACD34D387}" sibTransId="{699BB9EA-C0A5-4D56-A75B-F4D75FFA5A8D}"/>
    <dgm:cxn modelId="{A2BE4778-6701-432E-9D96-0CED01E13E44}" type="presOf" srcId="{396D6C90-9203-4975-B047-1610CA398ED2}" destId="{B89E2380-757C-44A6-BD96-30C9144DC893}" srcOrd="0" destOrd="0" presId="urn:microsoft.com/office/officeart/2005/8/layout/vList2"/>
    <dgm:cxn modelId="{B427E483-951B-4148-9C96-FCE471265683}" srcId="{F19EB6EC-9946-4849-9403-06F69B86C2B2}" destId="{396D6C90-9203-4975-B047-1610CA398ED2}" srcOrd="3" destOrd="0" parTransId="{FD617A6E-EA5C-44F1-BE94-041B82C69736}" sibTransId="{75D1F75D-A2DE-452D-9826-7C400FE17E47}"/>
    <dgm:cxn modelId="{35EB80A5-D0FB-4A87-9C5F-79727D6EBBA7}" type="presOf" srcId="{C43CFC1D-5712-4D7B-8FA6-5BE65D642717}" destId="{A16EDCC5-D121-45E3-B2E7-F8E8637F028E}" srcOrd="0" destOrd="0" presId="urn:microsoft.com/office/officeart/2005/8/layout/vList2"/>
    <dgm:cxn modelId="{FC8A4CB2-A0E6-4AED-8206-F82154843AA8}" srcId="{F19EB6EC-9946-4849-9403-06F69B86C2B2}" destId="{5D55A0A0-D25C-444F-8DF2-CF52A6105CF0}" srcOrd="0" destOrd="0" parTransId="{5FA898CD-77F2-417D-B942-E908F8424C99}" sibTransId="{400A164D-AFBD-40D1-84FB-5D6BEAD303BF}"/>
    <dgm:cxn modelId="{74629AE4-252F-4D0D-B899-2C2C5BFD4374}" type="presOf" srcId="{5D55A0A0-D25C-444F-8DF2-CF52A6105CF0}" destId="{33CE94B0-FFC6-45DA-BA0C-EECA151A1C5D}" srcOrd="0" destOrd="0" presId="urn:microsoft.com/office/officeart/2005/8/layout/vList2"/>
    <dgm:cxn modelId="{30B570E8-5EE0-40A9-9966-6814851725AF}" srcId="{F19EB6EC-9946-4849-9403-06F69B86C2B2}" destId="{C43CFC1D-5712-4D7B-8FA6-5BE65D642717}" srcOrd="4" destOrd="0" parTransId="{D02BE330-BA3F-42AD-8BFC-8DEE027C3D29}" sibTransId="{964E66FC-BC9A-44C6-9BC2-AF58563128E3}"/>
    <dgm:cxn modelId="{FCCE4FFB-CDBD-4A72-B4E0-4FE4CC3E74F6}" type="presOf" srcId="{F19EB6EC-9946-4849-9403-06F69B86C2B2}" destId="{9559E73B-2DFE-4F27-A139-012A69143BA8}" srcOrd="0" destOrd="0" presId="urn:microsoft.com/office/officeart/2005/8/layout/vList2"/>
    <dgm:cxn modelId="{FDA7CAF9-56EE-45FC-8A17-1F01D39D8700}" type="presParOf" srcId="{9559E73B-2DFE-4F27-A139-012A69143BA8}" destId="{33CE94B0-FFC6-45DA-BA0C-EECA151A1C5D}" srcOrd="0" destOrd="0" presId="urn:microsoft.com/office/officeart/2005/8/layout/vList2"/>
    <dgm:cxn modelId="{4FE2E15A-9F64-4CA2-B2EF-A72FA0A8FB43}" type="presParOf" srcId="{9559E73B-2DFE-4F27-A139-012A69143BA8}" destId="{9C06D8C4-8188-409C-8600-610D33810DA8}" srcOrd="1" destOrd="0" presId="urn:microsoft.com/office/officeart/2005/8/layout/vList2"/>
    <dgm:cxn modelId="{6E339790-786B-4028-8BEF-BCBB390337AC}" type="presParOf" srcId="{9559E73B-2DFE-4F27-A139-012A69143BA8}" destId="{B61A682F-A103-4A21-8D67-156508FE058C}" srcOrd="2" destOrd="0" presId="urn:microsoft.com/office/officeart/2005/8/layout/vList2"/>
    <dgm:cxn modelId="{ADDAEE92-01F5-4393-B3B7-4810E01C2452}" type="presParOf" srcId="{9559E73B-2DFE-4F27-A139-012A69143BA8}" destId="{5D82E50A-4EC2-4E49-8E0F-930DEF3ADB49}" srcOrd="3" destOrd="0" presId="urn:microsoft.com/office/officeart/2005/8/layout/vList2"/>
    <dgm:cxn modelId="{3563BC8C-316E-47DF-B8F3-0305FEC5F289}" type="presParOf" srcId="{9559E73B-2DFE-4F27-A139-012A69143BA8}" destId="{EDA14922-6828-41D0-9FE1-F6C03ABAF4E4}" srcOrd="4" destOrd="0" presId="urn:microsoft.com/office/officeart/2005/8/layout/vList2"/>
    <dgm:cxn modelId="{2F7D2655-0396-4724-8DF5-6CF8EB18945E}" type="presParOf" srcId="{9559E73B-2DFE-4F27-A139-012A69143BA8}" destId="{BB46D2D8-DCAD-4762-9383-2E6F03799AA4}" srcOrd="5" destOrd="0" presId="urn:microsoft.com/office/officeart/2005/8/layout/vList2"/>
    <dgm:cxn modelId="{38D29A1E-BDD0-4FA6-8254-F573001D7D23}" type="presParOf" srcId="{9559E73B-2DFE-4F27-A139-012A69143BA8}" destId="{B89E2380-757C-44A6-BD96-30C9144DC893}" srcOrd="6" destOrd="0" presId="urn:microsoft.com/office/officeart/2005/8/layout/vList2"/>
    <dgm:cxn modelId="{BA99F4AD-BD8C-4848-92D3-9369D5BF274E}" type="presParOf" srcId="{9559E73B-2DFE-4F27-A139-012A69143BA8}" destId="{BAB363F4-B07E-4758-A962-76C4A25D0BAD}" srcOrd="7" destOrd="0" presId="urn:microsoft.com/office/officeart/2005/8/layout/vList2"/>
    <dgm:cxn modelId="{B912B784-B2D9-4A2E-B6CB-5B8080C59630}" type="presParOf" srcId="{9559E73B-2DFE-4F27-A139-012A69143BA8}" destId="{A16EDCC5-D121-45E3-B2E7-F8E8637F028E}" srcOrd="8" destOrd="0" presId="urn:microsoft.com/office/officeart/2005/8/layout/vList2"/>
    <dgm:cxn modelId="{98197328-1077-461E-872E-DE8DDD30D5E7}" type="presParOf" srcId="{9559E73B-2DFE-4F27-A139-012A69143BA8}" destId="{376FDBE3-FFD8-4428-8474-92375D0B8D7D}" srcOrd="9" destOrd="0" presId="urn:microsoft.com/office/officeart/2005/8/layout/vList2"/>
    <dgm:cxn modelId="{D8FC1164-AE4B-4435-8200-5F4BE487D531}" type="presParOf" srcId="{9559E73B-2DFE-4F27-A139-012A69143BA8}" destId="{4CF5BC25-C564-45CC-A7DF-C4CDD452790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5A422A-54B3-4597-B524-54E645DF9BF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0CABC7E-A4FD-4577-A32A-4F93B430F307}">
      <dgm:prSet/>
      <dgm:spPr/>
      <dgm:t>
        <a:bodyPr/>
        <a:lstStyle/>
        <a:p>
          <a:r>
            <a:rPr lang="en-GB"/>
            <a:t>Research the case of; </a:t>
          </a:r>
          <a:endParaRPr lang="en-US"/>
        </a:p>
      </dgm:t>
    </dgm:pt>
    <dgm:pt modelId="{E5C6DD18-B9F6-4F79-A488-CA259E7128E0}" type="parTrans" cxnId="{045CB5F4-04DA-4DC3-A6F1-CBCD39A14CBF}">
      <dgm:prSet/>
      <dgm:spPr/>
      <dgm:t>
        <a:bodyPr/>
        <a:lstStyle/>
        <a:p>
          <a:endParaRPr lang="en-US"/>
        </a:p>
      </dgm:t>
    </dgm:pt>
    <dgm:pt modelId="{9FDBB18A-9238-4887-A9E0-2991234E698A}" type="sibTrans" cxnId="{045CB5F4-04DA-4DC3-A6F1-CBCD39A14CBF}">
      <dgm:prSet/>
      <dgm:spPr/>
      <dgm:t>
        <a:bodyPr/>
        <a:lstStyle/>
        <a:p>
          <a:endParaRPr lang="en-US"/>
        </a:p>
      </dgm:t>
    </dgm:pt>
    <dgm:pt modelId="{C1F53D39-5A47-4F28-8BAA-FE26708651B3}">
      <dgm:prSet/>
      <dgm:spPr/>
      <dgm:t>
        <a:bodyPr/>
        <a:lstStyle/>
        <a:p>
          <a:r>
            <a:rPr lang="en-GB"/>
            <a:t>Blackpool &amp; Fylde Aero Club Ltd v Blackpool Borough Council [1990]  </a:t>
          </a:r>
          <a:endParaRPr lang="en-US"/>
        </a:p>
      </dgm:t>
    </dgm:pt>
    <dgm:pt modelId="{8BEBEB5B-F39C-42D9-82A8-2CB2D9139B76}" type="parTrans" cxnId="{48C0E2AB-7AD7-46E5-8CF4-9FF89941E6D6}">
      <dgm:prSet/>
      <dgm:spPr/>
      <dgm:t>
        <a:bodyPr/>
        <a:lstStyle/>
        <a:p>
          <a:endParaRPr lang="en-US"/>
        </a:p>
      </dgm:t>
    </dgm:pt>
    <dgm:pt modelId="{DE5B734B-6101-4F27-8B08-1B48FCC84123}" type="sibTrans" cxnId="{48C0E2AB-7AD7-46E5-8CF4-9FF89941E6D6}">
      <dgm:prSet/>
      <dgm:spPr/>
      <dgm:t>
        <a:bodyPr/>
        <a:lstStyle/>
        <a:p>
          <a:endParaRPr lang="en-US"/>
        </a:p>
      </dgm:t>
    </dgm:pt>
    <dgm:pt modelId="{38CB3973-9471-4562-BC7C-06C38007D519}">
      <dgm:prSet/>
      <dgm:spPr/>
      <dgm:t>
        <a:bodyPr/>
        <a:lstStyle/>
        <a:p>
          <a:r>
            <a:rPr lang="en-GB"/>
            <a:t>Feedback to the class; </a:t>
          </a:r>
          <a:endParaRPr lang="en-US"/>
        </a:p>
      </dgm:t>
    </dgm:pt>
    <dgm:pt modelId="{24B6FA6B-44EF-442F-8263-B7A8D265FC42}" type="parTrans" cxnId="{89981D21-2AB2-497E-83F3-F157C4FE9345}">
      <dgm:prSet/>
      <dgm:spPr/>
      <dgm:t>
        <a:bodyPr/>
        <a:lstStyle/>
        <a:p>
          <a:endParaRPr lang="en-US"/>
        </a:p>
      </dgm:t>
    </dgm:pt>
    <dgm:pt modelId="{171E28F1-680F-45BF-ACD3-45AF350EA329}" type="sibTrans" cxnId="{89981D21-2AB2-497E-83F3-F157C4FE9345}">
      <dgm:prSet/>
      <dgm:spPr/>
      <dgm:t>
        <a:bodyPr/>
        <a:lstStyle/>
        <a:p>
          <a:endParaRPr lang="en-US"/>
        </a:p>
      </dgm:t>
    </dgm:pt>
    <dgm:pt modelId="{9BBE5E5C-1111-4241-8040-01F29C64FE4A}">
      <dgm:prSet/>
      <dgm:spPr/>
      <dgm:t>
        <a:bodyPr/>
        <a:lstStyle/>
        <a:p>
          <a:r>
            <a:rPr lang="en-GB"/>
            <a:t>Facts </a:t>
          </a:r>
          <a:endParaRPr lang="en-US"/>
        </a:p>
      </dgm:t>
    </dgm:pt>
    <dgm:pt modelId="{12843290-1A42-48DA-8759-BF820B34AC42}" type="parTrans" cxnId="{2D9974E3-3D85-496E-9453-EB9FB518C72F}">
      <dgm:prSet/>
      <dgm:spPr/>
      <dgm:t>
        <a:bodyPr/>
        <a:lstStyle/>
        <a:p>
          <a:endParaRPr lang="en-US"/>
        </a:p>
      </dgm:t>
    </dgm:pt>
    <dgm:pt modelId="{D05B4810-54A1-494A-90CA-8D2DE05B099C}" type="sibTrans" cxnId="{2D9974E3-3D85-496E-9453-EB9FB518C72F}">
      <dgm:prSet/>
      <dgm:spPr/>
      <dgm:t>
        <a:bodyPr/>
        <a:lstStyle/>
        <a:p>
          <a:endParaRPr lang="en-US"/>
        </a:p>
      </dgm:t>
    </dgm:pt>
    <dgm:pt modelId="{3766D9EF-056A-4301-9270-B53C2461BFA8}">
      <dgm:prSet/>
      <dgm:spPr/>
      <dgm:t>
        <a:bodyPr/>
        <a:lstStyle/>
        <a:p>
          <a:r>
            <a:rPr lang="en-GB"/>
            <a:t>Outcome</a:t>
          </a:r>
          <a:endParaRPr lang="en-US"/>
        </a:p>
      </dgm:t>
    </dgm:pt>
    <dgm:pt modelId="{01032302-6739-43F6-971F-21CF2E461B50}" type="parTrans" cxnId="{638037AA-83B3-495F-828E-90A30C89BB2D}">
      <dgm:prSet/>
      <dgm:spPr/>
      <dgm:t>
        <a:bodyPr/>
        <a:lstStyle/>
        <a:p>
          <a:endParaRPr lang="en-US"/>
        </a:p>
      </dgm:t>
    </dgm:pt>
    <dgm:pt modelId="{753DF330-BA45-4E3F-81F7-BD7FE2A21AFD}" type="sibTrans" cxnId="{638037AA-83B3-495F-828E-90A30C89BB2D}">
      <dgm:prSet/>
      <dgm:spPr/>
      <dgm:t>
        <a:bodyPr/>
        <a:lstStyle/>
        <a:p>
          <a:endParaRPr lang="en-US"/>
        </a:p>
      </dgm:t>
    </dgm:pt>
    <dgm:pt modelId="{45598430-A1DA-4378-84D9-CC3FF5DC52F8}" type="pres">
      <dgm:prSet presAssocID="{595A422A-54B3-4597-B524-54E645DF9BF0}" presName="outerComposite" presStyleCnt="0">
        <dgm:presLayoutVars>
          <dgm:chMax val="5"/>
          <dgm:dir/>
          <dgm:resizeHandles val="exact"/>
        </dgm:presLayoutVars>
      </dgm:prSet>
      <dgm:spPr/>
    </dgm:pt>
    <dgm:pt modelId="{4EED68A9-B30F-40F6-8E05-486571F357A1}" type="pres">
      <dgm:prSet presAssocID="{595A422A-54B3-4597-B524-54E645DF9BF0}" presName="dummyMaxCanvas" presStyleCnt="0">
        <dgm:presLayoutVars/>
      </dgm:prSet>
      <dgm:spPr/>
    </dgm:pt>
    <dgm:pt modelId="{A3A8B644-C6A3-44E2-8A63-C1A1C33B21D3}" type="pres">
      <dgm:prSet presAssocID="{595A422A-54B3-4597-B524-54E645DF9BF0}" presName="FiveNodes_1" presStyleLbl="node1" presStyleIdx="0" presStyleCnt="5">
        <dgm:presLayoutVars>
          <dgm:bulletEnabled val="1"/>
        </dgm:presLayoutVars>
      </dgm:prSet>
      <dgm:spPr/>
    </dgm:pt>
    <dgm:pt modelId="{E16626C0-D03D-431B-99A9-3AE3AF5FB4E3}" type="pres">
      <dgm:prSet presAssocID="{595A422A-54B3-4597-B524-54E645DF9BF0}" presName="FiveNodes_2" presStyleLbl="node1" presStyleIdx="1" presStyleCnt="5">
        <dgm:presLayoutVars>
          <dgm:bulletEnabled val="1"/>
        </dgm:presLayoutVars>
      </dgm:prSet>
      <dgm:spPr/>
    </dgm:pt>
    <dgm:pt modelId="{5311875F-30B8-4F00-987B-65E52E827E9C}" type="pres">
      <dgm:prSet presAssocID="{595A422A-54B3-4597-B524-54E645DF9BF0}" presName="FiveNodes_3" presStyleLbl="node1" presStyleIdx="2" presStyleCnt="5">
        <dgm:presLayoutVars>
          <dgm:bulletEnabled val="1"/>
        </dgm:presLayoutVars>
      </dgm:prSet>
      <dgm:spPr/>
    </dgm:pt>
    <dgm:pt modelId="{F1B2D837-F756-4C28-BA34-F4783280F766}" type="pres">
      <dgm:prSet presAssocID="{595A422A-54B3-4597-B524-54E645DF9BF0}" presName="FiveNodes_4" presStyleLbl="node1" presStyleIdx="3" presStyleCnt="5">
        <dgm:presLayoutVars>
          <dgm:bulletEnabled val="1"/>
        </dgm:presLayoutVars>
      </dgm:prSet>
      <dgm:spPr/>
    </dgm:pt>
    <dgm:pt modelId="{C39E5334-DB38-424C-AB04-7F77828BEEC5}" type="pres">
      <dgm:prSet presAssocID="{595A422A-54B3-4597-B524-54E645DF9BF0}" presName="FiveNodes_5" presStyleLbl="node1" presStyleIdx="4" presStyleCnt="5">
        <dgm:presLayoutVars>
          <dgm:bulletEnabled val="1"/>
        </dgm:presLayoutVars>
      </dgm:prSet>
      <dgm:spPr/>
    </dgm:pt>
    <dgm:pt modelId="{98E8F728-9512-45A5-89A5-7C1DF42BF186}" type="pres">
      <dgm:prSet presAssocID="{595A422A-54B3-4597-B524-54E645DF9BF0}" presName="FiveConn_1-2" presStyleLbl="fgAccFollowNode1" presStyleIdx="0" presStyleCnt="4">
        <dgm:presLayoutVars>
          <dgm:bulletEnabled val="1"/>
        </dgm:presLayoutVars>
      </dgm:prSet>
      <dgm:spPr/>
    </dgm:pt>
    <dgm:pt modelId="{66132F08-1241-43A7-B9EE-919514699A1C}" type="pres">
      <dgm:prSet presAssocID="{595A422A-54B3-4597-B524-54E645DF9BF0}" presName="FiveConn_2-3" presStyleLbl="fgAccFollowNode1" presStyleIdx="1" presStyleCnt="4">
        <dgm:presLayoutVars>
          <dgm:bulletEnabled val="1"/>
        </dgm:presLayoutVars>
      </dgm:prSet>
      <dgm:spPr/>
    </dgm:pt>
    <dgm:pt modelId="{F7C4DEB4-B5A3-4DB7-9738-CC7699ED54A8}" type="pres">
      <dgm:prSet presAssocID="{595A422A-54B3-4597-B524-54E645DF9BF0}" presName="FiveConn_3-4" presStyleLbl="fgAccFollowNode1" presStyleIdx="2" presStyleCnt="4">
        <dgm:presLayoutVars>
          <dgm:bulletEnabled val="1"/>
        </dgm:presLayoutVars>
      </dgm:prSet>
      <dgm:spPr/>
    </dgm:pt>
    <dgm:pt modelId="{F6C52ADD-3AA1-4508-9AA2-6B9571899B95}" type="pres">
      <dgm:prSet presAssocID="{595A422A-54B3-4597-B524-54E645DF9BF0}" presName="FiveConn_4-5" presStyleLbl="fgAccFollowNode1" presStyleIdx="3" presStyleCnt="4">
        <dgm:presLayoutVars>
          <dgm:bulletEnabled val="1"/>
        </dgm:presLayoutVars>
      </dgm:prSet>
      <dgm:spPr/>
    </dgm:pt>
    <dgm:pt modelId="{0AF0A80D-4DDD-4153-A73C-733EA260172E}" type="pres">
      <dgm:prSet presAssocID="{595A422A-54B3-4597-B524-54E645DF9BF0}" presName="FiveNodes_1_text" presStyleLbl="node1" presStyleIdx="4" presStyleCnt="5">
        <dgm:presLayoutVars>
          <dgm:bulletEnabled val="1"/>
        </dgm:presLayoutVars>
      </dgm:prSet>
      <dgm:spPr/>
    </dgm:pt>
    <dgm:pt modelId="{6EFA258C-8EBA-4C19-84EF-0AD38DB822D0}" type="pres">
      <dgm:prSet presAssocID="{595A422A-54B3-4597-B524-54E645DF9BF0}" presName="FiveNodes_2_text" presStyleLbl="node1" presStyleIdx="4" presStyleCnt="5">
        <dgm:presLayoutVars>
          <dgm:bulletEnabled val="1"/>
        </dgm:presLayoutVars>
      </dgm:prSet>
      <dgm:spPr/>
    </dgm:pt>
    <dgm:pt modelId="{46D55DE8-0B25-4A33-9FFB-124D701A09A5}" type="pres">
      <dgm:prSet presAssocID="{595A422A-54B3-4597-B524-54E645DF9BF0}" presName="FiveNodes_3_text" presStyleLbl="node1" presStyleIdx="4" presStyleCnt="5">
        <dgm:presLayoutVars>
          <dgm:bulletEnabled val="1"/>
        </dgm:presLayoutVars>
      </dgm:prSet>
      <dgm:spPr/>
    </dgm:pt>
    <dgm:pt modelId="{F4E5E70C-AF5E-4A23-B6CF-520355EFA3BD}" type="pres">
      <dgm:prSet presAssocID="{595A422A-54B3-4597-B524-54E645DF9BF0}" presName="FiveNodes_4_text" presStyleLbl="node1" presStyleIdx="4" presStyleCnt="5">
        <dgm:presLayoutVars>
          <dgm:bulletEnabled val="1"/>
        </dgm:presLayoutVars>
      </dgm:prSet>
      <dgm:spPr/>
    </dgm:pt>
    <dgm:pt modelId="{91CBBC98-383D-4C9B-B62A-7B1ACDD06CCC}" type="pres">
      <dgm:prSet presAssocID="{595A422A-54B3-4597-B524-54E645DF9BF0}" presName="FiveNodes_5_text" presStyleLbl="node1" presStyleIdx="4" presStyleCnt="5">
        <dgm:presLayoutVars>
          <dgm:bulletEnabled val="1"/>
        </dgm:presLayoutVars>
      </dgm:prSet>
      <dgm:spPr/>
    </dgm:pt>
  </dgm:ptLst>
  <dgm:cxnLst>
    <dgm:cxn modelId="{5B042306-3F33-43BC-94EA-8FA06B30933A}" type="presOf" srcId="{38CB3973-9471-4562-BC7C-06C38007D519}" destId="{46D55DE8-0B25-4A33-9FFB-124D701A09A5}" srcOrd="1" destOrd="0" presId="urn:microsoft.com/office/officeart/2005/8/layout/vProcess5"/>
    <dgm:cxn modelId="{9ABA0715-0E6D-4C1C-B786-6CDEE69EB149}" type="presOf" srcId="{38CB3973-9471-4562-BC7C-06C38007D519}" destId="{5311875F-30B8-4F00-987B-65E52E827E9C}" srcOrd="0" destOrd="0" presId="urn:microsoft.com/office/officeart/2005/8/layout/vProcess5"/>
    <dgm:cxn modelId="{89981D21-2AB2-497E-83F3-F157C4FE9345}" srcId="{595A422A-54B3-4597-B524-54E645DF9BF0}" destId="{38CB3973-9471-4562-BC7C-06C38007D519}" srcOrd="2" destOrd="0" parTransId="{24B6FA6B-44EF-442F-8263-B7A8D265FC42}" sibTransId="{171E28F1-680F-45BF-ACD3-45AF350EA329}"/>
    <dgm:cxn modelId="{FEF7D639-CF0C-47AA-8748-FD953E3B44AD}" type="presOf" srcId="{D05B4810-54A1-494A-90CA-8D2DE05B099C}" destId="{F6C52ADD-3AA1-4508-9AA2-6B9571899B95}" srcOrd="0" destOrd="0" presId="urn:microsoft.com/office/officeart/2005/8/layout/vProcess5"/>
    <dgm:cxn modelId="{2AD0CB3D-809B-4F2B-B958-AB7B8D188BD3}" type="presOf" srcId="{DE5B734B-6101-4F27-8B08-1B48FCC84123}" destId="{66132F08-1241-43A7-B9EE-919514699A1C}" srcOrd="0" destOrd="0" presId="urn:microsoft.com/office/officeart/2005/8/layout/vProcess5"/>
    <dgm:cxn modelId="{7C000F40-24F9-4CF6-B2F3-6A20ACA1A475}" type="presOf" srcId="{9BBE5E5C-1111-4241-8040-01F29C64FE4A}" destId="{F4E5E70C-AF5E-4A23-B6CF-520355EFA3BD}" srcOrd="1" destOrd="0" presId="urn:microsoft.com/office/officeart/2005/8/layout/vProcess5"/>
    <dgm:cxn modelId="{857EED63-42B4-445D-BAD6-137152E38081}" type="presOf" srcId="{20CABC7E-A4FD-4577-A32A-4F93B430F307}" destId="{A3A8B644-C6A3-44E2-8A63-C1A1C33B21D3}" srcOrd="0" destOrd="0" presId="urn:microsoft.com/office/officeart/2005/8/layout/vProcess5"/>
    <dgm:cxn modelId="{E2376680-CEA2-4993-AD8A-C8DCA2FA5014}" type="presOf" srcId="{3766D9EF-056A-4301-9270-B53C2461BFA8}" destId="{C39E5334-DB38-424C-AB04-7F77828BEEC5}" srcOrd="0" destOrd="0" presId="urn:microsoft.com/office/officeart/2005/8/layout/vProcess5"/>
    <dgm:cxn modelId="{C8B19F86-1ACD-45A7-AA24-9C989D1CA335}" type="presOf" srcId="{C1F53D39-5A47-4F28-8BAA-FE26708651B3}" destId="{6EFA258C-8EBA-4C19-84EF-0AD38DB822D0}" srcOrd="1" destOrd="0" presId="urn:microsoft.com/office/officeart/2005/8/layout/vProcess5"/>
    <dgm:cxn modelId="{0AEC0B9D-8907-4D0B-91CD-4B65FCF723B0}" type="presOf" srcId="{595A422A-54B3-4597-B524-54E645DF9BF0}" destId="{45598430-A1DA-4378-84D9-CC3FF5DC52F8}" srcOrd="0" destOrd="0" presId="urn:microsoft.com/office/officeart/2005/8/layout/vProcess5"/>
    <dgm:cxn modelId="{638037AA-83B3-495F-828E-90A30C89BB2D}" srcId="{595A422A-54B3-4597-B524-54E645DF9BF0}" destId="{3766D9EF-056A-4301-9270-B53C2461BFA8}" srcOrd="4" destOrd="0" parTransId="{01032302-6739-43F6-971F-21CF2E461B50}" sibTransId="{753DF330-BA45-4E3F-81F7-BD7FE2A21AFD}"/>
    <dgm:cxn modelId="{D6664EAB-ACB1-45F8-953A-078FCF8EB30C}" type="presOf" srcId="{171E28F1-680F-45BF-ACD3-45AF350EA329}" destId="{F7C4DEB4-B5A3-4DB7-9738-CC7699ED54A8}" srcOrd="0" destOrd="0" presId="urn:microsoft.com/office/officeart/2005/8/layout/vProcess5"/>
    <dgm:cxn modelId="{48C0E2AB-7AD7-46E5-8CF4-9FF89941E6D6}" srcId="{595A422A-54B3-4597-B524-54E645DF9BF0}" destId="{C1F53D39-5A47-4F28-8BAA-FE26708651B3}" srcOrd="1" destOrd="0" parTransId="{8BEBEB5B-F39C-42D9-82A8-2CB2D9139B76}" sibTransId="{DE5B734B-6101-4F27-8B08-1B48FCC84123}"/>
    <dgm:cxn modelId="{A0A1F4B2-AC54-49E0-9E13-01C55CE822C0}" type="presOf" srcId="{C1F53D39-5A47-4F28-8BAA-FE26708651B3}" destId="{E16626C0-D03D-431B-99A9-3AE3AF5FB4E3}" srcOrd="0" destOrd="0" presId="urn:microsoft.com/office/officeart/2005/8/layout/vProcess5"/>
    <dgm:cxn modelId="{712D1BC1-0D64-43AF-9D39-ACDA69748AF0}" type="presOf" srcId="{3766D9EF-056A-4301-9270-B53C2461BFA8}" destId="{91CBBC98-383D-4C9B-B62A-7B1ACDD06CCC}" srcOrd="1" destOrd="0" presId="urn:microsoft.com/office/officeart/2005/8/layout/vProcess5"/>
    <dgm:cxn modelId="{B88FB4C8-540E-4354-9F4D-D288A20B2446}" type="presOf" srcId="{9FDBB18A-9238-4887-A9E0-2991234E698A}" destId="{98E8F728-9512-45A5-89A5-7C1DF42BF186}" srcOrd="0" destOrd="0" presId="urn:microsoft.com/office/officeart/2005/8/layout/vProcess5"/>
    <dgm:cxn modelId="{2D9974E3-3D85-496E-9453-EB9FB518C72F}" srcId="{595A422A-54B3-4597-B524-54E645DF9BF0}" destId="{9BBE5E5C-1111-4241-8040-01F29C64FE4A}" srcOrd="3" destOrd="0" parTransId="{12843290-1A42-48DA-8759-BF820B34AC42}" sibTransId="{D05B4810-54A1-494A-90CA-8D2DE05B099C}"/>
    <dgm:cxn modelId="{5C3321E9-8BC9-4978-A7C7-8C3F6B690B5F}" type="presOf" srcId="{9BBE5E5C-1111-4241-8040-01F29C64FE4A}" destId="{F1B2D837-F756-4C28-BA34-F4783280F766}" srcOrd="0" destOrd="0" presId="urn:microsoft.com/office/officeart/2005/8/layout/vProcess5"/>
    <dgm:cxn modelId="{538F94EA-A86A-4B2E-998E-775AB2A4A3E5}" type="presOf" srcId="{20CABC7E-A4FD-4577-A32A-4F93B430F307}" destId="{0AF0A80D-4DDD-4153-A73C-733EA260172E}" srcOrd="1" destOrd="0" presId="urn:microsoft.com/office/officeart/2005/8/layout/vProcess5"/>
    <dgm:cxn modelId="{045CB5F4-04DA-4DC3-A6F1-CBCD39A14CBF}" srcId="{595A422A-54B3-4597-B524-54E645DF9BF0}" destId="{20CABC7E-A4FD-4577-A32A-4F93B430F307}" srcOrd="0" destOrd="0" parTransId="{E5C6DD18-B9F6-4F79-A488-CA259E7128E0}" sibTransId="{9FDBB18A-9238-4887-A9E0-2991234E698A}"/>
    <dgm:cxn modelId="{D1AF3947-9E6A-4589-8911-8985BF94A588}" type="presParOf" srcId="{45598430-A1DA-4378-84D9-CC3FF5DC52F8}" destId="{4EED68A9-B30F-40F6-8E05-486571F357A1}" srcOrd="0" destOrd="0" presId="urn:microsoft.com/office/officeart/2005/8/layout/vProcess5"/>
    <dgm:cxn modelId="{0A071977-A9D6-434F-8FAF-7E9A7752C23C}" type="presParOf" srcId="{45598430-A1DA-4378-84D9-CC3FF5DC52F8}" destId="{A3A8B644-C6A3-44E2-8A63-C1A1C33B21D3}" srcOrd="1" destOrd="0" presId="urn:microsoft.com/office/officeart/2005/8/layout/vProcess5"/>
    <dgm:cxn modelId="{F18A0CE9-AEC4-46F7-B505-22A90DBE4F99}" type="presParOf" srcId="{45598430-A1DA-4378-84D9-CC3FF5DC52F8}" destId="{E16626C0-D03D-431B-99A9-3AE3AF5FB4E3}" srcOrd="2" destOrd="0" presId="urn:microsoft.com/office/officeart/2005/8/layout/vProcess5"/>
    <dgm:cxn modelId="{85773556-1235-4724-86CC-0681B5489805}" type="presParOf" srcId="{45598430-A1DA-4378-84D9-CC3FF5DC52F8}" destId="{5311875F-30B8-4F00-987B-65E52E827E9C}" srcOrd="3" destOrd="0" presId="urn:microsoft.com/office/officeart/2005/8/layout/vProcess5"/>
    <dgm:cxn modelId="{655A91E2-C20A-43F3-B74F-2C17DC1C57B2}" type="presParOf" srcId="{45598430-A1DA-4378-84D9-CC3FF5DC52F8}" destId="{F1B2D837-F756-4C28-BA34-F4783280F766}" srcOrd="4" destOrd="0" presId="urn:microsoft.com/office/officeart/2005/8/layout/vProcess5"/>
    <dgm:cxn modelId="{3E487760-A69A-4F0D-A2C7-82BB64713658}" type="presParOf" srcId="{45598430-A1DA-4378-84D9-CC3FF5DC52F8}" destId="{C39E5334-DB38-424C-AB04-7F77828BEEC5}" srcOrd="5" destOrd="0" presId="urn:microsoft.com/office/officeart/2005/8/layout/vProcess5"/>
    <dgm:cxn modelId="{32D048C1-E6E4-4928-BE2A-33473EBB532B}" type="presParOf" srcId="{45598430-A1DA-4378-84D9-CC3FF5DC52F8}" destId="{98E8F728-9512-45A5-89A5-7C1DF42BF186}" srcOrd="6" destOrd="0" presId="urn:microsoft.com/office/officeart/2005/8/layout/vProcess5"/>
    <dgm:cxn modelId="{4CB750BD-B403-4F36-A848-7CC9A9E7CFA1}" type="presParOf" srcId="{45598430-A1DA-4378-84D9-CC3FF5DC52F8}" destId="{66132F08-1241-43A7-B9EE-919514699A1C}" srcOrd="7" destOrd="0" presId="urn:microsoft.com/office/officeart/2005/8/layout/vProcess5"/>
    <dgm:cxn modelId="{EF8CB8F9-6897-48AA-AD57-0A87C50D88DF}" type="presParOf" srcId="{45598430-A1DA-4378-84D9-CC3FF5DC52F8}" destId="{F7C4DEB4-B5A3-4DB7-9738-CC7699ED54A8}" srcOrd="8" destOrd="0" presId="urn:microsoft.com/office/officeart/2005/8/layout/vProcess5"/>
    <dgm:cxn modelId="{24309220-E824-4956-9BBE-191FF010916A}" type="presParOf" srcId="{45598430-A1DA-4378-84D9-CC3FF5DC52F8}" destId="{F6C52ADD-3AA1-4508-9AA2-6B9571899B95}" srcOrd="9" destOrd="0" presId="urn:microsoft.com/office/officeart/2005/8/layout/vProcess5"/>
    <dgm:cxn modelId="{9E5DCC27-196B-4017-842C-D7072E42D94E}" type="presParOf" srcId="{45598430-A1DA-4378-84D9-CC3FF5DC52F8}" destId="{0AF0A80D-4DDD-4153-A73C-733EA260172E}" srcOrd="10" destOrd="0" presId="urn:microsoft.com/office/officeart/2005/8/layout/vProcess5"/>
    <dgm:cxn modelId="{4493AE17-AA4F-4861-B7D6-97C49BCB9B35}" type="presParOf" srcId="{45598430-A1DA-4378-84D9-CC3FF5DC52F8}" destId="{6EFA258C-8EBA-4C19-84EF-0AD38DB822D0}" srcOrd="11" destOrd="0" presId="urn:microsoft.com/office/officeart/2005/8/layout/vProcess5"/>
    <dgm:cxn modelId="{B6E741D9-3B93-4E64-9A77-31D20F4020E4}" type="presParOf" srcId="{45598430-A1DA-4378-84D9-CC3FF5DC52F8}" destId="{46D55DE8-0B25-4A33-9FFB-124D701A09A5}" srcOrd="12" destOrd="0" presId="urn:microsoft.com/office/officeart/2005/8/layout/vProcess5"/>
    <dgm:cxn modelId="{6A0B461F-6CA9-4C05-8125-72C58F97C17B}" type="presParOf" srcId="{45598430-A1DA-4378-84D9-CC3FF5DC52F8}" destId="{F4E5E70C-AF5E-4A23-B6CF-520355EFA3BD}" srcOrd="13" destOrd="0" presId="urn:microsoft.com/office/officeart/2005/8/layout/vProcess5"/>
    <dgm:cxn modelId="{253344DD-3195-40AF-AA17-C90D11CBBE7A}" type="presParOf" srcId="{45598430-A1DA-4378-84D9-CC3FF5DC52F8}" destId="{91CBBC98-383D-4C9B-B62A-7B1ACDD06CC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E94B0-FFC6-45DA-BA0C-EECA151A1C5D}">
      <dsp:nvSpPr>
        <dsp:cNvPr id="0" name=""/>
        <dsp:cNvSpPr/>
      </dsp:nvSpPr>
      <dsp:spPr>
        <a:xfrm>
          <a:off x="0" y="50882"/>
          <a:ext cx="5343082" cy="7862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Offer can be made in several ways such as written/ spoken or by actions. </a:t>
          </a:r>
          <a:endParaRPr lang="en-US" sz="2100" kern="1200"/>
        </a:p>
      </dsp:txBody>
      <dsp:txXfrm>
        <a:off x="38381" y="89263"/>
        <a:ext cx="5266320" cy="709478"/>
      </dsp:txXfrm>
    </dsp:sp>
    <dsp:sp modelId="{B61A682F-A103-4A21-8D67-156508FE058C}">
      <dsp:nvSpPr>
        <dsp:cNvPr id="0" name=""/>
        <dsp:cNvSpPr/>
      </dsp:nvSpPr>
      <dsp:spPr>
        <a:xfrm>
          <a:off x="0" y="897602"/>
          <a:ext cx="5343082" cy="786240"/>
        </a:xfrm>
        <a:prstGeom prst="roundRect">
          <a:avLst/>
        </a:prstGeom>
        <a:solidFill>
          <a:schemeClr val="accent2">
            <a:hueOff val="297689"/>
            <a:satOff val="-186"/>
            <a:lumOff val="25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Both parties must be aware of the offer. </a:t>
          </a:r>
          <a:endParaRPr lang="en-US" sz="2100" kern="1200"/>
        </a:p>
      </dsp:txBody>
      <dsp:txXfrm>
        <a:off x="38381" y="935983"/>
        <a:ext cx="5266320" cy="709478"/>
      </dsp:txXfrm>
    </dsp:sp>
    <dsp:sp modelId="{EDA14922-6828-41D0-9FE1-F6C03ABAF4E4}">
      <dsp:nvSpPr>
        <dsp:cNvPr id="0" name=""/>
        <dsp:cNvSpPr/>
      </dsp:nvSpPr>
      <dsp:spPr>
        <a:xfrm>
          <a:off x="0" y="1744322"/>
          <a:ext cx="5343082" cy="786240"/>
        </a:xfrm>
        <a:prstGeom prst="roundRect">
          <a:avLst/>
        </a:prstGeom>
        <a:solidFill>
          <a:schemeClr val="accent2">
            <a:hueOff val="595378"/>
            <a:satOff val="-372"/>
            <a:lumOff val="5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Key cases; Taylor v Laird [1856] / Williams v Carawardine [1833] </a:t>
          </a:r>
          <a:endParaRPr lang="en-US" sz="2100" kern="1200"/>
        </a:p>
      </dsp:txBody>
      <dsp:txXfrm>
        <a:off x="38381" y="1782703"/>
        <a:ext cx="5266320" cy="709478"/>
      </dsp:txXfrm>
    </dsp:sp>
    <dsp:sp modelId="{B89E2380-757C-44A6-BD96-30C9144DC893}">
      <dsp:nvSpPr>
        <dsp:cNvPr id="0" name=""/>
        <dsp:cNvSpPr/>
      </dsp:nvSpPr>
      <dsp:spPr>
        <a:xfrm>
          <a:off x="0" y="2591042"/>
          <a:ext cx="5343082" cy="786240"/>
        </a:xfrm>
        <a:prstGeom prst="roundRect">
          <a:avLst/>
        </a:prstGeom>
        <a:solidFill>
          <a:schemeClr val="accent2">
            <a:hueOff val="893068"/>
            <a:satOff val="-557"/>
            <a:lumOff val="7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There are some cases where there is an additional step. </a:t>
          </a:r>
          <a:endParaRPr lang="en-US" sz="2100" kern="1200"/>
        </a:p>
      </dsp:txBody>
      <dsp:txXfrm>
        <a:off x="38381" y="2629423"/>
        <a:ext cx="5266320" cy="709478"/>
      </dsp:txXfrm>
    </dsp:sp>
    <dsp:sp modelId="{A16EDCC5-D121-45E3-B2E7-F8E8637F028E}">
      <dsp:nvSpPr>
        <dsp:cNvPr id="0" name=""/>
        <dsp:cNvSpPr/>
      </dsp:nvSpPr>
      <dsp:spPr>
        <a:xfrm>
          <a:off x="0" y="3437763"/>
          <a:ext cx="5343082" cy="786240"/>
        </a:xfrm>
        <a:prstGeom prst="roundRect">
          <a:avLst/>
        </a:prstGeom>
        <a:solidFill>
          <a:schemeClr val="accent2">
            <a:hueOff val="1190757"/>
            <a:satOff val="-743"/>
            <a:lumOff val="100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This is known as an invitation to treat. </a:t>
          </a:r>
          <a:endParaRPr lang="en-US" sz="2100" kern="1200"/>
        </a:p>
      </dsp:txBody>
      <dsp:txXfrm>
        <a:off x="38381" y="3476144"/>
        <a:ext cx="5266320" cy="709478"/>
      </dsp:txXfrm>
    </dsp:sp>
    <dsp:sp modelId="{4CF5BC25-C564-45CC-A7DF-C4CDD4527901}">
      <dsp:nvSpPr>
        <dsp:cNvPr id="0" name=""/>
        <dsp:cNvSpPr/>
      </dsp:nvSpPr>
      <dsp:spPr>
        <a:xfrm>
          <a:off x="0" y="4284483"/>
          <a:ext cx="5343082" cy="786240"/>
        </a:xfrm>
        <a:prstGeom prst="roundRect">
          <a:avLst/>
        </a:prstGeom>
        <a:solidFill>
          <a:schemeClr val="accent2">
            <a:hueOff val="1488446"/>
            <a:satOff val="-929"/>
            <a:lumOff val="12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Let’s take a look. </a:t>
          </a:r>
          <a:endParaRPr lang="en-US" sz="2100" kern="1200"/>
        </a:p>
      </dsp:txBody>
      <dsp:txXfrm>
        <a:off x="38381" y="4322864"/>
        <a:ext cx="5266320" cy="709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8B644-C6A3-44E2-8A63-C1A1C33B21D3}">
      <dsp:nvSpPr>
        <dsp:cNvPr id="0" name=""/>
        <dsp:cNvSpPr/>
      </dsp:nvSpPr>
      <dsp:spPr>
        <a:xfrm>
          <a:off x="0" y="0"/>
          <a:ext cx="7928324" cy="6664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the case of; </a:t>
          </a:r>
          <a:endParaRPr lang="en-US" sz="1800" kern="1200"/>
        </a:p>
      </dsp:txBody>
      <dsp:txXfrm>
        <a:off x="19520" y="19520"/>
        <a:ext cx="7131168" cy="627435"/>
      </dsp:txXfrm>
    </dsp:sp>
    <dsp:sp modelId="{E16626C0-D03D-431B-99A9-3AE3AF5FB4E3}">
      <dsp:nvSpPr>
        <dsp:cNvPr id="0" name=""/>
        <dsp:cNvSpPr/>
      </dsp:nvSpPr>
      <dsp:spPr>
        <a:xfrm>
          <a:off x="592050" y="759040"/>
          <a:ext cx="7928324" cy="66647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Blackpool &amp; Fylde Aero Club Ltd v Blackpool Borough Council [1990]  </a:t>
          </a:r>
          <a:endParaRPr lang="en-US" sz="1800" kern="1200"/>
        </a:p>
      </dsp:txBody>
      <dsp:txXfrm>
        <a:off x="611570" y="778560"/>
        <a:ext cx="6864025" cy="627435"/>
      </dsp:txXfrm>
    </dsp:sp>
    <dsp:sp modelId="{5311875F-30B8-4F00-987B-65E52E827E9C}">
      <dsp:nvSpPr>
        <dsp:cNvPr id="0" name=""/>
        <dsp:cNvSpPr/>
      </dsp:nvSpPr>
      <dsp:spPr>
        <a:xfrm>
          <a:off x="1184100" y="1518081"/>
          <a:ext cx="7928324" cy="66647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Feedback to the class; </a:t>
          </a:r>
          <a:endParaRPr lang="en-US" sz="1800" kern="1200"/>
        </a:p>
      </dsp:txBody>
      <dsp:txXfrm>
        <a:off x="1203620" y="1537601"/>
        <a:ext cx="6864025" cy="627435"/>
      </dsp:txXfrm>
    </dsp:sp>
    <dsp:sp modelId="{F1B2D837-F756-4C28-BA34-F4783280F766}">
      <dsp:nvSpPr>
        <dsp:cNvPr id="0" name=""/>
        <dsp:cNvSpPr/>
      </dsp:nvSpPr>
      <dsp:spPr>
        <a:xfrm>
          <a:off x="1776150" y="2277122"/>
          <a:ext cx="7928324" cy="6664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Facts </a:t>
          </a:r>
          <a:endParaRPr lang="en-US" sz="1800" kern="1200"/>
        </a:p>
      </dsp:txBody>
      <dsp:txXfrm>
        <a:off x="1795670" y="2296642"/>
        <a:ext cx="6864025" cy="627435"/>
      </dsp:txXfrm>
    </dsp:sp>
    <dsp:sp modelId="{C39E5334-DB38-424C-AB04-7F77828BEEC5}">
      <dsp:nvSpPr>
        <dsp:cNvPr id="0" name=""/>
        <dsp:cNvSpPr/>
      </dsp:nvSpPr>
      <dsp:spPr>
        <a:xfrm>
          <a:off x="2368200" y="3036163"/>
          <a:ext cx="7928324" cy="66647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Outcome</a:t>
          </a:r>
          <a:endParaRPr lang="en-US" sz="1800" kern="1200"/>
        </a:p>
      </dsp:txBody>
      <dsp:txXfrm>
        <a:off x="2387720" y="3055683"/>
        <a:ext cx="6864025" cy="627435"/>
      </dsp:txXfrm>
    </dsp:sp>
    <dsp:sp modelId="{98E8F728-9512-45A5-89A5-7C1DF42BF186}">
      <dsp:nvSpPr>
        <dsp:cNvPr id="0" name=""/>
        <dsp:cNvSpPr/>
      </dsp:nvSpPr>
      <dsp:spPr>
        <a:xfrm>
          <a:off x="7495115" y="486897"/>
          <a:ext cx="433208" cy="43320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592587" y="486897"/>
        <a:ext cx="238264" cy="325989"/>
      </dsp:txXfrm>
    </dsp:sp>
    <dsp:sp modelId="{66132F08-1241-43A7-B9EE-919514699A1C}">
      <dsp:nvSpPr>
        <dsp:cNvPr id="0" name=""/>
        <dsp:cNvSpPr/>
      </dsp:nvSpPr>
      <dsp:spPr>
        <a:xfrm>
          <a:off x="8087165" y="1245938"/>
          <a:ext cx="433208" cy="43320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84637" y="1245938"/>
        <a:ext cx="238264" cy="325989"/>
      </dsp:txXfrm>
    </dsp:sp>
    <dsp:sp modelId="{F7C4DEB4-B5A3-4DB7-9738-CC7699ED54A8}">
      <dsp:nvSpPr>
        <dsp:cNvPr id="0" name=""/>
        <dsp:cNvSpPr/>
      </dsp:nvSpPr>
      <dsp:spPr>
        <a:xfrm>
          <a:off x="8679215" y="1993871"/>
          <a:ext cx="433208" cy="43320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76687" y="1993871"/>
        <a:ext cx="238264" cy="325989"/>
      </dsp:txXfrm>
    </dsp:sp>
    <dsp:sp modelId="{F6C52ADD-3AA1-4508-9AA2-6B9571899B95}">
      <dsp:nvSpPr>
        <dsp:cNvPr id="0" name=""/>
        <dsp:cNvSpPr/>
      </dsp:nvSpPr>
      <dsp:spPr>
        <a:xfrm>
          <a:off x="9271266" y="2760317"/>
          <a:ext cx="433208" cy="43320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68738" y="2760317"/>
        <a:ext cx="238264" cy="3259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AD112A-CB48-401E-93E9-05AFC347F71F}"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EFDA3-ABF1-447B-B65F-812CB92C1E4E}" type="slidenum">
              <a:rPr lang="en-GB" smtClean="0"/>
              <a:t>‹#›</a:t>
            </a:fld>
            <a:endParaRPr lang="en-GB"/>
          </a:p>
        </p:txBody>
      </p:sp>
    </p:spTree>
    <p:extLst>
      <p:ext uri="{BB962C8B-B14F-4D97-AF65-F5344CB8AC3E}">
        <p14:creationId xmlns:p14="http://schemas.microsoft.com/office/powerpoint/2010/main" val="3993398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 a reasonable man test to see. </a:t>
            </a:r>
          </a:p>
        </p:txBody>
      </p:sp>
      <p:sp>
        <p:nvSpPr>
          <p:cNvPr id="4" name="Slide Number Placeholder 3"/>
          <p:cNvSpPr>
            <a:spLocks noGrp="1"/>
          </p:cNvSpPr>
          <p:nvPr>
            <p:ph type="sldNum" sz="quarter" idx="5"/>
          </p:nvPr>
        </p:nvSpPr>
        <p:spPr/>
        <p:txBody>
          <a:bodyPr/>
          <a:lstStyle/>
          <a:p>
            <a:fld id="{C8FEFDA3-ABF1-447B-B65F-812CB92C1E4E}" type="slidenum">
              <a:rPr lang="en-GB" smtClean="0"/>
              <a:t>8</a:t>
            </a:fld>
            <a:endParaRPr lang="en-GB"/>
          </a:p>
        </p:txBody>
      </p:sp>
    </p:spTree>
    <p:extLst>
      <p:ext uri="{BB962C8B-B14F-4D97-AF65-F5344CB8AC3E}">
        <p14:creationId xmlns:p14="http://schemas.microsoft.com/office/powerpoint/2010/main" val="2154511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Tendering ; Spencer v Harding [1870] – invitation to treat. Consider the wording of the tender. It may have specific requirements in this regards it is a offer. </a:t>
            </a:r>
          </a:p>
        </p:txBody>
      </p:sp>
      <p:sp>
        <p:nvSpPr>
          <p:cNvPr id="4" name="Slide Number Placeholder 3"/>
          <p:cNvSpPr>
            <a:spLocks noGrp="1"/>
          </p:cNvSpPr>
          <p:nvPr>
            <p:ph type="sldNum" sz="quarter" idx="5"/>
          </p:nvPr>
        </p:nvSpPr>
        <p:spPr/>
        <p:txBody>
          <a:bodyPr/>
          <a:lstStyle/>
          <a:p>
            <a:fld id="{C8FEFDA3-ABF1-447B-B65F-812CB92C1E4E}" type="slidenum">
              <a:rPr lang="en-GB" smtClean="0"/>
              <a:t>13</a:t>
            </a:fld>
            <a:endParaRPr lang="en-GB"/>
          </a:p>
        </p:txBody>
      </p:sp>
    </p:spTree>
    <p:extLst>
      <p:ext uri="{BB962C8B-B14F-4D97-AF65-F5344CB8AC3E}">
        <p14:creationId xmlns:p14="http://schemas.microsoft.com/office/powerpoint/2010/main" val="2874164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20</a:t>
            </a:fld>
            <a:endParaRPr lang="en-GB"/>
          </a:p>
        </p:txBody>
      </p:sp>
    </p:spTree>
    <p:extLst>
      <p:ext uri="{BB962C8B-B14F-4D97-AF65-F5344CB8AC3E}">
        <p14:creationId xmlns:p14="http://schemas.microsoft.com/office/powerpoint/2010/main" val="2359992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the wrong address because you have moved. </a:t>
            </a:r>
          </a:p>
          <a:p>
            <a:endParaRPr lang="en-GB" dirty="0"/>
          </a:p>
          <a:p>
            <a:r>
              <a:rPr lang="en-GB" dirty="0"/>
              <a:t>Dickinson v Dodds [1876] – Communicated by a third party. </a:t>
            </a:r>
          </a:p>
          <a:p>
            <a:endParaRPr lang="en-GB" dirty="0"/>
          </a:p>
          <a:p>
            <a:r>
              <a:rPr lang="en-GB" dirty="0" err="1"/>
              <a:t>Pickfords</a:t>
            </a:r>
            <a:r>
              <a:rPr lang="en-GB" dirty="0"/>
              <a:t> LTD v Celestica LTD [2003]</a:t>
            </a:r>
          </a:p>
          <a:p>
            <a:endParaRPr lang="en-GB" dirty="0"/>
          </a:p>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21</a:t>
            </a:fld>
            <a:endParaRPr lang="en-GB"/>
          </a:p>
        </p:txBody>
      </p:sp>
    </p:spTree>
    <p:extLst>
      <p:ext uri="{BB962C8B-B14F-4D97-AF65-F5344CB8AC3E}">
        <p14:creationId xmlns:p14="http://schemas.microsoft.com/office/powerpoint/2010/main" val="3624217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Death of the offeree means that the offer will lapse. </a:t>
            </a:r>
          </a:p>
        </p:txBody>
      </p:sp>
      <p:sp>
        <p:nvSpPr>
          <p:cNvPr id="4" name="Slide Number Placeholder 3"/>
          <p:cNvSpPr>
            <a:spLocks noGrp="1"/>
          </p:cNvSpPr>
          <p:nvPr>
            <p:ph type="sldNum" sz="quarter" idx="5"/>
          </p:nvPr>
        </p:nvSpPr>
        <p:spPr/>
        <p:txBody>
          <a:bodyPr/>
          <a:lstStyle/>
          <a:p>
            <a:fld id="{C8FEFDA3-ABF1-447B-B65F-812CB92C1E4E}" type="slidenum">
              <a:rPr lang="en-GB" smtClean="0"/>
              <a:t>25</a:t>
            </a:fld>
            <a:endParaRPr lang="en-GB"/>
          </a:p>
        </p:txBody>
      </p:sp>
    </p:spTree>
    <p:extLst>
      <p:ext uri="{BB962C8B-B14F-4D97-AF65-F5344CB8AC3E}">
        <p14:creationId xmlns:p14="http://schemas.microsoft.com/office/powerpoint/2010/main" val="400563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Counter offer because of the way he stamped it/ RBS accepted because they handed over goods. </a:t>
            </a:r>
          </a:p>
          <a:p>
            <a:pPr marL="228600" indent="-228600">
              <a:buAutoNum type="arabicPeriod"/>
            </a:pPr>
            <a:endParaRPr lang="en-GB" dirty="0"/>
          </a:p>
          <a:p>
            <a:pPr marL="228600" indent="-228600">
              <a:buAutoNum type="arabicPeriod"/>
            </a:pPr>
            <a:r>
              <a:rPr lang="en-GB" dirty="0"/>
              <a:t>Buyers' conditions. </a:t>
            </a:r>
          </a:p>
          <a:p>
            <a:pPr marL="228600" indent="-228600">
              <a:buAutoNum type="arabicPeriod"/>
            </a:pPr>
            <a:endParaRPr lang="en-GB" dirty="0"/>
          </a:p>
          <a:p>
            <a:pPr marL="228600" indent="-228600">
              <a:buAutoNum type="arabicPeriod"/>
            </a:pPr>
            <a:r>
              <a:rPr lang="en-GB" dirty="0"/>
              <a:t>Contract on none of their terms as they could not agree – Used the terms implied under the Sales of Goods Act 1979. </a:t>
            </a:r>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31</a:t>
            </a:fld>
            <a:endParaRPr lang="en-GB"/>
          </a:p>
        </p:txBody>
      </p:sp>
    </p:spTree>
    <p:extLst>
      <p:ext uri="{BB962C8B-B14F-4D97-AF65-F5344CB8AC3E}">
        <p14:creationId xmlns:p14="http://schemas.microsoft.com/office/powerpoint/2010/main" val="3176216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want communication in a certain way you need to tell the other party. </a:t>
            </a:r>
          </a:p>
          <a:p>
            <a:endParaRPr lang="en-GB" dirty="0"/>
          </a:p>
          <a:p>
            <a:r>
              <a:rPr lang="en-GB" dirty="0"/>
              <a:t>If the other party do not know the acceptance can happen in any way.</a:t>
            </a:r>
          </a:p>
          <a:p>
            <a:endParaRPr lang="en-GB" dirty="0"/>
          </a:p>
          <a:p>
            <a:r>
              <a:rPr lang="en-GB" dirty="0"/>
              <a:t>Manchester Diocescan Council of education v Commercial and General Investments LTD [1969] – tender to buy a property – notified by post – sent to the wrong address first and then the right address – courts explained that not stated that that should be the only form of agreement. </a:t>
            </a:r>
          </a:p>
          <a:p>
            <a:endParaRPr lang="en-GB" dirty="0"/>
          </a:p>
          <a:p>
            <a:r>
              <a:rPr lang="en-GB" dirty="0"/>
              <a:t>Individual needs to be aware that that is an offer and agreement is needed – Inland Revenue Commissioner v Fry (2001) – cheque – needed to be a meeting of minds. </a:t>
            </a:r>
          </a:p>
        </p:txBody>
      </p:sp>
      <p:sp>
        <p:nvSpPr>
          <p:cNvPr id="4" name="Slide Number Placeholder 3"/>
          <p:cNvSpPr>
            <a:spLocks noGrp="1"/>
          </p:cNvSpPr>
          <p:nvPr>
            <p:ph type="sldNum" sz="quarter" idx="5"/>
          </p:nvPr>
        </p:nvSpPr>
        <p:spPr/>
        <p:txBody>
          <a:bodyPr/>
          <a:lstStyle/>
          <a:p>
            <a:fld id="{C8FEFDA3-ABF1-447B-B65F-812CB92C1E4E}" type="slidenum">
              <a:rPr lang="en-GB" smtClean="0"/>
              <a:t>32</a:t>
            </a:fld>
            <a:endParaRPr lang="en-GB"/>
          </a:p>
        </p:txBody>
      </p:sp>
    </p:spTree>
    <p:extLst>
      <p:ext uri="{BB962C8B-B14F-4D97-AF65-F5344CB8AC3E}">
        <p14:creationId xmlns:p14="http://schemas.microsoft.com/office/powerpoint/2010/main" val="2778153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u="sng" dirty="0"/>
              <a:t>Felt house v Bindley [1862]:</a:t>
            </a:r>
          </a:p>
          <a:p>
            <a:pPr marL="0" indent="0">
              <a:buFontTx/>
              <a:buNone/>
            </a:pPr>
            <a:r>
              <a:rPr lang="en-GB" dirty="0"/>
              <a:t>A nephew</a:t>
            </a:r>
            <a:r>
              <a:rPr lang="en-GB" baseline="0" dirty="0"/>
              <a:t> had been negotiating the sale of his horse to his uncle.</a:t>
            </a:r>
          </a:p>
          <a:p>
            <a:pPr marL="0" indent="0">
              <a:buFontTx/>
              <a:buNone/>
            </a:pPr>
            <a:r>
              <a:rPr lang="en-GB" baseline="0" dirty="0"/>
              <a:t>The Uncle, </a:t>
            </a:r>
            <a:r>
              <a:rPr lang="en-GB" baseline="0" dirty="0" err="1"/>
              <a:t>Felthouse</a:t>
            </a:r>
            <a:r>
              <a:rPr lang="en-GB" baseline="0" dirty="0"/>
              <a:t> wrote and offered to buy the horse, saying “If I hear no more about him, I consider the horse mine at £30 15s”.</a:t>
            </a:r>
          </a:p>
          <a:p>
            <a:pPr marL="0" indent="0">
              <a:buFontTx/>
              <a:buNone/>
            </a:pPr>
            <a:r>
              <a:rPr lang="en-GB" baseline="0" dirty="0"/>
              <a:t>The nephew decided to sell the horse at that price and instructed the auctioneer, Bindley, who was about to sell the horse, not to do so, but the auctioneer sold the horse by mistake.</a:t>
            </a:r>
          </a:p>
          <a:p>
            <a:pPr marL="0" indent="0">
              <a:buFontTx/>
              <a:buNone/>
            </a:pPr>
            <a:r>
              <a:rPr lang="en-GB" baseline="0" dirty="0"/>
              <a:t>The uncle then sued the auctioneer for selling the horse, claiming that the sale was already complete before the horse was sold at auction.</a:t>
            </a:r>
          </a:p>
          <a:p>
            <a:pPr marL="0" indent="0">
              <a:buFontTx/>
              <a:buNone/>
            </a:pPr>
            <a:r>
              <a:rPr lang="en-GB" baseline="0" dirty="0"/>
              <a:t>The court found that there was no completed contract between </a:t>
            </a:r>
            <a:r>
              <a:rPr lang="en-GB" baseline="0" dirty="0" err="1"/>
              <a:t>Felthouse</a:t>
            </a:r>
            <a:r>
              <a:rPr lang="en-GB" baseline="0" dirty="0"/>
              <a:t> and his nephew because the nephew had not communicated acceptance to his uncle. </a:t>
            </a:r>
            <a:endParaRPr lang="en-GB" dirty="0"/>
          </a:p>
          <a:p>
            <a:endParaRPr lang="en-GB" dirty="0"/>
          </a:p>
          <a:p>
            <a:r>
              <a:rPr lang="en-GB" dirty="0"/>
              <a:t>- </a:t>
            </a:r>
            <a:r>
              <a:rPr lang="en-GB" b="1" u="sng" dirty="0"/>
              <a:t>Entores</a:t>
            </a:r>
            <a:r>
              <a:rPr lang="en-GB" b="1" u="sng" baseline="0" dirty="0"/>
              <a:t> v Miles Far East Corporation:</a:t>
            </a:r>
          </a:p>
          <a:p>
            <a:r>
              <a:rPr lang="en-GB" baseline="0" dirty="0"/>
              <a:t>Lord Denning said:</a:t>
            </a:r>
          </a:p>
          <a:p>
            <a:endParaRPr lang="en-GB" baseline="0" dirty="0"/>
          </a:p>
          <a:p>
            <a:r>
              <a:rPr lang="en-GB" baseline="0" dirty="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aseline="0" dirty="0"/>
          </a:p>
          <a:p>
            <a:endParaRPr lang="en-GB" b="1" u="sng" baseline="0" dirty="0"/>
          </a:p>
          <a:p>
            <a:r>
              <a:rPr lang="en-GB" baseline="0" dirty="0"/>
              <a:t>Silence will not amount to an acceptance – it saves people being entered into a contract for simply not responding to an offer.</a:t>
            </a:r>
          </a:p>
          <a:p>
            <a:endParaRPr lang="en-GB" baseline="0" dirty="0"/>
          </a:p>
          <a:p>
            <a:r>
              <a:rPr lang="en-GB" baseline="0" dirty="0"/>
              <a:t>Powell v Lee [1908]</a:t>
            </a:r>
          </a:p>
          <a:p>
            <a:r>
              <a:rPr lang="en-GB" baseline="0" dirty="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33</a:t>
            </a:fld>
            <a:endParaRPr lang="en-GB"/>
          </a:p>
        </p:txBody>
      </p:sp>
    </p:spTree>
    <p:extLst>
      <p:ext uri="{BB962C8B-B14F-4D97-AF65-F5344CB8AC3E}">
        <p14:creationId xmlns:p14="http://schemas.microsoft.com/office/powerpoint/2010/main" val="3774479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Adam v Lindsell 1818 – D wrote to C regarding wool and offered to sell them sheep fleeces – need an answer by post. Reached them on the 5</a:t>
            </a:r>
            <a:r>
              <a:rPr lang="en-GB" baseline="30000" dirty="0"/>
              <a:t>th</a:t>
            </a:r>
            <a:r>
              <a:rPr lang="en-GB" dirty="0"/>
              <a:t> of September – C accepted and replied on the 9</a:t>
            </a:r>
            <a:r>
              <a:rPr lang="en-GB" baseline="30000" dirty="0"/>
              <a:t>th</a:t>
            </a:r>
            <a:r>
              <a:rPr lang="en-GB" dirty="0"/>
              <a:t> of September. If the original letter was correct they needed a reply by the 7</a:t>
            </a:r>
            <a:r>
              <a:rPr lang="en-GB" baseline="30000" dirty="0"/>
              <a:t>th</a:t>
            </a:r>
            <a:r>
              <a:rPr lang="en-GB" dirty="0"/>
              <a:t> of September. On the 8</a:t>
            </a:r>
            <a:r>
              <a:rPr lang="en-GB" baseline="30000" dirty="0"/>
              <a:t>th</a:t>
            </a:r>
            <a:r>
              <a:rPr lang="en-GB" dirty="0"/>
              <a:t> of September they sold the wool to a third party. Breach of contract. </a:t>
            </a:r>
          </a:p>
          <a:p>
            <a:endParaRPr lang="en-GB" dirty="0"/>
          </a:p>
          <a:p>
            <a:r>
              <a:rPr lang="en-GB" dirty="0"/>
              <a:t>Still used today – however, if the address is wrong now such as in (</a:t>
            </a:r>
            <a:r>
              <a:rPr lang="en-GB" dirty="0" err="1"/>
              <a:t>Getreide</a:t>
            </a:r>
            <a:r>
              <a:rPr lang="en-GB" dirty="0"/>
              <a:t>-import Gesellschaft v </a:t>
            </a:r>
            <a:r>
              <a:rPr lang="en-GB" dirty="0" err="1"/>
              <a:t>Contimar</a:t>
            </a:r>
            <a:r>
              <a:rPr lang="en-GB" dirty="0"/>
              <a:t> (1953) – then there is no communication. </a:t>
            </a:r>
          </a:p>
          <a:p>
            <a:endParaRPr lang="en-GB" dirty="0"/>
          </a:p>
          <a:p>
            <a:r>
              <a:rPr lang="en-GB" dirty="0"/>
              <a:t>Offer does not have to be made by post but communication of acceptance can be – Henthorn v Fraser. </a:t>
            </a:r>
          </a:p>
          <a:p>
            <a:endParaRPr lang="en-GB" dirty="0"/>
          </a:p>
          <a:p>
            <a:r>
              <a:rPr lang="en-GB" dirty="0"/>
              <a:t>Post is not possible if the offer was made instantly. </a:t>
            </a:r>
          </a:p>
          <a:p>
            <a:endParaRPr lang="en-GB" dirty="0"/>
          </a:p>
          <a:p>
            <a:r>
              <a:rPr lang="en-GB" dirty="0"/>
              <a:t>Telemessage services – do accept the postal rule – Cowan v </a:t>
            </a:r>
            <a:r>
              <a:rPr lang="en-GB" dirty="0" err="1"/>
              <a:t>O’connor</a:t>
            </a:r>
            <a:r>
              <a:rPr lang="en-GB" dirty="0"/>
              <a:t> (1888) </a:t>
            </a:r>
          </a:p>
          <a:p>
            <a:endParaRPr lang="en-GB" dirty="0"/>
          </a:p>
          <a:p>
            <a:endParaRPr lang="en-GB" dirty="0"/>
          </a:p>
          <a:p>
            <a:r>
              <a:rPr lang="en-GB" dirty="0"/>
              <a:t>However, the potential inconvenience of the rule is greatly reduced by the following exceptions.</a:t>
            </a:r>
          </a:p>
          <a:p>
            <a:endParaRPr lang="en-GB" dirty="0"/>
          </a:p>
          <a:p>
            <a:r>
              <a:rPr lang="en-GB" dirty="0"/>
              <a:t>(1)   It applies only when the letter is correctly stamped and addressed (as happened in </a:t>
            </a:r>
            <a:r>
              <a:rPr lang="en-GB" dirty="0" err="1"/>
              <a:t>Korbetis</a:t>
            </a:r>
            <a:r>
              <a:rPr lang="en-GB" dirty="0"/>
              <a:t> v </a:t>
            </a:r>
            <a:r>
              <a:rPr lang="en-GB" dirty="0" err="1"/>
              <a:t>Transgrain</a:t>
            </a:r>
            <a:r>
              <a:rPr lang="en-GB" dirty="0"/>
              <a:t> Shipping BV, The Alexia M [2005]).</a:t>
            </a:r>
          </a:p>
          <a:p>
            <a:endParaRPr lang="en-GB" dirty="0"/>
          </a:p>
          <a:p>
            <a:r>
              <a:rPr lang="en-GB" dirty="0"/>
              <a:t>(2)   The parties can exclude the rule; either by an express provision or by implication, of the offer. For example, Holwell Securities Ltd v Hughes [1974] concerned an option (or legal right) to buy a property which had to be exercised “by notice in writing” within six months. The company posted a letter exercising the option (i.e. accepting the offer to sell) but it never reached Dr Hughes. The Court of Appeal held that the requirement of “notice” implied that Dr Hughes should actually know about the acceptance and so there was no contract.</a:t>
            </a:r>
          </a:p>
          <a:p>
            <a:endParaRPr lang="en-GB" dirty="0"/>
          </a:p>
          <a:p>
            <a:r>
              <a:rPr lang="en-GB" dirty="0"/>
              <a:t>(3)   It applies only when it is reasonable to use the post. This means that the postal rule is unlikely to apply where the offer was made by a “quicker” means of communication (e.g. by telephone). Thus in </a:t>
            </a:r>
            <a:r>
              <a:rPr lang="en-GB" dirty="0" err="1"/>
              <a:t>Quenerduaine</a:t>
            </a:r>
            <a:r>
              <a:rPr lang="en-GB" dirty="0"/>
              <a:t> v Cole (1883) where an offer was made by telegram, an acceptance by post was not valid, owing to the ruling of the court that an equally expedient mode of acceptance was required as that which had been used to communicate the offer.</a:t>
            </a:r>
          </a:p>
          <a:p>
            <a:endParaRPr lang="en-GB" dirty="0"/>
          </a:p>
          <a:p>
            <a:r>
              <a:rPr lang="en-GB" dirty="0"/>
              <a:t>(4)   It was further decided in Holwell Securities that the rule should not be applied if it would “lead to manifest inconvenience and absurdity”.</a:t>
            </a:r>
          </a:p>
          <a:p>
            <a:endParaRPr lang="en-GB" dirty="0"/>
          </a:p>
          <a:p>
            <a:endParaRPr lang="en-GB" dirty="0"/>
          </a:p>
          <a:p>
            <a:r>
              <a:rPr lang="en-GB" dirty="0" err="1"/>
              <a:t>Brinkibon</a:t>
            </a:r>
            <a:r>
              <a:rPr lang="en-GB" dirty="0"/>
              <a:t> Ltd v </a:t>
            </a:r>
            <a:r>
              <a:rPr lang="en-GB" dirty="0" err="1"/>
              <a:t>Stahag</a:t>
            </a:r>
            <a:r>
              <a:rPr lang="en-GB" dirty="0"/>
              <a:t> Stahl und </a:t>
            </a:r>
            <a:r>
              <a:rPr lang="en-GB" dirty="0" err="1"/>
              <a:t>Stahlwarenhandelsgesellschaft</a:t>
            </a:r>
            <a:r>
              <a:rPr lang="en-GB" dirty="0"/>
              <a:t> </a:t>
            </a:r>
            <a:r>
              <a:rPr lang="en-GB" dirty="0" err="1"/>
              <a:t>mbH</a:t>
            </a:r>
            <a:r>
              <a:rPr lang="en-GB" dirty="0"/>
              <a:t> [1982] Lord Wilberforce directed that this issue should be resolved “by reference to the intentions of the parties, sound business practice and in some cases by a judgment where the risks should lie”.  </a:t>
            </a:r>
          </a:p>
          <a:p>
            <a:endParaRPr lang="en-GB" dirty="0"/>
          </a:p>
          <a:p>
            <a:r>
              <a:rPr lang="en-GB" dirty="0"/>
              <a:t>Dunmore v Alexander [1830] – if communicate revocation after acceptance has been posted then the acceptance will be removed. </a:t>
            </a:r>
          </a:p>
        </p:txBody>
      </p:sp>
      <p:sp>
        <p:nvSpPr>
          <p:cNvPr id="4" name="Slide Number Placeholder 3"/>
          <p:cNvSpPr>
            <a:spLocks noGrp="1"/>
          </p:cNvSpPr>
          <p:nvPr>
            <p:ph type="sldNum" sz="quarter" idx="5"/>
          </p:nvPr>
        </p:nvSpPr>
        <p:spPr/>
        <p:txBody>
          <a:bodyPr/>
          <a:lstStyle/>
          <a:p>
            <a:fld id="{C8FEFDA3-ABF1-447B-B65F-812CB92C1E4E}" type="slidenum">
              <a:rPr lang="en-GB" smtClean="0"/>
              <a:t>34</a:t>
            </a:fld>
            <a:endParaRPr lang="en-GB"/>
          </a:p>
        </p:txBody>
      </p:sp>
    </p:spTree>
    <p:extLst>
      <p:ext uri="{BB962C8B-B14F-4D97-AF65-F5344CB8AC3E}">
        <p14:creationId xmlns:p14="http://schemas.microsoft.com/office/powerpoint/2010/main" val="445582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research the case of </a:t>
            </a:r>
            <a:r>
              <a:rPr lang="en-GB" dirty="0" err="1"/>
              <a:t>Brogden</a:t>
            </a:r>
            <a:r>
              <a:rPr lang="en-GB" dirty="0"/>
              <a:t> v Metropolitan Railway [1877]. </a:t>
            </a:r>
          </a:p>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36</a:t>
            </a:fld>
            <a:endParaRPr lang="en-GB"/>
          </a:p>
        </p:txBody>
      </p:sp>
    </p:spTree>
    <p:extLst>
      <p:ext uri="{BB962C8B-B14F-4D97-AF65-F5344CB8AC3E}">
        <p14:creationId xmlns:p14="http://schemas.microsoft.com/office/powerpoint/2010/main" val="57512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15022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29412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579133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37428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1270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2434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0395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4650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25244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36559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2/13/2024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0989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2/13/2024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44076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3.png"/></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ctor background of vibrant colors splashing">
            <a:extLst>
              <a:ext uri="{FF2B5EF4-FFF2-40B4-BE49-F238E27FC236}">
                <a16:creationId xmlns:a16="http://schemas.microsoft.com/office/drawing/2014/main" id="{C1A871CD-B0C0-2A8C-1B45-7605CBFFE63F}"/>
              </a:ext>
            </a:extLst>
          </p:cNvPr>
          <p:cNvPicPr>
            <a:picLocks noChangeAspect="1"/>
          </p:cNvPicPr>
          <p:nvPr/>
        </p:nvPicPr>
        <p:blipFill rotWithShape="1">
          <a:blip r:embed="rId2"/>
          <a:srcRect t="17279"/>
          <a:stretch/>
        </p:blipFill>
        <p:spPr>
          <a:xfrm>
            <a:off x="20" y="10"/>
            <a:ext cx="12191980" cy="6857990"/>
          </a:xfrm>
          <a:prstGeom prst="rect">
            <a:avLst/>
          </a:prstGeom>
        </p:spPr>
      </p:pic>
      <p:sp>
        <p:nvSpPr>
          <p:cNvPr id="11"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19DF0-7B85-8F34-79B6-E7083ABFCA76}"/>
              </a:ext>
            </a:extLst>
          </p:cNvPr>
          <p:cNvSpPr>
            <a:spLocks noGrp="1"/>
          </p:cNvSpPr>
          <p:nvPr>
            <p:ph type="ctrTitle"/>
          </p:nvPr>
        </p:nvSpPr>
        <p:spPr>
          <a:xfrm>
            <a:off x="1048561" y="1066800"/>
            <a:ext cx="3931320" cy="2267193"/>
          </a:xfrm>
        </p:spPr>
        <p:txBody>
          <a:bodyPr>
            <a:normAutofit/>
          </a:bodyPr>
          <a:lstStyle/>
          <a:p>
            <a:r>
              <a:rPr lang="en-GB" sz="4400" b="1" i="1" u="sng" dirty="0"/>
              <a:t>Contract law </a:t>
            </a:r>
          </a:p>
        </p:txBody>
      </p:sp>
      <p:sp>
        <p:nvSpPr>
          <p:cNvPr id="3" name="Subtitle 2">
            <a:extLst>
              <a:ext uri="{FF2B5EF4-FFF2-40B4-BE49-F238E27FC236}">
                <a16:creationId xmlns:a16="http://schemas.microsoft.com/office/drawing/2014/main" id="{AC9C931C-4CAC-770C-748C-D8318C60BB50}"/>
              </a:ext>
            </a:extLst>
          </p:cNvPr>
          <p:cNvSpPr>
            <a:spLocks noGrp="1"/>
          </p:cNvSpPr>
          <p:nvPr>
            <p:ph type="subTitle" idx="1"/>
          </p:nvPr>
        </p:nvSpPr>
        <p:spPr>
          <a:xfrm>
            <a:off x="1048561" y="4327781"/>
            <a:ext cx="3931321" cy="1033669"/>
          </a:xfrm>
        </p:spPr>
        <p:txBody>
          <a:bodyPr>
            <a:normAutofit/>
          </a:bodyPr>
          <a:lstStyle/>
          <a:p>
            <a:r>
              <a:rPr lang="en-GB" dirty="0"/>
              <a:t>By Zita Draper </a:t>
            </a:r>
          </a:p>
        </p:txBody>
      </p:sp>
      <p:grpSp>
        <p:nvGrpSpPr>
          <p:cNvPr id="13"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3558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BA906B48-E48C-4441-8140-59F2AF28C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27D613-6AA4-CA5E-4657-B68A90E08DE4}"/>
              </a:ext>
            </a:extLst>
          </p:cNvPr>
          <p:cNvSpPr>
            <a:spLocks noGrp="1"/>
          </p:cNvSpPr>
          <p:nvPr>
            <p:ph type="title"/>
          </p:nvPr>
        </p:nvSpPr>
        <p:spPr>
          <a:xfrm>
            <a:off x="1424940" y="1653540"/>
            <a:ext cx="3246119" cy="2608007"/>
          </a:xfrm>
        </p:spPr>
        <p:txBody>
          <a:bodyPr anchor="ctr">
            <a:normAutofit/>
          </a:bodyPr>
          <a:lstStyle/>
          <a:p>
            <a:pPr algn="ctr"/>
            <a:r>
              <a:rPr lang="en-GB" sz="6000" b="1" i="1" u="sng" dirty="0"/>
              <a:t>Content</a:t>
            </a:r>
            <a:r>
              <a:rPr lang="en-GB" b="1" i="1" u="sng" dirty="0"/>
              <a:t> </a:t>
            </a:r>
          </a:p>
        </p:txBody>
      </p:sp>
      <p:sp>
        <p:nvSpPr>
          <p:cNvPr id="3" name="Content Placeholder 2">
            <a:extLst>
              <a:ext uri="{FF2B5EF4-FFF2-40B4-BE49-F238E27FC236}">
                <a16:creationId xmlns:a16="http://schemas.microsoft.com/office/drawing/2014/main" id="{4D86CEFA-C97D-D687-C933-9AE5FE8348C1}"/>
              </a:ext>
            </a:extLst>
          </p:cNvPr>
          <p:cNvSpPr>
            <a:spLocks noGrp="1"/>
          </p:cNvSpPr>
          <p:nvPr>
            <p:ph idx="1"/>
          </p:nvPr>
        </p:nvSpPr>
        <p:spPr>
          <a:xfrm>
            <a:off x="6196338" y="1028699"/>
            <a:ext cx="4782142" cy="4993481"/>
          </a:xfrm>
        </p:spPr>
        <p:txBody>
          <a:bodyPr anchor="ctr">
            <a:normAutofit/>
          </a:bodyPr>
          <a:lstStyle/>
          <a:p>
            <a:pPr marL="285750" indent="-285750">
              <a:lnSpc>
                <a:spcPct val="100000"/>
              </a:lnSpc>
              <a:buFont typeface="Wingdings" panose="05000000000000000000" pitchFamily="2" charset="2"/>
              <a:buChar char="v"/>
            </a:pPr>
            <a:r>
              <a:rPr lang="en-GB" dirty="0"/>
              <a:t>- Aims and learning objectives. </a:t>
            </a:r>
          </a:p>
          <a:p>
            <a:pPr marL="342900" indent="-342900">
              <a:lnSpc>
                <a:spcPct val="100000"/>
              </a:lnSpc>
              <a:buFont typeface="Wingdings" panose="05000000000000000000" pitchFamily="2" charset="2"/>
              <a:buChar char="v"/>
            </a:pPr>
            <a:r>
              <a:rPr lang="en-GB" dirty="0"/>
              <a:t>- Offer </a:t>
            </a:r>
          </a:p>
          <a:p>
            <a:pPr marL="342900" indent="-342900">
              <a:lnSpc>
                <a:spcPct val="100000"/>
              </a:lnSpc>
              <a:buFont typeface="Wingdings" panose="05000000000000000000" pitchFamily="2" charset="2"/>
              <a:buChar char="v"/>
            </a:pPr>
            <a:r>
              <a:rPr lang="en-GB" dirty="0"/>
              <a:t>- Activities. </a:t>
            </a:r>
          </a:p>
          <a:p>
            <a:pPr marL="342900" indent="-342900">
              <a:lnSpc>
                <a:spcPct val="100000"/>
              </a:lnSpc>
              <a:buFont typeface="Wingdings" panose="05000000000000000000" pitchFamily="2" charset="2"/>
              <a:buChar char="v"/>
            </a:pPr>
            <a:r>
              <a:rPr lang="en-GB" dirty="0"/>
              <a:t>- Acceptance </a:t>
            </a:r>
          </a:p>
          <a:p>
            <a:pPr marL="342900" indent="-342900">
              <a:lnSpc>
                <a:spcPct val="100000"/>
              </a:lnSpc>
              <a:buFont typeface="Wingdings" panose="05000000000000000000" pitchFamily="2" charset="2"/>
              <a:buChar char="v"/>
            </a:pPr>
            <a:r>
              <a:rPr lang="en-GB" dirty="0"/>
              <a:t>- Activities. </a:t>
            </a:r>
          </a:p>
          <a:p>
            <a:pPr marL="342900" indent="-342900">
              <a:lnSpc>
                <a:spcPct val="100000"/>
              </a:lnSpc>
              <a:buFont typeface="Wingdings" panose="05000000000000000000" pitchFamily="2" charset="2"/>
              <a:buChar char="v"/>
            </a:pPr>
            <a:r>
              <a:rPr lang="en-GB" dirty="0"/>
              <a:t>- Summary. </a:t>
            </a:r>
          </a:p>
          <a:p>
            <a:pPr marL="342900" indent="-342900">
              <a:lnSpc>
                <a:spcPct val="100000"/>
              </a:lnSpc>
              <a:buFont typeface="Wingdings" panose="05000000000000000000" pitchFamily="2" charset="2"/>
              <a:buChar char="v"/>
            </a:pPr>
            <a:r>
              <a:rPr lang="en-GB" dirty="0"/>
              <a:t>- Thank you, any questions. </a:t>
            </a:r>
          </a:p>
          <a:p>
            <a:pPr algn="ctr">
              <a:lnSpc>
                <a:spcPct val="100000"/>
              </a:lnSpc>
            </a:pPr>
            <a:endParaRPr lang="en-GB" sz="1700" dirty="0"/>
          </a:p>
        </p:txBody>
      </p:sp>
      <p:grpSp>
        <p:nvGrpSpPr>
          <p:cNvPr id="14" name="Group 13">
            <a:extLst>
              <a:ext uri="{FF2B5EF4-FFF2-40B4-BE49-F238E27FC236}">
                <a16:creationId xmlns:a16="http://schemas.microsoft.com/office/drawing/2014/main" id="{F7A64706-EA0A-4E8F-ADE3-8C20B73EB3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5" name="Rectangle 14">
              <a:extLst>
                <a:ext uri="{FF2B5EF4-FFF2-40B4-BE49-F238E27FC236}">
                  <a16:creationId xmlns:a16="http://schemas.microsoft.com/office/drawing/2014/main" id="{1131EDB1-5D8F-4CBB-9053-FBF121C4B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48994CF-D2D0-4B73-A8D0-F1F8C4B8D7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579AB61-C0D3-4B2C-A53A-B1D2438297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63221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B044C-77A3-3F18-85D9-D962E5D0C9C1}"/>
              </a:ext>
            </a:extLst>
          </p:cNvPr>
          <p:cNvSpPr>
            <a:spLocks noGrp="1"/>
          </p:cNvSpPr>
          <p:nvPr>
            <p:ph type="title"/>
          </p:nvPr>
        </p:nvSpPr>
        <p:spPr/>
        <p:txBody>
          <a:bodyPr>
            <a:normAutofit/>
          </a:bodyPr>
          <a:lstStyle/>
          <a:p>
            <a:pPr algn="ctr"/>
            <a:r>
              <a:rPr lang="en-GB" sz="6000" b="1" i="1" u="sng" dirty="0"/>
              <a:t>Aims and Learning Objectives </a:t>
            </a:r>
          </a:p>
        </p:txBody>
      </p:sp>
      <p:sp>
        <p:nvSpPr>
          <p:cNvPr id="3" name="Content Placeholder 2">
            <a:extLst>
              <a:ext uri="{FF2B5EF4-FFF2-40B4-BE49-F238E27FC236}">
                <a16:creationId xmlns:a16="http://schemas.microsoft.com/office/drawing/2014/main" id="{5EC7B21C-8484-AA7A-B377-6BC04D275B14}"/>
              </a:ext>
            </a:extLst>
          </p:cNvPr>
          <p:cNvSpPr>
            <a:spLocks noGrp="1"/>
          </p:cNvSpPr>
          <p:nvPr>
            <p:ph sz="half" idx="1"/>
          </p:nvPr>
        </p:nvSpPr>
        <p:spPr>
          <a:xfrm>
            <a:off x="1037305" y="2155369"/>
            <a:ext cx="4953000" cy="3998323"/>
          </a:xfrm>
          <a:ln>
            <a:solidFill>
              <a:schemeClr val="tx1"/>
            </a:solidFill>
          </a:ln>
        </p:spPr>
        <p:txBody>
          <a:bodyPr>
            <a:normAutofit/>
          </a:bodyPr>
          <a:lstStyle/>
          <a:p>
            <a:pPr marL="342900" indent="-342900">
              <a:lnSpc>
                <a:spcPct val="200000"/>
              </a:lnSpc>
              <a:buFont typeface="Wingdings" panose="05000000000000000000" pitchFamily="2" charset="2"/>
              <a:buChar char="v"/>
            </a:pPr>
            <a:r>
              <a:rPr lang="en-GB" dirty="0"/>
              <a:t>The aim of today’s session is to discuss the formation of a valid contract. </a:t>
            </a:r>
          </a:p>
          <a:p>
            <a:pPr>
              <a:lnSpc>
                <a:spcPct val="200000"/>
              </a:lnSpc>
            </a:pPr>
            <a:endParaRPr lang="en-GB" dirty="0"/>
          </a:p>
          <a:p>
            <a:pPr marL="342900" indent="-342900">
              <a:lnSpc>
                <a:spcPct val="200000"/>
              </a:lnSpc>
              <a:buFont typeface="Wingdings" panose="05000000000000000000" pitchFamily="2" charset="2"/>
              <a:buChar char="v"/>
            </a:pPr>
            <a:r>
              <a:rPr lang="en-GB" dirty="0"/>
              <a:t>The aim of today’s session is to recap what was discussed last week and build upon it. </a:t>
            </a:r>
          </a:p>
        </p:txBody>
      </p:sp>
      <p:sp>
        <p:nvSpPr>
          <p:cNvPr id="4" name="Content Placeholder 3">
            <a:extLst>
              <a:ext uri="{FF2B5EF4-FFF2-40B4-BE49-F238E27FC236}">
                <a16:creationId xmlns:a16="http://schemas.microsoft.com/office/drawing/2014/main" id="{292E40F1-D1EE-2D07-B2DB-BCDD5E248589}"/>
              </a:ext>
            </a:extLst>
          </p:cNvPr>
          <p:cNvSpPr>
            <a:spLocks noGrp="1"/>
          </p:cNvSpPr>
          <p:nvPr>
            <p:ph sz="half" idx="2"/>
          </p:nvPr>
        </p:nvSpPr>
        <p:spPr>
          <a:ln>
            <a:solidFill>
              <a:schemeClr val="tx1"/>
            </a:solidFill>
          </a:ln>
        </p:spPr>
        <p:txBody>
          <a:bodyPr>
            <a:normAutofit/>
          </a:bodyPr>
          <a:lstStyle/>
          <a:p>
            <a:pPr marL="342900" indent="-342900">
              <a:lnSpc>
                <a:spcPct val="200000"/>
              </a:lnSpc>
              <a:buFont typeface="Wingdings" panose="05000000000000000000" pitchFamily="2" charset="2"/>
              <a:buChar char="v"/>
            </a:pPr>
            <a:r>
              <a:rPr lang="en-GB" dirty="0"/>
              <a:t>By the end of today’s session students should be able to demonstrate that they understand agreement and consideration. </a:t>
            </a:r>
          </a:p>
        </p:txBody>
      </p:sp>
    </p:spTree>
    <p:extLst>
      <p:ext uri="{BB962C8B-B14F-4D97-AF65-F5344CB8AC3E}">
        <p14:creationId xmlns:p14="http://schemas.microsoft.com/office/powerpoint/2010/main" val="421462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Animated Wall Clock">
            <a:extLst>
              <a:ext uri="{FF2B5EF4-FFF2-40B4-BE49-F238E27FC236}">
                <a16:creationId xmlns:a16="http://schemas.microsoft.com/office/drawing/2014/main" id="{A9852924-38E3-A3E6-3BDD-E7CFC44F064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0" y="11"/>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505D057-0C57-FB3F-029D-0FD73CFE0AFC}"/>
              </a:ext>
            </a:extLst>
          </p:cNvPr>
          <p:cNvSpPr>
            <a:spLocks noGrp="1"/>
          </p:cNvSpPr>
          <p:nvPr>
            <p:ph type="ctrTitle"/>
          </p:nvPr>
        </p:nvSpPr>
        <p:spPr>
          <a:xfrm>
            <a:off x="2459795" y="1845892"/>
            <a:ext cx="7272408" cy="2646795"/>
          </a:xfrm>
        </p:spPr>
        <p:txBody>
          <a:bodyPr anchor="b">
            <a:normAutofit/>
          </a:bodyPr>
          <a:lstStyle/>
          <a:p>
            <a:r>
              <a:rPr lang="en-GB" sz="6000" b="1" i="1" u="sng" dirty="0">
                <a:solidFill>
                  <a:schemeClr val="tx1"/>
                </a:solidFill>
              </a:rPr>
              <a:t>Quiz time</a:t>
            </a:r>
          </a:p>
        </p:txBody>
      </p:sp>
      <p:sp>
        <p:nvSpPr>
          <p:cNvPr id="5" name="Subtitle 4">
            <a:extLst>
              <a:ext uri="{FF2B5EF4-FFF2-40B4-BE49-F238E27FC236}">
                <a16:creationId xmlns:a16="http://schemas.microsoft.com/office/drawing/2014/main" id="{D64B3154-172F-BB50-65B3-94E69652822F}"/>
              </a:ext>
            </a:extLst>
          </p:cNvPr>
          <p:cNvSpPr>
            <a:spLocks noGrp="1"/>
          </p:cNvSpPr>
          <p:nvPr>
            <p:ph type="subTitle" idx="1"/>
          </p:nvPr>
        </p:nvSpPr>
        <p:spPr>
          <a:xfrm>
            <a:off x="3732893" y="4492687"/>
            <a:ext cx="5074022" cy="1257295"/>
          </a:xfrm>
        </p:spPr>
        <p:txBody>
          <a:bodyPr anchor="t">
            <a:normAutofit/>
          </a:bodyPr>
          <a:lstStyle/>
          <a:p>
            <a:r>
              <a:rPr lang="en-GB" dirty="0">
                <a:solidFill>
                  <a:srgbClr val="FFFFFF"/>
                </a:solidFill>
              </a:rPr>
              <a:t>Now I quiz you on everything we discussed last week!</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5021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05273-EE20-5D4D-1773-8FCCCF3C9FB1}"/>
              </a:ext>
            </a:extLst>
          </p:cNvPr>
          <p:cNvSpPr>
            <a:spLocks noGrp="1"/>
          </p:cNvSpPr>
          <p:nvPr>
            <p:ph type="title"/>
          </p:nvPr>
        </p:nvSpPr>
        <p:spPr>
          <a:xfrm>
            <a:off x="6849264" y="733100"/>
            <a:ext cx="4618836" cy="1275669"/>
          </a:xfrm>
        </p:spPr>
        <p:txBody>
          <a:bodyPr anchor="b">
            <a:normAutofit/>
          </a:bodyPr>
          <a:lstStyle/>
          <a:p>
            <a:pPr algn="ctr"/>
            <a:r>
              <a:rPr lang="en-GB" b="1" i="1" u="sng"/>
              <a:t>Agreement continued</a:t>
            </a:r>
          </a:p>
        </p:txBody>
      </p:sp>
      <p:sp>
        <p:nvSpPr>
          <p:cNvPr id="3" name="Content Placeholder 2">
            <a:extLst>
              <a:ext uri="{FF2B5EF4-FFF2-40B4-BE49-F238E27FC236}">
                <a16:creationId xmlns:a16="http://schemas.microsoft.com/office/drawing/2014/main" id="{FD1C8790-8E0A-15E6-8D44-4EEB5EB45D7A}"/>
              </a:ext>
            </a:extLst>
          </p:cNvPr>
          <p:cNvSpPr>
            <a:spLocks noGrp="1"/>
          </p:cNvSpPr>
          <p:nvPr>
            <p:ph idx="1"/>
          </p:nvPr>
        </p:nvSpPr>
        <p:spPr>
          <a:xfrm>
            <a:off x="7182615" y="2216151"/>
            <a:ext cx="3943575" cy="3390900"/>
          </a:xfrm>
        </p:spPr>
        <p:txBody>
          <a:bodyPr anchor="t">
            <a:normAutofit/>
          </a:bodyPr>
          <a:lstStyle/>
          <a:p>
            <a:pPr algn="ctr">
              <a:lnSpc>
                <a:spcPct val="100000"/>
              </a:lnSpc>
            </a:pPr>
            <a:r>
              <a:rPr lang="en-GB" sz="1600"/>
              <a:t>- Offer and acceptance. </a:t>
            </a:r>
          </a:p>
          <a:p>
            <a:pPr algn="ctr">
              <a:lnSpc>
                <a:spcPct val="100000"/>
              </a:lnSpc>
            </a:pPr>
            <a:r>
              <a:rPr lang="en-GB" sz="1600"/>
              <a:t>- Past – Subjective test. </a:t>
            </a:r>
          </a:p>
          <a:p>
            <a:pPr algn="ctr">
              <a:lnSpc>
                <a:spcPct val="100000"/>
              </a:lnSpc>
            </a:pPr>
            <a:r>
              <a:rPr lang="en-GB" sz="1600"/>
              <a:t>- Today – Objective test (Reasonable man) </a:t>
            </a:r>
          </a:p>
          <a:p>
            <a:pPr algn="ctr">
              <a:lnSpc>
                <a:spcPct val="100000"/>
              </a:lnSpc>
            </a:pPr>
            <a:r>
              <a:rPr lang="en-GB" sz="1600"/>
              <a:t>- Offeror and Offeree. </a:t>
            </a:r>
          </a:p>
          <a:p>
            <a:pPr algn="ctr">
              <a:lnSpc>
                <a:spcPct val="100000"/>
              </a:lnSpc>
            </a:pPr>
            <a:r>
              <a:rPr lang="en-GB" sz="1600"/>
              <a:t>- Express or implied. </a:t>
            </a:r>
          </a:p>
          <a:p>
            <a:pPr algn="ctr">
              <a:lnSpc>
                <a:spcPct val="100000"/>
              </a:lnSpc>
            </a:pPr>
            <a:r>
              <a:rPr lang="en-GB" sz="1600"/>
              <a:t>- Terms within an agreement need to be clear - Scammell and Nephew Ltd v Ouston [1941]. </a:t>
            </a:r>
          </a:p>
          <a:p>
            <a:pPr algn="ctr">
              <a:lnSpc>
                <a:spcPct val="100000"/>
              </a:lnSpc>
            </a:pPr>
            <a:r>
              <a:rPr lang="en-GB" sz="1600"/>
              <a:t>- Unilateral or Bilateral - Errington v Errington Woods [1952]</a:t>
            </a:r>
            <a:endParaRPr lang="en-GB" sz="1600" b="1"/>
          </a:p>
          <a:p>
            <a:pPr algn="ctr">
              <a:lnSpc>
                <a:spcPct val="100000"/>
              </a:lnSpc>
            </a:pPr>
            <a:endParaRPr lang="en-GB" sz="1600"/>
          </a:p>
        </p:txBody>
      </p:sp>
      <p:pic>
        <p:nvPicPr>
          <p:cNvPr id="5" name="Picture 4" descr="Light bulb on yellow background with sketched light beams and cord">
            <a:extLst>
              <a:ext uri="{FF2B5EF4-FFF2-40B4-BE49-F238E27FC236}">
                <a16:creationId xmlns:a16="http://schemas.microsoft.com/office/drawing/2014/main" id="{E50B3E20-CC26-4A5A-6034-DF59AAE85F1F}"/>
              </a:ext>
            </a:extLst>
          </p:cNvPr>
          <p:cNvPicPr>
            <a:picLocks noChangeAspect="1"/>
          </p:cNvPicPr>
          <p:nvPr/>
        </p:nvPicPr>
        <p:blipFill rotWithShape="1">
          <a:blip r:embed="rId2">
            <a:alphaModFix/>
          </a:blip>
          <a:srcRect l="44796" r="538"/>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39015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23D2B-437A-3E88-C76B-BF0EB3E8A37E}"/>
              </a:ext>
            </a:extLst>
          </p:cNvPr>
          <p:cNvSpPr>
            <a:spLocks noGrp="1"/>
          </p:cNvSpPr>
          <p:nvPr>
            <p:ph type="title"/>
          </p:nvPr>
        </p:nvSpPr>
        <p:spPr>
          <a:xfrm>
            <a:off x="1028700" y="1028700"/>
            <a:ext cx="4038600" cy="4800600"/>
          </a:xfrm>
        </p:spPr>
        <p:txBody>
          <a:bodyPr anchor="ctr">
            <a:normAutofit/>
          </a:bodyPr>
          <a:lstStyle/>
          <a:p>
            <a:pPr algn="ctr"/>
            <a:r>
              <a:rPr lang="en-GB" sz="4800" b="1" i="1" u="sng" dirty="0"/>
              <a:t>Continued</a:t>
            </a:r>
          </a:p>
        </p:txBody>
      </p:sp>
      <p:graphicFrame>
        <p:nvGraphicFramePr>
          <p:cNvPr id="5" name="Content Placeholder 2">
            <a:extLst>
              <a:ext uri="{FF2B5EF4-FFF2-40B4-BE49-F238E27FC236}">
                <a16:creationId xmlns:a16="http://schemas.microsoft.com/office/drawing/2014/main" id="{AFA74828-41E4-E15F-0ECE-BCB29C93D9F1}"/>
              </a:ext>
            </a:extLst>
          </p:cNvPr>
          <p:cNvGraphicFramePr>
            <a:graphicFrameLocks noGrp="1"/>
          </p:cNvGraphicFramePr>
          <p:nvPr>
            <p:ph idx="1"/>
            <p:extLst>
              <p:ext uri="{D42A27DB-BD31-4B8C-83A1-F6EECF244321}">
                <p14:modId xmlns:p14="http://schemas.microsoft.com/office/powerpoint/2010/main" val="2126018673"/>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275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25689FC-B01B-3A41-63F2-0BD94CF6FDBB}"/>
              </a:ext>
            </a:extLst>
          </p:cNvPr>
          <p:cNvSpPr>
            <a:spLocks noGrp="1"/>
          </p:cNvSpPr>
          <p:nvPr>
            <p:ph type="title"/>
          </p:nvPr>
        </p:nvSpPr>
        <p:spPr>
          <a:xfrm>
            <a:off x="1373858" y="1351429"/>
            <a:ext cx="3369365" cy="2871320"/>
          </a:xfrm>
        </p:spPr>
        <p:txBody>
          <a:bodyPr anchor="ctr">
            <a:normAutofit/>
          </a:bodyPr>
          <a:lstStyle/>
          <a:p>
            <a:pPr algn="ctr"/>
            <a:r>
              <a:rPr lang="en-GB" b="1" i="1" u="sng"/>
              <a:t>Invitation to treat </a:t>
            </a:r>
          </a:p>
        </p:txBody>
      </p:sp>
      <p:sp>
        <p:nvSpPr>
          <p:cNvPr id="3" name="Content Placeholder 2">
            <a:extLst>
              <a:ext uri="{FF2B5EF4-FFF2-40B4-BE49-F238E27FC236}">
                <a16:creationId xmlns:a16="http://schemas.microsoft.com/office/drawing/2014/main" id="{C21DE142-885F-5904-6431-F8BEA8F68DAB}"/>
              </a:ext>
            </a:extLst>
          </p:cNvPr>
          <p:cNvSpPr>
            <a:spLocks noGrp="1"/>
          </p:cNvSpPr>
          <p:nvPr>
            <p:ph idx="1"/>
          </p:nvPr>
        </p:nvSpPr>
        <p:spPr>
          <a:xfrm>
            <a:off x="7004988" y="865954"/>
            <a:ext cx="4306928" cy="5131235"/>
          </a:xfrm>
        </p:spPr>
        <p:txBody>
          <a:bodyPr anchor="ctr">
            <a:normAutofit/>
          </a:bodyPr>
          <a:lstStyle/>
          <a:p>
            <a:pPr algn="ctr">
              <a:lnSpc>
                <a:spcPct val="100000"/>
              </a:lnSpc>
            </a:pPr>
            <a:r>
              <a:rPr lang="en-GB" sz="1600"/>
              <a:t>- However, an invitation to treat does not create a contract until an offer is made and accepted. </a:t>
            </a:r>
          </a:p>
          <a:p>
            <a:pPr algn="ctr">
              <a:lnSpc>
                <a:spcPct val="100000"/>
              </a:lnSpc>
            </a:pPr>
            <a:r>
              <a:rPr lang="en-GB" sz="1600"/>
              <a:t>- Key case; Gibson v Manchester City Council [1979] – </a:t>
            </a:r>
          </a:p>
          <a:p>
            <a:pPr algn="ctr">
              <a:lnSpc>
                <a:spcPct val="100000"/>
              </a:lnSpc>
            </a:pPr>
            <a:endParaRPr lang="en-GB" sz="1600"/>
          </a:p>
          <a:p>
            <a:pPr algn="ctr">
              <a:lnSpc>
                <a:spcPct val="100000"/>
              </a:lnSpc>
            </a:pPr>
            <a:r>
              <a:rPr lang="en-GB" sz="1600"/>
              <a:t>  Council tenant wanted to buy his house- applied and received a letter saying – ‘’ may be prepared to sell the house to you for £2,180. Gibson thought about it and asked questioned the price.  The council stuck with the original price they were asking. Gibson on the 18</a:t>
            </a:r>
            <a:r>
              <a:rPr lang="en-GB" sz="1600" baseline="30000"/>
              <a:t>th</a:t>
            </a:r>
            <a:r>
              <a:rPr lang="en-GB" sz="1600"/>
              <a:t> March asked the council to continue with the purchase. Change in the council and they decided to stop selling council houses. Mr Gibson brought legal action because he believed that the quote of £2,180 was an offer and the court disagreed and explained that it was an invitation to treat. </a:t>
            </a:r>
          </a:p>
        </p:txBody>
      </p:sp>
    </p:spTree>
    <p:extLst>
      <p:ext uri="{BB962C8B-B14F-4D97-AF65-F5344CB8AC3E}">
        <p14:creationId xmlns:p14="http://schemas.microsoft.com/office/powerpoint/2010/main" val="413377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F28C435-F9FC-C2B1-413E-0BFB935C301E}"/>
              </a:ext>
            </a:extLst>
          </p:cNvPr>
          <p:cNvSpPr>
            <a:spLocks noGrp="1"/>
          </p:cNvSpPr>
          <p:nvPr>
            <p:ph type="title"/>
          </p:nvPr>
        </p:nvSpPr>
        <p:spPr>
          <a:xfrm>
            <a:off x="1373858" y="1351429"/>
            <a:ext cx="3369365" cy="2871320"/>
          </a:xfrm>
        </p:spPr>
        <p:txBody>
          <a:bodyPr anchor="ctr">
            <a:normAutofit/>
          </a:bodyPr>
          <a:lstStyle/>
          <a:p>
            <a:pPr algn="ctr"/>
            <a:r>
              <a:rPr lang="en-GB" b="1" i="1" u="sng"/>
              <a:t>Continued</a:t>
            </a:r>
          </a:p>
        </p:txBody>
      </p:sp>
      <p:sp>
        <p:nvSpPr>
          <p:cNvPr id="3" name="Content Placeholder 2">
            <a:extLst>
              <a:ext uri="{FF2B5EF4-FFF2-40B4-BE49-F238E27FC236}">
                <a16:creationId xmlns:a16="http://schemas.microsoft.com/office/drawing/2014/main" id="{C4145EBD-CB7A-2313-FA52-D0C7399B8248}"/>
              </a:ext>
            </a:extLst>
          </p:cNvPr>
          <p:cNvSpPr>
            <a:spLocks noGrp="1"/>
          </p:cNvSpPr>
          <p:nvPr>
            <p:ph idx="1"/>
          </p:nvPr>
        </p:nvSpPr>
        <p:spPr>
          <a:xfrm>
            <a:off x="7004988" y="865954"/>
            <a:ext cx="4306928" cy="5131235"/>
          </a:xfrm>
        </p:spPr>
        <p:txBody>
          <a:bodyPr anchor="ctr">
            <a:normAutofit/>
          </a:bodyPr>
          <a:lstStyle/>
          <a:p>
            <a:pPr algn="ctr">
              <a:lnSpc>
                <a:spcPct val="100000"/>
              </a:lnSpc>
            </a:pPr>
            <a:r>
              <a:rPr lang="en-GB" dirty="0"/>
              <a:t>- Storer v Manchester City Council [1974] – </a:t>
            </a:r>
            <a:endParaRPr lang="en-GB"/>
          </a:p>
          <a:p>
            <a:pPr algn="ctr">
              <a:lnSpc>
                <a:spcPct val="100000"/>
              </a:lnSpc>
            </a:pPr>
            <a:endParaRPr lang="en-GB"/>
          </a:p>
          <a:p>
            <a:pPr algn="ctr">
              <a:lnSpc>
                <a:spcPct val="100000"/>
              </a:lnSpc>
            </a:pPr>
            <a:r>
              <a:rPr lang="en-GB" dirty="0"/>
              <a:t>   Wanted to buy his council house. He had a letter from the council which said ‘’ I understand you wish to buy your council house and I enclose the agreement for sale. If you will sign the agreement and return it to me, I will send you the agreement signed on behalf of the council, in exchange’’. The town clerk was unable to sign it before the council changed hands, but it was an agreement as there had been offer and acceptance. </a:t>
            </a:r>
            <a:endParaRPr lang="en-GB"/>
          </a:p>
        </p:txBody>
      </p:sp>
    </p:spTree>
    <p:extLst>
      <p:ext uri="{BB962C8B-B14F-4D97-AF65-F5344CB8AC3E}">
        <p14:creationId xmlns:p14="http://schemas.microsoft.com/office/powerpoint/2010/main" val="2196466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B8EE-0A16-588D-55E7-A00295990C06}"/>
              </a:ext>
            </a:extLst>
          </p:cNvPr>
          <p:cNvSpPr>
            <a:spLocks noGrp="1"/>
          </p:cNvSpPr>
          <p:nvPr>
            <p:ph type="title"/>
          </p:nvPr>
        </p:nvSpPr>
        <p:spPr/>
        <p:txBody>
          <a:bodyPr>
            <a:normAutofit/>
          </a:bodyPr>
          <a:lstStyle/>
          <a:p>
            <a:pPr algn="ctr"/>
            <a:r>
              <a:rPr lang="en-GB" sz="6600" b="1" i="1" u="sng"/>
              <a:t>Continued</a:t>
            </a:r>
            <a:endParaRPr lang="en-GB" sz="6600" b="1" i="1" u="sng" dirty="0"/>
          </a:p>
        </p:txBody>
      </p:sp>
      <p:sp>
        <p:nvSpPr>
          <p:cNvPr id="3" name="Content Placeholder 2">
            <a:extLst>
              <a:ext uri="{FF2B5EF4-FFF2-40B4-BE49-F238E27FC236}">
                <a16:creationId xmlns:a16="http://schemas.microsoft.com/office/drawing/2014/main" id="{93E464B2-3E25-DAD5-494F-30695F891DB2}"/>
              </a:ext>
            </a:extLst>
          </p:cNvPr>
          <p:cNvSpPr>
            <a:spLocks noGrp="1"/>
          </p:cNvSpPr>
          <p:nvPr>
            <p:ph idx="1"/>
          </p:nvPr>
        </p:nvSpPr>
        <p:spPr/>
        <p:txBody>
          <a:bodyPr/>
          <a:lstStyle/>
          <a:p>
            <a:r>
              <a:rPr lang="en-GB" dirty="0"/>
              <a:t>- Invitation to treat can be identified in several elements such as; </a:t>
            </a:r>
          </a:p>
          <a:p>
            <a:endParaRPr lang="en-GB" dirty="0"/>
          </a:p>
          <a:p>
            <a:r>
              <a:rPr lang="en-GB" dirty="0"/>
              <a:t>Advertisement- Unilateral (Offer)– you understand that you will be bound by it. </a:t>
            </a:r>
          </a:p>
          <a:p>
            <a:r>
              <a:rPr lang="en-GB" dirty="0"/>
              <a:t>                       Wanted poster for example. </a:t>
            </a:r>
          </a:p>
          <a:p>
            <a:r>
              <a:rPr lang="en-GB" dirty="0"/>
              <a:t>Key case; Lefkowitz v Great Minneapolis Surplus stores [1957] – Advert for fur and it included the phrase- ‘’ First come first served’’. A gentleman wanted to buy the item and the individual explained as a ‘ House rule’ they would only sell the item to a woman. Breach of contract. </a:t>
            </a:r>
          </a:p>
        </p:txBody>
      </p:sp>
    </p:spTree>
    <p:extLst>
      <p:ext uri="{BB962C8B-B14F-4D97-AF65-F5344CB8AC3E}">
        <p14:creationId xmlns:p14="http://schemas.microsoft.com/office/powerpoint/2010/main" val="1494225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C77CE-DDF8-2952-8A31-43D4D12DDA58}"/>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3D0904CB-2B7C-A953-73BD-DC3DDF2C7D1A}"/>
              </a:ext>
            </a:extLst>
          </p:cNvPr>
          <p:cNvSpPr>
            <a:spLocks noGrp="1"/>
          </p:cNvSpPr>
          <p:nvPr>
            <p:ph idx="1"/>
          </p:nvPr>
        </p:nvSpPr>
        <p:spPr/>
        <p:txBody>
          <a:bodyPr/>
          <a:lstStyle/>
          <a:p>
            <a:pPr>
              <a:lnSpc>
                <a:spcPct val="200000"/>
              </a:lnSpc>
            </a:pPr>
            <a:r>
              <a:rPr lang="en-GB" dirty="0"/>
              <a:t>- Bilateral (Invitation to treat) – </a:t>
            </a:r>
          </a:p>
          <a:p>
            <a:pPr>
              <a:lnSpc>
                <a:spcPct val="200000"/>
              </a:lnSpc>
            </a:pPr>
            <a:r>
              <a:rPr lang="en-GB" dirty="0"/>
              <a:t>    Specific goods for a specific price- negotiation is possible. </a:t>
            </a:r>
          </a:p>
          <a:p>
            <a:pPr>
              <a:lnSpc>
                <a:spcPct val="200000"/>
              </a:lnSpc>
            </a:pPr>
            <a:r>
              <a:rPr lang="en-GB" b="1" u="sng" dirty="0"/>
              <a:t>Key cases </a:t>
            </a:r>
            <a:r>
              <a:rPr lang="en-GB" dirty="0"/>
              <a:t>- Partridge v Crittenden [1968] – Selling birds - Protection of Birds Act 1954 – not illegal because it was in invitation to treat and not an offer. </a:t>
            </a:r>
          </a:p>
          <a:p>
            <a:endParaRPr lang="en-GB" dirty="0"/>
          </a:p>
        </p:txBody>
      </p:sp>
    </p:spTree>
    <p:extLst>
      <p:ext uri="{BB962C8B-B14F-4D97-AF65-F5344CB8AC3E}">
        <p14:creationId xmlns:p14="http://schemas.microsoft.com/office/powerpoint/2010/main" val="60844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06390-09A5-1D4F-5CD5-195B35574F0A}"/>
              </a:ext>
            </a:extLst>
          </p:cNvPr>
          <p:cNvSpPr>
            <a:spLocks noGrp="1"/>
          </p:cNvSpPr>
          <p:nvPr>
            <p:ph type="title"/>
          </p:nvPr>
        </p:nvSpPr>
        <p:spPr/>
        <p:txBody>
          <a:bodyPr>
            <a:normAutofit/>
          </a:bodyPr>
          <a:lstStyle/>
          <a:p>
            <a:pPr algn="ctr"/>
            <a:r>
              <a:rPr lang="en-GB" sz="4800" b="1" i="1" u="sng" dirty="0"/>
              <a:t>Continued</a:t>
            </a:r>
          </a:p>
        </p:txBody>
      </p:sp>
      <p:sp>
        <p:nvSpPr>
          <p:cNvPr id="3" name="Content Placeholder 2">
            <a:extLst>
              <a:ext uri="{FF2B5EF4-FFF2-40B4-BE49-F238E27FC236}">
                <a16:creationId xmlns:a16="http://schemas.microsoft.com/office/drawing/2014/main" id="{6A6596CA-F10E-99E3-D605-0EAE9AE23B84}"/>
              </a:ext>
            </a:extLst>
          </p:cNvPr>
          <p:cNvSpPr>
            <a:spLocks noGrp="1"/>
          </p:cNvSpPr>
          <p:nvPr>
            <p:ph idx="1"/>
          </p:nvPr>
        </p:nvSpPr>
        <p:spPr/>
        <p:txBody>
          <a:bodyPr/>
          <a:lstStyle/>
          <a:p>
            <a:r>
              <a:rPr lang="en-GB" b="1" i="1" u="sng" dirty="0"/>
              <a:t>Shopping</a:t>
            </a:r>
            <a:r>
              <a:rPr lang="en-GB" dirty="0"/>
              <a:t> – Fisher v Bell [1960] – Flick Knife displayed in a shop with a price tag attached. Originally convicted of a criminal offence because of this but it was later quashed because it was in invitation to treat and no an offer. </a:t>
            </a:r>
          </a:p>
          <a:p>
            <a:endParaRPr lang="en-GB" dirty="0"/>
          </a:p>
          <a:p>
            <a:r>
              <a:rPr lang="en-GB" b="1" i="1" u="sng" dirty="0"/>
              <a:t>Key principle – </a:t>
            </a:r>
            <a:r>
              <a:rPr lang="en-GB" dirty="0"/>
              <a:t>Shops can label an item with a price but do not have to stick to that price. </a:t>
            </a:r>
          </a:p>
          <a:p>
            <a:endParaRPr lang="en-GB" b="1" i="1" u="sng" dirty="0"/>
          </a:p>
          <a:p>
            <a:r>
              <a:rPr lang="en-GB" dirty="0"/>
              <a:t>Just because an item is on display does not mean is it on sale. </a:t>
            </a:r>
          </a:p>
          <a:p>
            <a:endParaRPr lang="en-GB" dirty="0"/>
          </a:p>
        </p:txBody>
      </p:sp>
    </p:spTree>
    <p:extLst>
      <p:ext uri="{BB962C8B-B14F-4D97-AF65-F5344CB8AC3E}">
        <p14:creationId xmlns:p14="http://schemas.microsoft.com/office/powerpoint/2010/main" val="2507612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1A789-FDF7-D357-4F2A-BB0C62CEBDD4}"/>
              </a:ext>
            </a:extLst>
          </p:cNvPr>
          <p:cNvSpPr>
            <a:spLocks noGrp="1"/>
          </p:cNvSpPr>
          <p:nvPr>
            <p:ph type="title"/>
          </p:nvPr>
        </p:nvSpPr>
        <p:spPr/>
        <p:txBody>
          <a:bodyPr>
            <a:normAutofit/>
          </a:bodyPr>
          <a:lstStyle/>
          <a:p>
            <a:pPr algn="ctr"/>
            <a:r>
              <a:rPr lang="en-GB" sz="5400" b="1" i="1" u="sng" dirty="0"/>
              <a:t>Transport</a:t>
            </a:r>
          </a:p>
        </p:txBody>
      </p:sp>
      <p:sp>
        <p:nvSpPr>
          <p:cNvPr id="3" name="Content Placeholder 2">
            <a:extLst>
              <a:ext uri="{FF2B5EF4-FFF2-40B4-BE49-F238E27FC236}">
                <a16:creationId xmlns:a16="http://schemas.microsoft.com/office/drawing/2014/main" id="{EE7D2BCC-0018-AC1E-6870-C12167D12798}"/>
              </a:ext>
            </a:extLst>
          </p:cNvPr>
          <p:cNvSpPr>
            <a:spLocks noGrp="1"/>
          </p:cNvSpPr>
          <p:nvPr>
            <p:ph idx="1"/>
          </p:nvPr>
        </p:nvSpPr>
        <p:spPr/>
        <p:txBody>
          <a:bodyPr/>
          <a:lstStyle/>
          <a:p>
            <a:r>
              <a:rPr lang="en-GB" dirty="0"/>
              <a:t>- Offer and acceptance must take place. </a:t>
            </a:r>
          </a:p>
          <a:p>
            <a:r>
              <a:rPr lang="en-GB" dirty="0"/>
              <a:t>- When you get on the bus and pay there is offer and acceptance. </a:t>
            </a:r>
          </a:p>
          <a:p>
            <a:r>
              <a:rPr lang="en-GB" dirty="0"/>
              <a:t>- But now you can pay before and that it when the offer and acceptance takes place. </a:t>
            </a:r>
          </a:p>
          <a:p>
            <a:r>
              <a:rPr lang="en-GB" dirty="0"/>
              <a:t>- It depends on the facts of the case. </a:t>
            </a:r>
          </a:p>
          <a:p>
            <a:r>
              <a:rPr lang="en-GB" dirty="0"/>
              <a:t>- Denton v GN Railway 1856 – advertisement for train with conditions was an offer. </a:t>
            </a:r>
            <a:br>
              <a:rPr lang="en-GB" dirty="0"/>
            </a:br>
            <a:r>
              <a:rPr lang="en-GB" dirty="0"/>
              <a:t>- Wilkie v London </a:t>
            </a:r>
            <a:r>
              <a:rPr lang="en-GB" dirty="0" err="1"/>
              <a:t>Passanger</a:t>
            </a:r>
            <a:r>
              <a:rPr lang="en-GB" dirty="0"/>
              <a:t> Transport Board 1947 – Bus and passenger when on the bus classed as an offer. </a:t>
            </a:r>
          </a:p>
          <a:p>
            <a:r>
              <a:rPr lang="en-GB" dirty="0"/>
              <a:t>- </a:t>
            </a:r>
            <a:r>
              <a:rPr lang="en-GB" dirty="0" err="1"/>
              <a:t>Thortnon</a:t>
            </a:r>
            <a:r>
              <a:rPr lang="en-GB" dirty="0"/>
              <a:t> v Shoe Lane Parking LTD 1971 – ask for a ticket (invitation to treat)/ Issue the ticket is an offer/ keeping the ticket is acceptance. </a:t>
            </a:r>
          </a:p>
          <a:p>
            <a:endParaRPr lang="en-GB" dirty="0"/>
          </a:p>
        </p:txBody>
      </p:sp>
    </p:spTree>
    <p:extLst>
      <p:ext uri="{BB962C8B-B14F-4D97-AF65-F5344CB8AC3E}">
        <p14:creationId xmlns:p14="http://schemas.microsoft.com/office/powerpoint/2010/main" val="1319819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DEC82-E6D3-298E-2783-B7AD8DB76EB1}"/>
              </a:ext>
            </a:extLst>
          </p:cNvPr>
          <p:cNvSpPr>
            <a:spLocks noGrp="1"/>
          </p:cNvSpPr>
          <p:nvPr>
            <p:ph type="title"/>
          </p:nvPr>
        </p:nvSpPr>
        <p:spPr/>
        <p:txBody>
          <a:bodyPr>
            <a:normAutofit/>
          </a:bodyPr>
          <a:lstStyle/>
          <a:p>
            <a:pPr algn="ctr"/>
            <a:r>
              <a:rPr lang="en-GB" sz="4800" b="1" i="1" u="sng" dirty="0"/>
              <a:t>Others</a:t>
            </a:r>
          </a:p>
        </p:txBody>
      </p:sp>
      <p:sp>
        <p:nvSpPr>
          <p:cNvPr id="3" name="Content Placeholder 2">
            <a:extLst>
              <a:ext uri="{FF2B5EF4-FFF2-40B4-BE49-F238E27FC236}">
                <a16:creationId xmlns:a16="http://schemas.microsoft.com/office/drawing/2014/main" id="{00BC979D-63DE-5DF0-9550-1AFC4B6A20CD}"/>
              </a:ext>
            </a:extLst>
          </p:cNvPr>
          <p:cNvSpPr>
            <a:spLocks noGrp="1"/>
          </p:cNvSpPr>
          <p:nvPr>
            <p:ph idx="1"/>
          </p:nvPr>
        </p:nvSpPr>
        <p:spPr/>
        <p:txBody>
          <a:bodyPr/>
          <a:lstStyle/>
          <a:p>
            <a:pPr>
              <a:lnSpc>
                <a:spcPct val="200000"/>
              </a:lnSpc>
            </a:pPr>
            <a:r>
              <a:rPr lang="en-GB" dirty="0"/>
              <a:t>- Auctions; where a reserve is made, and the auction takes place it is classed as in invitation to treat. </a:t>
            </a:r>
          </a:p>
          <a:p>
            <a:pPr>
              <a:lnSpc>
                <a:spcPct val="200000"/>
              </a:lnSpc>
            </a:pPr>
            <a:r>
              <a:rPr lang="en-GB" dirty="0"/>
              <a:t>                 Where there is no reserve- unilateral contract - </a:t>
            </a:r>
            <a:r>
              <a:rPr lang="en-GB" dirty="0" err="1"/>
              <a:t>Warlow</a:t>
            </a:r>
            <a:r>
              <a:rPr lang="en-GB" dirty="0"/>
              <a:t> v Harrison [1859]. </a:t>
            </a:r>
          </a:p>
          <a:p>
            <a:pPr>
              <a:lnSpc>
                <a:spcPct val="200000"/>
              </a:lnSpc>
            </a:pPr>
            <a:r>
              <a:rPr lang="en-GB" dirty="0"/>
              <a:t>                  There will be a contract between the individual and the auctioneer. </a:t>
            </a:r>
          </a:p>
          <a:p>
            <a:pPr>
              <a:lnSpc>
                <a:spcPct val="200000"/>
              </a:lnSpc>
            </a:pPr>
            <a:r>
              <a:rPr lang="en-GB" dirty="0"/>
              <a:t>                  Breach of contract if the auctioneer does not sell to the highest bidder. </a:t>
            </a:r>
          </a:p>
          <a:p>
            <a:pPr>
              <a:lnSpc>
                <a:spcPct val="200000"/>
              </a:lnSpc>
            </a:pPr>
            <a:r>
              <a:rPr lang="en-GB" dirty="0"/>
              <a:t>- Tendering; Submit something to enter a contract. </a:t>
            </a:r>
          </a:p>
          <a:p>
            <a:endParaRPr lang="en-GB" dirty="0"/>
          </a:p>
          <a:p>
            <a:endParaRPr lang="en-GB" dirty="0"/>
          </a:p>
        </p:txBody>
      </p:sp>
    </p:spTree>
    <p:extLst>
      <p:ext uri="{BB962C8B-B14F-4D97-AF65-F5344CB8AC3E}">
        <p14:creationId xmlns:p14="http://schemas.microsoft.com/office/powerpoint/2010/main" val="922137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08051-A87A-F1D9-25ED-FABEFE1EB02D}"/>
              </a:ext>
            </a:extLst>
          </p:cNvPr>
          <p:cNvSpPr>
            <a:spLocks noGrp="1"/>
          </p:cNvSpPr>
          <p:nvPr>
            <p:ph type="title"/>
          </p:nvPr>
        </p:nvSpPr>
        <p:spPr>
          <a:xfrm>
            <a:off x="1028701" y="963919"/>
            <a:ext cx="10134600" cy="1036994"/>
          </a:xfrm>
        </p:spPr>
        <p:txBody>
          <a:bodyPr anchor="b">
            <a:normAutofit/>
          </a:bodyPr>
          <a:lstStyle/>
          <a:p>
            <a:pPr algn="ctr"/>
            <a:r>
              <a:rPr lang="en-GB" sz="5400" b="1" i="1" u="sng" dirty="0"/>
              <a:t>Research activity</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A114454C-3575-94DA-E826-69EEEE0B13BF}"/>
              </a:ext>
            </a:extLst>
          </p:cNvPr>
          <p:cNvGraphicFramePr>
            <a:graphicFrameLocks noGrp="1"/>
          </p:cNvGraphicFramePr>
          <p:nvPr>
            <p:ph idx="1"/>
            <p:extLst>
              <p:ext uri="{D42A27DB-BD31-4B8C-83A1-F6EECF244321}">
                <p14:modId xmlns:p14="http://schemas.microsoft.com/office/powerpoint/2010/main" val="2686703591"/>
              </p:ext>
            </p:extLst>
          </p:nvPr>
        </p:nvGraphicFramePr>
        <p:xfrm>
          <a:off x="1028699" y="2384785"/>
          <a:ext cx="10296525" cy="37026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074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6ED9E-7929-3A81-453E-4DA9EAA3E43D}"/>
              </a:ext>
            </a:extLst>
          </p:cNvPr>
          <p:cNvSpPr>
            <a:spLocks noGrp="1"/>
          </p:cNvSpPr>
          <p:nvPr>
            <p:ph type="title"/>
          </p:nvPr>
        </p:nvSpPr>
        <p:spPr>
          <a:xfrm>
            <a:off x="6849264" y="733100"/>
            <a:ext cx="4618836" cy="1275669"/>
          </a:xfrm>
        </p:spPr>
        <p:txBody>
          <a:bodyPr anchor="b">
            <a:normAutofit/>
          </a:bodyPr>
          <a:lstStyle/>
          <a:p>
            <a:pPr algn="ctr"/>
            <a:r>
              <a:rPr lang="en-GB" b="1" i="1" u="sng"/>
              <a:t>Vending machines</a:t>
            </a:r>
            <a:endParaRPr lang="en-GB" b="1" i="1" u="sng" dirty="0"/>
          </a:p>
        </p:txBody>
      </p:sp>
      <p:sp>
        <p:nvSpPr>
          <p:cNvPr id="3" name="Content Placeholder 2">
            <a:extLst>
              <a:ext uri="{FF2B5EF4-FFF2-40B4-BE49-F238E27FC236}">
                <a16:creationId xmlns:a16="http://schemas.microsoft.com/office/drawing/2014/main" id="{CF889A90-62FD-D934-1190-3E2C96499C8F}"/>
              </a:ext>
            </a:extLst>
          </p:cNvPr>
          <p:cNvSpPr>
            <a:spLocks noGrp="1"/>
          </p:cNvSpPr>
          <p:nvPr>
            <p:ph idx="1"/>
          </p:nvPr>
        </p:nvSpPr>
        <p:spPr>
          <a:xfrm>
            <a:off x="7182615" y="2216151"/>
            <a:ext cx="3943575" cy="3390900"/>
          </a:xfrm>
        </p:spPr>
        <p:txBody>
          <a:bodyPr anchor="t">
            <a:normAutofit/>
          </a:bodyPr>
          <a:lstStyle/>
          <a:p>
            <a:pPr algn="ctr">
              <a:lnSpc>
                <a:spcPct val="100000"/>
              </a:lnSpc>
            </a:pPr>
            <a:r>
              <a:rPr lang="en-GB" sz="1600"/>
              <a:t>- Thornton v Shoe Lane Parking [1971] – Unilateral contract – Offer/ not an invitation to treat- because you could not prove acceptance. </a:t>
            </a:r>
          </a:p>
          <a:p>
            <a:pPr algn="ctr">
              <a:lnSpc>
                <a:spcPct val="100000"/>
              </a:lnSpc>
            </a:pPr>
            <a:endParaRPr lang="en-GB" sz="1600"/>
          </a:p>
          <a:p>
            <a:pPr algn="ctr">
              <a:lnSpc>
                <a:spcPct val="100000"/>
              </a:lnSpc>
            </a:pPr>
            <a:r>
              <a:rPr lang="en-GB" sz="1600"/>
              <a:t>- Websites – invitation to treat. Reg 11 Electronic Commerce (EC Directive) Regulations 2002. </a:t>
            </a:r>
          </a:p>
          <a:p>
            <a:pPr algn="ctr">
              <a:lnSpc>
                <a:spcPct val="100000"/>
              </a:lnSpc>
            </a:pPr>
            <a:endParaRPr lang="en-GB" sz="1600"/>
          </a:p>
          <a:p>
            <a:pPr algn="ctr">
              <a:lnSpc>
                <a:spcPct val="100000"/>
              </a:lnSpc>
            </a:pPr>
            <a:r>
              <a:rPr lang="en-GB" sz="1600"/>
              <a:t>It will all depend on the facts of the case and the wording. </a:t>
            </a:r>
          </a:p>
          <a:p>
            <a:pPr algn="ctr">
              <a:lnSpc>
                <a:spcPct val="100000"/>
              </a:lnSpc>
            </a:pPr>
            <a:endParaRPr lang="en-GB" sz="1600"/>
          </a:p>
          <a:p>
            <a:pPr algn="ctr">
              <a:lnSpc>
                <a:spcPct val="100000"/>
              </a:lnSpc>
            </a:pPr>
            <a:endParaRPr lang="en-GB" sz="1600"/>
          </a:p>
        </p:txBody>
      </p:sp>
      <p:pic>
        <p:nvPicPr>
          <p:cNvPr id="5" name="Picture 4" descr="Exclamation mark on a yellow background">
            <a:extLst>
              <a:ext uri="{FF2B5EF4-FFF2-40B4-BE49-F238E27FC236}">
                <a16:creationId xmlns:a16="http://schemas.microsoft.com/office/drawing/2014/main" id="{048C26F1-1C68-5E2B-5193-F4761D316C7A}"/>
              </a:ext>
            </a:extLst>
          </p:cNvPr>
          <p:cNvPicPr>
            <a:picLocks noChangeAspect="1"/>
          </p:cNvPicPr>
          <p:nvPr/>
        </p:nvPicPr>
        <p:blipFill rotWithShape="1">
          <a:blip r:embed="rId2">
            <a:alphaModFix/>
          </a:blip>
          <a:srcRect l="23125" r="10208"/>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98025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6304B-6C5E-24B2-3BA9-A12710438A60}"/>
              </a:ext>
            </a:extLst>
          </p:cNvPr>
          <p:cNvSpPr>
            <a:spLocks noGrp="1"/>
          </p:cNvSpPr>
          <p:nvPr>
            <p:ph type="title"/>
          </p:nvPr>
        </p:nvSpPr>
        <p:spPr>
          <a:xfrm>
            <a:off x="6849264" y="733100"/>
            <a:ext cx="4618836" cy="1275669"/>
          </a:xfrm>
        </p:spPr>
        <p:txBody>
          <a:bodyPr anchor="b">
            <a:normAutofit/>
          </a:bodyPr>
          <a:lstStyle/>
          <a:p>
            <a:pPr algn="ctr"/>
            <a:r>
              <a:rPr lang="en-GB" b="1" i="1" u="sng"/>
              <a:t>Activity</a:t>
            </a:r>
          </a:p>
        </p:txBody>
      </p:sp>
      <p:sp>
        <p:nvSpPr>
          <p:cNvPr id="3" name="Content Placeholder 2">
            <a:extLst>
              <a:ext uri="{FF2B5EF4-FFF2-40B4-BE49-F238E27FC236}">
                <a16:creationId xmlns:a16="http://schemas.microsoft.com/office/drawing/2014/main" id="{FAEF9C7A-3165-BE56-7467-423503113296}"/>
              </a:ext>
            </a:extLst>
          </p:cNvPr>
          <p:cNvSpPr>
            <a:spLocks noGrp="1"/>
          </p:cNvSpPr>
          <p:nvPr>
            <p:ph idx="1"/>
          </p:nvPr>
        </p:nvSpPr>
        <p:spPr>
          <a:xfrm>
            <a:off x="7182615" y="2216151"/>
            <a:ext cx="3943575" cy="3390900"/>
          </a:xfrm>
        </p:spPr>
        <p:txBody>
          <a:bodyPr anchor="t">
            <a:normAutofit/>
          </a:bodyPr>
          <a:lstStyle/>
          <a:p>
            <a:pPr algn="ctr">
              <a:lnSpc>
                <a:spcPct val="100000"/>
              </a:lnSpc>
            </a:pPr>
            <a:r>
              <a:rPr lang="en-GB" dirty="0"/>
              <a:t>Research; </a:t>
            </a:r>
            <a:endParaRPr lang="en-GB"/>
          </a:p>
          <a:p>
            <a:pPr algn="ctr">
              <a:lnSpc>
                <a:spcPct val="100000"/>
              </a:lnSpc>
            </a:pPr>
            <a:endParaRPr lang="en-GB"/>
          </a:p>
          <a:p>
            <a:pPr algn="ctr">
              <a:lnSpc>
                <a:spcPct val="100000"/>
              </a:lnSpc>
            </a:pPr>
            <a:r>
              <a:rPr lang="en-GB" dirty="0"/>
              <a:t>Pharmaceutical Society of Great Britain v Boots Cash Chemists.</a:t>
            </a:r>
            <a:endParaRPr lang="en-GB"/>
          </a:p>
          <a:p>
            <a:pPr algn="ctr">
              <a:lnSpc>
                <a:spcPct val="100000"/>
              </a:lnSpc>
            </a:pPr>
            <a:endParaRPr lang="en-GB"/>
          </a:p>
          <a:p>
            <a:pPr algn="ctr">
              <a:lnSpc>
                <a:spcPct val="100000"/>
              </a:lnSpc>
            </a:pPr>
            <a:r>
              <a:rPr lang="en-GB" dirty="0"/>
              <a:t>Feedback the facts </a:t>
            </a:r>
            <a:endParaRPr lang="en-GB"/>
          </a:p>
          <a:p>
            <a:pPr algn="ctr">
              <a:lnSpc>
                <a:spcPct val="100000"/>
              </a:lnSpc>
            </a:pPr>
            <a:endParaRPr lang="en-GB"/>
          </a:p>
          <a:p>
            <a:pPr algn="ctr">
              <a:lnSpc>
                <a:spcPct val="100000"/>
              </a:lnSpc>
            </a:pPr>
            <a:r>
              <a:rPr lang="en-GB" dirty="0"/>
              <a:t>and the outcome</a:t>
            </a:r>
            <a:endParaRPr lang="en-GB"/>
          </a:p>
          <a:p>
            <a:pPr algn="ctr">
              <a:lnSpc>
                <a:spcPct val="100000"/>
              </a:lnSpc>
            </a:pPr>
            <a:endParaRPr lang="en-GB"/>
          </a:p>
        </p:txBody>
      </p:sp>
      <p:pic>
        <p:nvPicPr>
          <p:cNvPr id="5" name="Picture 4" descr="Light bulb on yellow background with sketched light beams and cord">
            <a:extLst>
              <a:ext uri="{FF2B5EF4-FFF2-40B4-BE49-F238E27FC236}">
                <a16:creationId xmlns:a16="http://schemas.microsoft.com/office/drawing/2014/main" id="{A7E0D585-B30B-24BF-2551-547665FCA904}"/>
              </a:ext>
            </a:extLst>
          </p:cNvPr>
          <p:cNvPicPr>
            <a:picLocks noChangeAspect="1"/>
          </p:cNvPicPr>
          <p:nvPr/>
        </p:nvPicPr>
        <p:blipFill rotWithShape="1">
          <a:blip r:embed="rId2">
            <a:alphaModFix/>
          </a:blip>
          <a:srcRect l="44796" r="538"/>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9664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up of hopscotch on a sidewalk">
            <a:extLst>
              <a:ext uri="{FF2B5EF4-FFF2-40B4-BE49-F238E27FC236}">
                <a16:creationId xmlns:a16="http://schemas.microsoft.com/office/drawing/2014/main" id="{F6B3F5A0-C7CE-2E87-3F85-E5CD508E4A29}"/>
              </a:ext>
            </a:extLst>
          </p:cNvPr>
          <p:cNvPicPr>
            <a:picLocks noChangeAspect="1"/>
          </p:cNvPicPr>
          <p:nvPr/>
        </p:nvPicPr>
        <p:blipFill rotWithShape="1">
          <a:blip r:embed="rId2">
            <a:alphaModFix/>
          </a:blip>
          <a:srcRect t="7097" b="8634"/>
          <a:stretch/>
        </p:blipFill>
        <p:spPr>
          <a:xfrm>
            <a:off x="-1" y="10"/>
            <a:ext cx="12192000" cy="6857989"/>
          </a:xfrm>
          <a:prstGeom prst="rect">
            <a:avLst/>
          </a:prstGeom>
        </p:spPr>
      </p:pic>
      <p:sp>
        <p:nvSpPr>
          <p:cNvPr id="12" name="Rectangle 1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C477B-017E-BD76-3160-57C85F89727D}"/>
              </a:ext>
            </a:extLst>
          </p:cNvPr>
          <p:cNvSpPr>
            <a:spLocks noGrp="1"/>
          </p:cNvSpPr>
          <p:nvPr>
            <p:ph type="ctrTitle"/>
          </p:nvPr>
        </p:nvSpPr>
        <p:spPr>
          <a:xfrm>
            <a:off x="2455401" y="1066800"/>
            <a:ext cx="7272408" cy="2646795"/>
          </a:xfrm>
        </p:spPr>
        <p:txBody>
          <a:bodyPr anchor="b">
            <a:normAutofit/>
          </a:bodyPr>
          <a:lstStyle/>
          <a:p>
            <a:r>
              <a:rPr lang="en-GB" sz="6600" b="1" i="1" u="sng" dirty="0">
                <a:solidFill>
                  <a:srgbClr val="FFFFFF"/>
                </a:solidFill>
              </a:rPr>
              <a:t>Quiz time </a:t>
            </a:r>
          </a:p>
        </p:txBody>
      </p:sp>
      <p:sp>
        <p:nvSpPr>
          <p:cNvPr id="4" name="Subtitle 3">
            <a:extLst>
              <a:ext uri="{FF2B5EF4-FFF2-40B4-BE49-F238E27FC236}">
                <a16:creationId xmlns:a16="http://schemas.microsoft.com/office/drawing/2014/main" id="{9DEBE2C0-CD3B-37AC-0648-717A51BCB6AE}"/>
              </a:ext>
            </a:extLst>
          </p:cNvPr>
          <p:cNvSpPr>
            <a:spLocks noGrp="1"/>
          </p:cNvSpPr>
          <p:nvPr>
            <p:ph type="subTitle" idx="1"/>
          </p:nvPr>
        </p:nvSpPr>
        <p:spPr>
          <a:xfrm>
            <a:off x="3554594" y="4248156"/>
            <a:ext cx="5074022" cy="1257295"/>
          </a:xfrm>
        </p:spPr>
        <p:txBody>
          <a:bodyPr anchor="t">
            <a:noAutofit/>
          </a:bodyPr>
          <a:lstStyle/>
          <a:p>
            <a:r>
              <a:rPr lang="en-GB" sz="2800" dirty="0">
                <a:solidFill>
                  <a:srgbClr val="FFFFFF"/>
                </a:solidFill>
              </a:rPr>
              <a:t>In groups create 1 question for another team in the room regarding everything we have discussed in this part of the session!</a:t>
            </a:r>
          </a:p>
        </p:txBody>
      </p:sp>
      <p:grpSp>
        <p:nvGrpSpPr>
          <p:cNvPr id="14" name="Group 13">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5" name="Rectangle 14">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4915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up with colourful cream">
            <a:extLst>
              <a:ext uri="{FF2B5EF4-FFF2-40B4-BE49-F238E27FC236}">
                <a16:creationId xmlns:a16="http://schemas.microsoft.com/office/drawing/2014/main" id="{66B40559-86CD-5066-4AB0-B68FE8A662F8}"/>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3" name="Rectangle 12">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DCB747B-D113-6B80-DCEB-63BB016E561E}"/>
              </a:ext>
            </a:extLst>
          </p:cNvPr>
          <p:cNvSpPr>
            <a:spLocks noGrp="1"/>
          </p:cNvSpPr>
          <p:nvPr>
            <p:ph type="ctrTitle"/>
          </p:nvPr>
        </p:nvSpPr>
        <p:spPr>
          <a:xfrm>
            <a:off x="2076091" y="2633933"/>
            <a:ext cx="8039818" cy="1643572"/>
          </a:xfrm>
        </p:spPr>
        <p:txBody>
          <a:bodyPr>
            <a:normAutofit/>
          </a:bodyPr>
          <a:lstStyle/>
          <a:p>
            <a:r>
              <a:rPr lang="en-GB" b="1" i="1" u="sng">
                <a:solidFill>
                  <a:srgbClr val="FFFFFF"/>
                </a:solidFill>
              </a:rPr>
              <a:t>Let’s take a break</a:t>
            </a:r>
          </a:p>
        </p:txBody>
      </p:sp>
      <p:sp>
        <p:nvSpPr>
          <p:cNvPr id="5" name="Subtitle 4">
            <a:extLst>
              <a:ext uri="{FF2B5EF4-FFF2-40B4-BE49-F238E27FC236}">
                <a16:creationId xmlns:a16="http://schemas.microsoft.com/office/drawing/2014/main" id="{68E04E87-6EEE-897C-8B5F-91D5DB8E6120}"/>
              </a:ext>
            </a:extLst>
          </p:cNvPr>
          <p:cNvSpPr>
            <a:spLocks noGrp="1"/>
          </p:cNvSpPr>
          <p:nvPr>
            <p:ph type="subTitle" idx="1"/>
          </p:nvPr>
        </p:nvSpPr>
        <p:spPr>
          <a:xfrm>
            <a:off x="1857556" y="5272809"/>
            <a:ext cx="8442384" cy="725018"/>
          </a:xfrm>
        </p:spPr>
        <p:txBody>
          <a:bodyPr>
            <a:normAutofit/>
          </a:bodyPr>
          <a:lstStyle/>
          <a:p>
            <a:r>
              <a:rPr lang="en-GB">
                <a:solidFill>
                  <a:srgbClr val="FFFFFF"/>
                </a:solidFill>
              </a:rPr>
              <a:t>Take 10 minutes and then we will return</a:t>
            </a:r>
          </a:p>
        </p:txBody>
      </p:sp>
      <p:grpSp>
        <p:nvGrpSpPr>
          <p:cNvPr id="15" name="Group 14">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16" name="Rectangle 15">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571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Mechanical Parts">
            <a:extLst>
              <a:ext uri="{FF2B5EF4-FFF2-40B4-BE49-F238E27FC236}">
                <a16:creationId xmlns:a16="http://schemas.microsoft.com/office/drawing/2014/main" id="{A0F0FB77-BED9-78B5-18C7-63DB756DE55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1" y="10"/>
            <a:ext cx="12192000" cy="6857989"/>
          </a:xfrm>
          <a:prstGeom prst="rect">
            <a:avLst/>
          </a:prstGeom>
        </p:spPr>
      </p:pic>
      <p:sp>
        <p:nvSpPr>
          <p:cNvPr id="12" name="Rectangle 1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294736B-A76A-A09C-CF60-C190DD90A71C}"/>
              </a:ext>
            </a:extLst>
          </p:cNvPr>
          <p:cNvSpPr>
            <a:spLocks noGrp="1"/>
          </p:cNvSpPr>
          <p:nvPr>
            <p:ph type="ctrTitle"/>
          </p:nvPr>
        </p:nvSpPr>
        <p:spPr>
          <a:xfrm>
            <a:off x="2455401" y="1066800"/>
            <a:ext cx="7272408" cy="2646795"/>
          </a:xfrm>
        </p:spPr>
        <p:txBody>
          <a:bodyPr anchor="b">
            <a:normAutofit/>
          </a:bodyPr>
          <a:lstStyle/>
          <a:p>
            <a:r>
              <a:rPr lang="en-GB" sz="8000" b="1" i="1" u="sng" dirty="0">
                <a:solidFill>
                  <a:srgbClr val="FFFFFF"/>
                </a:solidFill>
              </a:rPr>
              <a:t>Timing </a:t>
            </a:r>
          </a:p>
        </p:txBody>
      </p:sp>
      <p:grpSp>
        <p:nvGrpSpPr>
          <p:cNvPr id="14" name="Group 13">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5" name="Rectangle 14">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05362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38601-9F73-14DC-082E-B6E87B1BE0D3}"/>
              </a:ext>
            </a:extLst>
          </p:cNvPr>
          <p:cNvSpPr>
            <a:spLocks noGrp="1"/>
          </p:cNvSpPr>
          <p:nvPr>
            <p:ph type="title"/>
          </p:nvPr>
        </p:nvSpPr>
        <p:spPr/>
        <p:txBody>
          <a:bodyPr>
            <a:normAutofit/>
          </a:bodyPr>
          <a:lstStyle/>
          <a:p>
            <a:pPr algn="ctr"/>
            <a:r>
              <a:rPr lang="en-GB" sz="5400" b="1" i="1" u="sng" dirty="0"/>
              <a:t>When does an offer come to an end?</a:t>
            </a:r>
          </a:p>
        </p:txBody>
      </p:sp>
      <p:sp>
        <p:nvSpPr>
          <p:cNvPr id="3" name="Content Placeholder 2">
            <a:extLst>
              <a:ext uri="{FF2B5EF4-FFF2-40B4-BE49-F238E27FC236}">
                <a16:creationId xmlns:a16="http://schemas.microsoft.com/office/drawing/2014/main" id="{32E88834-5E2A-5EA5-8E3E-E9307B630F1C}"/>
              </a:ext>
            </a:extLst>
          </p:cNvPr>
          <p:cNvSpPr>
            <a:spLocks noGrp="1"/>
          </p:cNvSpPr>
          <p:nvPr>
            <p:ph idx="1"/>
          </p:nvPr>
        </p:nvSpPr>
        <p:spPr/>
        <p:txBody>
          <a:bodyPr/>
          <a:lstStyle/>
          <a:p>
            <a:r>
              <a:rPr lang="en-GB" dirty="0"/>
              <a:t>- The offeror can state a specific time. </a:t>
            </a:r>
          </a:p>
          <a:p>
            <a:r>
              <a:rPr lang="en-GB" dirty="0"/>
              <a:t>- The offeror can withdraw.</a:t>
            </a:r>
          </a:p>
          <a:p>
            <a:r>
              <a:rPr lang="en-GB" dirty="0"/>
              <a:t>- If there is no specified time then it will depend on a number of different factors; </a:t>
            </a:r>
          </a:p>
          <a:p>
            <a:r>
              <a:rPr lang="en-GB" dirty="0"/>
              <a:t>             ‘’ The means of communicating the offer were they fast of slow? </a:t>
            </a:r>
          </a:p>
          <a:p>
            <a:r>
              <a:rPr lang="en-GB" dirty="0"/>
              <a:t>             ‘’ What is the subject matter?’’</a:t>
            </a:r>
          </a:p>
          <a:p>
            <a:r>
              <a:rPr lang="en-GB" dirty="0"/>
              <a:t>- Ramsgate Victoria Hotel LTD v Montefiore [1866] – offers/ shares/ 5 months. </a:t>
            </a:r>
          </a:p>
          <a:p>
            <a:endParaRPr lang="en-GB" dirty="0"/>
          </a:p>
        </p:txBody>
      </p:sp>
    </p:spTree>
    <p:extLst>
      <p:ext uri="{BB962C8B-B14F-4D97-AF65-F5344CB8AC3E}">
        <p14:creationId xmlns:p14="http://schemas.microsoft.com/office/powerpoint/2010/main" val="3433574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30A9-4F0D-E252-06E6-8111A5862C54}"/>
              </a:ext>
            </a:extLst>
          </p:cNvPr>
          <p:cNvSpPr>
            <a:spLocks noGrp="1"/>
          </p:cNvSpPr>
          <p:nvPr>
            <p:ph type="title"/>
          </p:nvPr>
        </p:nvSpPr>
        <p:spPr/>
        <p:txBody>
          <a:bodyPr>
            <a:normAutofit/>
          </a:bodyPr>
          <a:lstStyle/>
          <a:p>
            <a:pPr algn="ctr"/>
            <a:r>
              <a:rPr lang="en-GB" sz="5400" b="1" i="1" u="sng" dirty="0"/>
              <a:t>Withdrawal </a:t>
            </a:r>
          </a:p>
        </p:txBody>
      </p:sp>
      <p:sp>
        <p:nvSpPr>
          <p:cNvPr id="3" name="Content Placeholder 2">
            <a:extLst>
              <a:ext uri="{FF2B5EF4-FFF2-40B4-BE49-F238E27FC236}">
                <a16:creationId xmlns:a16="http://schemas.microsoft.com/office/drawing/2014/main" id="{8E9D8AF2-ACC4-7229-0FBD-9965100627F9}"/>
              </a:ext>
            </a:extLst>
          </p:cNvPr>
          <p:cNvSpPr>
            <a:spLocks noGrp="1"/>
          </p:cNvSpPr>
          <p:nvPr>
            <p:ph idx="1"/>
          </p:nvPr>
        </p:nvSpPr>
        <p:spPr/>
        <p:txBody>
          <a:bodyPr/>
          <a:lstStyle/>
          <a:p>
            <a:pPr marL="342900" indent="-342900">
              <a:buFont typeface="Wingdings" panose="05000000000000000000" pitchFamily="2" charset="2"/>
              <a:buChar char="v"/>
            </a:pPr>
            <a:r>
              <a:rPr lang="en-GB" dirty="0"/>
              <a:t>Payne v Cave [1789] – withdrawal at any time before acceptance. </a:t>
            </a:r>
          </a:p>
          <a:p>
            <a:pPr marL="342900" indent="-342900">
              <a:buFont typeface="Wingdings" panose="05000000000000000000" pitchFamily="2" charset="2"/>
              <a:buChar char="v"/>
            </a:pPr>
            <a:r>
              <a:rPr lang="en-GB" dirty="0"/>
              <a:t>Routledge v Grant [1828]. </a:t>
            </a:r>
          </a:p>
          <a:p>
            <a:pPr marL="342900" indent="-342900">
              <a:buFont typeface="Wingdings" panose="05000000000000000000" pitchFamily="2" charset="2"/>
              <a:buChar char="v"/>
            </a:pPr>
            <a:r>
              <a:rPr lang="en-GB"/>
              <a:t>Auctions online and </a:t>
            </a:r>
            <a:r>
              <a:rPr lang="en-GB" dirty="0"/>
              <a:t>Terms of use. </a:t>
            </a:r>
          </a:p>
          <a:p>
            <a:pPr marL="342900" indent="-342900">
              <a:buFont typeface="Wingdings" panose="05000000000000000000" pitchFamily="2" charset="2"/>
              <a:buChar char="v"/>
            </a:pPr>
            <a:r>
              <a:rPr lang="en-GB" dirty="0"/>
              <a:t>Communication that the offer has been removed is key, otherwise the individual may still accept.</a:t>
            </a:r>
          </a:p>
          <a:p>
            <a:pPr marL="342900" indent="-342900">
              <a:buFont typeface="Wingdings" panose="05000000000000000000" pitchFamily="2" charset="2"/>
              <a:buChar char="v"/>
            </a:pPr>
            <a:r>
              <a:rPr lang="en-GB" dirty="0" err="1"/>
              <a:t>Bryne</a:t>
            </a:r>
            <a:r>
              <a:rPr lang="en-GB" dirty="0"/>
              <a:t> v Co v Leon Van </a:t>
            </a:r>
            <a:r>
              <a:rPr lang="en-GB" dirty="0" err="1"/>
              <a:t>Tienhoven</a:t>
            </a:r>
            <a:r>
              <a:rPr lang="en-GB" dirty="0"/>
              <a:t> [1880] – acceptance before communication of withdrawal. </a:t>
            </a:r>
          </a:p>
          <a:p>
            <a:pPr marL="342900" indent="-342900">
              <a:buFont typeface="Wingdings" panose="05000000000000000000" pitchFamily="2" charset="2"/>
              <a:buChar char="v"/>
            </a:pPr>
            <a:r>
              <a:rPr lang="en-GB" dirty="0"/>
              <a:t>Communication still valid in a number of circumstances. </a:t>
            </a:r>
          </a:p>
        </p:txBody>
      </p:sp>
    </p:spTree>
    <p:extLst>
      <p:ext uri="{BB962C8B-B14F-4D97-AF65-F5344CB8AC3E}">
        <p14:creationId xmlns:p14="http://schemas.microsoft.com/office/powerpoint/2010/main" val="363522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6DE0-C959-4C89-7179-1DEFCDEA56E6}"/>
              </a:ext>
            </a:extLst>
          </p:cNvPr>
          <p:cNvSpPr>
            <a:spLocks noGrp="1"/>
          </p:cNvSpPr>
          <p:nvPr>
            <p:ph type="title"/>
          </p:nvPr>
        </p:nvSpPr>
        <p:spPr/>
        <p:txBody>
          <a:bodyPr>
            <a:normAutofit/>
          </a:bodyPr>
          <a:lstStyle/>
          <a:p>
            <a:pPr algn="ctr"/>
            <a:r>
              <a:rPr lang="en-GB" sz="4400" b="1" i="1" u="sng" dirty="0"/>
              <a:t>Offer with options</a:t>
            </a:r>
          </a:p>
        </p:txBody>
      </p:sp>
      <p:sp>
        <p:nvSpPr>
          <p:cNvPr id="3" name="Content Placeholder 2">
            <a:extLst>
              <a:ext uri="{FF2B5EF4-FFF2-40B4-BE49-F238E27FC236}">
                <a16:creationId xmlns:a16="http://schemas.microsoft.com/office/drawing/2014/main" id="{0B5A6355-6FDC-A6A1-D061-C366B4D864FF}"/>
              </a:ext>
            </a:extLst>
          </p:cNvPr>
          <p:cNvSpPr>
            <a:spLocks noGrp="1"/>
          </p:cNvSpPr>
          <p:nvPr>
            <p:ph idx="1"/>
          </p:nvPr>
        </p:nvSpPr>
        <p:spPr/>
        <p:txBody>
          <a:bodyPr/>
          <a:lstStyle/>
          <a:p>
            <a:r>
              <a:rPr lang="en-GB" dirty="0"/>
              <a:t>If there is separate consideration, then the offer can stay open, and the offeror cannot withdraw. </a:t>
            </a:r>
          </a:p>
          <a:p>
            <a:endParaRPr lang="en-GB" dirty="0"/>
          </a:p>
          <a:p>
            <a:r>
              <a:rPr lang="en-GB" dirty="0"/>
              <a:t>Mountford v Scott [1975] - £1 deposit meant that the offeror could not withdraw until the time period had lapsed. </a:t>
            </a:r>
          </a:p>
          <a:p>
            <a:endParaRPr lang="en-GB" dirty="0"/>
          </a:p>
          <a:p>
            <a:endParaRPr lang="en-GB" dirty="0"/>
          </a:p>
        </p:txBody>
      </p:sp>
    </p:spTree>
    <p:extLst>
      <p:ext uri="{BB962C8B-B14F-4D97-AF65-F5344CB8AC3E}">
        <p14:creationId xmlns:p14="http://schemas.microsoft.com/office/powerpoint/2010/main" val="3667231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545AB-3671-9B70-2A9B-21A09D5547FA}"/>
              </a:ext>
            </a:extLst>
          </p:cNvPr>
          <p:cNvSpPr>
            <a:spLocks noGrp="1"/>
          </p:cNvSpPr>
          <p:nvPr>
            <p:ph type="title"/>
          </p:nvPr>
        </p:nvSpPr>
        <p:spPr/>
        <p:txBody>
          <a:bodyPr>
            <a:normAutofit/>
          </a:bodyPr>
          <a:lstStyle/>
          <a:p>
            <a:pPr algn="ctr"/>
            <a:r>
              <a:rPr lang="en-GB" sz="4800" b="1" i="1" u="sng" dirty="0"/>
              <a:t>Others</a:t>
            </a:r>
          </a:p>
        </p:txBody>
      </p:sp>
      <p:sp>
        <p:nvSpPr>
          <p:cNvPr id="3" name="Content Placeholder 2">
            <a:extLst>
              <a:ext uri="{FF2B5EF4-FFF2-40B4-BE49-F238E27FC236}">
                <a16:creationId xmlns:a16="http://schemas.microsoft.com/office/drawing/2014/main" id="{D51D318B-7A21-A201-4F88-AE6CF7704C96}"/>
              </a:ext>
            </a:extLst>
          </p:cNvPr>
          <p:cNvSpPr>
            <a:spLocks noGrp="1"/>
          </p:cNvSpPr>
          <p:nvPr>
            <p:ph idx="1"/>
          </p:nvPr>
        </p:nvSpPr>
        <p:spPr>
          <a:xfrm>
            <a:off x="1028700" y="2161903"/>
            <a:ext cx="10134600" cy="3795722"/>
          </a:xfrm>
        </p:spPr>
        <p:txBody>
          <a:bodyPr>
            <a:normAutofit/>
          </a:bodyPr>
          <a:lstStyle/>
          <a:p>
            <a:r>
              <a:rPr lang="en-GB" dirty="0"/>
              <a:t>- Once the offer is rejected there is no longer an offer. </a:t>
            </a:r>
          </a:p>
          <a:p>
            <a:endParaRPr lang="en-GB" dirty="0"/>
          </a:p>
          <a:p>
            <a:r>
              <a:rPr lang="en-GB" dirty="0"/>
              <a:t>- Counter offer – original contract removed, and a new one is created – Hyde v Wrench (1840) – counteroffer of £950, tried to accept later/ no longer an offer. </a:t>
            </a:r>
          </a:p>
          <a:p>
            <a:endParaRPr lang="en-GB" dirty="0"/>
          </a:p>
          <a:p>
            <a:r>
              <a:rPr lang="en-GB" dirty="0"/>
              <a:t>- Request for information is not a withdrawal.</a:t>
            </a:r>
          </a:p>
          <a:p>
            <a:endParaRPr lang="en-GB" dirty="0"/>
          </a:p>
          <a:p>
            <a:r>
              <a:rPr lang="en-GB" dirty="0"/>
              <a:t>- Pre-Condition – Certain conditions need to be satisfied.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00377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64B59-4B49-38EC-D74E-7966FF1A81DB}"/>
              </a:ext>
            </a:extLst>
          </p:cNvPr>
          <p:cNvSpPr>
            <a:spLocks noGrp="1"/>
          </p:cNvSpPr>
          <p:nvPr>
            <p:ph type="title"/>
          </p:nvPr>
        </p:nvSpPr>
        <p:spPr/>
        <p:txBody>
          <a:bodyPr>
            <a:normAutofit/>
          </a:bodyPr>
          <a:lstStyle/>
          <a:p>
            <a:pPr algn="ctr"/>
            <a:r>
              <a:rPr lang="en-GB" sz="6000" b="1" i="1" u="sng" dirty="0"/>
              <a:t>Research</a:t>
            </a:r>
          </a:p>
        </p:txBody>
      </p:sp>
      <p:sp>
        <p:nvSpPr>
          <p:cNvPr id="3" name="Content Placeholder 2">
            <a:extLst>
              <a:ext uri="{FF2B5EF4-FFF2-40B4-BE49-F238E27FC236}">
                <a16:creationId xmlns:a16="http://schemas.microsoft.com/office/drawing/2014/main" id="{2A30E1BA-1569-D669-557D-4ADA3CA74B27}"/>
              </a:ext>
            </a:extLst>
          </p:cNvPr>
          <p:cNvSpPr>
            <a:spLocks noGrp="1"/>
          </p:cNvSpPr>
          <p:nvPr>
            <p:ph idx="1"/>
          </p:nvPr>
        </p:nvSpPr>
        <p:spPr/>
        <p:txBody>
          <a:bodyPr/>
          <a:lstStyle/>
          <a:p>
            <a:r>
              <a:rPr lang="en-GB" dirty="0"/>
              <a:t>Research the case of; </a:t>
            </a:r>
          </a:p>
          <a:p>
            <a:endParaRPr lang="en-GB" dirty="0"/>
          </a:p>
          <a:p>
            <a:r>
              <a:rPr lang="en-GB" dirty="0"/>
              <a:t>Financing LTD v </a:t>
            </a:r>
            <a:r>
              <a:rPr lang="en-GB" dirty="0" err="1"/>
              <a:t>Stimston</a:t>
            </a:r>
            <a:r>
              <a:rPr lang="en-GB" dirty="0"/>
              <a:t> (1962). </a:t>
            </a:r>
          </a:p>
          <a:p>
            <a:endParaRPr lang="en-GB" dirty="0"/>
          </a:p>
          <a:p>
            <a:r>
              <a:rPr lang="en-GB" dirty="0"/>
              <a:t>Feedback to the class; </a:t>
            </a:r>
          </a:p>
          <a:p>
            <a:endParaRPr lang="en-GB" dirty="0"/>
          </a:p>
          <a:p>
            <a:r>
              <a:rPr lang="en-GB" dirty="0"/>
              <a:t>- Facts. </a:t>
            </a:r>
          </a:p>
          <a:p>
            <a:r>
              <a:rPr lang="en-GB" dirty="0"/>
              <a:t>- Outcome.</a:t>
            </a:r>
          </a:p>
        </p:txBody>
      </p:sp>
    </p:spTree>
    <p:extLst>
      <p:ext uri="{BB962C8B-B14F-4D97-AF65-F5344CB8AC3E}">
        <p14:creationId xmlns:p14="http://schemas.microsoft.com/office/powerpoint/2010/main" val="1869684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87CAE-CC28-8C25-4DE1-330590B88B5E}"/>
              </a:ext>
            </a:extLst>
          </p:cNvPr>
          <p:cNvSpPr>
            <a:spLocks noGrp="1"/>
          </p:cNvSpPr>
          <p:nvPr>
            <p:ph type="title"/>
          </p:nvPr>
        </p:nvSpPr>
        <p:spPr/>
        <p:txBody>
          <a:bodyPr>
            <a:normAutofit/>
          </a:bodyPr>
          <a:lstStyle/>
          <a:p>
            <a:pPr algn="ctr"/>
            <a:r>
              <a:rPr lang="en-GB" sz="5400" b="1" i="1" u="sng" dirty="0"/>
              <a:t>Death of the offeror </a:t>
            </a:r>
          </a:p>
        </p:txBody>
      </p:sp>
      <p:sp>
        <p:nvSpPr>
          <p:cNvPr id="3" name="Content Placeholder 2">
            <a:extLst>
              <a:ext uri="{FF2B5EF4-FFF2-40B4-BE49-F238E27FC236}">
                <a16:creationId xmlns:a16="http://schemas.microsoft.com/office/drawing/2014/main" id="{C3250AA6-07C9-485E-F0D6-46B0FD73D6F5}"/>
              </a:ext>
            </a:extLst>
          </p:cNvPr>
          <p:cNvSpPr>
            <a:spLocks noGrp="1"/>
          </p:cNvSpPr>
          <p:nvPr>
            <p:ph idx="1"/>
          </p:nvPr>
        </p:nvSpPr>
        <p:spPr/>
        <p:txBody>
          <a:bodyPr/>
          <a:lstStyle/>
          <a:p>
            <a:pPr>
              <a:lnSpc>
                <a:spcPct val="200000"/>
              </a:lnSpc>
            </a:pPr>
            <a:r>
              <a:rPr lang="en-GB" dirty="0"/>
              <a:t>Lapses if the offeror dies and the offeree known as about it. </a:t>
            </a:r>
          </a:p>
          <a:p>
            <a:pPr>
              <a:lnSpc>
                <a:spcPct val="200000"/>
              </a:lnSpc>
            </a:pPr>
            <a:r>
              <a:rPr lang="en-GB" dirty="0"/>
              <a:t>Does not lapse if the offeror dies and the offeree does not know as about it. </a:t>
            </a:r>
          </a:p>
          <a:p>
            <a:pPr>
              <a:lnSpc>
                <a:spcPct val="200000"/>
              </a:lnSpc>
            </a:pPr>
            <a:r>
              <a:rPr lang="en-GB" dirty="0"/>
              <a:t>In the above case it is individual who is responsible for the offerors items who would carry out the obligation of the contract. </a:t>
            </a:r>
          </a:p>
          <a:p>
            <a:pPr>
              <a:lnSpc>
                <a:spcPct val="200000"/>
              </a:lnSpc>
            </a:pPr>
            <a:r>
              <a:rPr lang="en-GB" dirty="0"/>
              <a:t>Specific such as a painting then the offer lapses. </a:t>
            </a:r>
          </a:p>
          <a:p>
            <a:endParaRPr lang="en-GB" dirty="0"/>
          </a:p>
        </p:txBody>
      </p:sp>
    </p:spTree>
    <p:extLst>
      <p:ext uri="{BB962C8B-B14F-4D97-AF65-F5344CB8AC3E}">
        <p14:creationId xmlns:p14="http://schemas.microsoft.com/office/powerpoint/2010/main" val="4293575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73EB2-5030-0F15-B7B8-A971272A2611}"/>
              </a:ext>
            </a:extLst>
          </p:cNvPr>
          <p:cNvSpPr>
            <a:spLocks noGrp="1"/>
          </p:cNvSpPr>
          <p:nvPr>
            <p:ph type="title"/>
          </p:nvPr>
        </p:nvSpPr>
        <p:spPr/>
        <p:txBody>
          <a:bodyPr>
            <a:normAutofit/>
          </a:bodyPr>
          <a:lstStyle/>
          <a:p>
            <a:pPr algn="ctr"/>
            <a:r>
              <a:rPr lang="en-GB" sz="5400" b="1" i="1" u="sng" dirty="0"/>
              <a:t>Unilateral contract</a:t>
            </a:r>
          </a:p>
        </p:txBody>
      </p:sp>
      <p:sp>
        <p:nvSpPr>
          <p:cNvPr id="3" name="Content Placeholder 2">
            <a:extLst>
              <a:ext uri="{FF2B5EF4-FFF2-40B4-BE49-F238E27FC236}">
                <a16:creationId xmlns:a16="http://schemas.microsoft.com/office/drawing/2014/main" id="{D58A6096-C892-F934-A600-FE0F255BA434}"/>
              </a:ext>
            </a:extLst>
          </p:cNvPr>
          <p:cNvSpPr>
            <a:spLocks noGrp="1"/>
          </p:cNvSpPr>
          <p:nvPr>
            <p:ph idx="1"/>
          </p:nvPr>
        </p:nvSpPr>
        <p:spPr/>
        <p:txBody>
          <a:bodyPr>
            <a:normAutofit lnSpcReduction="10000"/>
          </a:bodyPr>
          <a:lstStyle/>
          <a:p>
            <a:r>
              <a:rPr lang="en-GB" dirty="0"/>
              <a:t>Once the acceptance by performing their part of the contract has been completed no withdrawal can take place. </a:t>
            </a:r>
          </a:p>
          <a:p>
            <a:endParaRPr lang="en-GB" dirty="0"/>
          </a:p>
          <a:p>
            <a:r>
              <a:rPr lang="en-GB" dirty="0"/>
              <a:t>Errington v Errington [1952] </a:t>
            </a:r>
          </a:p>
          <a:p>
            <a:endParaRPr lang="en-GB" dirty="0"/>
          </a:p>
          <a:p>
            <a:r>
              <a:rPr lang="en-GB" dirty="0"/>
              <a:t>Luxor (Eastbourne) LTD v Cooper [1941] – commission for sale, could withdraw before sale even if the individual had made an effort to find a buyer. </a:t>
            </a:r>
          </a:p>
          <a:p>
            <a:endParaRPr lang="en-GB" dirty="0"/>
          </a:p>
          <a:p>
            <a:r>
              <a:rPr lang="en-GB" dirty="0"/>
              <a:t>If you have done everything in your power to ensure that people know that the offer is revoked then it will be classed as withdrawn. </a:t>
            </a:r>
          </a:p>
        </p:txBody>
      </p:sp>
    </p:spTree>
    <p:extLst>
      <p:ext uri="{BB962C8B-B14F-4D97-AF65-F5344CB8AC3E}">
        <p14:creationId xmlns:p14="http://schemas.microsoft.com/office/powerpoint/2010/main" val="3615200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Animated Wall Clock">
            <a:extLst>
              <a:ext uri="{FF2B5EF4-FFF2-40B4-BE49-F238E27FC236}">
                <a16:creationId xmlns:a16="http://schemas.microsoft.com/office/drawing/2014/main" id="{AC9D664C-455C-932D-D483-76419B2DC7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1" y="10"/>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2E5B3FA-1B5C-967D-4784-3E9322BC9103}"/>
              </a:ext>
            </a:extLst>
          </p:cNvPr>
          <p:cNvSpPr>
            <a:spLocks noGrp="1"/>
          </p:cNvSpPr>
          <p:nvPr>
            <p:ph type="ctrTitle"/>
          </p:nvPr>
        </p:nvSpPr>
        <p:spPr>
          <a:xfrm>
            <a:off x="2455401" y="1066800"/>
            <a:ext cx="7272408" cy="2646795"/>
          </a:xfrm>
        </p:spPr>
        <p:txBody>
          <a:bodyPr anchor="b">
            <a:normAutofit/>
          </a:bodyPr>
          <a:lstStyle/>
          <a:p>
            <a:r>
              <a:rPr lang="en-GB">
                <a:solidFill>
                  <a:srgbClr val="FFFFFF"/>
                </a:solidFill>
              </a:rPr>
              <a:t>Quiz time</a:t>
            </a:r>
          </a:p>
        </p:txBody>
      </p:sp>
      <p:sp>
        <p:nvSpPr>
          <p:cNvPr id="5" name="Subtitle 4">
            <a:extLst>
              <a:ext uri="{FF2B5EF4-FFF2-40B4-BE49-F238E27FC236}">
                <a16:creationId xmlns:a16="http://schemas.microsoft.com/office/drawing/2014/main" id="{AE8C2C96-A84B-C14A-E3E3-E2804F263FA8}"/>
              </a:ext>
            </a:extLst>
          </p:cNvPr>
          <p:cNvSpPr>
            <a:spLocks noGrp="1"/>
          </p:cNvSpPr>
          <p:nvPr>
            <p:ph type="subTitle" idx="1"/>
          </p:nvPr>
        </p:nvSpPr>
        <p:spPr>
          <a:xfrm>
            <a:off x="3558988" y="4876803"/>
            <a:ext cx="5074022" cy="1257295"/>
          </a:xfrm>
        </p:spPr>
        <p:txBody>
          <a:bodyPr anchor="t">
            <a:normAutofit/>
          </a:bodyPr>
          <a:lstStyle/>
          <a:p>
            <a:r>
              <a:rPr lang="en-GB">
                <a:solidFill>
                  <a:srgbClr val="FFFFFF"/>
                </a:solidFill>
              </a:rPr>
              <a:t>Now I will quiz you on!</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8728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Bird's Eye View Of People Walking">
            <a:extLst>
              <a:ext uri="{FF2B5EF4-FFF2-40B4-BE49-F238E27FC236}">
                <a16:creationId xmlns:a16="http://schemas.microsoft.com/office/drawing/2014/main" id="{42D8B469-0A2D-4E96-4657-CE1AE137D70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1" y="10"/>
            <a:ext cx="12192000" cy="6857989"/>
          </a:xfrm>
          <a:prstGeom prst="rect">
            <a:avLst/>
          </a:prstGeom>
        </p:spPr>
      </p:pic>
      <p:sp>
        <p:nvSpPr>
          <p:cNvPr id="12" name="Rectangle 1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8FAE752-5996-3088-4A86-B54DB20D8E99}"/>
              </a:ext>
            </a:extLst>
          </p:cNvPr>
          <p:cNvSpPr>
            <a:spLocks noGrp="1"/>
          </p:cNvSpPr>
          <p:nvPr>
            <p:ph type="ctrTitle"/>
          </p:nvPr>
        </p:nvSpPr>
        <p:spPr>
          <a:xfrm>
            <a:off x="2455401" y="1066800"/>
            <a:ext cx="7272408" cy="2646795"/>
          </a:xfrm>
        </p:spPr>
        <p:txBody>
          <a:bodyPr anchor="b">
            <a:normAutofit/>
          </a:bodyPr>
          <a:lstStyle/>
          <a:p>
            <a:r>
              <a:rPr lang="en-GB" b="1" i="1" u="sng">
                <a:solidFill>
                  <a:srgbClr val="FFFFFF"/>
                </a:solidFill>
              </a:rPr>
              <a:t>Acceptance</a:t>
            </a:r>
          </a:p>
        </p:txBody>
      </p:sp>
      <p:grpSp>
        <p:nvGrpSpPr>
          <p:cNvPr id="14" name="Group 13">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5" name="Rectangle 14">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1491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144B9-3279-F4C9-D483-2701C0C0FD22}"/>
              </a:ext>
            </a:extLst>
          </p:cNvPr>
          <p:cNvSpPr>
            <a:spLocks noGrp="1"/>
          </p:cNvSpPr>
          <p:nvPr>
            <p:ph type="title"/>
          </p:nvPr>
        </p:nvSpPr>
        <p:spPr/>
        <p:txBody>
          <a:bodyPr>
            <a:normAutofit/>
          </a:bodyPr>
          <a:lstStyle/>
          <a:p>
            <a:pPr algn="ctr"/>
            <a:r>
              <a:rPr lang="en-GB" sz="5400" b="1" i="1" u="sng" dirty="0"/>
              <a:t>Acceptance</a:t>
            </a:r>
          </a:p>
        </p:txBody>
      </p:sp>
      <p:sp>
        <p:nvSpPr>
          <p:cNvPr id="3" name="Content Placeholder 2">
            <a:extLst>
              <a:ext uri="{FF2B5EF4-FFF2-40B4-BE49-F238E27FC236}">
                <a16:creationId xmlns:a16="http://schemas.microsoft.com/office/drawing/2014/main" id="{0A56DCA8-D8B0-E0B5-AC65-7673A9B0923E}"/>
              </a:ext>
            </a:extLst>
          </p:cNvPr>
          <p:cNvSpPr>
            <a:spLocks noGrp="1"/>
          </p:cNvSpPr>
          <p:nvPr>
            <p:ph idx="1"/>
          </p:nvPr>
        </p:nvSpPr>
        <p:spPr/>
        <p:txBody>
          <a:bodyPr>
            <a:normAutofit fontScale="92500" lnSpcReduction="10000"/>
          </a:bodyPr>
          <a:lstStyle/>
          <a:p>
            <a:pPr>
              <a:lnSpc>
                <a:spcPct val="200000"/>
              </a:lnSpc>
            </a:pPr>
            <a:r>
              <a:rPr lang="en-GB" dirty="0"/>
              <a:t>- Offer and Acceptance is needed for agreement. </a:t>
            </a:r>
          </a:p>
          <a:p>
            <a:pPr>
              <a:lnSpc>
                <a:spcPct val="200000"/>
              </a:lnSpc>
            </a:pPr>
            <a:r>
              <a:rPr lang="en-GB" dirty="0"/>
              <a:t>- Agree to all the terms – </a:t>
            </a:r>
            <a:r>
              <a:rPr lang="en-GB" dirty="0" err="1"/>
              <a:t>Tinn</a:t>
            </a:r>
            <a:r>
              <a:rPr lang="en-GB" dirty="0"/>
              <a:t> v Hoffman (1873) – counteroffer.</a:t>
            </a:r>
          </a:p>
          <a:p>
            <a:pPr>
              <a:lnSpc>
                <a:spcPct val="200000"/>
              </a:lnSpc>
            </a:pPr>
            <a:r>
              <a:rPr lang="en-GB" dirty="0"/>
              <a:t>- Can be done in many ways such as; </a:t>
            </a:r>
          </a:p>
          <a:p>
            <a:pPr>
              <a:lnSpc>
                <a:spcPct val="200000"/>
              </a:lnSpc>
            </a:pPr>
            <a:r>
              <a:rPr lang="en-GB" dirty="0"/>
              <a:t>- Conduct </a:t>
            </a:r>
          </a:p>
          <a:p>
            <a:pPr>
              <a:lnSpc>
                <a:spcPct val="200000"/>
              </a:lnSpc>
            </a:pPr>
            <a:r>
              <a:rPr lang="en-GB" dirty="0"/>
              <a:t>- Writing </a:t>
            </a:r>
          </a:p>
          <a:p>
            <a:pPr>
              <a:lnSpc>
                <a:spcPct val="200000"/>
              </a:lnSpc>
            </a:pPr>
            <a:r>
              <a:rPr lang="en-GB" dirty="0"/>
              <a:t>- Orally.</a:t>
            </a:r>
          </a:p>
        </p:txBody>
      </p:sp>
    </p:spTree>
    <p:extLst>
      <p:ext uri="{BB962C8B-B14F-4D97-AF65-F5344CB8AC3E}">
        <p14:creationId xmlns:p14="http://schemas.microsoft.com/office/powerpoint/2010/main" val="1106098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1CD38-5885-D38C-DDAF-0721232B5928}"/>
              </a:ext>
            </a:extLst>
          </p:cNvPr>
          <p:cNvSpPr>
            <a:spLocks noGrp="1"/>
          </p:cNvSpPr>
          <p:nvPr>
            <p:ph type="title"/>
          </p:nvPr>
        </p:nvSpPr>
        <p:spPr/>
        <p:txBody>
          <a:bodyPr>
            <a:normAutofit/>
          </a:bodyPr>
          <a:lstStyle/>
          <a:p>
            <a:pPr algn="ctr"/>
            <a:r>
              <a:rPr lang="en-GB" sz="4800" b="1" i="1" u="sng" dirty="0"/>
              <a:t>Continued</a:t>
            </a:r>
          </a:p>
        </p:txBody>
      </p:sp>
      <p:sp>
        <p:nvSpPr>
          <p:cNvPr id="3" name="Content Placeholder 2">
            <a:extLst>
              <a:ext uri="{FF2B5EF4-FFF2-40B4-BE49-F238E27FC236}">
                <a16:creationId xmlns:a16="http://schemas.microsoft.com/office/drawing/2014/main" id="{CE8949C9-D5B5-871B-8FC4-D06A2E50A771}"/>
              </a:ext>
            </a:extLst>
          </p:cNvPr>
          <p:cNvSpPr>
            <a:spLocks noGrp="1"/>
          </p:cNvSpPr>
          <p:nvPr>
            <p:ph idx="1"/>
          </p:nvPr>
        </p:nvSpPr>
        <p:spPr/>
        <p:txBody>
          <a:bodyPr/>
          <a:lstStyle/>
          <a:p>
            <a:r>
              <a:rPr lang="en-GB" dirty="0"/>
              <a:t>- Offers must be communicated. </a:t>
            </a:r>
          </a:p>
          <a:p>
            <a:r>
              <a:rPr lang="en-GB" dirty="0"/>
              <a:t>- Unilateral contract – by conduct.</a:t>
            </a:r>
          </a:p>
        </p:txBody>
      </p:sp>
    </p:spTree>
    <p:extLst>
      <p:ext uri="{BB962C8B-B14F-4D97-AF65-F5344CB8AC3E}">
        <p14:creationId xmlns:p14="http://schemas.microsoft.com/office/powerpoint/2010/main" val="840993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0CC2-ACEA-2F12-419B-02C1E7E2329F}"/>
              </a:ext>
            </a:extLst>
          </p:cNvPr>
          <p:cNvSpPr>
            <a:spLocks noGrp="1"/>
          </p:cNvSpPr>
          <p:nvPr>
            <p:ph type="title"/>
          </p:nvPr>
        </p:nvSpPr>
        <p:spPr/>
        <p:txBody>
          <a:bodyPr>
            <a:normAutofit/>
          </a:bodyPr>
          <a:lstStyle/>
          <a:p>
            <a:pPr algn="ctr"/>
            <a:r>
              <a:rPr lang="en-GB" sz="4400" b="1" i="1" u="sng" dirty="0"/>
              <a:t>Negotiations between companies</a:t>
            </a:r>
          </a:p>
        </p:txBody>
      </p:sp>
      <p:sp>
        <p:nvSpPr>
          <p:cNvPr id="3" name="Content Placeholder 2">
            <a:extLst>
              <a:ext uri="{FF2B5EF4-FFF2-40B4-BE49-F238E27FC236}">
                <a16:creationId xmlns:a16="http://schemas.microsoft.com/office/drawing/2014/main" id="{43A3F699-E9FC-13D5-90C9-82BD42F309E6}"/>
              </a:ext>
            </a:extLst>
          </p:cNvPr>
          <p:cNvSpPr>
            <a:spLocks noGrp="1"/>
          </p:cNvSpPr>
          <p:nvPr>
            <p:ph idx="1"/>
          </p:nvPr>
        </p:nvSpPr>
        <p:spPr/>
        <p:txBody>
          <a:bodyPr/>
          <a:lstStyle/>
          <a:p>
            <a:r>
              <a:rPr lang="en-GB" dirty="0"/>
              <a:t>- Between companies it would be more difficult to establish when an offer has been accepted. </a:t>
            </a:r>
          </a:p>
          <a:p>
            <a:r>
              <a:rPr lang="en-GB" dirty="0"/>
              <a:t>- Because of the passing of forms back and forth. </a:t>
            </a:r>
          </a:p>
          <a:p>
            <a:r>
              <a:rPr lang="en-GB" dirty="0"/>
              <a:t>- Judges on last shot – once the conduct has been carried out that is classed as acceptance. </a:t>
            </a:r>
          </a:p>
          <a:p>
            <a:r>
              <a:rPr lang="en-GB" dirty="0"/>
              <a:t>Key cases; </a:t>
            </a:r>
          </a:p>
          <a:p>
            <a:pPr marL="457200" indent="-457200">
              <a:buAutoNum type="arabicPeriod"/>
            </a:pPr>
            <a:r>
              <a:rPr lang="en-GB" dirty="0"/>
              <a:t>Butler Machine Tool LTD v EX ALL O Corp (England) LTD. </a:t>
            </a:r>
          </a:p>
          <a:p>
            <a:pPr marL="457200" indent="-457200">
              <a:buAutoNum type="arabicPeriod"/>
            </a:pPr>
            <a:r>
              <a:rPr lang="en-GB" dirty="0"/>
              <a:t>British Road services v Arthur v Crutchley and co LTD [2010] </a:t>
            </a:r>
          </a:p>
          <a:p>
            <a:pPr marL="457200" indent="-457200">
              <a:buAutoNum type="arabicPeriod"/>
            </a:pPr>
            <a:r>
              <a:rPr lang="en-GB" dirty="0"/>
              <a:t>GHSP incorporated v AB Electronic LTD [2010] </a:t>
            </a:r>
          </a:p>
        </p:txBody>
      </p:sp>
    </p:spTree>
    <p:extLst>
      <p:ext uri="{BB962C8B-B14F-4D97-AF65-F5344CB8AC3E}">
        <p14:creationId xmlns:p14="http://schemas.microsoft.com/office/powerpoint/2010/main" val="1506958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F1332-9E96-6ED8-FEC4-E5306255C864}"/>
              </a:ext>
            </a:extLst>
          </p:cNvPr>
          <p:cNvSpPr>
            <a:spLocks noGrp="1"/>
          </p:cNvSpPr>
          <p:nvPr>
            <p:ph type="ctrTitle"/>
          </p:nvPr>
        </p:nvSpPr>
        <p:spPr>
          <a:xfrm>
            <a:off x="1082340" y="1066800"/>
            <a:ext cx="3931320" cy="2267193"/>
          </a:xfrm>
        </p:spPr>
        <p:txBody>
          <a:bodyPr>
            <a:normAutofit/>
          </a:bodyPr>
          <a:lstStyle/>
          <a:p>
            <a:r>
              <a:rPr lang="en-GB" sz="2600" b="1" i="1" u="sng"/>
              <a:t>Communicating acceptance</a:t>
            </a:r>
          </a:p>
        </p:txBody>
      </p:sp>
      <p:sp>
        <p:nvSpPr>
          <p:cNvPr id="3" name="Content Placeholder 2">
            <a:extLst>
              <a:ext uri="{FF2B5EF4-FFF2-40B4-BE49-F238E27FC236}">
                <a16:creationId xmlns:a16="http://schemas.microsoft.com/office/drawing/2014/main" id="{ECBE4345-1BE1-6773-E284-8508D3CAD734}"/>
              </a:ext>
            </a:extLst>
          </p:cNvPr>
          <p:cNvSpPr>
            <a:spLocks noGrp="1"/>
          </p:cNvSpPr>
          <p:nvPr>
            <p:ph type="subTitle" idx="1"/>
          </p:nvPr>
        </p:nvSpPr>
        <p:spPr>
          <a:xfrm>
            <a:off x="1082340" y="4327781"/>
            <a:ext cx="3931321" cy="1033669"/>
          </a:xfrm>
        </p:spPr>
        <p:txBody>
          <a:bodyPr>
            <a:normAutofit/>
          </a:bodyPr>
          <a:lstStyle/>
          <a:p>
            <a:pPr>
              <a:lnSpc>
                <a:spcPct val="90000"/>
              </a:lnSpc>
            </a:pPr>
            <a:r>
              <a:rPr lang="en-GB" sz="1700"/>
              <a:t>- The acceptance has to be communicated. </a:t>
            </a:r>
          </a:p>
          <a:p>
            <a:pPr>
              <a:lnSpc>
                <a:spcPct val="90000"/>
              </a:lnSpc>
            </a:pPr>
            <a:r>
              <a:rPr lang="en-GB" sz="1700"/>
              <a:t>- Let’s take a look at each type of acceptance in turn. </a:t>
            </a:r>
          </a:p>
        </p:txBody>
      </p:sp>
      <p:pic>
        <p:nvPicPr>
          <p:cNvPr id="7" name="Graphic 6" descr="Handshake">
            <a:extLst>
              <a:ext uri="{FF2B5EF4-FFF2-40B4-BE49-F238E27FC236}">
                <a16:creationId xmlns:a16="http://schemas.microsoft.com/office/drawing/2014/main" id="{55AE89E8-EBE7-ADA4-1A4F-83B71EE0DE7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67432" y="723900"/>
            <a:ext cx="5429236" cy="5429236"/>
          </a:xfrm>
          <a:prstGeom prst="rect">
            <a:avLst/>
          </a:prstGeom>
        </p:spPr>
      </p:pic>
      <p:grpSp>
        <p:nvGrpSpPr>
          <p:cNvPr id="14" name="Group 13">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3871114"/>
            <a:ext cx="867485" cy="115439"/>
            <a:chOff x="8910933" y="1861308"/>
            <a:chExt cx="867485" cy="115439"/>
          </a:xfrm>
        </p:grpSpPr>
        <p:sp>
          <p:nvSpPr>
            <p:cNvPr id="15" name="Rectangle 14">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17608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D330C-C958-6E99-C60E-D94DE0224B08}"/>
              </a:ext>
            </a:extLst>
          </p:cNvPr>
          <p:cNvSpPr>
            <a:spLocks noGrp="1"/>
          </p:cNvSpPr>
          <p:nvPr>
            <p:ph type="title"/>
          </p:nvPr>
        </p:nvSpPr>
        <p:spPr/>
        <p:txBody>
          <a:bodyPr>
            <a:normAutofit/>
          </a:bodyPr>
          <a:lstStyle/>
          <a:p>
            <a:pPr algn="ctr"/>
            <a:r>
              <a:rPr lang="en-GB" sz="4800" b="1" i="1" u="sng" dirty="0"/>
              <a:t>Key cases </a:t>
            </a:r>
          </a:p>
        </p:txBody>
      </p:sp>
      <p:sp>
        <p:nvSpPr>
          <p:cNvPr id="3" name="Content Placeholder 2">
            <a:extLst>
              <a:ext uri="{FF2B5EF4-FFF2-40B4-BE49-F238E27FC236}">
                <a16:creationId xmlns:a16="http://schemas.microsoft.com/office/drawing/2014/main" id="{AA5B9280-41A4-CDC4-296D-C5ECB8339F13}"/>
              </a:ext>
            </a:extLst>
          </p:cNvPr>
          <p:cNvSpPr>
            <a:spLocks noGrp="1"/>
          </p:cNvSpPr>
          <p:nvPr>
            <p:ph idx="1"/>
          </p:nvPr>
        </p:nvSpPr>
        <p:spPr/>
        <p:txBody>
          <a:bodyPr/>
          <a:lstStyle/>
          <a:p>
            <a:r>
              <a:rPr lang="en-GB" b="1" i="1" u="sng" dirty="0"/>
              <a:t>Felt house v Bindley </a:t>
            </a:r>
            <a:r>
              <a:rPr lang="en-GB" dirty="0"/>
              <a:t>[1862]: Uncle wanted to buy the horse and said that if he did not hear anymore, he will consider the offer accepted. Actioner sold it my accident. No valid contract because it was unclear whether there was agreement. </a:t>
            </a:r>
          </a:p>
          <a:p>
            <a:endParaRPr lang="en-GB" dirty="0"/>
          </a:p>
          <a:p>
            <a:r>
              <a:rPr lang="en-GB" dirty="0"/>
              <a:t>Silence does not mean acceptance. </a:t>
            </a:r>
          </a:p>
          <a:p>
            <a:endParaRPr lang="en-GB" dirty="0"/>
          </a:p>
          <a:p>
            <a:r>
              <a:rPr lang="en-GB" dirty="0"/>
              <a:t>Acceptance has to be given by someone who is able to give it.</a:t>
            </a:r>
          </a:p>
          <a:p>
            <a:endParaRPr lang="en-GB" dirty="0"/>
          </a:p>
          <a:p>
            <a:r>
              <a:rPr lang="en-GB" dirty="0"/>
              <a:t>Sometimes the communication of acceptance can be set aside…. </a:t>
            </a:r>
          </a:p>
          <a:p>
            <a:endParaRPr lang="en-GB" dirty="0"/>
          </a:p>
        </p:txBody>
      </p:sp>
    </p:spTree>
    <p:extLst>
      <p:ext uri="{BB962C8B-B14F-4D97-AF65-F5344CB8AC3E}">
        <p14:creationId xmlns:p14="http://schemas.microsoft.com/office/powerpoint/2010/main" val="33606293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6CF4C-1D9A-217E-F84B-1CE58345D6B6}"/>
              </a:ext>
            </a:extLst>
          </p:cNvPr>
          <p:cNvSpPr>
            <a:spLocks noGrp="1"/>
          </p:cNvSpPr>
          <p:nvPr>
            <p:ph type="title"/>
          </p:nvPr>
        </p:nvSpPr>
        <p:spPr/>
        <p:txBody>
          <a:bodyPr>
            <a:normAutofit/>
          </a:bodyPr>
          <a:lstStyle/>
          <a:p>
            <a:r>
              <a:rPr lang="en-GB" sz="4800" b="1" i="1" u="sng" dirty="0"/>
              <a:t>When can communication be set aside?</a:t>
            </a:r>
          </a:p>
        </p:txBody>
      </p:sp>
      <p:sp>
        <p:nvSpPr>
          <p:cNvPr id="3" name="Content Placeholder 2">
            <a:extLst>
              <a:ext uri="{FF2B5EF4-FFF2-40B4-BE49-F238E27FC236}">
                <a16:creationId xmlns:a16="http://schemas.microsoft.com/office/drawing/2014/main" id="{9DABE93E-A28B-96DF-C887-D8FA22EEE34B}"/>
              </a:ext>
            </a:extLst>
          </p:cNvPr>
          <p:cNvSpPr>
            <a:spLocks noGrp="1"/>
          </p:cNvSpPr>
          <p:nvPr>
            <p:ph idx="1"/>
          </p:nvPr>
        </p:nvSpPr>
        <p:spPr/>
        <p:txBody>
          <a:bodyPr>
            <a:normAutofit fontScale="92500"/>
          </a:bodyPr>
          <a:lstStyle/>
          <a:p>
            <a:r>
              <a:rPr lang="en-GB" dirty="0"/>
              <a:t>- Key case is Carlill v Carbolic smoke ball. </a:t>
            </a:r>
          </a:p>
          <a:p>
            <a:r>
              <a:rPr lang="en-GB" dirty="0"/>
              <a:t>- Acceptance by post. </a:t>
            </a:r>
          </a:p>
          <a:p>
            <a:r>
              <a:rPr lang="en-GB" dirty="0"/>
              <a:t>- Acceptance takes place as soon as the letter is posted – Adam v Lindsell [1818]</a:t>
            </a:r>
          </a:p>
          <a:p>
            <a:r>
              <a:rPr lang="en-GB" dirty="0"/>
              <a:t>- Exceptions – Holwell Securities LTD v Hughes (1974) – acceptance needed to be in writing – never reached the individual – therefore no postal rule. </a:t>
            </a:r>
          </a:p>
          <a:p>
            <a:r>
              <a:rPr lang="en-GB" dirty="0"/>
              <a:t>- Entores v Miles Far East Corporation – Telex – instant communication. </a:t>
            </a:r>
          </a:p>
          <a:p>
            <a:r>
              <a:rPr lang="en-GB" dirty="0"/>
              <a:t>- </a:t>
            </a:r>
            <a:r>
              <a:rPr lang="en-GB" dirty="0" err="1"/>
              <a:t>Brinkibon</a:t>
            </a:r>
            <a:r>
              <a:rPr lang="en-GB" dirty="0"/>
              <a:t> v </a:t>
            </a:r>
            <a:r>
              <a:rPr lang="en-GB" dirty="0" err="1"/>
              <a:t>Stahag</a:t>
            </a:r>
            <a:r>
              <a:rPr lang="en-GB" dirty="0"/>
              <a:t> Stahl 1983 – Telex – within working hours. </a:t>
            </a:r>
          </a:p>
          <a:p>
            <a:r>
              <a:rPr lang="en-GB" dirty="0"/>
              <a:t>- Mondial Shipping and Chartering BV v Astarte Shipping LTD – next working day if sent at midnight. </a:t>
            </a:r>
          </a:p>
          <a:p>
            <a:r>
              <a:rPr lang="en-GB" dirty="0"/>
              <a:t> </a:t>
            </a:r>
          </a:p>
        </p:txBody>
      </p:sp>
    </p:spTree>
    <p:extLst>
      <p:ext uri="{BB962C8B-B14F-4D97-AF65-F5344CB8AC3E}">
        <p14:creationId xmlns:p14="http://schemas.microsoft.com/office/powerpoint/2010/main" val="1958748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EDC80-C6A2-AA65-AC66-14656F930D2D}"/>
              </a:ext>
            </a:extLst>
          </p:cNvPr>
          <p:cNvSpPr>
            <a:spLocks noGrp="1"/>
          </p:cNvSpPr>
          <p:nvPr>
            <p:ph type="title"/>
          </p:nvPr>
        </p:nvSpPr>
        <p:spPr/>
        <p:txBody>
          <a:bodyPr>
            <a:normAutofit/>
          </a:bodyPr>
          <a:lstStyle/>
          <a:p>
            <a:pPr algn="ctr"/>
            <a:r>
              <a:rPr lang="en-GB" sz="4800" b="1" i="1" u="sng" dirty="0"/>
              <a:t>Issues with the postal rule?</a:t>
            </a:r>
          </a:p>
        </p:txBody>
      </p:sp>
      <p:sp>
        <p:nvSpPr>
          <p:cNvPr id="3" name="Content Placeholder 2">
            <a:extLst>
              <a:ext uri="{FF2B5EF4-FFF2-40B4-BE49-F238E27FC236}">
                <a16:creationId xmlns:a16="http://schemas.microsoft.com/office/drawing/2014/main" id="{A089A2EC-BB58-DA27-2D4E-14FAB6294102}"/>
              </a:ext>
            </a:extLst>
          </p:cNvPr>
          <p:cNvSpPr>
            <a:spLocks noGrp="1"/>
          </p:cNvSpPr>
          <p:nvPr>
            <p:ph idx="1"/>
          </p:nvPr>
        </p:nvSpPr>
        <p:spPr/>
        <p:txBody>
          <a:bodyPr/>
          <a:lstStyle/>
          <a:p>
            <a:r>
              <a:rPr lang="en-GB" dirty="0"/>
              <a:t>- Allows for acceptance before revocation. </a:t>
            </a:r>
          </a:p>
          <a:p>
            <a:r>
              <a:rPr lang="en-GB" dirty="0"/>
              <a:t>- Acceptance happens even if the other party never receives a reply. </a:t>
            </a:r>
          </a:p>
          <a:p>
            <a:r>
              <a:rPr lang="en-GB" dirty="0"/>
              <a:t>- Revoke cannot be done via a quicker method once the postal rule has been established (Before acceptance).</a:t>
            </a:r>
          </a:p>
        </p:txBody>
      </p:sp>
    </p:spTree>
    <p:extLst>
      <p:ext uri="{BB962C8B-B14F-4D97-AF65-F5344CB8AC3E}">
        <p14:creationId xmlns:p14="http://schemas.microsoft.com/office/powerpoint/2010/main" val="41734949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C4FED-6D8D-2595-228C-D585F8A7CD3D}"/>
              </a:ext>
            </a:extLst>
          </p:cNvPr>
          <p:cNvSpPr>
            <a:spLocks noGrp="1"/>
          </p:cNvSpPr>
          <p:nvPr>
            <p:ph type="title"/>
          </p:nvPr>
        </p:nvSpPr>
        <p:spPr/>
        <p:txBody>
          <a:bodyPr>
            <a:normAutofit/>
          </a:bodyPr>
          <a:lstStyle/>
          <a:p>
            <a:pPr algn="ctr"/>
            <a:r>
              <a:rPr lang="en-GB" sz="4800" b="1" i="1" u="sng" dirty="0"/>
              <a:t>By Conduct</a:t>
            </a:r>
          </a:p>
        </p:txBody>
      </p:sp>
      <p:sp>
        <p:nvSpPr>
          <p:cNvPr id="3" name="Content Placeholder 2">
            <a:extLst>
              <a:ext uri="{FF2B5EF4-FFF2-40B4-BE49-F238E27FC236}">
                <a16:creationId xmlns:a16="http://schemas.microsoft.com/office/drawing/2014/main" id="{D5A4E46F-BDA3-7F2A-0ECD-44D0687FE6F8}"/>
              </a:ext>
            </a:extLst>
          </p:cNvPr>
          <p:cNvSpPr>
            <a:spLocks noGrp="1"/>
          </p:cNvSpPr>
          <p:nvPr>
            <p:ph idx="1"/>
          </p:nvPr>
        </p:nvSpPr>
        <p:spPr/>
        <p:txBody>
          <a:bodyPr>
            <a:normAutofit fontScale="92500" lnSpcReduction="20000"/>
          </a:bodyPr>
          <a:lstStyle/>
          <a:p>
            <a:r>
              <a:rPr lang="en-GB" dirty="0"/>
              <a:t>Where both parties simply start holding up their side of the contract. </a:t>
            </a:r>
          </a:p>
          <a:p>
            <a:endParaRPr lang="en-GB" dirty="0"/>
          </a:p>
          <a:p>
            <a:r>
              <a:rPr lang="en-GB" dirty="0" err="1"/>
              <a:t>Brogden</a:t>
            </a:r>
            <a:r>
              <a:rPr lang="en-GB" dirty="0"/>
              <a:t> v Metropolitan Railway [1877] – both parties carried out their side of the contract.</a:t>
            </a:r>
          </a:p>
          <a:p>
            <a:endParaRPr lang="en-GB" dirty="0"/>
          </a:p>
          <a:p>
            <a:r>
              <a:rPr lang="en-GB" dirty="0" err="1"/>
              <a:t>Pickfords</a:t>
            </a:r>
            <a:r>
              <a:rPr lang="en-GB" dirty="0"/>
              <a:t> Ltd v Celestica Ltd [2003] – Celestica offer accepted.  </a:t>
            </a:r>
          </a:p>
          <a:p>
            <a:endParaRPr lang="en-GB" dirty="0"/>
          </a:p>
          <a:p>
            <a:r>
              <a:rPr lang="en-GB" dirty="0"/>
              <a:t>We find this in our above discussion of a unilateral contract. </a:t>
            </a:r>
          </a:p>
          <a:p>
            <a:endParaRPr lang="en-GB" dirty="0"/>
          </a:p>
          <a:p>
            <a:r>
              <a:rPr lang="en-GB" dirty="0"/>
              <a:t>If you did not hear the agreement because of your own conduct can be classed as a valid contract – Entores (1955)</a:t>
            </a:r>
          </a:p>
        </p:txBody>
      </p:sp>
    </p:spTree>
    <p:extLst>
      <p:ext uri="{BB962C8B-B14F-4D97-AF65-F5344CB8AC3E}">
        <p14:creationId xmlns:p14="http://schemas.microsoft.com/office/powerpoint/2010/main" val="2580283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and blue background&#10;&#10;Description automatically generated">
            <a:extLst>
              <a:ext uri="{FF2B5EF4-FFF2-40B4-BE49-F238E27FC236}">
                <a16:creationId xmlns:a16="http://schemas.microsoft.com/office/drawing/2014/main" id="{4C8FEC72-74AC-95DB-FA7F-9688FEEE5E68}"/>
              </a:ext>
            </a:extLst>
          </p:cNvPr>
          <p:cNvPicPr>
            <a:picLocks noChangeAspect="1"/>
          </p:cNvPicPr>
          <p:nvPr/>
        </p:nvPicPr>
        <p:blipFill rotWithShape="1">
          <a:blip r:embed="rId2">
            <a:alphaModFix/>
          </a:blip>
          <a:srcRect t="28522" b="15228"/>
          <a:stretch/>
        </p:blipFill>
        <p:spPr>
          <a:xfrm>
            <a:off x="-1" y="10"/>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8F0CBB6-7B9A-E600-7BD2-63D4FA3FBC00}"/>
              </a:ext>
            </a:extLst>
          </p:cNvPr>
          <p:cNvSpPr>
            <a:spLocks noGrp="1"/>
          </p:cNvSpPr>
          <p:nvPr>
            <p:ph type="ctrTitle"/>
          </p:nvPr>
        </p:nvSpPr>
        <p:spPr>
          <a:xfrm>
            <a:off x="2455401" y="1066800"/>
            <a:ext cx="7272408" cy="2646795"/>
          </a:xfrm>
        </p:spPr>
        <p:txBody>
          <a:bodyPr anchor="b">
            <a:normAutofit/>
          </a:bodyPr>
          <a:lstStyle/>
          <a:p>
            <a:r>
              <a:rPr lang="en-GB" b="1" i="1" u="sng" dirty="0">
                <a:solidFill>
                  <a:srgbClr val="FFFFFF"/>
                </a:solidFill>
              </a:rPr>
              <a:t>We will continue and complete our discussion surrounding acceptance next week!</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7320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191E377-3C4E-4C42-B42C-858169F3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colorful papers flying in the air&#10;&#10;Description automatically generated">
            <a:extLst>
              <a:ext uri="{FF2B5EF4-FFF2-40B4-BE49-F238E27FC236}">
                <a16:creationId xmlns:a16="http://schemas.microsoft.com/office/drawing/2014/main" id="{1123E79D-B2BC-BE8E-2B7A-FA32CBDC5BC7}"/>
              </a:ext>
            </a:extLst>
          </p:cNvPr>
          <p:cNvPicPr>
            <a:picLocks noChangeAspect="1"/>
          </p:cNvPicPr>
          <p:nvPr/>
        </p:nvPicPr>
        <p:blipFill rotWithShape="1">
          <a:blip r:embed="rId2">
            <a:alphaModFix amt="41000"/>
          </a:blip>
          <a:srcRect l="11111"/>
          <a:stretch/>
        </p:blipFill>
        <p:spPr>
          <a:xfrm>
            <a:off x="-1" y="1"/>
            <a:ext cx="12192001" cy="6857999"/>
          </a:xfrm>
          <a:prstGeom prst="rect">
            <a:avLst/>
          </a:prstGeom>
        </p:spPr>
      </p:pic>
      <p:sp>
        <p:nvSpPr>
          <p:cNvPr id="4" name="Title 3">
            <a:extLst>
              <a:ext uri="{FF2B5EF4-FFF2-40B4-BE49-F238E27FC236}">
                <a16:creationId xmlns:a16="http://schemas.microsoft.com/office/drawing/2014/main" id="{CBEB9739-9EF6-7CC5-AE4E-848D7898EDC4}"/>
              </a:ext>
            </a:extLst>
          </p:cNvPr>
          <p:cNvSpPr>
            <a:spLocks noGrp="1"/>
          </p:cNvSpPr>
          <p:nvPr>
            <p:ph type="ctrTitle"/>
          </p:nvPr>
        </p:nvSpPr>
        <p:spPr>
          <a:xfrm>
            <a:off x="2455401" y="1066801"/>
            <a:ext cx="7272408" cy="2077328"/>
          </a:xfrm>
          <a:effectLst>
            <a:outerShdw blurRad="38100" dist="12700" dir="2700000" algn="tl" rotWithShape="0">
              <a:prstClr val="black">
                <a:alpha val="40000"/>
              </a:prstClr>
            </a:outerShdw>
          </a:effectLst>
        </p:spPr>
        <p:txBody>
          <a:bodyPr anchor="b">
            <a:normAutofit/>
          </a:bodyPr>
          <a:lstStyle/>
          <a:p>
            <a:r>
              <a:rPr lang="en-GB">
                <a:solidFill>
                  <a:schemeClr val="bg1"/>
                </a:solidFill>
              </a:rPr>
              <a:t>Let’s take a break</a:t>
            </a:r>
          </a:p>
        </p:txBody>
      </p:sp>
      <p:sp>
        <p:nvSpPr>
          <p:cNvPr id="5" name="Subtitle 4">
            <a:extLst>
              <a:ext uri="{FF2B5EF4-FFF2-40B4-BE49-F238E27FC236}">
                <a16:creationId xmlns:a16="http://schemas.microsoft.com/office/drawing/2014/main" id="{BA7D86A7-1F5B-F53D-8543-AF71EC4DD90D}"/>
              </a:ext>
            </a:extLst>
          </p:cNvPr>
          <p:cNvSpPr>
            <a:spLocks noGrp="1"/>
          </p:cNvSpPr>
          <p:nvPr>
            <p:ph type="subTitle" idx="1"/>
          </p:nvPr>
        </p:nvSpPr>
        <p:spPr>
          <a:xfrm>
            <a:off x="3558988" y="4876803"/>
            <a:ext cx="5074022" cy="1257295"/>
          </a:xfrm>
          <a:effectLst>
            <a:outerShdw blurRad="38100" dist="12700" dir="2700000" algn="tl" rotWithShape="0">
              <a:prstClr val="black">
                <a:alpha val="40000"/>
              </a:prstClr>
            </a:outerShdw>
          </a:effectLst>
        </p:spPr>
        <p:txBody>
          <a:bodyPr anchor="t">
            <a:normAutofit/>
          </a:bodyPr>
          <a:lstStyle/>
          <a:p>
            <a:r>
              <a:rPr lang="en-GB">
                <a:solidFill>
                  <a:schemeClr val="bg1"/>
                </a:solidFill>
              </a:rPr>
              <a:t>Take 10 mins and then we will return</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650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B9AD5-8515-110B-579A-7B2C8CCDC262}"/>
              </a:ext>
            </a:extLst>
          </p:cNvPr>
          <p:cNvSpPr>
            <a:spLocks noGrp="1"/>
          </p:cNvSpPr>
          <p:nvPr>
            <p:ph type="title"/>
          </p:nvPr>
        </p:nvSpPr>
        <p:spPr/>
        <p:txBody>
          <a:bodyPr>
            <a:normAutofit/>
          </a:bodyPr>
          <a:lstStyle/>
          <a:p>
            <a:pPr algn="ctr"/>
            <a:r>
              <a:rPr lang="en-GB" sz="7200" b="1" i="1" u="sng" dirty="0"/>
              <a:t>Create</a:t>
            </a:r>
          </a:p>
        </p:txBody>
      </p:sp>
      <p:sp>
        <p:nvSpPr>
          <p:cNvPr id="3" name="Content Placeholder 2">
            <a:extLst>
              <a:ext uri="{FF2B5EF4-FFF2-40B4-BE49-F238E27FC236}">
                <a16:creationId xmlns:a16="http://schemas.microsoft.com/office/drawing/2014/main" id="{5827185E-F669-0E3F-AC8C-E92CA0336D9E}"/>
              </a:ext>
            </a:extLst>
          </p:cNvPr>
          <p:cNvSpPr>
            <a:spLocks noGrp="1"/>
          </p:cNvSpPr>
          <p:nvPr>
            <p:ph idx="1"/>
          </p:nvPr>
        </p:nvSpPr>
        <p:spPr/>
        <p:txBody>
          <a:bodyPr/>
          <a:lstStyle/>
          <a:p>
            <a:r>
              <a:rPr lang="en-GB" dirty="0"/>
              <a:t>- Mind map. </a:t>
            </a:r>
          </a:p>
          <a:p>
            <a:endParaRPr lang="en-GB" dirty="0"/>
          </a:p>
          <a:p>
            <a:r>
              <a:rPr lang="en-GB" dirty="0"/>
              <a:t>- Offer and acceptance. </a:t>
            </a:r>
          </a:p>
          <a:p>
            <a:endParaRPr lang="en-GB" dirty="0"/>
          </a:p>
          <a:p>
            <a:r>
              <a:rPr lang="en-GB" dirty="0"/>
              <a:t>- Email it to me once completed if you are creating it on a computer. </a:t>
            </a:r>
          </a:p>
          <a:p>
            <a:endParaRPr lang="en-GB" dirty="0"/>
          </a:p>
          <a:p>
            <a:r>
              <a:rPr lang="en-GB" dirty="0"/>
              <a:t>- 20 mins to create and the prepare to feedback to the class. </a:t>
            </a:r>
          </a:p>
        </p:txBody>
      </p:sp>
    </p:spTree>
    <p:extLst>
      <p:ext uri="{BB962C8B-B14F-4D97-AF65-F5344CB8AC3E}">
        <p14:creationId xmlns:p14="http://schemas.microsoft.com/office/powerpoint/2010/main" val="2864417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Floating Numbers And Letters On Top Of A Book">
            <a:extLst>
              <a:ext uri="{FF2B5EF4-FFF2-40B4-BE49-F238E27FC236}">
                <a16:creationId xmlns:a16="http://schemas.microsoft.com/office/drawing/2014/main" id="{E2815DEF-A7E7-1EF8-1CC4-BB5D02FBA33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0" y="11"/>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6D80ADD-DE6A-5058-5BE0-CF179F77E552}"/>
              </a:ext>
            </a:extLst>
          </p:cNvPr>
          <p:cNvSpPr>
            <a:spLocks noGrp="1"/>
          </p:cNvSpPr>
          <p:nvPr>
            <p:ph type="ctrTitle"/>
          </p:nvPr>
        </p:nvSpPr>
        <p:spPr>
          <a:xfrm>
            <a:off x="-1" y="782205"/>
            <a:ext cx="4274583" cy="2646795"/>
          </a:xfrm>
        </p:spPr>
        <p:txBody>
          <a:bodyPr anchor="b">
            <a:normAutofit/>
          </a:bodyPr>
          <a:lstStyle/>
          <a:p>
            <a:r>
              <a:rPr lang="en-GB" b="1" i="1" u="sng" dirty="0">
                <a:solidFill>
                  <a:srgbClr val="FF7C80"/>
                </a:solidFill>
              </a:rPr>
              <a:t>Referencing case law and legislation</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5487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Question mark against red wall">
            <a:extLst>
              <a:ext uri="{FF2B5EF4-FFF2-40B4-BE49-F238E27FC236}">
                <a16:creationId xmlns:a16="http://schemas.microsoft.com/office/drawing/2014/main" id="{44DB2E96-70FB-CE26-2666-10AD99173B89}"/>
              </a:ext>
            </a:extLst>
          </p:cNvPr>
          <p:cNvPicPr>
            <a:picLocks noChangeAspect="1"/>
          </p:cNvPicPr>
          <p:nvPr/>
        </p:nvPicPr>
        <p:blipFill rotWithShape="1">
          <a:blip r:embed="rId2"/>
          <a:srcRect b="7025"/>
          <a:stretch/>
        </p:blipFill>
        <p:spPr>
          <a:xfrm>
            <a:off x="20" y="10"/>
            <a:ext cx="12191980" cy="6857991"/>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22295-C9A9-BAD8-2664-D792218E3575}"/>
              </a:ext>
            </a:extLst>
          </p:cNvPr>
          <p:cNvSpPr>
            <a:spLocks noGrp="1"/>
          </p:cNvSpPr>
          <p:nvPr>
            <p:ph type="title"/>
          </p:nvPr>
        </p:nvSpPr>
        <p:spPr>
          <a:xfrm>
            <a:off x="1038883" y="1000366"/>
            <a:ext cx="3995397" cy="1239627"/>
          </a:xfrm>
        </p:spPr>
        <p:txBody>
          <a:bodyPr anchor="b">
            <a:normAutofit/>
          </a:bodyPr>
          <a:lstStyle/>
          <a:p>
            <a:pPr algn="ctr"/>
            <a:r>
              <a:rPr lang="en-GB" b="1" i="1" u="sng"/>
              <a:t>Activity</a:t>
            </a:r>
          </a:p>
        </p:txBody>
      </p:sp>
      <p:sp>
        <p:nvSpPr>
          <p:cNvPr id="3" name="Content Placeholder 2">
            <a:extLst>
              <a:ext uri="{FF2B5EF4-FFF2-40B4-BE49-F238E27FC236}">
                <a16:creationId xmlns:a16="http://schemas.microsoft.com/office/drawing/2014/main" id="{FE146ABA-E80D-D703-CDBB-1EB1CEE4C8A4}"/>
              </a:ext>
            </a:extLst>
          </p:cNvPr>
          <p:cNvSpPr>
            <a:spLocks noGrp="1"/>
          </p:cNvSpPr>
          <p:nvPr>
            <p:ph idx="1"/>
          </p:nvPr>
        </p:nvSpPr>
        <p:spPr>
          <a:xfrm>
            <a:off x="1038883" y="2884395"/>
            <a:ext cx="3950677" cy="2469140"/>
          </a:xfrm>
        </p:spPr>
        <p:txBody>
          <a:bodyPr>
            <a:normAutofit/>
          </a:bodyPr>
          <a:lstStyle/>
          <a:p>
            <a:pPr algn="ctr">
              <a:lnSpc>
                <a:spcPct val="100000"/>
              </a:lnSpc>
            </a:pPr>
            <a:r>
              <a:rPr lang="en-GB" sz="1700"/>
              <a:t>- In groups create 5 questions for another group in the room. </a:t>
            </a:r>
          </a:p>
          <a:p>
            <a:pPr algn="ctr">
              <a:lnSpc>
                <a:spcPct val="100000"/>
              </a:lnSpc>
            </a:pPr>
            <a:endParaRPr lang="en-GB" sz="1700"/>
          </a:p>
          <a:p>
            <a:pPr algn="ctr">
              <a:lnSpc>
                <a:spcPct val="100000"/>
              </a:lnSpc>
            </a:pPr>
            <a:r>
              <a:rPr lang="en-GB" sz="1700"/>
              <a:t>- 10 minutes to create. </a:t>
            </a:r>
          </a:p>
          <a:p>
            <a:pPr algn="ctr">
              <a:lnSpc>
                <a:spcPct val="100000"/>
              </a:lnSpc>
            </a:pPr>
            <a:endParaRPr lang="en-GB" sz="1700"/>
          </a:p>
          <a:p>
            <a:pPr algn="ctr">
              <a:lnSpc>
                <a:spcPct val="100000"/>
              </a:lnSpc>
            </a:pPr>
            <a:r>
              <a:rPr lang="en-GB" sz="1700"/>
              <a:t>- Then you will choose which group you ask the question too. </a:t>
            </a:r>
          </a:p>
        </p:txBody>
      </p:sp>
      <p:grpSp>
        <p:nvGrpSpPr>
          <p:cNvPr id="23" name="Group 2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722311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6A73BD09-4D72-011B-EBCD-B4785528FF96}"/>
              </a:ext>
            </a:extLst>
          </p:cNvPr>
          <p:cNvPicPr>
            <a:picLocks noChangeAspect="1"/>
          </p:cNvPicPr>
          <p:nvPr/>
        </p:nvPicPr>
        <p:blipFill rotWithShape="1">
          <a:blip r:embed="rId2">
            <a:alphaModFix amt="40000"/>
          </a:blip>
          <a:srcRect t="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8037A70D-31AD-D410-CDF4-E41D59748AF9}"/>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sz="5400" b="1" i="1" u="sng" dirty="0">
                <a:solidFill>
                  <a:schemeClr val="tx1"/>
                </a:solidFill>
              </a:rPr>
              <a:t>Summary</a:t>
            </a:r>
          </a:p>
        </p:txBody>
      </p:sp>
      <p:sp>
        <p:nvSpPr>
          <p:cNvPr id="3" name="Content Placeholder 2">
            <a:extLst>
              <a:ext uri="{FF2B5EF4-FFF2-40B4-BE49-F238E27FC236}">
                <a16:creationId xmlns:a16="http://schemas.microsoft.com/office/drawing/2014/main" id="{D57F185A-D89B-13E3-DD2B-4B32806AE586}"/>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r>
              <a:rPr lang="en-GB">
                <a:solidFill>
                  <a:schemeClr val="tx1"/>
                </a:solidFill>
              </a:rPr>
              <a:t>- Offer. </a:t>
            </a:r>
          </a:p>
          <a:p>
            <a:pPr algn="ctr"/>
            <a:endParaRPr lang="en-GB">
              <a:solidFill>
                <a:schemeClr val="tx1"/>
              </a:solidFill>
            </a:endParaRPr>
          </a:p>
          <a:p>
            <a:pPr algn="ctr"/>
            <a:r>
              <a:rPr lang="en-GB">
                <a:solidFill>
                  <a:schemeClr val="tx1"/>
                </a:solidFill>
              </a:rPr>
              <a:t>- Acceptance</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22889093"/>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1">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33">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49" name="Rectangle 34">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6" name="Straight Connector 35">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50" name="Rectangle 3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27" descr="Magnifying glass on clear background">
            <a:extLst>
              <a:ext uri="{FF2B5EF4-FFF2-40B4-BE49-F238E27FC236}">
                <a16:creationId xmlns:a16="http://schemas.microsoft.com/office/drawing/2014/main" id="{C38BB5D3-B33F-93F5-8A76-EBCED589B447}"/>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52"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 name="Group 42">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45191" y="4550150"/>
            <a:ext cx="867485" cy="115439"/>
            <a:chOff x="8910933" y="1861308"/>
            <a:chExt cx="867485" cy="115439"/>
          </a:xfrm>
        </p:grpSpPr>
        <p:sp>
          <p:nvSpPr>
            <p:cNvPr id="44" name="Rectangle 43">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08A200A-2DEC-EB19-8A0D-8A44215AA052}"/>
              </a:ext>
            </a:extLst>
          </p:cNvPr>
          <p:cNvSpPr>
            <a:spLocks noGrp="1"/>
          </p:cNvSpPr>
          <p:nvPr>
            <p:ph type="title"/>
          </p:nvPr>
        </p:nvSpPr>
        <p:spPr>
          <a:xfrm>
            <a:off x="1437857"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Thank you!</a:t>
            </a:r>
            <a:br>
              <a:rPr lang="en-US" sz="2800" kern="1200" cap="all" spc="390" baseline="0">
                <a:solidFill>
                  <a:schemeClr val="tx2"/>
                </a:solidFill>
                <a:latin typeface="+mj-lt"/>
                <a:ea typeface="+mj-ea"/>
                <a:cs typeface="+mj-cs"/>
              </a:rPr>
            </a:br>
            <a:r>
              <a:rPr lang="en-US" sz="2800" kern="1200" cap="all" spc="390" baseline="0">
                <a:solidFill>
                  <a:schemeClr val="tx2"/>
                </a:solidFill>
                <a:latin typeface="+mj-lt"/>
                <a:ea typeface="+mj-ea"/>
                <a:cs typeface="+mj-cs"/>
              </a:rPr>
              <a:t>Any Questions?</a:t>
            </a:r>
          </a:p>
        </p:txBody>
      </p:sp>
    </p:spTree>
    <p:extLst>
      <p:ext uri="{BB962C8B-B14F-4D97-AF65-F5344CB8AC3E}">
        <p14:creationId xmlns:p14="http://schemas.microsoft.com/office/powerpoint/2010/main" val="265961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dorn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3227</Words>
  <Application>Microsoft Office PowerPoint</Application>
  <PresentationFormat>Widescreen</PresentationFormat>
  <Paragraphs>298</Paragraphs>
  <Slides>43</Slides>
  <Notes>10</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Bembo</vt:lpstr>
      <vt:lpstr>Calibri</vt:lpstr>
      <vt:lpstr>Wingdings</vt:lpstr>
      <vt:lpstr>AdornVTI</vt:lpstr>
      <vt:lpstr>Contract law </vt:lpstr>
      <vt:lpstr>Content </vt:lpstr>
      <vt:lpstr>Aims and Learning Objectives </vt:lpstr>
      <vt:lpstr>Quiz time</vt:lpstr>
      <vt:lpstr>Agreement continued</vt:lpstr>
      <vt:lpstr>Continued</vt:lpstr>
      <vt:lpstr>Invitation to treat </vt:lpstr>
      <vt:lpstr>Continued</vt:lpstr>
      <vt:lpstr>Continued</vt:lpstr>
      <vt:lpstr>Continued</vt:lpstr>
      <vt:lpstr>Continued</vt:lpstr>
      <vt:lpstr>Transport</vt:lpstr>
      <vt:lpstr>Others</vt:lpstr>
      <vt:lpstr>Research activity</vt:lpstr>
      <vt:lpstr>Vending machines</vt:lpstr>
      <vt:lpstr>Activity</vt:lpstr>
      <vt:lpstr>Quiz time </vt:lpstr>
      <vt:lpstr>Let’s take a break</vt:lpstr>
      <vt:lpstr>Timing </vt:lpstr>
      <vt:lpstr>When does an offer come to an end?</vt:lpstr>
      <vt:lpstr>Withdrawal </vt:lpstr>
      <vt:lpstr>Offer with options</vt:lpstr>
      <vt:lpstr>Others</vt:lpstr>
      <vt:lpstr>Research</vt:lpstr>
      <vt:lpstr>Death of the offeror </vt:lpstr>
      <vt:lpstr>Unilateral contract</vt:lpstr>
      <vt:lpstr>Quiz time</vt:lpstr>
      <vt:lpstr>Acceptance</vt:lpstr>
      <vt:lpstr>Acceptance</vt:lpstr>
      <vt:lpstr>Continued</vt:lpstr>
      <vt:lpstr>Negotiations between companies</vt:lpstr>
      <vt:lpstr>Communicating acceptance</vt:lpstr>
      <vt:lpstr>Key cases </vt:lpstr>
      <vt:lpstr>When can communication be set aside?</vt:lpstr>
      <vt:lpstr>Issues with the postal rule?</vt:lpstr>
      <vt:lpstr>By Conduct</vt:lpstr>
      <vt:lpstr>We will continue and complete our discussion surrounding acceptance next week!</vt:lpstr>
      <vt:lpstr>Let’s take a break</vt:lpstr>
      <vt:lpstr>Create</vt:lpstr>
      <vt:lpstr>Referencing case law and legislation</vt:lpstr>
      <vt:lpstr>Activity</vt:lpstr>
      <vt:lpstr>Summary</vt:lpstr>
      <vt:lpstr>Thank you!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Zita Draper</dc:creator>
  <cp:lastModifiedBy>Zita Draper</cp:lastModifiedBy>
  <cp:revision>4</cp:revision>
  <dcterms:created xsi:type="dcterms:W3CDTF">2023-07-28T16:48:17Z</dcterms:created>
  <dcterms:modified xsi:type="dcterms:W3CDTF">2024-02-13T12:31:26Z</dcterms:modified>
</cp:coreProperties>
</file>