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7" r:id="rId4"/>
    <p:sldId id="264" r:id="rId5"/>
    <p:sldId id="275" r:id="rId6"/>
    <p:sldId id="261" r:id="rId7"/>
    <p:sldId id="262" r:id="rId8"/>
    <p:sldId id="259" r:id="rId9"/>
    <p:sldId id="265" r:id="rId10"/>
    <p:sldId id="266" r:id="rId11"/>
    <p:sldId id="272" r:id="rId12"/>
    <p:sldId id="267" r:id="rId13"/>
    <p:sldId id="273" r:id="rId14"/>
    <p:sldId id="278" r:id="rId15"/>
    <p:sldId id="279" r:id="rId16"/>
    <p:sldId id="276" r:id="rId17"/>
    <p:sldId id="27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1308" y="-2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591B7C9-6414-4867-91B9-41C91B48A03D}"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57078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591B7C9-6414-4867-91B9-41C91B48A03D}"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809798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91B7C9-6414-4867-91B9-41C91B48A03D}"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1300565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591B7C9-6414-4867-91B9-41C91B48A03D}"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2933034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591B7C9-6414-4867-91B9-41C91B48A03D}"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1045884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591B7C9-6414-4867-91B9-41C91B48A03D}" type="datetimeFigureOut">
              <a:rPr lang="en-GB" smtClean="0"/>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3303776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91B7C9-6414-4867-91B9-41C91B48A03D}" type="datetimeFigureOut">
              <a:rPr lang="en-GB" smtClean="0"/>
              <a:t>24/05/2019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4239967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91B7C9-6414-4867-91B9-41C91B48A03D}"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2145088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91B7C9-6414-4867-91B9-41C91B48A03D}"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717788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591B7C9-6414-4867-91B9-41C91B48A03D}"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1256369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591B7C9-6414-4867-91B9-41C91B48A03D}"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733436-4BEC-4DC8-91F9-B09502043BA9}" type="slidenum">
              <a:rPr lang="en-GB" smtClean="0"/>
              <a:t>‹#›</a:t>
            </a:fld>
            <a:endParaRPr lang="en-GB"/>
          </a:p>
        </p:txBody>
      </p:sp>
    </p:spTree>
    <p:extLst>
      <p:ext uri="{BB962C8B-B14F-4D97-AF65-F5344CB8AC3E}">
        <p14:creationId xmlns:p14="http://schemas.microsoft.com/office/powerpoint/2010/main" val="3237682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91B7C9-6414-4867-91B9-41C91B48A03D}" type="datetimeFigureOut">
              <a:rPr lang="en-GB" smtClean="0"/>
              <a:t>24/05/2019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733436-4BEC-4DC8-91F9-B09502043BA9}" type="slidenum">
              <a:rPr lang="en-GB" smtClean="0"/>
              <a:t>‹#›</a:t>
            </a:fld>
            <a:endParaRPr lang="en-GB"/>
          </a:p>
        </p:txBody>
      </p:sp>
    </p:spTree>
    <p:extLst>
      <p:ext uri="{BB962C8B-B14F-4D97-AF65-F5344CB8AC3E}">
        <p14:creationId xmlns:p14="http://schemas.microsoft.com/office/powerpoint/2010/main" val="849269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784649"/>
            <a:ext cx="7772400" cy="1470025"/>
          </a:xfrm>
        </p:spPr>
        <p:txBody>
          <a:bodyPr/>
          <a:lstStyle/>
          <a:p>
            <a:r>
              <a:rPr lang="en-GB" dirty="0" err="1" smtClean="0"/>
              <a:t>Artúr</a:t>
            </a:r>
            <a:endParaRPr lang="en-GB" dirty="0"/>
          </a:p>
        </p:txBody>
      </p:sp>
      <p:sp>
        <p:nvSpPr>
          <p:cNvPr id="3" name="Subtitle 2"/>
          <p:cNvSpPr>
            <a:spLocks noGrp="1"/>
          </p:cNvSpPr>
          <p:nvPr>
            <p:ph type="subTitle" idx="1"/>
          </p:nvPr>
        </p:nvSpPr>
        <p:spPr>
          <a:xfrm>
            <a:off x="0" y="4988768"/>
            <a:ext cx="9144000" cy="1752600"/>
          </a:xfrm>
        </p:spPr>
        <p:txBody>
          <a:bodyPr/>
          <a:lstStyle/>
          <a:p>
            <a:r>
              <a:rPr lang="en-GB" dirty="0" smtClean="0"/>
              <a:t>The </a:t>
            </a:r>
            <a:r>
              <a:rPr lang="en-GB" dirty="0" err="1" smtClean="0"/>
              <a:t>Cambro</a:t>
            </a:r>
            <a:r>
              <a:rPr lang="en-GB" dirty="0" smtClean="0"/>
              <a:t>-Gaelic Arthur(s) Reconsidered</a:t>
            </a:r>
            <a:endParaRPr lang="en-GB" dirty="0"/>
          </a:p>
        </p:txBody>
      </p:sp>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5298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6726"/>
            <a:ext cx="8229600" cy="1143000"/>
          </a:xfrm>
        </p:spPr>
        <p:txBody>
          <a:bodyPr/>
          <a:lstStyle/>
          <a:p>
            <a:endParaRPr lang="en-GB"/>
          </a:p>
        </p:txBody>
      </p:sp>
      <p:sp>
        <p:nvSpPr>
          <p:cNvPr id="3" name="Content Placeholder 2"/>
          <p:cNvSpPr>
            <a:spLocks noGrp="1"/>
          </p:cNvSpPr>
          <p:nvPr>
            <p:ph idx="1"/>
          </p:nvPr>
        </p:nvSpPr>
        <p:spPr>
          <a:xfrm>
            <a:off x="1166936" y="2215405"/>
            <a:ext cx="8229600" cy="4525963"/>
          </a:xfrm>
        </p:spPr>
        <p:txBody>
          <a:bodyPr/>
          <a:lstStyle/>
          <a:p>
            <a:endParaRPr lang="en-GB" dirty="0"/>
          </a:p>
        </p:txBody>
      </p:sp>
      <p:pic>
        <p:nvPicPr>
          <p:cNvPr id="5"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000" y="869519"/>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lumMod val="50000"/>
                </a:schemeClr>
              </a:solidFill>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721" y="1215867"/>
            <a:ext cx="3874649"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4561656" y="3306558"/>
            <a:ext cx="288032" cy="276999"/>
          </a:xfrm>
          <a:prstGeom prst="rect">
            <a:avLst/>
          </a:prstGeom>
          <a:noFill/>
        </p:spPr>
        <p:txBody>
          <a:bodyPr wrap="square" rtlCol="0">
            <a:spAutoFit/>
          </a:bodyPr>
          <a:lstStyle/>
          <a:p>
            <a:r>
              <a:rPr lang="en-GB" sz="1200" b="1" dirty="0" smtClean="0">
                <a:solidFill>
                  <a:srgbClr val="FF0000"/>
                </a:solidFill>
              </a:rPr>
              <a:t>A</a:t>
            </a:r>
            <a:endParaRPr lang="en-GB" sz="1200" b="1" dirty="0">
              <a:solidFill>
                <a:srgbClr val="FF0000"/>
              </a:solidFill>
            </a:endParaRPr>
          </a:p>
        </p:txBody>
      </p:sp>
      <p:sp>
        <p:nvSpPr>
          <p:cNvPr id="9" name="TextBox 8"/>
          <p:cNvSpPr txBox="1"/>
          <p:nvPr/>
        </p:nvSpPr>
        <p:spPr>
          <a:xfrm>
            <a:off x="4849688" y="2935485"/>
            <a:ext cx="288032" cy="276999"/>
          </a:xfrm>
          <a:prstGeom prst="rect">
            <a:avLst/>
          </a:prstGeom>
          <a:noFill/>
        </p:spPr>
        <p:txBody>
          <a:bodyPr wrap="square" rtlCol="0">
            <a:spAutoFit/>
          </a:bodyPr>
          <a:lstStyle/>
          <a:p>
            <a:r>
              <a:rPr lang="en-GB" sz="1200" b="1" dirty="0" smtClean="0">
                <a:solidFill>
                  <a:srgbClr val="FF0000"/>
                </a:solidFill>
              </a:rPr>
              <a:t>A</a:t>
            </a:r>
            <a:endParaRPr lang="en-GB" sz="1200" b="1" dirty="0">
              <a:solidFill>
                <a:srgbClr val="FF0000"/>
              </a:solidFill>
            </a:endParaRPr>
          </a:p>
        </p:txBody>
      </p:sp>
      <p:sp>
        <p:nvSpPr>
          <p:cNvPr id="10" name="TextBox 9"/>
          <p:cNvSpPr txBox="1"/>
          <p:nvPr/>
        </p:nvSpPr>
        <p:spPr>
          <a:xfrm>
            <a:off x="5353744" y="3007493"/>
            <a:ext cx="288032" cy="276999"/>
          </a:xfrm>
          <a:prstGeom prst="rect">
            <a:avLst/>
          </a:prstGeom>
          <a:noFill/>
        </p:spPr>
        <p:txBody>
          <a:bodyPr wrap="square" rtlCol="0">
            <a:spAutoFit/>
          </a:bodyPr>
          <a:lstStyle/>
          <a:p>
            <a:r>
              <a:rPr lang="en-GB" sz="1200" b="1" dirty="0" smtClean="0">
                <a:solidFill>
                  <a:srgbClr val="FF0000"/>
                </a:solidFill>
              </a:rPr>
              <a:t>A</a:t>
            </a:r>
            <a:endParaRPr lang="en-GB" sz="1200" b="1" dirty="0">
              <a:solidFill>
                <a:srgbClr val="FF0000"/>
              </a:solidFill>
            </a:endParaRPr>
          </a:p>
        </p:txBody>
      </p:sp>
      <p:sp>
        <p:nvSpPr>
          <p:cNvPr id="11" name="TextBox 10"/>
          <p:cNvSpPr txBox="1"/>
          <p:nvPr/>
        </p:nvSpPr>
        <p:spPr>
          <a:xfrm>
            <a:off x="4993704" y="4098646"/>
            <a:ext cx="288032" cy="276999"/>
          </a:xfrm>
          <a:prstGeom prst="rect">
            <a:avLst/>
          </a:prstGeom>
          <a:noFill/>
        </p:spPr>
        <p:txBody>
          <a:bodyPr wrap="square" rtlCol="0">
            <a:spAutoFit/>
          </a:bodyPr>
          <a:lstStyle/>
          <a:p>
            <a:r>
              <a:rPr lang="en-GB" sz="1200" b="1" dirty="0" smtClean="0">
                <a:solidFill>
                  <a:srgbClr val="FF0000"/>
                </a:solidFill>
              </a:rPr>
              <a:t>A</a:t>
            </a:r>
            <a:endParaRPr lang="en-GB" sz="1200" b="1" dirty="0">
              <a:solidFill>
                <a:srgbClr val="FF0000"/>
              </a:solidFill>
            </a:endParaRPr>
          </a:p>
        </p:txBody>
      </p:sp>
      <p:sp>
        <p:nvSpPr>
          <p:cNvPr id="12" name="Arc 11"/>
          <p:cNvSpPr/>
          <p:nvPr/>
        </p:nvSpPr>
        <p:spPr>
          <a:xfrm rot="9949945">
            <a:off x="4979243" y="2817612"/>
            <a:ext cx="919131" cy="371073"/>
          </a:xfrm>
          <a:prstGeom prst="arc">
            <a:avLst/>
          </a:prstGeom>
          <a:ln>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TextBox 12"/>
          <p:cNvSpPr txBox="1"/>
          <p:nvPr/>
        </p:nvSpPr>
        <p:spPr>
          <a:xfrm>
            <a:off x="4993704" y="5178766"/>
            <a:ext cx="288032" cy="276999"/>
          </a:xfrm>
          <a:prstGeom prst="rect">
            <a:avLst/>
          </a:prstGeom>
          <a:noFill/>
        </p:spPr>
        <p:txBody>
          <a:bodyPr wrap="square" rtlCol="0">
            <a:spAutoFit/>
          </a:bodyPr>
          <a:lstStyle/>
          <a:p>
            <a:r>
              <a:rPr lang="en-GB" sz="1200" b="1" dirty="0" smtClean="0">
                <a:solidFill>
                  <a:srgbClr val="FF0000"/>
                </a:solidFill>
              </a:rPr>
              <a:t>A</a:t>
            </a:r>
            <a:endParaRPr lang="en-GB" sz="1200" b="1" dirty="0">
              <a:solidFill>
                <a:srgbClr val="FF0000"/>
              </a:solidFill>
            </a:endParaRPr>
          </a:p>
        </p:txBody>
      </p:sp>
      <p:sp>
        <p:nvSpPr>
          <p:cNvPr id="14" name="Arc 13"/>
          <p:cNvSpPr/>
          <p:nvPr/>
        </p:nvSpPr>
        <p:spPr>
          <a:xfrm rot="19047825">
            <a:off x="4083758" y="4384024"/>
            <a:ext cx="1152128" cy="371073"/>
          </a:xfrm>
          <a:prstGeom prst="arc">
            <a:avLst/>
          </a:prstGeom>
          <a:ln>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TextBox 14"/>
          <p:cNvSpPr txBox="1"/>
          <p:nvPr/>
        </p:nvSpPr>
        <p:spPr>
          <a:xfrm>
            <a:off x="4409256" y="4447653"/>
            <a:ext cx="288032" cy="276999"/>
          </a:xfrm>
          <a:prstGeom prst="rect">
            <a:avLst/>
          </a:prstGeom>
          <a:noFill/>
        </p:spPr>
        <p:txBody>
          <a:bodyPr wrap="square" rtlCol="0">
            <a:spAutoFit/>
          </a:bodyPr>
          <a:lstStyle/>
          <a:p>
            <a:r>
              <a:rPr lang="en-GB" sz="1200" b="1" dirty="0" smtClean="0">
                <a:solidFill>
                  <a:schemeClr val="accent2">
                    <a:lumMod val="50000"/>
                  </a:schemeClr>
                </a:solidFill>
              </a:rPr>
              <a:t>A</a:t>
            </a:r>
            <a:endParaRPr lang="en-GB" sz="1200" b="1" dirty="0">
              <a:solidFill>
                <a:schemeClr val="accent2">
                  <a:lumMod val="50000"/>
                </a:schemeClr>
              </a:solidFill>
            </a:endParaRPr>
          </a:p>
        </p:txBody>
      </p:sp>
      <p:sp>
        <p:nvSpPr>
          <p:cNvPr id="16" name="TextBox 15"/>
          <p:cNvSpPr txBox="1"/>
          <p:nvPr/>
        </p:nvSpPr>
        <p:spPr>
          <a:xfrm>
            <a:off x="4345632" y="4303637"/>
            <a:ext cx="288032" cy="276999"/>
          </a:xfrm>
          <a:prstGeom prst="rect">
            <a:avLst/>
          </a:prstGeom>
          <a:noFill/>
        </p:spPr>
        <p:txBody>
          <a:bodyPr wrap="square" rtlCol="0">
            <a:spAutoFit/>
          </a:bodyPr>
          <a:lstStyle/>
          <a:p>
            <a:r>
              <a:rPr lang="en-GB" sz="1200" b="1" dirty="0" smtClean="0">
                <a:solidFill>
                  <a:schemeClr val="accent2">
                    <a:lumMod val="50000"/>
                  </a:schemeClr>
                </a:solidFill>
              </a:rPr>
              <a:t>A</a:t>
            </a:r>
            <a:endParaRPr lang="en-GB" sz="1200" b="1" dirty="0">
              <a:solidFill>
                <a:schemeClr val="accent2">
                  <a:lumMod val="50000"/>
                </a:schemeClr>
              </a:solidFill>
            </a:endParaRPr>
          </a:p>
        </p:txBody>
      </p:sp>
      <p:sp>
        <p:nvSpPr>
          <p:cNvPr id="17" name="TextBox 16"/>
          <p:cNvSpPr txBox="1"/>
          <p:nvPr/>
        </p:nvSpPr>
        <p:spPr>
          <a:xfrm>
            <a:off x="0" y="1095127"/>
            <a:ext cx="9143000" cy="461665"/>
          </a:xfrm>
          <a:prstGeom prst="rect">
            <a:avLst/>
          </a:prstGeom>
          <a:noFill/>
        </p:spPr>
        <p:txBody>
          <a:bodyPr wrap="square" rtlCol="0">
            <a:spAutoFit/>
          </a:bodyPr>
          <a:lstStyle/>
          <a:p>
            <a:pPr algn="ctr"/>
            <a:r>
              <a:rPr lang="en-GB" sz="2400" dirty="0" smtClean="0"/>
              <a:t>Occurrences of the Personal Name Art[h]</a:t>
            </a:r>
            <a:r>
              <a:rPr lang="en-GB" sz="2400" dirty="0" err="1" smtClean="0"/>
              <a:t>ur</a:t>
            </a:r>
            <a:r>
              <a:rPr lang="en-GB" sz="2400" dirty="0" smtClean="0"/>
              <a:t> in the Early Middle Ages</a:t>
            </a:r>
            <a:endParaRPr lang="en-GB" sz="2400" i="1" dirty="0"/>
          </a:p>
        </p:txBody>
      </p:sp>
      <p:sp>
        <p:nvSpPr>
          <p:cNvPr id="18" name="TextBox 17"/>
          <p:cNvSpPr txBox="1"/>
          <p:nvPr/>
        </p:nvSpPr>
        <p:spPr>
          <a:xfrm>
            <a:off x="889248" y="3223517"/>
            <a:ext cx="288032" cy="276999"/>
          </a:xfrm>
          <a:prstGeom prst="rect">
            <a:avLst/>
          </a:prstGeom>
          <a:noFill/>
        </p:spPr>
        <p:txBody>
          <a:bodyPr wrap="square" rtlCol="0">
            <a:spAutoFit/>
          </a:bodyPr>
          <a:lstStyle/>
          <a:p>
            <a:r>
              <a:rPr lang="en-GB" sz="1200" b="1" dirty="0" smtClean="0">
                <a:solidFill>
                  <a:srgbClr val="FF0000"/>
                </a:solidFill>
              </a:rPr>
              <a:t>A</a:t>
            </a:r>
            <a:endParaRPr lang="en-GB" sz="1200" b="1" dirty="0">
              <a:solidFill>
                <a:srgbClr val="FF0000"/>
              </a:solidFill>
            </a:endParaRPr>
          </a:p>
        </p:txBody>
      </p:sp>
      <p:sp>
        <p:nvSpPr>
          <p:cNvPr id="19" name="TextBox 18"/>
          <p:cNvSpPr txBox="1"/>
          <p:nvPr/>
        </p:nvSpPr>
        <p:spPr>
          <a:xfrm>
            <a:off x="1177280" y="3234550"/>
            <a:ext cx="2736304" cy="738664"/>
          </a:xfrm>
          <a:prstGeom prst="rect">
            <a:avLst/>
          </a:prstGeom>
          <a:noFill/>
        </p:spPr>
        <p:txBody>
          <a:bodyPr wrap="square" rtlCol="0">
            <a:spAutoFit/>
          </a:bodyPr>
          <a:lstStyle/>
          <a:p>
            <a:r>
              <a:rPr lang="en-GB" sz="1200" dirty="0" err="1" smtClean="0"/>
              <a:t>Cambro</a:t>
            </a:r>
            <a:r>
              <a:rPr lang="en-GB" sz="1200" dirty="0" smtClean="0"/>
              <a:t>-Gaelic Arthurs: AD 560-640</a:t>
            </a:r>
          </a:p>
          <a:p>
            <a:r>
              <a:rPr lang="en-GB" sz="1000" dirty="0" smtClean="0"/>
              <a:t>N-S: </a:t>
            </a:r>
            <a:r>
              <a:rPr lang="en-GB" sz="1000" dirty="0"/>
              <a:t>A. mac </a:t>
            </a:r>
            <a:r>
              <a:rPr lang="en-GB" sz="1000" dirty="0" err="1" smtClean="0"/>
              <a:t>Conaing</a:t>
            </a:r>
            <a:r>
              <a:rPr lang="en-GB" sz="1000" dirty="0" smtClean="0"/>
              <a:t> , </a:t>
            </a:r>
            <a:r>
              <a:rPr lang="en-GB" sz="1000" dirty="0"/>
              <a:t>A. mac </a:t>
            </a:r>
            <a:r>
              <a:rPr lang="en-GB" sz="1000" dirty="0" err="1"/>
              <a:t>Aidain</a:t>
            </a:r>
            <a:r>
              <a:rPr lang="en-GB" sz="1000" dirty="0"/>
              <a:t>, A. mac </a:t>
            </a:r>
            <a:r>
              <a:rPr lang="en-GB" sz="1000" dirty="0" err="1"/>
              <a:t>Coirpre</a:t>
            </a:r>
            <a:r>
              <a:rPr lang="en-GB" sz="1000" dirty="0"/>
              <a:t>, </a:t>
            </a:r>
            <a:r>
              <a:rPr lang="en-GB" sz="1000" dirty="0" smtClean="0"/>
              <a:t>A. grandfather of </a:t>
            </a:r>
            <a:r>
              <a:rPr lang="en-GB" sz="1000" dirty="0" err="1" smtClean="0"/>
              <a:t>Fredach</a:t>
            </a:r>
            <a:r>
              <a:rPr lang="en-GB" sz="1000" dirty="0" smtClean="0"/>
              <a:t>/</a:t>
            </a:r>
            <a:r>
              <a:rPr lang="en-GB" sz="1000" dirty="0" err="1" smtClean="0"/>
              <a:t>Feriacus</a:t>
            </a:r>
            <a:r>
              <a:rPr lang="en-GB" sz="1000" dirty="0" smtClean="0"/>
              <a:t>,</a:t>
            </a:r>
          </a:p>
          <a:p>
            <a:r>
              <a:rPr lang="en-GB" sz="1000" dirty="0" smtClean="0"/>
              <a:t>A</a:t>
            </a:r>
            <a:r>
              <a:rPr lang="en-GB" sz="1000" dirty="0"/>
              <a:t>. map Petr</a:t>
            </a:r>
            <a:r>
              <a:rPr lang="en-GB" sz="1000" dirty="0" smtClean="0"/>
              <a:t> </a:t>
            </a:r>
            <a:endParaRPr lang="en-GB" sz="1000" dirty="0"/>
          </a:p>
        </p:txBody>
      </p:sp>
      <p:sp>
        <p:nvSpPr>
          <p:cNvPr id="20" name="TextBox 19"/>
          <p:cNvSpPr txBox="1"/>
          <p:nvPr/>
        </p:nvSpPr>
        <p:spPr>
          <a:xfrm>
            <a:off x="889248" y="4159621"/>
            <a:ext cx="288032" cy="276999"/>
          </a:xfrm>
          <a:prstGeom prst="rect">
            <a:avLst/>
          </a:prstGeom>
          <a:noFill/>
        </p:spPr>
        <p:txBody>
          <a:bodyPr wrap="square" rtlCol="0">
            <a:spAutoFit/>
          </a:bodyPr>
          <a:lstStyle/>
          <a:p>
            <a:r>
              <a:rPr lang="en-GB" sz="1200" b="1" dirty="0" smtClean="0">
                <a:solidFill>
                  <a:schemeClr val="accent2">
                    <a:lumMod val="50000"/>
                  </a:schemeClr>
                </a:solidFill>
              </a:rPr>
              <a:t>A</a:t>
            </a:r>
            <a:endParaRPr lang="en-GB" sz="1200" b="1" dirty="0">
              <a:solidFill>
                <a:schemeClr val="accent2">
                  <a:lumMod val="50000"/>
                </a:schemeClr>
              </a:solidFill>
            </a:endParaRPr>
          </a:p>
        </p:txBody>
      </p:sp>
      <p:sp>
        <p:nvSpPr>
          <p:cNvPr id="21" name="TextBox 20"/>
          <p:cNvSpPr txBox="1"/>
          <p:nvPr/>
        </p:nvSpPr>
        <p:spPr>
          <a:xfrm>
            <a:off x="1155678" y="4170654"/>
            <a:ext cx="2059429" cy="584775"/>
          </a:xfrm>
          <a:prstGeom prst="rect">
            <a:avLst/>
          </a:prstGeom>
          <a:noFill/>
        </p:spPr>
        <p:txBody>
          <a:bodyPr wrap="square" rtlCol="0">
            <a:spAutoFit/>
          </a:bodyPr>
          <a:lstStyle/>
          <a:p>
            <a:r>
              <a:rPr lang="en-GB" sz="1200" dirty="0" smtClean="0"/>
              <a:t>Leinster Arthurs: AD 800-1100</a:t>
            </a:r>
          </a:p>
          <a:p>
            <a:r>
              <a:rPr lang="en-GB" sz="1000" dirty="0" smtClean="0"/>
              <a:t>N-S: A</a:t>
            </a:r>
            <a:r>
              <a:rPr lang="en-GB" sz="1000" dirty="0"/>
              <a:t>. mac </a:t>
            </a:r>
            <a:r>
              <a:rPr lang="en-GB" sz="1000" dirty="0" err="1"/>
              <a:t>Muirdaig</a:t>
            </a:r>
            <a:r>
              <a:rPr lang="en-GB" sz="1000" dirty="0"/>
              <a:t> (</a:t>
            </a:r>
            <a:r>
              <a:rPr lang="en-GB" sz="1000" dirty="0" err="1"/>
              <a:t>Uí</a:t>
            </a:r>
            <a:r>
              <a:rPr lang="en-GB" sz="1000" dirty="0"/>
              <a:t> </a:t>
            </a:r>
            <a:r>
              <a:rPr lang="en-GB" sz="1000" dirty="0" err="1"/>
              <a:t>Dunlaing</a:t>
            </a:r>
            <a:r>
              <a:rPr lang="en-GB" sz="1000" dirty="0"/>
              <a:t>) A. mac </a:t>
            </a:r>
            <a:r>
              <a:rPr lang="en-GB" sz="1000" dirty="0" err="1"/>
              <a:t>Coscraich</a:t>
            </a:r>
            <a:r>
              <a:rPr lang="en-GB" sz="1000" dirty="0"/>
              <a:t> (</a:t>
            </a:r>
            <a:r>
              <a:rPr lang="en-GB" sz="1000" dirty="0" err="1"/>
              <a:t>Uí</a:t>
            </a:r>
            <a:r>
              <a:rPr lang="en-GB" sz="1000" dirty="0"/>
              <a:t> Mail</a:t>
            </a:r>
            <a:r>
              <a:rPr lang="en-GB" sz="1000" dirty="0" smtClean="0"/>
              <a:t>)</a:t>
            </a:r>
            <a:endParaRPr lang="en-GB" sz="1000" dirty="0"/>
          </a:p>
        </p:txBody>
      </p:sp>
    </p:spTree>
    <p:extLst>
      <p:ext uri="{BB962C8B-B14F-4D97-AF65-F5344CB8AC3E}">
        <p14:creationId xmlns:p14="http://schemas.microsoft.com/office/powerpoint/2010/main" val="32614237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259632" y="1196752"/>
            <a:ext cx="6552728" cy="646331"/>
          </a:xfrm>
          <a:prstGeom prst="rect">
            <a:avLst/>
          </a:prstGeom>
          <a:noFill/>
        </p:spPr>
        <p:txBody>
          <a:bodyPr wrap="square" rtlCol="0">
            <a:spAutoFit/>
          </a:bodyPr>
          <a:lstStyle/>
          <a:p>
            <a:pPr algn="ctr"/>
            <a:r>
              <a:rPr lang="en-GB" sz="3600" dirty="0" err="1" smtClean="0"/>
              <a:t>Artōrius</a:t>
            </a:r>
            <a:r>
              <a:rPr lang="en-GB" sz="3600" dirty="0" smtClean="0"/>
              <a:t> &gt; Arthur</a:t>
            </a:r>
            <a:endParaRPr lang="en-GB" sz="3600" dirty="0"/>
          </a:p>
        </p:txBody>
      </p:sp>
      <p:graphicFrame>
        <p:nvGraphicFramePr>
          <p:cNvPr id="10" name="Table 9"/>
          <p:cNvGraphicFramePr>
            <a:graphicFrameLocks noGrp="1"/>
          </p:cNvGraphicFramePr>
          <p:nvPr>
            <p:extLst>
              <p:ext uri="{D42A27DB-BD31-4B8C-83A1-F6EECF244321}">
                <p14:modId xmlns:p14="http://schemas.microsoft.com/office/powerpoint/2010/main" val="675034610"/>
              </p:ext>
            </p:extLst>
          </p:nvPr>
        </p:nvGraphicFramePr>
        <p:xfrm>
          <a:off x="899592" y="2204864"/>
          <a:ext cx="7464152" cy="4206240"/>
        </p:xfrm>
        <a:graphic>
          <a:graphicData uri="http://schemas.openxmlformats.org/drawingml/2006/table">
            <a:tbl>
              <a:tblPr firstRow="1" bandRow="1">
                <a:tableStyleId>{5C22544A-7EE6-4342-B048-85BDC9FD1C3A}</a:tableStyleId>
              </a:tblPr>
              <a:tblGrid>
                <a:gridCol w="2027889"/>
                <a:gridCol w="1704187"/>
                <a:gridCol w="1866038"/>
                <a:gridCol w="1866038"/>
              </a:tblGrid>
              <a:tr h="370840">
                <a:tc>
                  <a:txBody>
                    <a:bodyPr/>
                    <a:lstStyle/>
                    <a:p>
                      <a:r>
                        <a:rPr lang="en-GB" sz="1800" dirty="0" smtClean="0">
                          <a:solidFill>
                            <a:schemeClr val="tx1">
                              <a:lumMod val="50000"/>
                              <a:lumOff val="50000"/>
                            </a:schemeClr>
                          </a:solidFill>
                        </a:rPr>
                        <a:t>Modified form</a:t>
                      </a:r>
                      <a:endParaRPr lang="en-GB" sz="1800" dirty="0">
                        <a:solidFill>
                          <a:schemeClr val="tx1">
                            <a:lumMod val="50000"/>
                            <a:lumOff val="50000"/>
                          </a:schemeClr>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solidFill>
                            <a:schemeClr val="tx1">
                              <a:lumMod val="50000"/>
                              <a:lumOff val="50000"/>
                            </a:schemeClr>
                          </a:solidFill>
                        </a:rPr>
                        <a:t>Sound Change</a:t>
                      </a:r>
                    </a:p>
                    <a:p>
                      <a:endParaRPr lang="en-GB" dirty="0">
                        <a:solidFill>
                          <a:schemeClr val="tx1">
                            <a:lumMod val="50000"/>
                            <a:lumOff val="50000"/>
                          </a:schemeClr>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dirty="0" smtClean="0">
                          <a:solidFill>
                            <a:schemeClr val="tx1">
                              <a:lumMod val="50000"/>
                              <a:lumOff val="50000"/>
                            </a:schemeClr>
                          </a:solidFill>
                        </a:rPr>
                        <a:t>Date</a:t>
                      </a:r>
                      <a:endParaRPr lang="en-GB" dirty="0">
                        <a:solidFill>
                          <a:schemeClr val="tx1">
                            <a:lumMod val="50000"/>
                            <a:lumOff val="50000"/>
                          </a:schemeClr>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lumMod val="50000"/>
                              <a:lumOff val="50000"/>
                            </a:schemeClr>
                          </a:solidFill>
                        </a:rPr>
                        <a:t>Jackson Reference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i="0" dirty="0" smtClean="0">
                          <a:solidFill>
                            <a:schemeClr val="tx1"/>
                          </a:solidFill>
                        </a:rPr>
                        <a:t>Lat. </a:t>
                      </a:r>
                      <a:r>
                        <a:rPr lang="en-GB" i="1" dirty="0" err="1" smtClean="0">
                          <a:solidFill>
                            <a:schemeClr val="tx1"/>
                          </a:solidFill>
                        </a:rPr>
                        <a:t>Arturius</a:t>
                      </a:r>
                      <a:r>
                        <a:rPr lang="en-GB" i="1" dirty="0" smtClean="0">
                          <a:solidFill>
                            <a:schemeClr val="tx1"/>
                          </a:solidFill>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b="1" i="1" dirty="0" err="1" smtClean="0">
                          <a:solidFill>
                            <a:schemeClr val="tx1"/>
                          </a:solidFill>
                        </a:rPr>
                        <a:t>Arturus</a:t>
                      </a:r>
                      <a:r>
                        <a:rPr lang="en-GB" b="1" i="1" dirty="0" smtClean="0">
                          <a:solidFill>
                            <a:schemeClr val="tx1"/>
                          </a:solidFill>
                        </a:rPr>
                        <a:t> </a:t>
                      </a:r>
                      <a:r>
                        <a:rPr lang="en-GB" b="0" i="0" dirty="0" smtClean="0">
                          <a:solidFill>
                            <a:schemeClr val="tx1"/>
                          </a:solidFill>
                        </a:rPr>
                        <a:t>(by-form)</a:t>
                      </a:r>
                      <a:endParaRPr lang="en-GB" b="1" i="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0" kern="1200" dirty="0" smtClean="0">
                          <a:solidFill>
                            <a:schemeClr val="tx1"/>
                          </a:solidFill>
                          <a:effectLst/>
                          <a:latin typeface="+mn-lt"/>
                          <a:ea typeface="+mn-ea"/>
                          <a:cs typeface="+mn-cs"/>
                        </a:rPr>
                        <a:t>/-ō-/ &gt; /-ū-/</a:t>
                      </a:r>
                      <a:endParaRPr lang="en-GB" b="0" dirty="0" smtClean="0">
                        <a:solidFill>
                          <a:schemeClr val="tx1"/>
                        </a:solidFill>
                      </a:endParaRP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dirty="0" smtClean="0">
                          <a:solidFill>
                            <a:schemeClr val="tx1"/>
                          </a:solidFill>
                        </a:rPr>
                        <a:t>End</a:t>
                      </a:r>
                      <a:r>
                        <a:rPr lang="en-GB" baseline="0" dirty="0" smtClean="0">
                          <a:solidFill>
                            <a:schemeClr val="tx1"/>
                          </a:solidFill>
                        </a:rPr>
                        <a:t> of the 3</a:t>
                      </a:r>
                      <a:r>
                        <a:rPr lang="en-GB" baseline="30000" dirty="0" smtClean="0">
                          <a:solidFill>
                            <a:schemeClr val="tx1"/>
                          </a:solidFill>
                        </a:rPr>
                        <a:t>rd</a:t>
                      </a:r>
                      <a:r>
                        <a:rPr lang="en-GB" baseline="0" dirty="0" smtClean="0">
                          <a:solidFill>
                            <a:schemeClr val="tx1"/>
                          </a:solidFill>
                        </a:rPr>
                        <a:t> century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dirty="0" smtClean="0">
                          <a:solidFill>
                            <a:schemeClr val="tx1"/>
                          </a:solidFill>
                        </a:rPr>
                        <a:t>LHEB § 22.2</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70840">
                <a:tc>
                  <a:txBody>
                    <a:bodyPr/>
                    <a:lstStyle/>
                    <a:p>
                      <a:r>
                        <a:rPr lang="en-GB" i="0" dirty="0" smtClean="0">
                          <a:solidFill>
                            <a:schemeClr val="tx1"/>
                          </a:solidFill>
                        </a:rPr>
                        <a:t>OW.</a:t>
                      </a:r>
                      <a:r>
                        <a:rPr lang="en-GB" i="1" dirty="0" smtClean="0">
                          <a:solidFill>
                            <a:schemeClr val="tx1"/>
                          </a:solidFill>
                        </a:rPr>
                        <a:t> **</a:t>
                      </a:r>
                      <a:r>
                        <a:rPr lang="en-GB" i="1" dirty="0" err="1" smtClean="0">
                          <a:solidFill>
                            <a:schemeClr val="tx1"/>
                          </a:solidFill>
                        </a:rPr>
                        <a:t>Art</a:t>
                      </a:r>
                      <a:r>
                        <a:rPr lang="en-GB" sz="1800" i="1" kern="1200" dirty="0" err="1" smtClean="0">
                          <a:solidFill>
                            <a:schemeClr val="dk1"/>
                          </a:solidFill>
                          <a:effectLst/>
                          <a:latin typeface="+mn-lt"/>
                          <a:ea typeface="+mn-ea"/>
                          <a:cs typeface="+mn-cs"/>
                        </a:rPr>
                        <a:t>i</a:t>
                      </a:r>
                      <a:r>
                        <a:rPr lang="en-GB" i="1" dirty="0" err="1" smtClean="0">
                          <a:solidFill>
                            <a:schemeClr val="tx1"/>
                          </a:solidFill>
                        </a:rPr>
                        <a:t>r</a:t>
                      </a:r>
                      <a:endParaRPr lang="en-GB" i="1" dirty="0" smtClean="0">
                        <a:solidFill>
                          <a:schemeClr val="tx1"/>
                        </a:solidFill>
                      </a:endParaRPr>
                    </a:p>
                    <a:p>
                      <a:r>
                        <a:rPr lang="en-GB" b="1" i="1" dirty="0" err="1" smtClean="0">
                          <a:solidFill>
                            <a:schemeClr val="tx1"/>
                          </a:solidFill>
                        </a:rPr>
                        <a:t>Artur</a:t>
                      </a:r>
                      <a:endParaRPr lang="en-GB" b="1"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dirty="0" smtClean="0">
                          <a:solidFill>
                            <a:schemeClr val="tx1"/>
                          </a:solidFill>
                        </a:rPr>
                        <a:t>Loss of final</a:t>
                      </a:r>
                      <a:r>
                        <a:rPr lang="en-GB" baseline="0" dirty="0" smtClean="0">
                          <a:solidFill>
                            <a:schemeClr val="tx1"/>
                          </a:solidFill>
                        </a:rPr>
                        <a:t> suffix. </a:t>
                      </a:r>
                    </a:p>
                    <a:p>
                      <a:r>
                        <a:rPr lang="en-GB" baseline="0" dirty="0" smtClean="0">
                          <a:solidFill>
                            <a:schemeClr val="tx1"/>
                          </a:solidFill>
                        </a:rPr>
                        <a:t>(plus</a:t>
                      </a:r>
                      <a:endParaRPr lang="en-GB" i="0" baseline="0" dirty="0" smtClean="0">
                        <a:solidFill>
                          <a:schemeClr val="tx1"/>
                        </a:solidFill>
                      </a:endParaRPr>
                    </a:p>
                    <a:p>
                      <a:r>
                        <a:rPr lang="en-GB" i="0" baseline="0" dirty="0" err="1" smtClean="0">
                          <a:solidFill>
                            <a:schemeClr val="tx1"/>
                          </a:solidFill>
                        </a:rPr>
                        <a:t>i</a:t>
                      </a:r>
                      <a:r>
                        <a:rPr lang="en-GB" i="0" baseline="0" dirty="0" smtClean="0">
                          <a:solidFill>
                            <a:schemeClr val="tx1"/>
                          </a:solidFill>
                        </a:rPr>
                        <a:t>-affectation</a:t>
                      </a:r>
                    </a:p>
                    <a:p>
                      <a:r>
                        <a:rPr lang="en-GB" i="0" baseline="0" dirty="0" smtClean="0">
                          <a:solidFill>
                            <a:schemeClr val="tx1"/>
                          </a:solidFill>
                        </a:rPr>
                        <a:t>from </a:t>
                      </a:r>
                      <a:r>
                        <a:rPr lang="en-GB" i="1" baseline="0" dirty="0" smtClean="0">
                          <a:solidFill>
                            <a:schemeClr val="tx1"/>
                          </a:solidFill>
                        </a:rPr>
                        <a:t>-</a:t>
                      </a:r>
                      <a:r>
                        <a:rPr lang="en-GB" i="1" baseline="0" dirty="0" err="1" smtClean="0">
                          <a:solidFill>
                            <a:schemeClr val="tx1"/>
                          </a:solidFill>
                        </a:rPr>
                        <a:t>ius</a:t>
                      </a:r>
                      <a:r>
                        <a:rPr lang="en-GB" i="0" baseline="0" dirty="0" smtClean="0">
                          <a:solidFill>
                            <a:schemeClr val="tx1"/>
                          </a:solidFill>
                        </a:rPr>
                        <a:t>)</a:t>
                      </a: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dirty="0" smtClean="0">
                          <a:solidFill>
                            <a:schemeClr val="tx1"/>
                          </a:solidFill>
                        </a:rPr>
                        <a:t>Mid-6</a:t>
                      </a:r>
                      <a:r>
                        <a:rPr lang="en-GB" baseline="30000" dirty="0" smtClean="0">
                          <a:solidFill>
                            <a:schemeClr val="tx1"/>
                          </a:solidFill>
                        </a:rPr>
                        <a:t>th</a:t>
                      </a:r>
                      <a:r>
                        <a:rPr lang="en-GB" dirty="0" smtClean="0">
                          <a:solidFill>
                            <a:schemeClr val="tx1"/>
                          </a:solidFill>
                        </a:rPr>
                        <a:t> century</a:t>
                      </a: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LHEB § 182</a:t>
                      </a: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70840">
                <a:tc>
                  <a:txBody>
                    <a:bodyPr/>
                    <a:lstStyle/>
                    <a:p>
                      <a:r>
                        <a:rPr lang="en-GB" i="0" dirty="0" smtClean="0">
                          <a:solidFill>
                            <a:schemeClr val="tx1"/>
                          </a:solidFill>
                        </a:rPr>
                        <a:t>MW. **</a:t>
                      </a:r>
                      <a:r>
                        <a:rPr lang="en-GB" i="1" dirty="0" err="1" smtClean="0">
                          <a:solidFill>
                            <a:schemeClr val="tx1"/>
                          </a:solidFill>
                        </a:rPr>
                        <a:t>Arthyr</a:t>
                      </a:r>
                      <a:endParaRPr lang="en-GB" i="1" dirty="0" smtClean="0">
                        <a:solidFill>
                          <a:schemeClr val="tx1"/>
                        </a:solidFill>
                      </a:endParaRPr>
                    </a:p>
                    <a:p>
                      <a:r>
                        <a:rPr lang="en-GB" b="1" i="1" dirty="0" smtClean="0">
                          <a:solidFill>
                            <a:schemeClr val="tx1"/>
                          </a:solidFill>
                        </a:rPr>
                        <a:t>Arthur</a:t>
                      </a:r>
                      <a:endParaRPr lang="en-GB" b="1"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800" b="0" kern="1200" dirty="0" smtClean="0">
                          <a:solidFill>
                            <a:schemeClr val="dk1"/>
                          </a:solidFill>
                          <a:effectLst/>
                          <a:latin typeface="+mn-lt"/>
                          <a:ea typeface="+mn-ea"/>
                          <a:cs typeface="+mn-cs"/>
                        </a:rPr>
                        <a:t>/</a:t>
                      </a:r>
                      <a:r>
                        <a:rPr lang="en-GB" sz="1800" b="0" i="1" kern="1200" dirty="0" smtClean="0">
                          <a:solidFill>
                            <a:schemeClr val="dk1"/>
                          </a:solidFill>
                          <a:effectLst/>
                          <a:latin typeface="+mn-lt"/>
                          <a:ea typeface="+mn-ea"/>
                          <a:cs typeface="+mn-cs"/>
                        </a:rPr>
                        <a:t>-</a:t>
                      </a:r>
                      <a:r>
                        <a:rPr lang="en-GB" sz="1800" b="0" kern="1200" dirty="0" err="1" smtClean="0">
                          <a:solidFill>
                            <a:schemeClr val="dk1"/>
                          </a:solidFill>
                          <a:effectLst/>
                          <a:latin typeface="+mn-lt"/>
                          <a:ea typeface="+mn-ea"/>
                          <a:cs typeface="+mn-cs"/>
                        </a:rPr>
                        <a:t>rt</a:t>
                      </a:r>
                      <a:r>
                        <a:rPr lang="en-GB" sz="1800" b="0" i="1" kern="1200" dirty="0" smtClean="0">
                          <a:solidFill>
                            <a:schemeClr val="dk1"/>
                          </a:solidFill>
                          <a:effectLst/>
                          <a:latin typeface="+mn-lt"/>
                          <a:ea typeface="+mn-ea"/>
                          <a:cs typeface="+mn-cs"/>
                        </a:rPr>
                        <a:t>-</a:t>
                      </a:r>
                      <a:r>
                        <a:rPr lang="en-GB" sz="1800" b="0" kern="1200" dirty="0" smtClean="0">
                          <a:solidFill>
                            <a:schemeClr val="dk1"/>
                          </a:solidFill>
                          <a:effectLst/>
                          <a:latin typeface="+mn-lt"/>
                          <a:ea typeface="+mn-ea"/>
                          <a:cs typeface="+mn-cs"/>
                        </a:rPr>
                        <a:t>/ &gt;</a:t>
                      </a:r>
                      <a:r>
                        <a:rPr lang="en-GB" sz="1800" b="0" kern="1200" baseline="0" dirty="0" smtClean="0">
                          <a:solidFill>
                            <a:schemeClr val="dk1"/>
                          </a:solidFill>
                          <a:effectLst/>
                          <a:latin typeface="+mn-lt"/>
                          <a:ea typeface="+mn-ea"/>
                          <a:cs typeface="+mn-cs"/>
                        </a:rPr>
                        <a:t> </a:t>
                      </a:r>
                      <a:r>
                        <a:rPr lang="en-GB" sz="1800" b="0" kern="1200" dirty="0" smtClean="0">
                          <a:solidFill>
                            <a:schemeClr val="dk1"/>
                          </a:solidFill>
                          <a:effectLst/>
                          <a:latin typeface="+mn-lt"/>
                          <a:ea typeface="+mn-ea"/>
                          <a:cs typeface="+mn-cs"/>
                        </a:rPr>
                        <a:t>/-</a:t>
                      </a:r>
                      <a:r>
                        <a:rPr lang="en-GB" sz="1800" b="0" kern="1200" dirty="0" err="1" smtClean="0">
                          <a:solidFill>
                            <a:schemeClr val="dk1"/>
                          </a:solidFill>
                          <a:effectLst/>
                          <a:latin typeface="+mn-lt"/>
                          <a:ea typeface="+mn-ea"/>
                          <a:cs typeface="+mn-cs"/>
                        </a:rPr>
                        <a:t>rθ</a:t>
                      </a:r>
                      <a:r>
                        <a:rPr lang="en-GB" sz="1800" b="0" kern="1200" dirty="0" smtClean="0">
                          <a:solidFill>
                            <a:schemeClr val="dk1"/>
                          </a:solidFill>
                          <a:effectLst/>
                          <a:latin typeface="+mn-lt"/>
                          <a:ea typeface="+mn-ea"/>
                          <a:cs typeface="+mn-cs"/>
                        </a:rPr>
                        <a:t>-/</a:t>
                      </a:r>
                    </a:p>
                    <a:p>
                      <a:r>
                        <a:rPr lang="en-GB" sz="1800" b="0" kern="1200" dirty="0" smtClean="0">
                          <a:solidFill>
                            <a:schemeClr val="dk1"/>
                          </a:solidFill>
                          <a:effectLst/>
                          <a:latin typeface="+mn-lt"/>
                          <a:ea typeface="+mn-ea"/>
                          <a:cs typeface="+mn-cs"/>
                        </a:rPr>
                        <a:t>(</a:t>
                      </a:r>
                      <a:r>
                        <a:rPr lang="en-GB" sz="1800" b="0" kern="1200" dirty="0" err="1" smtClean="0">
                          <a:solidFill>
                            <a:schemeClr val="dk1"/>
                          </a:solidFill>
                          <a:effectLst/>
                          <a:latin typeface="+mn-lt"/>
                          <a:ea typeface="+mn-ea"/>
                          <a:cs typeface="+mn-cs"/>
                        </a:rPr>
                        <a:t>spirantisation</a:t>
                      </a:r>
                      <a:r>
                        <a:rPr lang="en-GB" sz="1800" b="0" kern="1200" dirty="0" smtClean="0">
                          <a:solidFill>
                            <a:schemeClr val="dk1"/>
                          </a:solidFill>
                          <a:effectLst/>
                          <a:latin typeface="+mn-lt"/>
                          <a:ea typeface="+mn-ea"/>
                          <a:cs typeface="+mn-cs"/>
                        </a:rPr>
                        <a:t>)</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dirty="0" smtClean="0">
                          <a:solidFill>
                            <a:schemeClr val="tx1"/>
                          </a:solidFill>
                        </a:rPr>
                        <a:t>Second half of 6</a:t>
                      </a:r>
                      <a:r>
                        <a:rPr lang="en-GB" baseline="30000" dirty="0" smtClean="0">
                          <a:solidFill>
                            <a:schemeClr val="tx1"/>
                          </a:solidFill>
                        </a:rPr>
                        <a:t>th</a:t>
                      </a:r>
                      <a:r>
                        <a:rPr lang="en-GB" dirty="0" smtClean="0">
                          <a:solidFill>
                            <a:schemeClr val="tx1"/>
                          </a:solidFill>
                        </a:rPr>
                        <a:t> century</a:t>
                      </a: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LHEB </a:t>
                      </a:r>
                      <a:r>
                        <a:rPr lang="en-GB" smtClean="0">
                          <a:solidFill>
                            <a:schemeClr val="tx1"/>
                          </a:solidFill>
                        </a:rPr>
                        <a:t>§ 149</a:t>
                      </a:r>
                      <a:endParaRPr lang="en-GB" dirty="0" smtClean="0">
                        <a:solidFill>
                          <a:schemeClr val="tx1"/>
                        </a:solidFill>
                      </a:endParaRP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36613611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259632" y="1268760"/>
            <a:ext cx="6552728" cy="646331"/>
          </a:xfrm>
          <a:prstGeom prst="rect">
            <a:avLst/>
          </a:prstGeom>
          <a:noFill/>
        </p:spPr>
        <p:txBody>
          <a:bodyPr wrap="square" rtlCol="0">
            <a:spAutoFit/>
          </a:bodyPr>
          <a:lstStyle/>
          <a:p>
            <a:pPr algn="ctr"/>
            <a:r>
              <a:rPr lang="en-GB" sz="3600" dirty="0" smtClean="0"/>
              <a:t>The </a:t>
            </a:r>
            <a:r>
              <a:rPr lang="en-GB" sz="3600" dirty="0" err="1" smtClean="0"/>
              <a:t>Cambro</a:t>
            </a:r>
            <a:r>
              <a:rPr lang="en-GB" sz="3600" dirty="0" smtClean="0"/>
              <a:t>-Gaelic </a:t>
            </a:r>
            <a:r>
              <a:rPr lang="en-GB" sz="3600" dirty="0" err="1" smtClean="0"/>
              <a:t>Artúrs</a:t>
            </a:r>
            <a:endParaRPr lang="en-GB" sz="3600" dirty="0"/>
          </a:p>
        </p:txBody>
      </p:sp>
      <p:graphicFrame>
        <p:nvGraphicFramePr>
          <p:cNvPr id="10" name="Table 9"/>
          <p:cNvGraphicFramePr>
            <a:graphicFrameLocks noGrp="1"/>
          </p:cNvGraphicFramePr>
          <p:nvPr>
            <p:extLst>
              <p:ext uri="{D42A27DB-BD31-4B8C-83A1-F6EECF244321}">
                <p14:modId xmlns:p14="http://schemas.microsoft.com/office/powerpoint/2010/main" val="833221055"/>
              </p:ext>
            </p:extLst>
          </p:nvPr>
        </p:nvGraphicFramePr>
        <p:xfrm>
          <a:off x="1151619" y="2168292"/>
          <a:ext cx="6840761" cy="4089648"/>
        </p:xfrm>
        <a:graphic>
          <a:graphicData uri="http://schemas.openxmlformats.org/drawingml/2006/table">
            <a:tbl>
              <a:tblPr firstRow="1" bandRow="1">
                <a:tableStyleId>{5C22544A-7EE6-4342-B048-85BDC9FD1C3A}</a:tableStyleId>
              </a:tblPr>
              <a:tblGrid>
                <a:gridCol w="2061599"/>
                <a:gridCol w="1970849"/>
                <a:gridCol w="2808313"/>
              </a:tblGrid>
              <a:tr h="432048">
                <a:tc>
                  <a:txBody>
                    <a:bodyPr/>
                    <a:lstStyle/>
                    <a:p>
                      <a:pPr marL="0" indent="0">
                        <a:buFont typeface="Arial" charset="0"/>
                        <a:buNone/>
                      </a:pPr>
                      <a:r>
                        <a:rPr lang="en-GB" sz="1800" b="0" i="0" dirty="0" smtClean="0">
                          <a:solidFill>
                            <a:schemeClr val="tx1"/>
                          </a:solidFill>
                        </a:rPr>
                        <a:t>Name</a:t>
                      </a:r>
                      <a:endParaRPr lang="en-GB" sz="18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Probable</a:t>
                      </a:r>
                      <a:r>
                        <a:rPr lang="en-GB" b="0" baseline="0" dirty="0" smtClean="0">
                          <a:solidFill>
                            <a:schemeClr val="tx1"/>
                          </a:solidFill>
                        </a:rPr>
                        <a:t> Lifetime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Earliest Source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6838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Áedáin</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565-595</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Vita </a:t>
                      </a:r>
                      <a:r>
                        <a:rPr lang="en-GB" sz="1400" i="1" dirty="0" err="1" smtClean="0">
                          <a:solidFill>
                            <a:schemeClr val="tx1"/>
                          </a:solidFill>
                        </a:rPr>
                        <a:t>Columbae</a:t>
                      </a:r>
                      <a:r>
                        <a:rPr lang="en-GB" sz="1400" i="1" dirty="0" smtClean="0">
                          <a:solidFill>
                            <a:schemeClr val="tx1"/>
                          </a:solidFill>
                        </a:rPr>
                        <a:t> </a:t>
                      </a:r>
                      <a:r>
                        <a:rPr lang="en-GB" sz="1400" i="0" dirty="0" smtClean="0">
                          <a:solidFill>
                            <a:schemeClr val="tx1"/>
                          </a:solidFill>
                        </a:rPr>
                        <a:t>(c.</a:t>
                      </a:r>
                      <a:r>
                        <a:rPr lang="en-GB" sz="1400" i="0" baseline="0" dirty="0" smtClean="0">
                          <a:solidFill>
                            <a:schemeClr val="tx1"/>
                          </a:solidFill>
                        </a:rPr>
                        <a:t> AD 700)</a:t>
                      </a:r>
                      <a:br>
                        <a:rPr lang="en-GB" sz="1400" i="0" baseline="0" dirty="0" smtClean="0">
                          <a:solidFill>
                            <a:schemeClr val="tx1"/>
                          </a:solidFill>
                        </a:rPr>
                      </a:br>
                      <a:r>
                        <a:rPr lang="en-GB" sz="1400" i="0" baseline="0" dirty="0" smtClean="0">
                          <a:solidFill>
                            <a:schemeClr val="tx1"/>
                          </a:solidFill>
                        </a:rPr>
                        <a:t>(drawing on earlier </a:t>
                      </a:r>
                      <a:r>
                        <a:rPr lang="en-GB" sz="1400" i="1" baseline="0" dirty="0" smtClean="0">
                          <a:solidFill>
                            <a:schemeClr val="tx1"/>
                          </a:solidFill>
                        </a:rPr>
                        <a:t>Life</a:t>
                      </a:r>
                      <a:r>
                        <a:rPr lang="en-GB" sz="1400" i="0" baseline="0" dirty="0" smtClean="0">
                          <a:solidFill>
                            <a:schemeClr val="tx1"/>
                          </a:solidFill>
                        </a:rPr>
                        <a:t> by </a:t>
                      </a:r>
                      <a:r>
                        <a:rPr lang="en-GB" sz="1400" i="0" baseline="0" dirty="0" err="1" smtClean="0">
                          <a:solidFill>
                            <a:schemeClr val="tx1"/>
                          </a:solidFill>
                        </a:rPr>
                        <a:t>Cumméne</a:t>
                      </a:r>
                      <a:r>
                        <a:rPr lang="en-GB" sz="1400" i="0" baseline="0" dirty="0" smtClean="0">
                          <a:solidFill>
                            <a:schemeClr val="tx1"/>
                          </a:solidFill>
                        </a:rPr>
                        <a:t> the Fair c. AD 630/640)</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Conaing</a:t>
                      </a:r>
                      <a:endParaRPr lang="en-GB" sz="14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i="1" dirty="0" err="1" smtClean="0">
                          <a:solidFill>
                            <a:schemeClr val="tx1"/>
                          </a:solidFill>
                        </a:rPr>
                        <a:t>Senchus</a:t>
                      </a:r>
                      <a:r>
                        <a:rPr lang="en-GB" sz="1400" b="0" i="1" dirty="0" smtClean="0">
                          <a:solidFill>
                            <a:schemeClr val="tx1"/>
                          </a:solidFill>
                        </a:rPr>
                        <a:t> </a:t>
                      </a:r>
                      <a:r>
                        <a:rPr lang="en-GB" sz="1400" b="0" i="1" dirty="0" err="1" smtClean="0">
                          <a:solidFill>
                            <a:schemeClr val="tx1"/>
                          </a:solidFill>
                        </a:rPr>
                        <a:t>Fer</a:t>
                      </a:r>
                      <a:r>
                        <a:rPr lang="en-GB" sz="1400" b="0" i="1" dirty="0" smtClean="0">
                          <a:solidFill>
                            <a:schemeClr val="tx1"/>
                          </a:solidFill>
                        </a:rPr>
                        <a:t> </a:t>
                      </a:r>
                      <a:r>
                        <a:rPr lang="en-GB" sz="1400" b="0" i="1" dirty="0" err="1" smtClean="0">
                          <a:solidFill>
                            <a:schemeClr val="tx1"/>
                          </a:solidFill>
                        </a:rPr>
                        <a:t>nAlban</a:t>
                      </a:r>
                      <a:r>
                        <a:rPr lang="en-GB" sz="1400" b="0" i="1" dirty="0" smtClean="0">
                          <a:solidFill>
                            <a:schemeClr val="tx1"/>
                          </a:solidFill>
                        </a:rPr>
                        <a:t> </a:t>
                      </a:r>
                      <a:r>
                        <a:rPr lang="en-GB" sz="1400" b="0" i="0" dirty="0" smtClean="0">
                          <a:solidFill>
                            <a:schemeClr val="tx1"/>
                          </a:solidFill>
                        </a:rPr>
                        <a:t>(c.</a:t>
                      </a:r>
                      <a:r>
                        <a:rPr lang="en-GB" sz="1400" b="0" i="0" baseline="0" dirty="0" smtClean="0">
                          <a:solidFill>
                            <a:schemeClr val="tx1"/>
                          </a:solidFill>
                        </a:rPr>
                        <a:t> AD 900)</a:t>
                      </a:r>
                      <a:br>
                        <a:rPr lang="en-GB" sz="1400" b="0" i="0" baseline="0" dirty="0" smtClean="0">
                          <a:solidFill>
                            <a:schemeClr val="tx1"/>
                          </a:solidFill>
                        </a:rPr>
                      </a:br>
                      <a:r>
                        <a:rPr lang="en-GB" sz="1400" b="0" i="0" baseline="0" dirty="0" smtClean="0">
                          <a:solidFill>
                            <a:schemeClr val="tx1"/>
                          </a:solidFill>
                        </a:rPr>
                        <a:t>(edition of mid-seventh century itinerary) </a:t>
                      </a:r>
                      <a:endParaRPr lang="en-GB" sz="14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Coirpri</a:t>
                      </a:r>
                      <a:r>
                        <a:rPr lang="en-GB" sz="1400" baseline="0" dirty="0" smtClean="0">
                          <a:solidFill>
                            <a:schemeClr val="tx1"/>
                          </a:solidFill>
                        </a:rPr>
                        <a:t> (or mac </a:t>
                      </a:r>
                      <a:r>
                        <a:rPr lang="en-GB" sz="1400" baseline="0" dirty="0" err="1" smtClean="0">
                          <a:solidFill>
                            <a:schemeClr val="tx1"/>
                          </a:solidFill>
                        </a:rPr>
                        <a:t>Bicor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600-650</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Annals</a:t>
                      </a:r>
                      <a:r>
                        <a:rPr lang="en-GB" sz="1400" i="1" baseline="0" dirty="0" smtClean="0">
                          <a:solidFill>
                            <a:schemeClr val="tx1"/>
                          </a:solidFill>
                        </a:rPr>
                        <a:t> of </a:t>
                      </a:r>
                      <a:r>
                        <a:rPr lang="en-GB" sz="1400" i="1" baseline="0" dirty="0" err="1" smtClean="0">
                          <a:solidFill>
                            <a:schemeClr val="tx1"/>
                          </a:solidFill>
                        </a:rPr>
                        <a:t>Tigernach</a:t>
                      </a:r>
                      <a:r>
                        <a:rPr lang="en-GB" sz="1400" i="1" baseline="0" dirty="0" smtClean="0">
                          <a:solidFill>
                            <a:schemeClr val="tx1"/>
                          </a:solidFill>
                        </a:rPr>
                        <a:t> </a:t>
                      </a:r>
                      <a:r>
                        <a:rPr lang="en-GB" sz="1400" i="0" baseline="0" dirty="0" smtClean="0">
                          <a:solidFill>
                            <a:schemeClr val="tx1"/>
                          </a:solidFill>
                        </a:rPr>
                        <a:t>(c. AD 900)</a:t>
                      </a:r>
                    </a:p>
                    <a:p>
                      <a:r>
                        <a:rPr lang="en-GB" sz="1400" i="0" baseline="0" dirty="0" smtClean="0">
                          <a:solidFill>
                            <a:schemeClr val="tx1"/>
                          </a:solidFill>
                        </a:rPr>
                        <a:t>(drawing on contemporary Iona Chronicle)</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Ferdach</a:t>
                      </a:r>
                      <a:r>
                        <a:rPr lang="en-GB" sz="1400" dirty="0" smtClean="0">
                          <a:solidFill>
                            <a:schemeClr val="tx1"/>
                          </a:solidFill>
                        </a:rPr>
                        <a:t> </a:t>
                      </a:r>
                      <a:r>
                        <a:rPr lang="en-GB" sz="1400" dirty="0" err="1" smtClean="0">
                          <a:solidFill>
                            <a:schemeClr val="tx1"/>
                          </a:solidFill>
                        </a:rPr>
                        <a:t>ua</a:t>
                      </a:r>
                      <a:r>
                        <a:rPr lang="en-GB" sz="1400" baseline="0" dirty="0" smtClean="0">
                          <a:solidFill>
                            <a:schemeClr val="tx1"/>
                          </a:solidFill>
                        </a:rPr>
                        <a:t> </a:t>
                      </a:r>
                      <a:r>
                        <a:rPr lang="en-GB" sz="1400" baseline="0" dirty="0" err="1" smtClean="0">
                          <a:solidFill>
                            <a:schemeClr val="tx1"/>
                          </a:solidFill>
                        </a:rPr>
                        <a:t>Artuir</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err="1" smtClean="0">
                          <a:solidFill>
                            <a:schemeClr val="tx1"/>
                          </a:solidFill>
                        </a:rPr>
                        <a:t>Cáin</a:t>
                      </a:r>
                      <a:r>
                        <a:rPr lang="en-GB" sz="1400" i="1" dirty="0" smtClean="0">
                          <a:solidFill>
                            <a:schemeClr val="tx1"/>
                          </a:solidFill>
                        </a:rPr>
                        <a:t> </a:t>
                      </a:r>
                      <a:r>
                        <a:rPr lang="en-GB" sz="1400" i="1" smtClean="0">
                          <a:solidFill>
                            <a:schemeClr val="tx1"/>
                          </a:solidFill>
                        </a:rPr>
                        <a:t>Adomnain</a:t>
                      </a:r>
                      <a:r>
                        <a:rPr lang="en-GB" sz="1400" i="0" dirty="0" smtClean="0">
                          <a:solidFill>
                            <a:schemeClr val="tx1"/>
                          </a:solidFill>
                        </a:rPr>
                        <a:t> (c. AD 850)</a:t>
                      </a:r>
                    </a:p>
                    <a:p>
                      <a:r>
                        <a:rPr lang="en-GB" sz="1400" i="0" dirty="0" smtClean="0">
                          <a:solidFill>
                            <a:schemeClr val="tx1"/>
                          </a:solidFill>
                        </a:rPr>
                        <a:t>Text</a:t>
                      </a:r>
                      <a:r>
                        <a:rPr lang="en-GB" sz="1400" i="0" baseline="0" dirty="0" smtClean="0">
                          <a:solidFill>
                            <a:schemeClr val="tx1"/>
                          </a:solidFill>
                        </a:rPr>
                        <a:t> of legislation and witness list at Synod of Birr in AD 697</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Artur</a:t>
                      </a:r>
                      <a:r>
                        <a:rPr lang="en-GB" sz="1400" dirty="0" smtClean="0">
                          <a:solidFill>
                            <a:schemeClr val="tx1"/>
                          </a:solidFill>
                        </a:rPr>
                        <a:t> map</a:t>
                      </a:r>
                      <a:r>
                        <a:rPr lang="en-GB" sz="1400" baseline="0" dirty="0" smtClean="0">
                          <a:solidFill>
                            <a:schemeClr val="tx1"/>
                          </a:solidFill>
                        </a:rPr>
                        <a:t> Petr</a:t>
                      </a:r>
                    </a:p>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baseline="0" dirty="0" smtClean="0">
                          <a:solidFill>
                            <a:schemeClr val="tx1"/>
                          </a:solidFill>
                        </a:rPr>
                        <a:t>(= </a:t>
                      </a:r>
                      <a:r>
                        <a:rPr lang="en-GB" sz="1400" baseline="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Rethoir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580-630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0" dirty="0" err="1" smtClean="0">
                          <a:solidFill>
                            <a:schemeClr val="tx1"/>
                          </a:solidFill>
                        </a:rPr>
                        <a:t>Harleian</a:t>
                      </a:r>
                      <a:r>
                        <a:rPr lang="en-GB" sz="1400" i="0" dirty="0" smtClean="0">
                          <a:solidFill>
                            <a:schemeClr val="tx1"/>
                          </a:solidFill>
                        </a:rPr>
                        <a:t> Genealogies (c. AD 945)</a:t>
                      </a:r>
                    </a:p>
                    <a:p>
                      <a:r>
                        <a:rPr lang="en-GB" sz="1400" i="0" dirty="0" smtClean="0">
                          <a:solidFill>
                            <a:schemeClr val="tx1"/>
                          </a:solidFill>
                        </a:rPr>
                        <a:t>Parallel</a:t>
                      </a:r>
                      <a:r>
                        <a:rPr lang="en-GB" sz="1400" i="0" baseline="0" dirty="0" smtClean="0">
                          <a:solidFill>
                            <a:schemeClr val="tx1"/>
                          </a:solidFill>
                        </a:rPr>
                        <a:t> lineage in </a:t>
                      </a:r>
                      <a:r>
                        <a:rPr lang="en-GB" sz="1400" i="1" baseline="0" dirty="0" smtClean="0">
                          <a:solidFill>
                            <a:schemeClr val="tx1"/>
                          </a:solidFill>
                        </a:rPr>
                        <a:t>Expulsion of the </a:t>
                      </a:r>
                      <a:r>
                        <a:rPr lang="en-GB" sz="1400" i="1" baseline="0" dirty="0" err="1" smtClean="0">
                          <a:solidFill>
                            <a:schemeClr val="tx1"/>
                          </a:solidFill>
                        </a:rPr>
                        <a:t>Deísi</a:t>
                      </a:r>
                      <a:r>
                        <a:rPr lang="en-GB" sz="1400" i="0" baseline="0" dirty="0" smtClean="0">
                          <a:solidFill>
                            <a:schemeClr val="tx1"/>
                          </a:solidFill>
                        </a:rPr>
                        <a:t> (c. AD 750)</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2" name="Rectangle 1"/>
          <p:cNvSpPr/>
          <p:nvPr/>
        </p:nvSpPr>
        <p:spPr>
          <a:xfrm>
            <a:off x="1115616" y="2652455"/>
            <a:ext cx="6912768" cy="704537"/>
          </a:xfrm>
          <a:prstGeom prst="rect">
            <a:avLst/>
          </a:prstGeom>
          <a:solidFill>
            <a:srgbClr val="92D05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523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3" name="AutoShape 2" descr="Image result for map of scotland outlin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276" y="2000969"/>
            <a:ext cx="68484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172400" y="2144985"/>
            <a:ext cx="1224136" cy="461665"/>
          </a:xfrm>
          <a:prstGeom prst="rect">
            <a:avLst/>
          </a:prstGeom>
          <a:noFill/>
        </p:spPr>
        <p:txBody>
          <a:bodyPr wrap="square" rtlCol="0">
            <a:spAutoFit/>
          </a:bodyPr>
          <a:lstStyle/>
          <a:p>
            <a:r>
              <a:rPr lang="en-GB" sz="1200" dirty="0" smtClean="0">
                <a:solidFill>
                  <a:srgbClr val="FF0000"/>
                </a:solidFill>
              </a:rPr>
              <a:t>ORKNEY</a:t>
            </a:r>
          </a:p>
          <a:p>
            <a:r>
              <a:rPr lang="en-GB" sz="1200" dirty="0" smtClean="0">
                <a:solidFill>
                  <a:srgbClr val="FF0000"/>
                </a:solidFill>
              </a:rPr>
              <a:t>AU 579/580</a:t>
            </a:r>
            <a:endParaRPr lang="en-GB" sz="1200" dirty="0">
              <a:solidFill>
                <a:srgbClr val="FF0000"/>
              </a:solidFill>
            </a:endParaRPr>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8095828" y="2226121"/>
            <a:ext cx="153144" cy="153144"/>
          </a:xfrm>
          <a:prstGeom prst="rect">
            <a:avLst/>
          </a:prstGeom>
          <a:noFill/>
        </p:spPr>
      </p:pic>
      <p:cxnSp>
        <p:nvCxnSpPr>
          <p:cNvPr id="13" name="Straight Arrow Connector 12"/>
          <p:cNvCxnSpPr/>
          <p:nvPr/>
        </p:nvCxnSpPr>
        <p:spPr>
          <a:xfrm flipV="1">
            <a:off x="8532440" y="1784945"/>
            <a:ext cx="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5436096" y="5859784"/>
            <a:ext cx="1224136" cy="461665"/>
          </a:xfrm>
          <a:prstGeom prst="rect">
            <a:avLst/>
          </a:prstGeom>
          <a:noFill/>
        </p:spPr>
        <p:txBody>
          <a:bodyPr wrap="square" rtlCol="0">
            <a:spAutoFit/>
          </a:bodyPr>
          <a:lstStyle/>
          <a:p>
            <a:r>
              <a:rPr lang="en-GB" sz="1200" dirty="0" smtClean="0">
                <a:solidFill>
                  <a:srgbClr val="FF0000"/>
                </a:solidFill>
              </a:rPr>
              <a:t>MANANN</a:t>
            </a:r>
          </a:p>
          <a:p>
            <a:r>
              <a:rPr lang="en-GB" sz="1200" dirty="0" smtClean="0">
                <a:solidFill>
                  <a:srgbClr val="FF0000"/>
                </a:solidFill>
              </a:rPr>
              <a:t>AU 582</a:t>
            </a:r>
            <a:endParaRPr lang="en-GB" sz="1200" dirty="0">
              <a:solidFill>
                <a:srgbClr val="FF0000"/>
              </a:solidFill>
            </a:endParaRPr>
          </a:p>
        </p:txBody>
      </p:sp>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5292080" y="5952281"/>
            <a:ext cx="153144" cy="153144"/>
          </a:xfrm>
          <a:prstGeom prst="rect">
            <a:avLst/>
          </a:prstGeom>
          <a:noFill/>
        </p:spPr>
      </p:pic>
      <p:sp>
        <p:nvSpPr>
          <p:cNvPr id="20" name="TextBox 19"/>
          <p:cNvSpPr txBox="1"/>
          <p:nvPr/>
        </p:nvSpPr>
        <p:spPr>
          <a:xfrm>
            <a:off x="4788024" y="5529361"/>
            <a:ext cx="1224136" cy="461665"/>
          </a:xfrm>
          <a:prstGeom prst="rect">
            <a:avLst/>
          </a:prstGeom>
          <a:noFill/>
        </p:spPr>
        <p:txBody>
          <a:bodyPr wrap="square" rtlCol="0">
            <a:spAutoFit/>
          </a:bodyPr>
          <a:lstStyle/>
          <a:p>
            <a:r>
              <a:rPr lang="en-GB" sz="1200" dirty="0" smtClean="0">
                <a:solidFill>
                  <a:srgbClr val="FF0000"/>
                </a:solidFill>
              </a:rPr>
              <a:t>LEITHREID</a:t>
            </a:r>
          </a:p>
          <a:p>
            <a:r>
              <a:rPr lang="en-GB" sz="1200" dirty="0" smtClean="0">
                <a:solidFill>
                  <a:srgbClr val="FF0000"/>
                </a:solidFill>
              </a:rPr>
              <a:t>AU 589</a:t>
            </a:r>
            <a:endParaRPr lang="en-GB" sz="1200" dirty="0">
              <a:solidFill>
                <a:srgbClr val="FF0000"/>
              </a:solidFill>
            </a:endParaRPr>
          </a:p>
        </p:txBody>
      </p:sp>
      <p:pic>
        <p:nvPicPr>
          <p:cNvPr id="21" name="Picture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4644008" y="5621858"/>
            <a:ext cx="153144" cy="153144"/>
          </a:xfrm>
          <a:prstGeom prst="rect">
            <a:avLst/>
          </a:prstGeom>
          <a:noFill/>
        </p:spPr>
      </p:pic>
      <p:sp>
        <p:nvSpPr>
          <p:cNvPr id="22" name="TextBox 21"/>
          <p:cNvSpPr txBox="1"/>
          <p:nvPr/>
        </p:nvSpPr>
        <p:spPr>
          <a:xfrm>
            <a:off x="7380312" y="3843560"/>
            <a:ext cx="1224136" cy="461665"/>
          </a:xfrm>
          <a:prstGeom prst="rect">
            <a:avLst/>
          </a:prstGeom>
          <a:noFill/>
        </p:spPr>
        <p:txBody>
          <a:bodyPr wrap="square" rtlCol="0">
            <a:spAutoFit/>
          </a:bodyPr>
          <a:lstStyle/>
          <a:p>
            <a:r>
              <a:rPr lang="en-GB" sz="1200" dirty="0" smtClean="0">
                <a:solidFill>
                  <a:srgbClr val="FF0000"/>
                </a:solidFill>
              </a:rPr>
              <a:t>CIRCINN</a:t>
            </a:r>
          </a:p>
          <a:p>
            <a:r>
              <a:rPr lang="en-GB" sz="1200" dirty="0" smtClean="0">
                <a:solidFill>
                  <a:srgbClr val="FF0000"/>
                </a:solidFill>
              </a:rPr>
              <a:t>AT 595</a:t>
            </a:r>
            <a:endParaRPr lang="en-GB" sz="1200" dirty="0">
              <a:solidFill>
                <a:srgbClr val="FF0000"/>
              </a:solidFill>
            </a:endParaRPr>
          </a:p>
        </p:txBody>
      </p:sp>
      <p:pic>
        <p:nvPicPr>
          <p:cNvPr id="23" name="Picture 2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7236296" y="3936057"/>
            <a:ext cx="153144" cy="153144"/>
          </a:xfrm>
          <a:prstGeom prst="rect">
            <a:avLst/>
          </a:prstGeom>
          <a:noFill/>
        </p:spPr>
      </p:pic>
      <p:sp>
        <p:nvSpPr>
          <p:cNvPr id="24" name="TextBox 23"/>
          <p:cNvSpPr txBox="1"/>
          <p:nvPr/>
        </p:nvSpPr>
        <p:spPr>
          <a:xfrm>
            <a:off x="251520" y="1124744"/>
            <a:ext cx="8640960" cy="646331"/>
          </a:xfrm>
          <a:prstGeom prst="rect">
            <a:avLst/>
          </a:prstGeom>
          <a:noFill/>
        </p:spPr>
        <p:txBody>
          <a:bodyPr wrap="square" rtlCol="0">
            <a:spAutoFit/>
          </a:bodyPr>
          <a:lstStyle/>
          <a:p>
            <a:pPr algn="ctr"/>
            <a:r>
              <a:rPr lang="en-GB" sz="3600" dirty="0" smtClean="0"/>
              <a:t>Aedan mac </a:t>
            </a:r>
            <a:r>
              <a:rPr lang="en-GB" sz="3600" dirty="0" err="1" smtClean="0"/>
              <a:t>Gabrain’s</a:t>
            </a:r>
            <a:r>
              <a:rPr lang="en-GB" sz="3600" dirty="0" smtClean="0"/>
              <a:t> </a:t>
            </a:r>
            <a:r>
              <a:rPr lang="en-GB" sz="3600" dirty="0" err="1" smtClean="0"/>
              <a:t>Pictish</a:t>
            </a:r>
            <a:r>
              <a:rPr lang="en-GB" sz="3600" dirty="0"/>
              <a:t> </a:t>
            </a:r>
            <a:r>
              <a:rPr lang="en-GB" sz="3600" dirty="0" smtClean="0"/>
              <a:t>Wars</a:t>
            </a:r>
            <a:endParaRPr lang="en-GB" sz="3600" dirty="0"/>
          </a:p>
        </p:txBody>
      </p:sp>
    </p:spTree>
    <p:extLst>
      <p:ext uri="{BB962C8B-B14F-4D97-AF65-F5344CB8AC3E}">
        <p14:creationId xmlns:p14="http://schemas.microsoft.com/office/powerpoint/2010/main" val="19634439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588"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95536" y="1198858"/>
            <a:ext cx="7992888" cy="646331"/>
          </a:xfrm>
          <a:prstGeom prst="rect">
            <a:avLst/>
          </a:prstGeom>
          <a:noFill/>
        </p:spPr>
        <p:txBody>
          <a:bodyPr wrap="square" rtlCol="0">
            <a:spAutoFit/>
          </a:bodyPr>
          <a:lstStyle/>
          <a:p>
            <a:pPr algn="ctr"/>
            <a:r>
              <a:rPr lang="en-GB" sz="3600" dirty="0" smtClean="0"/>
              <a:t>The Death of </a:t>
            </a:r>
            <a:r>
              <a:rPr lang="en-GB" sz="3600" dirty="0" err="1" smtClean="0"/>
              <a:t>Artúr</a:t>
            </a:r>
            <a:r>
              <a:rPr lang="en-GB" sz="3600" dirty="0" smtClean="0"/>
              <a:t> mac </a:t>
            </a:r>
            <a:r>
              <a:rPr lang="en-GB" sz="3600" dirty="0" err="1" smtClean="0"/>
              <a:t>Áedán</a:t>
            </a:r>
            <a:r>
              <a:rPr lang="en-GB" sz="3600" dirty="0" smtClean="0"/>
              <a:t>: VC 1.7</a:t>
            </a:r>
            <a:endParaRPr lang="en-GB" sz="3600" dirty="0"/>
          </a:p>
        </p:txBody>
      </p:sp>
      <p:sp>
        <p:nvSpPr>
          <p:cNvPr id="2" name="TextBox 1"/>
          <p:cNvSpPr txBox="1"/>
          <p:nvPr/>
        </p:nvSpPr>
        <p:spPr>
          <a:xfrm>
            <a:off x="683568" y="1988840"/>
            <a:ext cx="4032448" cy="4585871"/>
          </a:xfrm>
          <a:prstGeom prst="rect">
            <a:avLst/>
          </a:prstGeom>
          <a:noFill/>
        </p:spPr>
        <p:txBody>
          <a:bodyPr wrap="square" rtlCol="0">
            <a:spAutoFit/>
          </a:bodyPr>
          <a:lstStyle/>
          <a:p>
            <a:pPr algn="just"/>
            <a:r>
              <a:rPr lang="en-GB" sz="1600" i="1" dirty="0" err="1">
                <a:latin typeface="Times New Roman" panose="02020603050405020304" pitchFamily="18" charset="0"/>
                <a:cs typeface="Times New Roman" panose="02020603050405020304" pitchFamily="18" charset="0"/>
              </a:rPr>
              <a:t>Alio</a:t>
            </a:r>
            <a:r>
              <a:rPr lang="en-GB" sz="1600" i="1" dirty="0">
                <a:latin typeface="Times New Roman" panose="02020603050405020304" pitchFamily="18" charset="0"/>
                <a:cs typeface="Times New Roman" panose="02020603050405020304" pitchFamily="18" charset="0"/>
              </a:rPr>
              <a:t> in tempore, hoc </a:t>
            </a:r>
            <a:r>
              <a:rPr lang="en-GB" sz="1600" i="1" dirty="0" err="1">
                <a:latin typeface="Times New Roman" panose="02020603050405020304" pitchFamily="18" charset="0"/>
                <a:cs typeface="Times New Roman" panose="02020603050405020304" pitchFamily="18" charset="0"/>
              </a:rPr>
              <a:t>est</a:t>
            </a:r>
            <a:r>
              <a:rPr lang="en-GB" sz="1600" i="1" dirty="0">
                <a:latin typeface="Times New Roman" panose="02020603050405020304" pitchFamily="18" charset="0"/>
                <a:cs typeface="Times New Roman" panose="02020603050405020304" pitchFamily="18" charset="0"/>
              </a:rPr>
              <a:t> post </a:t>
            </a:r>
            <a:r>
              <a:rPr lang="en-GB" sz="1600" i="1" dirty="0" err="1">
                <a:latin typeface="Times New Roman" panose="02020603050405020304" pitchFamily="18" charset="0"/>
                <a:cs typeface="Times New Roman" panose="02020603050405020304" pitchFamily="18" charset="0"/>
              </a:rPr>
              <a:t>multos</a:t>
            </a:r>
            <a:r>
              <a:rPr lang="en-GB" sz="1600" i="1" dirty="0">
                <a:latin typeface="Times New Roman" panose="02020603050405020304" pitchFamily="18" charset="0"/>
                <a:cs typeface="Times New Roman" panose="02020603050405020304" pitchFamily="18" charset="0"/>
              </a:rPr>
              <a:t> a supra </a:t>
            </a:r>
            <a:r>
              <a:rPr lang="en-GB" sz="1600" i="1" dirty="0" err="1">
                <a:latin typeface="Times New Roman" panose="02020603050405020304" pitchFamily="18" charset="0"/>
                <a:cs typeface="Times New Roman" panose="02020603050405020304" pitchFamily="18" charset="0"/>
              </a:rPr>
              <a:t>memorata</a:t>
            </a:r>
            <a:r>
              <a:rPr lang="en-GB" sz="1600" i="1" dirty="0">
                <a:latin typeface="Times New Roman" panose="02020603050405020304" pitchFamily="18" charset="0"/>
                <a:cs typeface="Times New Roman" panose="02020603050405020304" pitchFamily="18" charset="0"/>
              </a:rPr>
              <a:t> bello </a:t>
            </a:r>
            <a:r>
              <a:rPr lang="en-GB" sz="1600" i="1" dirty="0" err="1">
                <a:latin typeface="Times New Roman" panose="02020603050405020304" pitchFamily="18" charset="0"/>
                <a:cs typeface="Times New Roman" panose="02020603050405020304" pitchFamily="18" charset="0"/>
              </a:rPr>
              <a:t>annorum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transcursus</a:t>
            </a:r>
            <a:r>
              <a:rPr lang="en-GB" sz="1600" i="1" dirty="0">
                <a:latin typeface="Times New Roman" panose="02020603050405020304" pitchFamily="18" charset="0"/>
                <a:cs typeface="Times New Roman" panose="02020603050405020304" pitchFamily="18" charset="0"/>
              </a:rPr>
              <a:t>, cum </a:t>
            </a:r>
            <a:r>
              <a:rPr lang="en-GB" sz="1600" i="1" dirty="0" err="1">
                <a:latin typeface="Times New Roman" panose="02020603050405020304" pitchFamily="18" charset="0"/>
                <a:cs typeface="Times New Roman" panose="02020603050405020304" pitchFamily="18" charset="0"/>
              </a:rPr>
              <a:t>esset</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vir</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sanctus</a:t>
            </a:r>
            <a:r>
              <a:rPr lang="en-GB" sz="1600" i="1" dirty="0">
                <a:latin typeface="Times New Roman" panose="02020603050405020304" pitchFamily="18" charset="0"/>
                <a:cs typeface="Times New Roman" panose="02020603050405020304" pitchFamily="18" charset="0"/>
              </a:rPr>
              <a:t> in </a:t>
            </a:r>
            <a:r>
              <a:rPr lang="en-GB" sz="1600" i="1" dirty="0" err="1">
                <a:latin typeface="Times New Roman" panose="02020603050405020304" pitchFamily="18" charset="0"/>
                <a:cs typeface="Times New Roman" panose="02020603050405020304" pitchFamily="18" charset="0"/>
              </a:rPr>
              <a:t>Ioua</a:t>
            </a:r>
            <a:r>
              <a:rPr lang="en-GB" sz="1600" i="1" dirty="0">
                <a:latin typeface="Times New Roman" panose="02020603050405020304" pitchFamily="18" charset="0"/>
                <a:cs typeface="Times New Roman" panose="02020603050405020304" pitchFamily="18" charset="0"/>
              </a:rPr>
              <a:t> insula, </a:t>
            </a:r>
            <a:r>
              <a:rPr lang="en-GB" sz="1600" i="1" dirty="0" err="1">
                <a:latin typeface="Times New Roman" panose="02020603050405020304" pitchFamily="18" charset="0"/>
                <a:cs typeface="Times New Roman" panose="02020603050405020304" pitchFamily="18" charset="0"/>
              </a:rPr>
              <a:t>subito</a:t>
            </a:r>
            <a:r>
              <a:rPr lang="en-GB" sz="1600" i="1" dirty="0">
                <a:latin typeface="Times New Roman" panose="02020603050405020304" pitchFamily="18" charset="0"/>
                <a:cs typeface="Times New Roman" panose="02020603050405020304" pitchFamily="18" charset="0"/>
              </a:rPr>
              <a:t> ad </a:t>
            </a:r>
            <a:r>
              <a:rPr lang="en-GB" sz="1600" i="1" dirty="0" err="1">
                <a:latin typeface="Times New Roman" panose="02020603050405020304" pitchFamily="18" charset="0"/>
                <a:cs typeface="Times New Roman" panose="02020603050405020304" pitchFamily="18" charset="0"/>
              </a:rPr>
              <a:t>suum</a:t>
            </a:r>
            <a:r>
              <a:rPr lang="en-GB" sz="1600" i="1" dirty="0">
                <a:latin typeface="Times New Roman" panose="02020603050405020304" pitchFamily="18" charset="0"/>
                <a:cs typeface="Times New Roman" panose="02020603050405020304" pitchFamily="18" charset="0"/>
              </a:rPr>
              <a:t> dicit </a:t>
            </a:r>
            <a:r>
              <a:rPr lang="en-GB" sz="1600" i="1" dirty="0" err="1">
                <a:latin typeface="Times New Roman" panose="02020603050405020304" pitchFamily="18" charset="0"/>
                <a:cs typeface="Times New Roman" panose="02020603050405020304" pitchFamily="18" charset="0"/>
              </a:rPr>
              <a:t>ministratorem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Diormitium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Cloccam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pulsa</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Cujus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sonitu</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fratres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incitati</a:t>
            </a:r>
            <a:r>
              <a:rPr lang="en-GB" sz="1600" i="1" dirty="0">
                <a:latin typeface="Times New Roman" panose="02020603050405020304" pitchFamily="18" charset="0"/>
                <a:cs typeface="Times New Roman" panose="02020603050405020304" pitchFamily="18" charset="0"/>
              </a:rPr>
              <a:t> ad </a:t>
            </a:r>
            <a:r>
              <a:rPr lang="en-GB" sz="1600" i="1" dirty="0" err="1">
                <a:latin typeface="Times New Roman" panose="02020603050405020304" pitchFamily="18" charset="0"/>
                <a:cs typeface="Times New Roman" panose="02020603050405020304" pitchFamily="18" charset="0"/>
              </a:rPr>
              <a:t>ecclesiam</a:t>
            </a:r>
            <a:r>
              <a:rPr lang="en-GB" sz="1600" i="1" dirty="0">
                <a:latin typeface="Times New Roman" panose="02020603050405020304" pitchFamily="18" charset="0"/>
                <a:cs typeface="Times New Roman" panose="02020603050405020304" pitchFamily="18" charset="0"/>
              </a:rPr>
              <a:t>, ipso </a:t>
            </a:r>
            <a:r>
              <a:rPr lang="en-GB" sz="1600" i="1" dirty="0" err="1">
                <a:latin typeface="Times New Roman" panose="02020603050405020304" pitchFamily="18" charset="0"/>
                <a:cs typeface="Times New Roman" panose="02020603050405020304" pitchFamily="18" charset="0"/>
              </a:rPr>
              <a:t>sancto</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praesule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praeeunte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ocius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currunt</a:t>
            </a:r>
            <a:r>
              <a:rPr lang="en-GB" sz="1600" i="1" dirty="0">
                <a:latin typeface="Times New Roman" panose="02020603050405020304" pitchFamily="18" charset="0"/>
                <a:cs typeface="Times New Roman" panose="02020603050405020304" pitchFamily="18" charset="0"/>
              </a:rPr>
              <a:t>. Ad quos </a:t>
            </a:r>
            <a:r>
              <a:rPr lang="en-GB" sz="1600" i="1" dirty="0" err="1">
                <a:latin typeface="Times New Roman" panose="02020603050405020304" pitchFamily="18" charset="0"/>
                <a:cs typeface="Times New Roman" panose="02020603050405020304" pitchFamily="18" charset="0"/>
              </a:rPr>
              <a:t>ibidem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flexis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genibus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infit</a:t>
            </a:r>
            <a:r>
              <a:rPr lang="en-GB" sz="1600" i="1" dirty="0">
                <a:latin typeface="Times New Roman" panose="02020603050405020304" pitchFamily="18" charset="0"/>
                <a:cs typeface="Times New Roman" panose="02020603050405020304" pitchFamily="18" charset="0"/>
              </a:rPr>
              <a:t>: Nunc </a:t>
            </a:r>
            <a:r>
              <a:rPr lang="en-GB" sz="1600" i="1" dirty="0" err="1">
                <a:latin typeface="Times New Roman" panose="02020603050405020304" pitchFamily="18" charset="0"/>
                <a:cs typeface="Times New Roman" panose="02020603050405020304" pitchFamily="18" charset="0"/>
              </a:rPr>
              <a:t>intente</a:t>
            </a:r>
            <a:r>
              <a:rPr lang="en-GB" sz="1600" i="1" dirty="0">
                <a:latin typeface="Times New Roman" panose="02020603050405020304" pitchFamily="18" charset="0"/>
                <a:cs typeface="Times New Roman" panose="02020603050405020304" pitchFamily="18" charset="0"/>
              </a:rPr>
              <a:t> pro hoc </a:t>
            </a:r>
            <a:r>
              <a:rPr lang="en-GB" sz="1600" i="1" dirty="0" err="1">
                <a:latin typeface="Times New Roman" panose="02020603050405020304" pitchFamily="18" charset="0"/>
                <a:cs typeface="Times New Roman" panose="02020603050405020304" pitchFamily="18" charset="0"/>
              </a:rPr>
              <a:t>populo</a:t>
            </a:r>
            <a:r>
              <a:rPr lang="en-GB" sz="1600" i="1" dirty="0">
                <a:latin typeface="Times New Roman" panose="02020603050405020304" pitchFamily="18" charset="0"/>
                <a:cs typeface="Times New Roman" panose="02020603050405020304" pitchFamily="18" charset="0"/>
              </a:rPr>
              <a:t> et </a:t>
            </a:r>
            <a:r>
              <a:rPr lang="en-GB" sz="1600" i="1" dirty="0" err="1">
                <a:latin typeface="Times New Roman" panose="02020603050405020304" pitchFamily="18" charset="0"/>
                <a:cs typeface="Times New Roman" panose="02020603050405020304" pitchFamily="18" charset="0"/>
              </a:rPr>
              <a:t>Aidano</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rege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Dominum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oremus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hac</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enim</a:t>
            </a:r>
            <a:r>
              <a:rPr lang="en-GB" sz="1600" i="1" dirty="0">
                <a:latin typeface="Times New Roman" panose="02020603050405020304" pitchFamily="18" charset="0"/>
                <a:cs typeface="Times New Roman" panose="02020603050405020304" pitchFamily="18" charset="0"/>
              </a:rPr>
              <a:t> hora </a:t>
            </a:r>
            <a:r>
              <a:rPr lang="en-GB" sz="1600" i="1" dirty="0" err="1">
                <a:latin typeface="Times New Roman" panose="02020603050405020304" pitchFamily="18" charset="0"/>
                <a:cs typeface="Times New Roman" panose="02020603050405020304" pitchFamily="18" charset="0"/>
              </a:rPr>
              <a:t>ineunt</a:t>
            </a:r>
            <a:r>
              <a:rPr lang="en-GB" sz="1600" i="1" dirty="0">
                <a:latin typeface="Times New Roman" panose="02020603050405020304" pitchFamily="18" charset="0"/>
                <a:cs typeface="Times New Roman" panose="02020603050405020304" pitchFamily="18" charset="0"/>
              </a:rPr>
              <a:t> bellum. Et post modicum </a:t>
            </a:r>
            <a:r>
              <a:rPr lang="en-GB" sz="1600" i="1" dirty="0" err="1">
                <a:latin typeface="Times New Roman" panose="02020603050405020304" pitchFamily="18" charset="0"/>
                <a:cs typeface="Times New Roman" panose="02020603050405020304" pitchFamily="18" charset="0"/>
              </a:rPr>
              <a:t>intervallum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egressus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oratorium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respiciens</a:t>
            </a:r>
            <a:r>
              <a:rPr lang="en-GB" sz="1600" i="1" dirty="0">
                <a:latin typeface="Times New Roman" panose="02020603050405020304" pitchFamily="18" charset="0"/>
                <a:cs typeface="Times New Roman" panose="02020603050405020304" pitchFamily="18" charset="0"/>
              </a:rPr>
              <a:t> in </a:t>
            </a:r>
            <a:r>
              <a:rPr lang="en-GB" sz="1600" i="1" dirty="0" err="1">
                <a:latin typeface="Times New Roman" panose="02020603050405020304" pitchFamily="18" charset="0"/>
                <a:cs typeface="Times New Roman" panose="02020603050405020304" pitchFamily="18" charset="0"/>
              </a:rPr>
              <a:t>coelum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inquit</a:t>
            </a:r>
            <a:r>
              <a:rPr lang="en-GB" sz="1600" i="1" dirty="0">
                <a:latin typeface="Times New Roman" panose="02020603050405020304" pitchFamily="18" charset="0"/>
                <a:cs typeface="Times New Roman" panose="02020603050405020304" pitchFamily="18" charset="0"/>
              </a:rPr>
              <a:t>, Nunc </a:t>
            </a:r>
            <a:r>
              <a:rPr lang="en-GB" sz="1600" i="1" dirty="0" err="1">
                <a:latin typeface="Times New Roman" panose="02020603050405020304" pitchFamily="18" charset="0"/>
                <a:cs typeface="Times New Roman" panose="02020603050405020304" pitchFamily="18" charset="0"/>
              </a:rPr>
              <a:t>barbari</a:t>
            </a:r>
            <a:r>
              <a:rPr lang="en-GB" sz="1600" i="1" dirty="0">
                <a:latin typeface="Times New Roman" panose="02020603050405020304" pitchFamily="18" charset="0"/>
                <a:cs typeface="Times New Roman" panose="02020603050405020304" pitchFamily="18" charset="0"/>
              </a:rPr>
              <a:t> in </a:t>
            </a:r>
            <a:r>
              <a:rPr lang="en-GB" sz="1600" i="1" dirty="0" err="1">
                <a:latin typeface="Times New Roman" panose="02020603050405020304" pitchFamily="18" charset="0"/>
                <a:cs typeface="Times New Roman" panose="02020603050405020304" pitchFamily="18" charset="0"/>
              </a:rPr>
              <a:t>fugam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vertuntur</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Aidanoque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quamlibet</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infelix</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tamen</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concessa</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victoria</a:t>
            </a:r>
            <a:r>
              <a:rPr lang="en-GB" sz="1600" i="1" dirty="0">
                <a:latin typeface="Times New Roman" panose="02020603050405020304" pitchFamily="18" charset="0"/>
                <a:cs typeface="Times New Roman" panose="02020603050405020304" pitchFamily="18" charset="0"/>
              </a:rPr>
              <a:t> est. </a:t>
            </a:r>
            <a:r>
              <a:rPr lang="en-GB" sz="1600" i="1" dirty="0" err="1">
                <a:latin typeface="Times New Roman" panose="02020603050405020304" pitchFamily="18" charset="0"/>
                <a:cs typeface="Times New Roman" panose="02020603050405020304" pitchFamily="18" charset="0"/>
              </a:rPr>
              <a:t>Sed</a:t>
            </a:r>
            <a:r>
              <a:rPr lang="en-GB" sz="1600" i="1" dirty="0">
                <a:latin typeface="Times New Roman" panose="02020603050405020304" pitchFamily="18" charset="0"/>
                <a:cs typeface="Times New Roman" panose="02020603050405020304" pitchFamily="18" charset="0"/>
              </a:rPr>
              <a:t> et de </a:t>
            </a:r>
            <a:r>
              <a:rPr lang="en-GB" sz="1600" i="1" dirty="0" err="1">
                <a:latin typeface="Times New Roman" panose="02020603050405020304" pitchFamily="18" charset="0"/>
                <a:cs typeface="Times New Roman" panose="02020603050405020304" pitchFamily="18" charset="0"/>
              </a:rPr>
              <a:t>numero</a:t>
            </a:r>
            <a:r>
              <a:rPr lang="en-GB" sz="1600" i="1" dirty="0">
                <a:latin typeface="Times New Roman" panose="02020603050405020304" pitchFamily="18" charset="0"/>
                <a:cs typeface="Times New Roman" panose="02020603050405020304" pitchFamily="18" charset="0"/>
              </a:rPr>
              <a:t> de </a:t>
            </a:r>
            <a:r>
              <a:rPr lang="en-GB" sz="1600" i="1" dirty="0" err="1">
                <a:latin typeface="Times New Roman" panose="02020603050405020304" pitchFamily="18" charset="0"/>
                <a:cs typeface="Times New Roman" panose="02020603050405020304" pitchFamily="18" charset="0"/>
              </a:rPr>
              <a:t>exercitu</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Aidani</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interfectorum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trecentorum</a:t>
            </a:r>
            <a:r>
              <a:rPr lang="en-GB" sz="1600" i="1" dirty="0">
                <a:latin typeface="Times New Roman" panose="02020603050405020304" pitchFamily="18" charset="0"/>
                <a:cs typeface="Times New Roman" panose="02020603050405020304" pitchFamily="18" charset="0"/>
              </a:rPr>
              <a:t> et </a:t>
            </a:r>
            <a:r>
              <a:rPr lang="en-GB" sz="1600" i="1" dirty="0" err="1">
                <a:latin typeface="Times New Roman" panose="02020603050405020304" pitchFamily="18" charset="0"/>
                <a:cs typeface="Times New Roman" panose="02020603050405020304" pitchFamily="18" charset="0"/>
              </a:rPr>
              <a:t>trium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virorum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vir</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beatus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prophetice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enarravit</a:t>
            </a:r>
            <a:r>
              <a:rPr lang="en-GB" sz="1600" i="1" dirty="0">
                <a:latin typeface="Times New Roman" panose="02020603050405020304" pitchFamily="18" charset="0"/>
                <a:cs typeface="Times New Roman" panose="02020603050405020304" pitchFamily="18" charset="0"/>
              </a:rPr>
              <a:t>.</a:t>
            </a:r>
            <a:r>
              <a:rPr lang="en-GB" sz="1600" dirty="0">
                <a:latin typeface="Times New Roman" panose="02020603050405020304" pitchFamily="18" charset="0"/>
                <a:cs typeface="Times New Roman" panose="02020603050405020304" pitchFamily="18" charset="0"/>
              </a:rPr>
              <a:t> </a:t>
            </a:r>
            <a:r>
              <a:rPr lang="en-GB" sz="1600" dirty="0" smtClean="0">
                <a:latin typeface="Times New Roman" panose="02020603050405020304" pitchFamily="18" charset="0"/>
                <a:cs typeface="Times New Roman" panose="02020603050405020304" pitchFamily="18" charset="0"/>
              </a:rPr>
              <a:t>(VC I.7)</a:t>
            </a:r>
          </a:p>
          <a:p>
            <a:endParaRPr lang="en-GB" dirty="0"/>
          </a:p>
          <a:p>
            <a:endParaRPr lang="en-GB" dirty="0"/>
          </a:p>
        </p:txBody>
      </p:sp>
      <p:sp>
        <p:nvSpPr>
          <p:cNvPr id="3" name="TextBox 2"/>
          <p:cNvSpPr txBox="1"/>
          <p:nvPr/>
        </p:nvSpPr>
        <p:spPr>
          <a:xfrm>
            <a:off x="4901467" y="2051551"/>
            <a:ext cx="3672408" cy="4401205"/>
          </a:xfrm>
          <a:prstGeom prst="rect">
            <a:avLst/>
          </a:prstGeom>
          <a:noFill/>
        </p:spPr>
        <p:txBody>
          <a:bodyPr wrap="square" rtlCol="0">
            <a:spAutoFit/>
          </a:bodyPr>
          <a:lstStyle/>
          <a:p>
            <a:r>
              <a:rPr lang="en-GB" sz="1400" dirty="0"/>
              <a:t>At another time, after the lapse of many years from the above-mentioned battle [i.e. the Battle of </a:t>
            </a:r>
            <a:r>
              <a:rPr lang="en-GB" sz="1400" dirty="0" err="1"/>
              <a:t>Ondemone</a:t>
            </a:r>
            <a:r>
              <a:rPr lang="en-GB" sz="1400" dirty="0"/>
              <a:t>, near Coleraine], and while the holy man was in the </a:t>
            </a:r>
            <a:r>
              <a:rPr lang="en-GB" sz="1400" dirty="0" err="1"/>
              <a:t>Iouan</a:t>
            </a:r>
            <a:r>
              <a:rPr lang="en-GB" sz="1400" dirty="0"/>
              <a:t> island, he suddenly said to his minister </a:t>
            </a:r>
            <a:r>
              <a:rPr lang="en-GB" sz="1400" dirty="0" err="1"/>
              <a:t>Diormit</a:t>
            </a:r>
            <a:r>
              <a:rPr lang="en-GB" sz="1400" dirty="0"/>
              <a:t>, ‘Ring the bell.’  The brethren, startled at the sound, proceeded quickly to the church, with the holy prelate himself at their head.  There he began, on bended knees, to say to them, ‘Let us pray now earnestly to the Lord for this people and King Aidan, for they are engaging in battle at this moment.’  Then after a short time he went out of the oratory, and, looking up to heaven, said, ‘The barbarians are fleeing now, and to Aidan is given the victory – a sad one though it may be.’  And the blessed man in his prophecy declared the number slain in Aidan’s army to be three hundred and three men</a:t>
            </a:r>
            <a:r>
              <a:rPr lang="en-GB" sz="1400" i="1" dirty="0"/>
              <a:t>.</a:t>
            </a:r>
            <a:r>
              <a:rPr lang="en-GB" sz="1400" dirty="0"/>
              <a:t> </a:t>
            </a:r>
            <a:r>
              <a:rPr lang="en-GB" sz="1400" dirty="0" smtClean="0"/>
              <a:t/>
            </a:r>
            <a:br>
              <a:rPr lang="en-GB" sz="1400" dirty="0" smtClean="0"/>
            </a:br>
            <a:r>
              <a:rPr lang="en-GB" sz="1400" dirty="0" smtClean="0"/>
              <a:t>(trans. W. Reeves, 1874)</a:t>
            </a:r>
            <a:endParaRPr lang="en-GB" sz="1400" dirty="0"/>
          </a:p>
          <a:p>
            <a:endParaRPr lang="en-GB" sz="1400" dirty="0"/>
          </a:p>
        </p:txBody>
      </p:sp>
    </p:spTree>
    <p:extLst>
      <p:ext uri="{BB962C8B-B14F-4D97-AF65-F5344CB8AC3E}">
        <p14:creationId xmlns:p14="http://schemas.microsoft.com/office/powerpoint/2010/main" val="9127211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7568"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95536" y="1198858"/>
            <a:ext cx="7992888" cy="646331"/>
          </a:xfrm>
          <a:prstGeom prst="rect">
            <a:avLst/>
          </a:prstGeom>
          <a:noFill/>
        </p:spPr>
        <p:txBody>
          <a:bodyPr wrap="square" rtlCol="0">
            <a:spAutoFit/>
          </a:bodyPr>
          <a:lstStyle/>
          <a:p>
            <a:pPr algn="ctr"/>
            <a:r>
              <a:rPr lang="en-GB" sz="3600" dirty="0" smtClean="0"/>
              <a:t>The Death of </a:t>
            </a:r>
            <a:r>
              <a:rPr lang="en-GB" sz="3600" dirty="0" err="1" smtClean="0"/>
              <a:t>Artúr</a:t>
            </a:r>
            <a:r>
              <a:rPr lang="en-GB" sz="3600" dirty="0" smtClean="0"/>
              <a:t> mac </a:t>
            </a:r>
            <a:r>
              <a:rPr lang="en-GB" sz="3600" dirty="0" err="1" smtClean="0"/>
              <a:t>Áedán</a:t>
            </a:r>
            <a:r>
              <a:rPr lang="en-GB" sz="3600" dirty="0" smtClean="0"/>
              <a:t>: VC 1.8</a:t>
            </a:r>
            <a:endParaRPr lang="en-GB" sz="3600" dirty="0"/>
          </a:p>
        </p:txBody>
      </p:sp>
      <p:sp>
        <p:nvSpPr>
          <p:cNvPr id="2" name="TextBox 1"/>
          <p:cNvSpPr txBox="1"/>
          <p:nvPr/>
        </p:nvSpPr>
        <p:spPr>
          <a:xfrm>
            <a:off x="683568" y="1988840"/>
            <a:ext cx="4032448" cy="5324535"/>
          </a:xfrm>
          <a:prstGeom prst="rect">
            <a:avLst/>
          </a:prstGeom>
          <a:noFill/>
        </p:spPr>
        <p:txBody>
          <a:bodyPr wrap="square" rtlCol="0">
            <a:spAutoFit/>
          </a:bodyPr>
          <a:lstStyle/>
          <a:p>
            <a:pPr algn="just"/>
            <a:r>
              <a:rPr lang="en-GB" sz="1600" i="1" dirty="0" err="1">
                <a:latin typeface="Times New Roman" panose="02020603050405020304" pitchFamily="18" charset="0"/>
                <a:cs typeface="Times New Roman" panose="02020603050405020304" pitchFamily="18" charset="0"/>
              </a:rPr>
              <a:t>Alio</a:t>
            </a:r>
            <a:r>
              <a:rPr lang="en-GB" sz="1600" i="1" dirty="0">
                <a:latin typeface="Times New Roman" panose="02020603050405020304" pitchFamily="18" charset="0"/>
                <a:cs typeface="Times New Roman" panose="02020603050405020304" pitchFamily="18" charset="0"/>
              </a:rPr>
              <a:t> in tempore ante supra dictum bellum Sanctus </a:t>
            </a:r>
            <a:r>
              <a:rPr lang="en-GB" sz="1600" i="1" dirty="0" err="1">
                <a:latin typeface="Times New Roman" panose="02020603050405020304" pitchFamily="18" charset="0"/>
                <a:cs typeface="Times New Roman" panose="02020603050405020304" pitchFamily="18" charset="0"/>
              </a:rPr>
              <a:t>Aidanum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regem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interrogat</a:t>
            </a:r>
            <a:r>
              <a:rPr lang="en-GB" sz="1600" i="1" dirty="0">
                <a:latin typeface="Times New Roman" panose="02020603050405020304" pitchFamily="18" charset="0"/>
                <a:cs typeface="Times New Roman" panose="02020603050405020304" pitchFamily="18" charset="0"/>
              </a:rPr>
              <a:t> de </a:t>
            </a:r>
            <a:r>
              <a:rPr lang="en-GB" sz="1600" i="1" dirty="0" err="1">
                <a:latin typeface="Times New Roman" panose="02020603050405020304" pitchFamily="18" charset="0"/>
                <a:cs typeface="Times New Roman" panose="02020603050405020304" pitchFamily="18" charset="0"/>
              </a:rPr>
              <a:t>regni</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successore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Illo</a:t>
            </a:r>
            <a:r>
              <a:rPr lang="en-GB" sz="1600" i="1" dirty="0">
                <a:latin typeface="Times New Roman" panose="02020603050405020304" pitchFamily="18" charset="0"/>
                <a:cs typeface="Times New Roman" panose="02020603050405020304" pitchFamily="18" charset="0"/>
              </a:rPr>
              <a:t> se </a:t>
            </a:r>
            <a:r>
              <a:rPr lang="en-GB" sz="1600" i="1" dirty="0" err="1">
                <a:latin typeface="Times New Roman" panose="02020603050405020304" pitchFamily="18" charset="0"/>
                <a:cs typeface="Times New Roman" panose="02020603050405020304" pitchFamily="18" charset="0"/>
              </a:rPr>
              <a:t>respondente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nescire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quis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esset</a:t>
            </a:r>
            <a:r>
              <a:rPr lang="en-GB" sz="1600" i="1" dirty="0">
                <a:latin typeface="Times New Roman" panose="02020603050405020304" pitchFamily="18" charset="0"/>
                <a:cs typeface="Times New Roman" panose="02020603050405020304" pitchFamily="18" charset="0"/>
              </a:rPr>
              <a:t> de </a:t>
            </a:r>
            <a:r>
              <a:rPr lang="en-GB" sz="1600" i="1" dirty="0" err="1">
                <a:latin typeface="Times New Roman" panose="02020603050405020304" pitchFamily="18" charset="0"/>
                <a:cs typeface="Times New Roman" panose="02020603050405020304" pitchFamily="18" charset="0"/>
              </a:rPr>
              <a:t>tribus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filiis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suis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regnaturus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Arturius</a:t>
            </a:r>
            <a:r>
              <a:rPr lang="en-GB" sz="1600" i="1" dirty="0">
                <a:latin typeface="Times New Roman" panose="02020603050405020304" pitchFamily="18" charset="0"/>
                <a:cs typeface="Times New Roman" panose="02020603050405020304" pitchFamily="18" charset="0"/>
              </a:rPr>
              <a:t>, an </a:t>
            </a:r>
            <a:r>
              <a:rPr lang="en-GB" sz="1600" i="1" dirty="0" err="1">
                <a:latin typeface="Times New Roman" panose="02020603050405020304" pitchFamily="18" charset="0"/>
                <a:cs typeface="Times New Roman" panose="02020603050405020304" pitchFamily="18" charset="0"/>
              </a:rPr>
              <a:t>Echodius</a:t>
            </a:r>
            <a:r>
              <a:rPr lang="en-GB" sz="1600" i="1" dirty="0">
                <a:latin typeface="Times New Roman" panose="02020603050405020304" pitchFamily="18" charset="0"/>
                <a:cs typeface="Times New Roman" panose="02020603050405020304" pitchFamily="18" charset="0"/>
              </a:rPr>
              <a:t> Find, an </a:t>
            </a:r>
            <a:r>
              <a:rPr lang="en-GB" sz="1600" i="1" dirty="0" err="1">
                <a:latin typeface="Times New Roman" panose="02020603050405020304" pitchFamily="18" charset="0"/>
                <a:cs typeface="Times New Roman" panose="02020603050405020304" pitchFamily="18" charset="0"/>
              </a:rPr>
              <a:t>Domingartus</a:t>
            </a:r>
            <a:r>
              <a:rPr lang="en-GB" sz="1600" i="1" dirty="0">
                <a:latin typeface="Times New Roman" panose="02020603050405020304" pitchFamily="18" charset="0"/>
                <a:cs typeface="Times New Roman" panose="02020603050405020304" pitchFamily="18" charset="0"/>
              </a:rPr>
              <a:t>, Sanctus </a:t>
            </a:r>
            <a:r>
              <a:rPr lang="en-GB" sz="1600" i="1" dirty="0" err="1">
                <a:latin typeface="Times New Roman" panose="02020603050405020304" pitchFamily="18" charset="0"/>
                <a:cs typeface="Times New Roman" panose="02020603050405020304" pitchFamily="18" charset="0"/>
              </a:rPr>
              <a:t>consequenter</a:t>
            </a:r>
            <a:r>
              <a:rPr lang="en-GB" sz="1600" i="1" dirty="0">
                <a:latin typeface="Times New Roman" panose="02020603050405020304" pitchFamily="18" charset="0"/>
                <a:cs typeface="Times New Roman" panose="02020603050405020304" pitchFamily="18" charset="0"/>
              </a:rPr>
              <a:t> hoc </a:t>
            </a:r>
            <a:r>
              <a:rPr lang="en-GB" sz="1600" i="1" dirty="0" err="1">
                <a:latin typeface="Times New Roman" panose="02020603050405020304" pitchFamily="18" charset="0"/>
                <a:cs typeface="Times New Roman" panose="02020603050405020304" pitchFamily="18" charset="0"/>
              </a:rPr>
              <a:t>profatur</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modo</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Nullus</a:t>
            </a:r>
            <a:r>
              <a:rPr lang="en-GB" sz="1600" i="1" dirty="0">
                <a:latin typeface="Times New Roman" panose="02020603050405020304" pitchFamily="18" charset="0"/>
                <a:cs typeface="Times New Roman" panose="02020603050405020304" pitchFamily="18" charset="0"/>
              </a:rPr>
              <a:t> ex his </a:t>
            </a:r>
            <a:r>
              <a:rPr lang="en-GB" sz="1600" i="1" dirty="0" err="1">
                <a:latin typeface="Times New Roman" panose="02020603050405020304" pitchFamily="18" charset="0"/>
                <a:cs typeface="Times New Roman" panose="02020603050405020304" pitchFamily="18" charset="0"/>
              </a:rPr>
              <a:t>tribus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erit</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regnator</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nam</a:t>
            </a:r>
            <a:r>
              <a:rPr lang="en-GB" sz="1600" i="1" dirty="0">
                <a:latin typeface="Times New Roman" panose="02020603050405020304" pitchFamily="18" charset="0"/>
                <a:cs typeface="Times New Roman" panose="02020603050405020304" pitchFamily="18" charset="0"/>
              </a:rPr>
              <a:t> in bellis cadent ab </a:t>
            </a:r>
            <a:r>
              <a:rPr lang="en-GB" sz="1600" i="1" dirty="0" err="1">
                <a:latin typeface="Times New Roman" panose="02020603050405020304" pitchFamily="18" charset="0"/>
                <a:cs typeface="Times New Roman" panose="02020603050405020304" pitchFamily="18" charset="0"/>
              </a:rPr>
              <a:t>inimics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trucidandi</a:t>
            </a:r>
            <a:r>
              <a:rPr lang="en-GB" sz="1600" i="1" dirty="0">
                <a:latin typeface="Times New Roman" panose="02020603050405020304" pitchFamily="18" charset="0"/>
                <a:cs typeface="Times New Roman" panose="02020603050405020304" pitchFamily="18" charset="0"/>
              </a:rPr>
              <a:t>…</a:t>
            </a:r>
            <a:r>
              <a:rPr lang="en-GB" sz="1600" i="1" dirty="0" err="1">
                <a:latin typeface="Times New Roman" panose="02020603050405020304" pitchFamily="18" charset="0"/>
                <a:cs typeface="Times New Roman" panose="02020603050405020304" pitchFamily="18" charset="0"/>
              </a:rPr>
              <a:t>Quibus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accitis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secundum</a:t>
            </a:r>
            <a:r>
              <a:rPr lang="en-GB" sz="1600" i="1" dirty="0">
                <a:latin typeface="Times New Roman" panose="02020603050405020304" pitchFamily="18" charset="0"/>
                <a:cs typeface="Times New Roman" panose="02020603050405020304" pitchFamily="18" charset="0"/>
              </a:rPr>
              <a:t> verbum Sancti </a:t>
            </a:r>
            <a:r>
              <a:rPr lang="en-GB" sz="1600" i="1" dirty="0" err="1">
                <a:latin typeface="Times New Roman" panose="02020603050405020304" pitchFamily="18" charset="0"/>
                <a:cs typeface="Times New Roman" panose="02020603050405020304" pitchFamily="18" charset="0"/>
              </a:rPr>
              <a:t>Echodius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Buide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adveniens</a:t>
            </a:r>
            <a:r>
              <a:rPr lang="en-GB" sz="1600" i="1" dirty="0">
                <a:latin typeface="Times New Roman" panose="02020603050405020304" pitchFamily="18" charset="0"/>
                <a:cs typeface="Times New Roman" panose="02020603050405020304" pitchFamily="18" charset="0"/>
              </a:rPr>
              <a:t> in </a:t>
            </a:r>
            <a:r>
              <a:rPr lang="en-GB" sz="1600" i="1" dirty="0" err="1">
                <a:latin typeface="Times New Roman" panose="02020603050405020304" pitchFamily="18" charset="0"/>
                <a:cs typeface="Times New Roman" panose="02020603050405020304" pitchFamily="18" charset="0"/>
              </a:rPr>
              <a:t>sinu</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ejus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recubuit</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Statimque</a:t>
            </a:r>
            <a:r>
              <a:rPr lang="en-GB" sz="1600" i="1" dirty="0">
                <a:latin typeface="Times New Roman" panose="02020603050405020304" pitchFamily="18" charset="0"/>
                <a:cs typeface="Times New Roman" panose="02020603050405020304" pitchFamily="18" charset="0"/>
              </a:rPr>
              <a:t> Sanctus </a:t>
            </a:r>
            <a:r>
              <a:rPr lang="en-GB" sz="1600" i="1" dirty="0" err="1">
                <a:latin typeface="Times New Roman" panose="02020603050405020304" pitchFamily="18" charset="0"/>
                <a:cs typeface="Times New Roman" panose="02020603050405020304" pitchFamily="18" charset="0"/>
              </a:rPr>
              <a:t>eum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osculatus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benedixit</a:t>
            </a:r>
            <a:r>
              <a:rPr lang="en-GB" sz="1600" i="1" dirty="0">
                <a:latin typeface="Times New Roman" panose="02020603050405020304" pitchFamily="18" charset="0"/>
                <a:cs typeface="Times New Roman" panose="02020603050405020304" pitchFamily="18" charset="0"/>
              </a:rPr>
              <a:t>, et ad </a:t>
            </a:r>
            <a:r>
              <a:rPr lang="en-GB" sz="1600" i="1" dirty="0" err="1">
                <a:latin typeface="Times New Roman" panose="02020603050405020304" pitchFamily="18" charset="0"/>
                <a:cs typeface="Times New Roman" panose="02020603050405020304" pitchFamily="18" charset="0"/>
              </a:rPr>
              <a:t>patrem</a:t>
            </a:r>
            <a:r>
              <a:rPr lang="en-GB" sz="1600" i="1" dirty="0">
                <a:latin typeface="Times New Roman" panose="02020603050405020304" pitchFamily="18" charset="0"/>
                <a:cs typeface="Times New Roman" panose="02020603050405020304" pitchFamily="18" charset="0"/>
              </a:rPr>
              <a:t> ait: Hic </a:t>
            </a:r>
            <a:r>
              <a:rPr lang="en-GB" sz="1600" i="1" dirty="0" err="1">
                <a:latin typeface="Times New Roman" panose="02020603050405020304" pitchFamily="18" charset="0"/>
                <a:cs typeface="Times New Roman" panose="02020603050405020304" pitchFamily="18" charset="0"/>
              </a:rPr>
              <a:t>est</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sperstes</a:t>
            </a:r>
            <a:r>
              <a:rPr lang="en-GB" sz="1600" i="1" dirty="0">
                <a:latin typeface="Times New Roman" panose="02020603050405020304" pitchFamily="18" charset="0"/>
                <a:cs typeface="Times New Roman" panose="02020603050405020304" pitchFamily="18" charset="0"/>
              </a:rPr>
              <a:t>, et rex post </a:t>
            </a:r>
            <a:r>
              <a:rPr lang="en-GB" sz="1600" i="1" dirty="0" err="1">
                <a:latin typeface="Times New Roman" panose="02020603050405020304" pitchFamily="18" charset="0"/>
                <a:cs typeface="Times New Roman" panose="02020603050405020304" pitchFamily="18" charset="0"/>
              </a:rPr>
              <a:t>te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regnaturus</a:t>
            </a:r>
            <a:r>
              <a:rPr lang="en-GB" sz="1600" i="1" dirty="0">
                <a:latin typeface="Times New Roman" panose="02020603050405020304" pitchFamily="18" charset="0"/>
                <a:cs typeface="Times New Roman" panose="02020603050405020304" pitchFamily="18" charset="0"/>
              </a:rPr>
              <a:t>, et </a:t>
            </a:r>
            <a:r>
              <a:rPr lang="en-GB" sz="1600" i="1" dirty="0" err="1">
                <a:latin typeface="Times New Roman" panose="02020603050405020304" pitchFamily="18" charset="0"/>
                <a:cs typeface="Times New Roman" panose="02020603050405020304" pitchFamily="18" charset="0"/>
              </a:rPr>
              <a:t>filii</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ejus</a:t>
            </a:r>
            <a:r>
              <a:rPr lang="en-GB" sz="1600" i="1" dirty="0">
                <a:latin typeface="Times New Roman" panose="02020603050405020304" pitchFamily="18" charset="0"/>
                <a:cs typeface="Times New Roman" panose="02020603050405020304" pitchFamily="18" charset="0"/>
              </a:rPr>
              <a:t> post </a:t>
            </a:r>
            <a:r>
              <a:rPr lang="en-GB" sz="1600" i="1" dirty="0" err="1">
                <a:latin typeface="Times New Roman" panose="02020603050405020304" pitchFamily="18" charset="0"/>
                <a:cs typeface="Times New Roman" panose="02020603050405020304" pitchFamily="18" charset="0"/>
              </a:rPr>
              <a:t>eum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regnabunt</a:t>
            </a:r>
            <a:r>
              <a:rPr lang="en-GB" sz="1600" i="1" dirty="0">
                <a:latin typeface="Times New Roman" panose="02020603050405020304" pitchFamily="18" charset="0"/>
                <a:cs typeface="Times New Roman" panose="02020603050405020304" pitchFamily="18" charset="0"/>
              </a:rPr>
              <a:t>. Sic </a:t>
            </a:r>
            <a:r>
              <a:rPr lang="en-GB" sz="1600" i="1" dirty="0" err="1">
                <a:latin typeface="Times New Roman" panose="02020603050405020304" pitchFamily="18" charset="0"/>
                <a:cs typeface="Times New Roman" panose="02020603050405020304" pitchFamily="18" charset="0"/>
              </a:rPr>
              <a:t>omnia</a:t>
            </a:r>
            <a:r>
              <a:rPr lang="en-GB" sz="1600" i="1" dirty="0">
                <a:latin typeface="Times New Roman" panose="02020603050405020304" pitchFamily="18" charset="0"/>
                <a:cs typeface="Times New Roman" panose="02020603050405020304" pitchFamily="18" charset="0"/>
              </a:rPr>
              <a:t> post, </a:t>
            </a:r>
            <a:r>
              <a:rPr lang="en-GB" sz="1600" i="1" dirty="0" err="1">
                <a:latin typeface="Times New Roman" panose="02020603050405020304" pitchFamily="18" charset="0"/>
                <a:cs typeface="Times New Roman" panose="02020603050405020304" pitchFamily="18" charset="0"/>
              </a:rPr>
              <a:t>suis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temporibus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plene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adimpleta</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sunt</a:t>
            </a:r>
            <a:r>
              <a:rPr lang="en-GB" sz="1600" i="1" dirty="0">
                <a:latin typeface="Times New Roman" panose="02020603050405020304" pitchFamily="18" charset="0"/>
                <a:cs typeface="Times New Roman" panose="02020603050405020304" pitchFamily="18" charset="0"/>
              </a:rPr>
              <a:t>. Nam </a:t>
            </a:r>
            <a:r>
              <a:rPr lang="en-GB" sz="1600" i="1" dirty="0" err="1">
                <a:latin typeface="Times New Roman" panose="02020603050405020304" pitchFamily="18" charset="0"/>
                <a:cs typeface="Times New Roman" panose="02020603050405020304" pitchFamily="18" charset="0"/>
              </a:rPr>
              <a:t>Arturius</a:t>
            </a:r>
            <a:r>
              <a:rPr lang="en-GB" sz="1600" i="1" dirty="0">
                <a:latin typeface="Times New Roman" panose="02020603050405020304" pitchFamily="18" charset="0"/>
                <a:cs typeface="Times New Roman" panose="02020603050405020304" pitchFamily="18" charset="0"/>
              </a:rPr>
              <a:t> et </a:t>
            </a:r>
            <a:r>
              <a:rPr lang="en-GB" sz="1600" i="1" dirty="0" err="1">
                <a:latin typeface="Times New Roman" panose="02020603050405020304" pitchFamily="18" charset="0"/>
                <a:cs typeface="Times New Roman" panose="02020603050405020304" pitchFamily="18" charset="0"/>
              </a:rPr>
              <a:t>Echodius</a:t>
            </a:r>
            <a:r>
              <a:rPr lang="en-GB" sz="1600" i="1" dirty="0">
                <a:latin typeface="Times New Roman" panose="02020603050405020304" pitchFamily="18" charset="0"/>
                <a:cs typeface="Times New Roman" panose="02020603050405020304" pitchFamily="18" charset="0"/>
              </a:rPr>
              <a:t> Find, non </a:t>
            </a:r>
            <a:r>
              <a:rPr lang="en-GB" sz="1600" i="1" dirty="0" err="1">
                <a:latin typeface="Times New Roman" panose="02020603050405020304" pitchFamily="18" charset="0"/>
                <a:cs typeface="Times New Roman" panose="02020603050405020304" pitchFamily="18" charset="0"/>
              </a:rPr>
              <a:t>longo</a:t>
            </a:r>
            <a:r>
              <a:rPr lang="en-GB" sz="1600" i="1" dirty="0">
                <a:latin typeface="Times New Roman" panose="02020603050405020304" pitchFamily="18" charset="0"/>
                <a:cs typeface="Times New Roman" panose="02020603050405020304" pitchFamily="18" charset="0"/>
              </a:rPr>
              <a:t> post </a:t>
            </a:r>
            <a:r>
              <a:rPr lang="en-GB" sz="1600" i="1" dirty="0" err="1">
                <a:latin typeface="Times New Roman" panose="02020603050405020304" pitchFamily="18" charset="0"/>
                <a:cs typeface="Times New Roman" panose="02020603050405020304" pitchFamily="18" charset="0"/>
              </a:rPr>
              <a:t>temporis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intervallo</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Miatorum</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superius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memorato</a:t>
            </a:r>
            <a:r>
              <a:rPr lang="en-GB" sz="1600" i="1" dirty="0">
                <a:latin typeface="Times New Roman" panose="02020603050405020304" pitchFamily="18" charset="0"/>
                <a:cs typeface="Times New Roman" panose="02020603050405020304" pitchFamily="18" charset="0"/>
              </a:rPr>
              <a:t> in bello, </a:t>
            </a:r>
            <a:r>
              <a:rPr lang="en-GB" sz="1600" i="1" dirty="0" err="1">
                <a:latin typeface="Times New Roman" panose="02020603050405020304" pitchFamily="18" charset="0"/>
                <a:cs typeface="Times New Roman" panose="02020603050405020304" pitchFamily="18" charset="0"/>
              </a:rPr>
              <a:t>trucidati</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sunt</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Domingartus</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vero</a:t>
            </a:r>
            <a:r>
              <a:rPr lang="en-GB" sz="1600" i="1" dirty="0">
                <a:latin typeface="Times New Roman" panose="02020603050405020304" pitchFamily="18" charset="0"/>
                <a:cs typeface="Times New Roman" panose="02020603050405020304" pitchFamily="18" charset="0"/>
              </a:rPr>
              <a:t> in </a:t>
            </a:r>
            <a:r>
              <a:rPr lang="en-GB" sz="1600" i="1" dirty="0" err="1">
                <a:latin typeface="Times New Roman" panose="02020603050405020304" pitchFamily="18" charset="0"/>
                <a:cs typeface="Times New Roman" panose="02020603050405020304" pitchFamily="18" charset="0"/>
              </a:rPr>
              <a:t>Saxonia</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bellica</a:t>
            </a:r>
            <a:r>
              <a:rPr lang="en-GB" sz="1600" i="1" dirty="0">
                <a:latin typeface="Times New Roman" panose="02020603050405020304" pitchFamily="18" charset="0"/>
                <a:cs typeface="Times New Roman" panose="02020603050405020304" pitchFamily="18" charset="0"/>
              </a:rPr>
              <a:t> in </a:t>
            </a:r>
            <a:r>
              <a:rPr lang="en-GB" sz="1600" i="1" dirty="0" err="1">
                <a:latin typeface="Times New Roman" panose="02020603050405020304" pitchFamily="18" charset="0"/>
                <a:cs typeface="Times New Roman" panose="02020603050405020304" pitchFamily="18" charset="0"/>
              </a:rPr>
              <a:t>strage</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interfectus</a:t>
            </a:r>
            <a:r>
              <a:rPr lang="en-GB" sz="1600" i="1" dirty="0">
                <a:latin typeface="Times New Roman" panose="02020603050405020304" pitchFamily="18" charset="0"/>
                <a:cs typeface="Times New Roman" panose="02020603050405020304" pitchFamily="18" charset="0"/>
              </a:rPr>
              <a:t> </a:t>
            </a:r>
            <a:r>
              <a:rPr lang="en-GB" sz="1600" i="1" dirty="0" smtClean="0">
                <a:latin typeface="Times New Roman" panose="02020603050405020304" pitchFamily="18" charset="0"/>
                <a:cs typeface="Times New Roman" panose="02020603050405020304" pitchFamily="18" charset="0"/>
              </a:rPr>
              <a:t>est. </a:t>
            </a:r>
            <a:r>
              <a:rPr lang="en-GB" sz="1600" dirty="0" smtClean="0">
                <a:latin typeface="Times New Roman" panose="02020603050405020304" pitchFamily="18" charset="0"/>
                <a:cs typeface="Times New Roman" panose="02020603050405020304" pitchFamily="18" charset="0"/>
              </a:rPr>
              <a:t>(VC I.8)</a:t>
            </a:r>
            <a:endParaRPr lang="en-GB" sz="1600" dirty="0">
              <a:latin typeface="Times New Roman" panose="02020603050405020304" pitchFamily="18" charset="0"/>
              <a:cs typeface="Times New Roman" panose="02020603050405020304" pitchFamily="18" charset="0"/>
            </a:endParaRPr>
          </a:p>
          <a:p>
            <a:endParaRPr lang="en-GB" dirty="0"/>
          </a:p>
          <a:p>
            <a:endParaRPr lang="en-GB" dirty="0"/>
          </a:p>
        </p:txBody>
      </p:sp>
      <p:sp>
        <p:nvSpPr>
          <p:cNvPr id="3" name="TextBox 2"/>
          <p:cNvSpPr txBox="1"/>
          <p:nvPr/>
        </p:nvSpPr>
        <p:spPr>
          <a:xfrm>
            <a:off x="4901467" y="2051551"/>
            <a:ext cx="3672408" cy="3539430"/>
          </a:xfrm>
          <a:prstGeom prst="rect">
            <a:avLst/>
          </a:prstGeom>
          <a:noFill/>
        </p:spPr>
        <p:txBody>
          <a:bodyPr wrap="square" rtlCol="0">
            <a:spAutoFit/>
          </a:bodyPr>
          <a:lstStyle/>
          <a:p>
            <a:r>
              <a:rPr lang="en-GB" sz="1400" dirty="0"/>
              <a:t>At another time, before the above mentioned battle, the saint asked King Aidan about this successor to the crown.  The king answered that of his three sons, </a:t>
            </a:r>
            <a:r>
              <a:rPr lang="en-GB" sz="1400" dirty="0" err="1"/>
              <a:t>Artur</a:t>
            </a:r>
            <a:r>
              <a:rPr lang="en-GB" sz="1400" dirty="0"/>
              <a:t>, </a:t>
            </a:r>
            <a:r>
              <a:rPr lang="en-GB" sz="1400" dirty="0" err="1"/>
              <a:t>Eochoid</a:t>
            </a:r>
            <a:r>
              <a:rPr lang="en-GB" sz="1400" dirty="0"/>
              <a:t> Find, and </a:t>
            </a:r>
            <a:r>
              <a:rPr lang="en-GB" sz="1400" dirty="0" err="1"/>
              <a:t>Domingart</a:t>
            </a:r>
            <a:r>
              <a:rPr lang="en-GB" sz="1400" dirty="0"/>
              <a:t>, he knew not which would have the kingdom after him.  Then at once the saint prophesied on this wise, “None of these three shall be king, for they shall fall in battle, slain by their enemies”… And so were all these things fully accomplished afterwards in their time.  For </a:t>
            </a:r>
            <a:r>
              <a:rPr lang="en-GB" sz="1400" dirty="0" err="1"/>
              <a:t>Artur</a:t>
            </a:r>
            <a:r>
              <a:rPr lang="en-GB" sz="1400" dirty="0"/>
              <a:t> and </a:t>
            </a:r>
            <a:r>
              <a:rPr lang="en-GB" sz="1400" dirty="0" err="1"/>
              <a:t>Eochoid</a:t>
            </a:r>
            <a:r>
              <a:rPr lang="en-GB" sz="1400" dirty="0"/>
              <a:t> Find were not long after killed in the above-mentioned battle of the </a:t>
            </a:r>
            <a:r>
              <a:rPr lang="en-GB" sz="1400" dirty="0" err="1"/>
              <a:t>Miathi</a:t>
            </a:r>
            <a:r>
              <a:rPr lang="en-GB" sz="1400" dirty="0"/>
              <a:t>; </a:t>
            </a:r>
            <a:r>
              <a:rPr lang="en-GB" sz="1400" dirty="0" err="1"/>
              <a:t>Domingart</a:t>
            </a:r>
            <a:r>
              <a:rPr lang="en-GB" sz="1400" dirty="0"/>
              <a:t> was also defeated and slain in battle in </a:t>
            </a:r>
            <a:r>
              <a:rPr lang="en-GB" sz="1400" dirty="0" err="1" smtClean="0"/>
              <a:t>Saxonia</a:t>
            </a:r>
            <a:r>
              <a:rPr lang="en-GB" sz="1400" dirty="0" smtClean="0"/>
              <a:t>.</a:t>
            </a:r>
            <a:br>
              <a:rPr lang="en-GB" sz="1400" dirty="0" smtClean="0"/>
            </a:br>
            <a:r>
              <a:rPr lang="en-GB" sz="1400" dirty="0" smtClean="0"/>
              <a:t>(trans. W. Reeves, 1874)</a:t>
            </a:r>
            <a:endParaRPr lang="en-GB" sz="1400" dirty="0"/>
          </a:p>
          <a:p>
            <a:endParaRPr lang="en-GB" sz="1400" dirty="0"/>
          </a:p>
        </p:txBody>
      </p:sp>
    </p:spTree>
    <p:extLst>
      <p:ext uri="{BB962C8B-B14F-4D97-AF65-F5344CB8AC3E}">
        <p14:creationId xmlns:p14="http://schemas.microsoft.com/office/powerpoint/2010/main" val="23708795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259632" y="1412776"/>
            <a:ext cx="6552728" cy="646331"/>
          </a:xfrm>
          <a:prstGeom prst="rect">
            <a:avLst/>
          </a:prstGeom>
          <a:noFill/>
        </p:spPr>
        <p:txBody>
          <a:bodyPr wrap="square" rtlCol="0">
            <a:spAutoFit/>
          </a:bodyPr>
          <a:lstStyle/>
          <a:p>
            <a:pPr algn="ctr"/>
            <a:r>
              <a:rPr lang="en-GB" sz="3600" dirty="0" smtClean="0"/>
              <a:t>The </a:t>
            </a:r>
            <a:r>
              <a:rPr lang="en-GB" sz="3600" dirty="0" err="1" smtClean="0"/>
              <a:t>Cambro</a:t>
            </a:r>
            <a:r>
              <a:rPr lang="en-GB" sz="3600" dirty="0" smtClean="0"/>
              <a:t>-Gaelic </a:t>
            </a:r>
            <a:r>
              <a:rPr lang="en-GB" sz="3600" dirty="0" err="1" smtClean="0"/>
              <a:t>Artúrs</a:t>
            </a:r>
            <a:endParaRPr lang="en-GB" sz="3600" dirty="0"/>
          </a:p>
        </p:txBody>
      </p:sp>
      <p:graphicFrame>
        <p:nvGraphicFramePr>
          <p:cNvPr id="10" name="Table 9"/>
          <p:cNvGraphicFramePr>
            <a:graphicFrameLocks noGrp="1"/>
          </p:cNvGraphicFramePr>
          <p:nvPr>
            <p:extLst>
              <p:ext uri="{D42A27DB-BD31-4B8C-83A1-F6EECF244321}">
                <p14:modId xmlns:p14="http://schemas.microsoft.com/office/powerpoint/2010/main" val="3915058385"/>
              </p:ext>
            </p:extLst>
          </p:nvPr>
        </p:nvGraphicFramePr>
        <p:xfrm>
          <a:off x="1151619" y="2168292"/>
          <a:ext cx="6840761" cy="4089648"/>
        </p:xfrm>
        <a:graphic>
          <a:graphicData uri="http://schemas.openxmlformats.org/drawingml/2006/table">
            <a:tbl>
              <a:tblPr firstRow="1" bandRow="1">
                <a:tableStyleId>{5C22544A-7EE6-4342-B048-85BDC9FD1C3A}</a:tableStyleId>
              </a:tblPr>
              <a:tblGrid>
                <a:gridCol w="2061599"/>
                <a:gridCol w="1970849"/>
                <a:gridCol w="2808313"/>
              </a:tblGrid>
              <a:tr h="432048">
                <a:tc>
                  <a:txBody>
                    <a:bodyPr/>
                    <a:lstStyle/>
                    <a:p>
                      <a:pPr marL="0" indent="0">
                        <a:buFont typeface="Arial" charset="0"/>
                        <a:buNone/>
                      </a:pPr>
                      <a:r>
                        <a:rPr lang="en-GB" sz="1800" b="0" i="0" dirty="0" smtClean="0">
                          <a:solidFill>
                            <a:schemeClr val="tx1"/>
                          </a:solidFill>
                        </a:rPr>
                        <a:t>Name</a:t>
                      </a:r>
                      <a:endParaRPr lang="en-GB" sz="18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Probable</a:t>
                      </a:r>
                      <a:r>
                        <a:rPr lang="en-GB" b="0" baseline="0" dirty="0" smtClean="0">
                          <a:solidFill>
                            <a:schemeClr val="tx1"/>
                          </a:solidFill>
                        </a:rPr>
                        <a:t> Lifetime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Earliest Source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6838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Áedán</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565-595</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Vita </a:t>
                      </a:r>
                      <a:r>
                        <a:rPr lang="en-GB" sz="1400" i="1" dirty="0" err="1" smtClean="0">
                          <a:solidFill>
                            <a:schemeClr val="tx1"/>
                          </a:solidFill>
                        </a:rPr>
                        <a:t>Columbae</a:t>
                      </a:r>
                      <a:r>
                        <a:rPr lang="en-GB" sz="1400" i="1" dirty="0" smtClean="0">
                          <a:solidFill>
                            <a:schemeClr val="tx1"/>
                          </a:solidFill>
                        </a:rPr>
                        <a:t> </a:t>
                      </a:r>
                      <a:r>
                        <a:rPr lang="en-GB" sz="1400" i="0" dirty="0" smtClean="0">
                          <a:solidFill>
                            <a:schemeClr val="tx1"/>
                          </a:solidFill>
                        </a:rPr>
                        <a:t>(c.</a:t>
                      </a:r>
                      <a:r>
                        <a:rPr lang="en-GB" sz="1400" i="0" baseline="0" dirty="0" smtClean="0">
                          <a:solidFill>
                            <a:schemeClr val="tx1"/>
                          </a:solidFill>
                        </a:rPr>
                        <a:t> AD 700)</a:t>
                      </a:r>
                      <a:br>
                        <a:rPr lang="en-GB" sz="1400" i="0" baseline="0" dirty="0" smtClean="0">
                          <a:solidFill>
                            <a:schemeClr val="tx1"/>
                          </a:solidFill>
                        </a:rPr>
                      </a:br>
                      <a:r>
                        <a:rPr lang="en-GB" sz="1400" i="0" baseline="0" dirty="0" smtClean="0">
                          <a:solidFill>
                            <a:schemeClr val="tx1"/>
                          </a:solidFill>
                        </a:rPr>
                        <a:t>(drawing on earlier </a:t>
                      </a:r>
                      <a:r>
                        <a:rPr lang="en-GB" sz="1400" i="1" baseline="0" dirty="0" smtClean="0">
                          <a:solidFill>
                            <a:schemeClr val="tx1"/>
                          </a:solidFill>
                        </a:rPr>
                        <a:t>Life</a:t>
                      </a:r>
                      <a:r>
                        <a:rPr lang="en-GB" sz="1400" i="0" baseline="0" dirty="0" smtClean="0">
                          <a:solidFill>
                            <a:schemeClr val="tx1"/>
                          </a:solidFill>
                        </a:rPr>
                        <a:t> by </a:t>
                      </a:r>
                      <a:r>
                        <a:rPr lang="en-GB" sz="1400" i="0" baseline="0" dirty="0" err="1" smtClean="0">
                          <a:solidFill>
                            <a:schemeClr val="tx1"/>
                          </a:solidFill>
                        </a:rPr>
                        <a:t>Cumméne</a:t>
                      </a:r>
                      <a:r>
                        <a:rPr lang="en-GB" sz="1400" i="0" baseline="0" dirty="0" smtClean="0">
                          <a:solidFill>
                            <a:schemeClr val="tx1"/>
                          </a:solidFill>
                        </a:rPr>
                        <a:t> the Fair c. AD 630/640)</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Conaing</a:t>
                      </a:r>
                      <a:endParaRPr lang="en-GB" sz="14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i="1" dirty="0" err="1" smtClean="0">
                          <a:solidFill>
                            <a:schemeClr val="tx1"/>
                          </a:solidFill>
                        </a:rPr>
                        <a:t>Senchus</a:t>
                      </a:r>
                      <a:r>
                        <a:rPr lang="en-GB" sz="1400" b="0" i="1" dirty="0" smtClean="0">
                          <a:solidFill>
                            <a:schemeClr val="tx1"/>
                          </a:solidFill>
                        </a:rPr>
                        <a:t> </a:t>
                      </a:r>
                      <a:r>
                        <a:rPr lang="en-GB" sz="1400" b="0" i="1" dirty="0" err="1" smtClean="0">
                          <a:solidFill>
                            <a:schemeClr val="tx1"/>
                          </a:solidFill>
                        </a:rPr>
                        <a:t>Fer</a:t>
                      </a:r>
                      <a:r>
                        <a:rPr lang="en-GB" sz="1400" b="0" i="1" dirty="0" smtClean="0">
                          <a:solidFill>
                            <a:schemeClr val="tx1"/>
                          </a:solidFill>
                        </a:rPr>
                        <a:t> </a:t>
                      </a:r>
                      <a:r>
                        <a:rPr lang="en-GB" sz="1400" b="0" i="1" dirty="0" err="1" smtClean="0">
                          <a:solidFill>
                            <a:schemeClr val="tx1"/>
                          </a:solidFill>
                        </a:rPr>
                        <a:t>nAlban</a:t>
                      </a:r>
                      <a:r>
                        <a:rPr lang="en-GB" sz="1400" b="0" i="1" dirty="0" smtClean="0">
                          <a:solidFill>
                            <a:schemeClr val="tx1"/>
                          </a:solidFill>
                        </a:rPr>
                        <a:t> </a:t>
                      </a:r>
                      <a:r>
                        <a:rPr lang="en-GB" sz="1400" b="0" i="0" dirty="0" smtClean="0">
                          <a:solidFill>
                            <a:schemeClr val="tx1"/>
                          </a:solidFill>
                        </a:rPr>
                        <a:t>(c.</a:t>
                      </a:r>
                      <a:r>
                        <a:rPr lang="en-GB" sz="1400" b="0" i="0" baseline="0" dirty="0" smtClean="0">
                          <a:solidFill>
                            <a:schemeClr val="tx1"/>
                          </a:solidFill>
                        </a:rPr>
                        <a:t> AD 900)</a:t>
                      </a:r>
                      <a:br>
                        <a:rPr lang="en-GB" sz="1400" b="0" i="0" baseline="0" dirty="0" smtClean="0">
                          <a:solidFill>
                            <a:schemeClr val="tx1"/>
                          </a:solidFill>
                        </a:rPr>
                      </a:br>
                      <a:r>
                        <a:rPr lang="en-GB" sz="1400" b="0" i="0" baseline="0" dirty="0" smtClean="0">
                          <a:solidFill>
                            <a:schemeClr val="tx1"/>
                          </a:solidFill>
                        </a:rPr>
                        <a:t>(edition of mid-seventh century itinerary) </a:t>
                      </a:r>
                      <a:endParaRPr lang="en-GB" sz="14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Coirpre</a:t>
                      </a:r>
                      <a:r>
                        <a:rPr lang="en-GB" sz="1400" baseline="0" dirty="0" smtClean="0">
                          <a:solidFill>
                            <a:schemeClr val="tx1"/>
                          </a:solidFill>
                        </a:rPr>
                        <a:t> (or mac </a:t>
                      </a:r>
                      <a:r>
                        <a:rPr lang="en-GB" sz="1400" baseline="0" dirty="0" err="1" smtClean="0">
                          <a:solidFill>
                            <a:schemeClr val="tx1"/>
                          </a:solidFill>
                        </a:rPr>
                        <a:t>Bicor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600-650</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Annals</a:t>
                      </a:r>
                      <a:r>
                        <a:rPr lang="en-GB" sz="1400" i="1" baseline="0" dirty="0" smtClean="0">
                          <a:solidFill>
                            <a:schemeClr val="tx1"/>
                          </a:solidFill>
                        </a:rPr>
                        <a:t> of </a:t>
                      </a:r>
                      <a:r>
                        <a:rPr lang="en-GB" sz="1400" i="1" baseline="0" dirty="0" err="1" smtClean="0">
                          <a:solidFill>
                            <a:schemeClr val="tx1"/>
                          </a:solidFill>
                        </a:rPr>
                        <a:t>Tigernach</a:t>
                      </a:r>
                      <a:r>
                        <a:rPr lang="en-GB" sz="1400" i="1" baseline="0" dirty="0" smtClean="0">
                          <a:solidFill>
                            <a:schemeClr val="tx1"/>
                          </a:solidFill>
                        </a:rPr>
                        <a:t> </a:t>
                      </a:r>
                      <a:r>
                        <a:rPr lang="en-GB" sz="1400" i="0" baseline="0" dirty="0" smtClean="0">
                          <a:solidFill>
                            <a:schemeClr val="tx1"/>
                          </a:solidFill>
                        </a:rPr>
                        <a:t>(c. AD 900)</a:t>
                      </a:r>
                    </a:p>
                    <a:p>
                      <a:r>
                        <a:rPr lang="en-GB" sz="1400" i="0" baseline="0" dirty="0" smtClean="0">
                          <a:solidFill>
                            <a:schemeClr val="tx1"/>
                          </a:solidFill>
                        </a:rPr>
                        <a:t>(drawing on contemporary Iona Chronicle)</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Ferdach</a:t>
                      </a:r>
                      <a:r>
                        <a:rPr lang="en-GB" sz="1400" dirty="0" smtClean="0">
                          <a:solidFill>
                            <a:schemeClr val="tx1"/>
                          </a:solidFill>
                        </a:rPr>
                        <a:t> </a:t>
                      </a:r>
                      <a:r>
                        <a:rPr lang="en-GB" sz="1400" dirty="0" err="1" smtClean="0">
                          <a:solidFill>
                            <a:schemeClr val="tx1"/>
                          </a:solidFill>
                        </a:rPr>
                        <a:t>ua</a:t>
                      </a:r>
                      <a:r>
                        <a:rPr lang="en-GB" sz="1400" baseline="0" dirty="0" smtClean="0">
                          <a:solidFill>
                            <a:schemeClr val="tx1"/>
                          </a:solidFill>
                        </a:rPr>
                        <a:t> </a:t>
                      </a:r>
                      <a:r>
                        <a:rPr lang="en-GB" sz="1400" baseline="0" dirty="0" err="1" smtClean="0">
                          <a:solidFill>
                            <a:schemeClr val="tx1"/>
                          </a:solidFill>
                        </a:rPr>
                        <a:t>Artuir</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Cain </a:t>
                      </a:r>
                      <a:r>
                        <a:rPr lang="en-GB" sz="1400" i="1" dirty="0" err="1" smtClean="0">
                          <a:solidFill>
                            <a:schemeClr val="tx1"/>
                          </a:solidFill>
                        </a:rPr>
                        <a:t>Adomnan</a:t>
                      </a:r>
                      <a:r>
                        <a:rPr lang="en-GB" sz="1400" i="0" dirty="0" smtClean="0">
                          <a:solidFill>
                            <a:schemeClr val="tx1"/>
                          </a:solidFill>
                        </a:rPr>
                        <a:t> (c. AD 850)</a:t>
                      </a:r>
                    </a:p>
                    <a:p>
                      <a:r>
                        <a:rPr lang="en-GB" sz="1400" i="0" dirty="0" smtClean="0">
                          <a:solidFill>
                            <a:schemeClr val="tx1"/>
                          </a:solidFill>
                        </a:rPr>
                        <a:t>Text</a:t>
                      </a:r>
                      <a:r>
                        <a:rPr lang="en-GB" sz="1400" i="0" baseline="0" dirty="0" smtClean="0">
                          <a:solidFill>
                            <a:schemeClr val="tx1"/>
                          </a:solidFill>
                        </a:rPr>
                        <a:t> of legislation and witness list at Synod of Birr in AD 697</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Artur</a:t>
                      </a:r>
                      <a:r>
                        <a:rPr lang="en-GB" sz="1400" dirty="0" smtClean="0">
                          <a:solidFill>
                            <a:schemeClr val="tx1"/>
                          </a:solidFill>
                        </a:rPr>
                        <a:t> map</a:t>
                      </a:r>
                      <a:r>
                        <a:rPr lang="en-GB" sz="1400" baseline="0" dirty="0" smtClean="0">
                          <a:solidFill>
                            <a:schemeClr val="tx1"/>
                          </a:solidFill>
                        </a:rPr>
                        <a:t> Petr</a:t>
                      </a:r>
                    </a:p>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baseline="0" dirty="0" smtClean="0">
                          <a:solidFill>
                            <a:schemeClr val="tx1"/>
                          </a:solidFill>
                        </a:rPr>
                        <a:t>(= </a:t>
                      </a:r>
                      <a:r>
                        <a:rPr lang="en-GB" sz="1400" baseline="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Rethoir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580-630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0" dirty="0" err="1" smtClean="0">
                          <a:solidFill>
                            <a:schemeClr val="tx1"/>
                          </a:solidFill>
                        </a:rPr>
                        <a:t>Harleian</a:t>
                      </a:r>
                      <a:r>
                        <a:rPr lang="en-GB" sz="1400" i="0" dirty="0" smtClean="0">
                          <a:solidFill>
                            <a:schemeClr val="tx1"/>
                          </a:solidFill>
                        </a:rPr>
                        <a:t> Genealogies (c. AD 945)</a:t>
                      </a:r>
                    </a:p>
                    <a:p>
                      <a:r>
                        <a:rPr lang="en-GB" sz="1400" i="0" dirty="0" smtClean="0">
                          <a:solidFill>
                            <a:schemeClr val="tx1"/>
                          </a:solidFill>
                        </a:rPr>
                        <a:t>Parallel</a:t>
                      </a:r>
                      <a:r>
                        <a:rPr lang="en-GB" sz="1400" i="0" baseline="0" dirty="0" smtClean="0">
                          <a:solidFill>
                            <a:schemeClr val="tx1"/>
                          </a:solidFill>
                        </a:rPr>
                        <a:t> lineage in </a:t>
                      </a:r>
                      <a:r>
                        <a:rPr lang="en-GB" sz="1400" i="1" baseline="0" dirty="0" smtClean="0">
                          <a:solidFill>
                            <a:schemeClr val="tx1"/>
                          </a:solidFill>
                        </a:rPr>
                        <a:t>Expulsion of the </a:t>
                      </a:r>
                      <a:r>
                        <a:rPr lang="en-GB" sz="1400" i="1" baseline="0" dirty="0" err="1" smtClean="0">
                          <a:solidFill>
                            <a:schemeClr val="tx1"/>
                          </a:solidFill>
                        </a:rPr>
                        <a:t>Deísi</a:t>
                      </a:r>
                      <a:r>
                        <a:rPr lang="en-GB" sz="1400" i="0" baseline="0" dirty="0" smtClean="0">
                          <a:solidFill>
                            <a:schemeClr val="tx1"/>
                          </a:solidFill>
                        </a:rPr>
                        <a:t> (c. AD 750)</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9" name="Rectangle 8"/>
          <p:cNvSpPr/>
          <p:nvPr/>
        </p:nvSpPr>
        <p:spPr>
          <a:xfrm>
            <a:off x="1079612" y="3356992"/>
            <a:ext cx="6912768" cy="704537"/>
          </a:xfrm>
          <a:prstGeom prst="rect">
            <a:avLst/>
          </a:prstGeom>
          <a:solidFill>
            <a:srgbClr val="92D05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697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259632" y="1412776"/>
            <a:ext cx="6552728" cy="646331"/>
          </a:xfrm>
          <a:prstGeom prst="rect">
            <a:avLst/>
          </a:prstGeom>
          <a:noFill/>
        </p:spPr>
        <p:txBody>
          <a:bodyPr wrap="square" rtlCol="0">
            <a:spAutoFit/>
          </a:bodyPr>
          <a:lstStyle/>
          <a:p>
            <a:pPr algn="ctr"/>
            <a:r>
              <a:rPr lang="en-GB" sz="3600" dirty="0" smtClean="0"/>
              <a:t>The </a:t>
            </a:r>
            <a:r>
              <a:rPr lang="en-GB" sz="3600" dirty="0" err="1" smtClean="0"/>
              <a:t>Cambro</a:t>
            </a:r>
            <a:r>
              <a:rPr lang="en-GB" sz="3600" dirty="0" smtClean="0"/>
              <a:t>-Gaelic </a:t>
            </a:r>
            <a:r>
              <a:rPr lang="en-GB" sz="3600" dirty="0" err="1" smtClean="0"/>
              <a:t>Artúrs</a:t>
            </a:r>
            <a:endParaRPr lang="en-GB" sz="3600" dirty="0"/>
          </a:p>
        </p:txBody>
      </p:sp>
      <p:graphicFrame>
        <p:nvGraphicFramePr>
          <p:cNvPr id="10" name="Table 9"/>
          <p:cNvGraphicFramePr>
            <a:graphicFrameLocks noGrp="1"/>
          </p:cNvGraphicFramePr>
          <p:nvPr>
            <p:extLst>
              <p:ext uri="{D42A27DB-BD31-4B8C-83A1-F6EECF244321}">
                <p14:modId xmlns:p14="http://schemas.microsoft.com/office/powerpoint/2010/main" val="984460374"/>
              </p:ext>
            </p:extLst>
          </p:nvPr>
        </p:nvGraphicFramePr>
        <p:xfrm>
          <a:off x="1151619" y="2168292"/>
          <a:ext cx="6840761" cy="4089648"/>
        </p:xfrm>
        <a:graphic>
          <a:graphicData uri="http://schemas.openxmlformats.org/drawingml/2006/table">
            <a:tbl>
              <a:tblPr firstRow="1" bandRow="1">
                <a:tableStyleId>{5C22544A-7EE6-4342-B048-85BDC9FD1C3A}</a:tableStyleId>
              </a:tblPr>
              <a:tblGrid>
                <a:gridCol w="2061599"/>
                <a:gridCol w="1970849"/>
                <a:gridCol w="2808313"/>
              </a:tblGrid>
              <a:tr h="432048">
                <a:tc>
                  <a:txBody>
                    <a:bodyPr/>
                    <a:lstStyle/>
                    <a:p>
                      <a:pPr marL="0" indent="0">
                        <a:buFont typeface="Arial" charset="0"/>
                        <a:buNone/>
                      </a:pPr>
                      <a:r>
                        <a:rPr lang="en-GB" sz="1800" b="0" i="0" dirty="0" smtClean="0">
                          <a:solidFill>
                            <a:schemeClr val="tx1"/>
                          </a:solidFill>
                        </a:rPr>
                        <a:t>Name</a:t>
                      </a:r>
                      <a:endParaRPr lang="en-GB" sz="18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Probable</a:t>
                      </a:r>
                      <a:r>
                        <a:rPr lang="en-GB" b="0" baseline="0" dirty="0" smtClean="0">
                          <a:solidFill>
                            <a:schemeClr val="tx1"/>
                          </a:solidFill>
                        </a:rPr>
                        <a:t> Lifetime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Earliest Source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6838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Áedán</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565-595</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Vita </a:t>
                      </a:r>
                      <a:r>
                        <a:rPr lang="en-GB" sz="1400" i="1" dirty="0" err="1" smtClean="0">
                          <a:solidFill>
                            <a:schemeClr val="tx1"/>
                          </a:solidFill>
                        </a:rPr>
                        <a:t>Columbae</a:t>
                      </a:r>
                      <a:r>
                        <a:rPr lang="en-GB" sz="1400" i="1" dirty="0" smtClean="0">
                          <a:solidFill>
                            <a:schemeClr val="tx1"/>
                          </a:solidFill>
                        </a:rPr>
                        <a:t> </a:t>
                      </a:r>
                      <a:r>
                        <a:rPr lang="en-GB" sz="1400" i="0" dirty="0" smtClean="0">
                          <a:solidFill>
                            <a:schemeClr val="tx1"/>
                          </a:solidFill>
                        </a:rPr>
                        <a:t>(c.</a:t>
                      </a:r>
                      <a:r>
                        <a:rPr lang="en-GB" sz="1400" i="0" baseline="0" dirty="0" smtClean="0">
                          <a:solidFill>
                            <a:schemeClr val="tx1"/>
                          </a:solidFill>
                        </a:rPr>
                        <a:t> AD 700)</a:t>
                      </a:r>
                      <a:br>
                        <a:rPr lang="en-GB" sz="1400" i="0" baseline="0" dirty="0" smtClean="0">
                          <a:solidFill>
                            <a:schemeClr val="tx1"/>
                          </a:solidFill>
                        </a:rPr>
                      </a:br>
                      <a:r>
                        <a:rPr lang="en-GB" sz="1400" i="0" baseline="0" dirty="0" smtClean="0">
                          <a:solidFill>
                            <a:schemeClr val="tx1"/>
                          </a:solidFill>
                        </a:rPr>
                        <a:t>(drawing on earlier </a:t>
                      </a:r>
                      <a:r>
                        <a:rPr lang="en-GB" sz="1400" i="1" baseline="0" dirty="0" smtClean="0">
                          <a:solidFill>
                            <a:schemeClr val="tx1"/>
                          </a:solidFill>
                        </a:rPr>
                        <a:t>Life</a:t>
                      </a:r>
                      <a:r>
                        <a:rPr lang="en-GB" sz="1400" i="0" baseline="0" dirty="0" smtClean="0">
                          <a:solidFill>
                            <a:schemeClr val="tx1"/>
                          </a:solidFill>
                        </a:rPr>
                        <a:t> by </a:t>
                      </a:r>
                      <a:r>
                        <a:rPr lang="en-GB" sz="1400" i="0" baseline="0" dirty="0" err="1" smtClean="0">
                          <a:solidFill>
                            <a:schemeClr val="tx1"/>
                          </a:solidFill>
                        </a:rPr>
                        <a:t>Cumméne</a:t>
                      </a:r>
                      <a:r>
                        <a:rPr lang="en-GB" sz="1400" i="0" baseline="0" dirty="0" smtClean="0">
                          <a:solidFill>
                            <a:schemeClr val="tx1"/>
                          </a:solidFill>
                        </a:rPr>
                        <a:t> the Fair c. AD 630/640)</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Conaing</a:t>
                      </a:r>
                      <a:endParaRPr lang="en-GB" sz="14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i="1" dirty="0" err="1" smtClean="0">
                          <a:solidFill>
                            <a:schemeClr val="tx1"/>
                          </a:solidFill>
                        </a:rPr>
                        <a:t>Senchus</a:t>
                      </a:r>
                      <a:r>
                        <a:rPr lang="en-GB" sz="1400" b="0" i="1" dirty="0" smtClean="0">
                          <a:solidFill>
                            <a:schemeClr val="tx1"/>
                          </a:solidFill>
                        </a:rPr>
                        <a:t> </a:t>
                      </a:r>
                      <a:r>
                        <a:rPr lang="en-GB" sz="1400" b="0" i="1" dirty="0" err="1" smtClean="0">
                          <a:solidFill>
                            <a:schemeClr val="tx1"/>
                          </a:solidFill>
                        </a:rPr>
                        <a:t>Fer</a:t>
                      </a:r>
                      <a:r>
                        <a:rPr lang="en-GB" sz="1400" b="0" i="1" dirty="0" smtClean="0">
                          <a:solidFill>
                            <a:schemeClr val="tx1"/>
                          </a:solidFill>
                        </a:rPr>
                        <a:t> </a:t>
                      </a:r>
                      <a:r>
                        <a:rPr lang="en-GB" sz="1400" b="0" i="1" dirty="0" err="1" smtClean="0">
                          <a:solidFill>
                            <a:schemeClr val="tx1"/>
                          </a:solidFill>
                        </a:rPr>
                        <a:t>nAlban</a:t>
                      </a:r>
                      <a:r>
                        <a:rPr lang="en-GB" sz="1400" b="0" i="1" dirty="0" smtClean="0">
                          <a:solidFill>
                            <a:schemeClr val="tx1"/>
                          </a:solidFill>
                        </a:rPr>
                        <a:t> </a:t>
                      </a:r>
                      <a:r>
                        <a:rPr lang="en-GB" sz="1400" b="0" i="0" dirty="0" smtClean="0">
                          <a:solidFill>
                            <a:schemeClr val="tx1"/>
                          </a:solidFill>
                        </a:rPr>
                        <a:t>(c.</a:t>
                      </a:r>
                      <a:r>
                        <a:rPr lang="en-GB" sz="1400" b="0" i="0" baseline="0" dirty="0" smtClean="0">
                          <a:solidFill>
                            <a:schemeClr val="tx1"/>
                          </a:solidFill>
                        </a:rPr>
                        <a:t> AD 900)</a:t>
                      </a:r>
                      <a:br>
                        <a:rPr lang="en-GB" sz="1400" b="0" i="0" baseline="0" dirty="0" smtClean="0">
                          <a:solidFill>
                            <a:schemeClr val="tx1"/>
                          </a:solidFill>
                        </a:rPr>
                      </a:br>
                      <a:r>
                        <a:rPr lang="en-GB" sz="1400" b="0" i="0" baseline="0" dirty="0" smtClean="0">
                          <a:solidFill>
                            <a:schemeClr val="tx1"/>
                          </a:solidFill>
                        </a:rPr>
                        <a:t>(edition of mid-seventh century itinerary) </a:t>
                      </a:r>
                      <a:endParaRPr lang="en-GB" sz="14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Coirpre</a:t>
                      </a:r>
                      <a:r>
                        <a:rPr lang="en-GB" sz="1400" baseline="0" dirty="0" smtClean="0">
                          <a:solidFill>
                            <a:schemeClr val="tx1"/>
                          </a:solidFill>
                        </a:rPr>
                        <a:t> (or mac </a:t>
                      </a:r>
                      <a:r>
                        <a:rPr lang="en-GB" sz="1400" baseline="0" dirty="0" err="1" smtClean="0">
                          <a:solidFill>
                            <a:schemeClr val="tx1"/>
                          </a:solidFill>
                        </a:rPr>
                        <a:t>Bicor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600-650</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Annals</a:t>
                      </a:r>
                      <a:r>
                        <a:rPr lang="en-GB" sz="1400" i="1" baseline="0" dirty="0" smtClean="0">
                          <a:solidFill>
                            <a:schemeClr val="tx1"/>
                          </a:solidFill>
                        </a:rPr>
                        <a:t> of </a:t>
                      </a:r>
                      <a:r>
                        <a:rPr lang="en-GB" sz="1400" i="1" baseline="0" dirty="0" err="1" smtClean="0">
                          <a:solidFill>
                            <a:schemeClr val="tx1"/>
                          </a:solidFill>
                        </a:rPr>
                        <a:t>Tigernach</a:t>
                      </a:r>
                      <a:r>
                        <a:rPr lang="en-GB" sz="1400" i="1" baseline="0" dirty="0" smtClean="0">
                          <a:solidFill>
                            <a:schemeClr val="tx1"/>
                          </a:solidFill>
                        </a:rPr>
                        <a:t> </a:t>
                      </a:r>
                      <a:r>
                        <a:rPr lang="en-GB" sz="1400" i="0" baseline="0" dirty="0" smtClean="0">
                          <a:solidFill>
                            <a:schemeClr val="tx1"/>
                          </a:solidFill>
                        </a:rPr>
                        <a:t>(c. AD 900)</a:t>
                      </a:r>
                    </a:p>
                    <a:p>
                      <a:r>
                        <a:rPr lang="en-GB" sz="1400" i="0" baseline="0" dirty="0" smtClean="0">
                          <a:solidFill>
                            <a:schemeClr val="tx1"/>
                          </a:solidFill>
                        </a:rPr>
                        <a:t>(drawing on contemporary Iona Chronicle)</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Ferdach</a:t>
                      </a:r>
                      <a:r>
                        <a:rPr lang="en-GB" sz="1400" dirty="0" smtClean="0">
                          <a:solidFill>
                            <a:schemeClr val="tx1"/>
                          </a:solidFill>
                        </a:rPr>
                        <a:t> </a:t>
                      </a:r>
                      <a:r>
                        <a:rPr lang="en-GB" sz="1400" dirty="0" err="1" smtClean="0">
                          <a:solidFill>
                            <a:schemeClr val="tx1"/>
                          </a:solidFill>
                        </a:rPr>
                        <a:t>ua</a:t>
                      </a:r>
                      <a:r>
                        <a:rPr lang="en-GB" sz="1400" baseline="0" dirty="0" smtClean="0">
                          <a:solidFill>
                            <a:schemeClr val="tx1"/>
                          </a:solidFill>
                        </a:rPr>
                        <a:t> </a:t>
                      </a:r>
                      <a:r>
                        <a:rPr lang="en-GB" sz="1400" baseline="0" dirty="0" err="1" smtClean="0">
                          <a:solidFill>
                            <a:schemeClr val="tx1"/>
                          </a:solidFill>
                        </a:rPr>
                        <a:t>Artuir</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Cain </a:t>
                      </a:r>
                      <a:r>
                        <a:rPr lang="en-GB" sz="1400" i="1" dirty="0" err="1" smtClean="0">
                          <a:solidFill>
                            <a:schemeClr val="tx1"/>
                          </a:solidFill>
                        </a:rPr>
                        <a:t>Adomnan</a:t>
                      </a:r>
                      <a:r>
                        <a:rPr lang="en-GB" sz="1400" i="0" dirty="0" smtClean="0">
                          <a:solidFill>
                            <a:schemeClr val="tx1"/>
                          </a:solidFill>
                        </a:rPr>
                        <a:t> (c. AD 850)</a:t>
                      </a:r>
                    </a:p>
                    <a:p>
                      <a:r>
                        <a:rPr lang="en-GB" sz="1400" i="0" dirty="0" smtClean="0">
                          <a:solidFill>
                            <a:schemeClr val="tx1"/>
                          </a:solidFill>
                        </a:rPr>
                        <a:t>Text</a:t>
                      </a:r>
                      <a:r>
                        <a:rPr lang="en-GB" sz="1400" i="0" baseline="0" dirty="0" smtClean="0">
                          <a:solidFill>
                            <a:schemeClr val="tx1"/>
                          </a:solidFill>
                        </a:rPr>
                        <a:t> of legislation and witness list at Synod of Birr in AD 697</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Artur</a:t>
                      </a:r>
                      <a:r>
                        <a:rPr lang="en-GB" sz="1400" dirty="0" smtClean="0">
                          <a:solidFill>
                            <a:schemeClr val="tx1"/>
                          </a:solidFill>
                        </a:rPr>
                        <a:t> map</a:t>
                      </a:r>
                      <a:r>
                        <a:rPr lang="en-GB" sz="1400" baseline="0" dirty="0" smtClean="0">
                          <a:solidFill>
                            <a:schemeClr val="tx1"/>
                          </a:solidFill>
                        </a:rPr>
                        <a:t> Petr</a:t>
                      </a:r>
                    </a:p>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baseline="0" dirty="0" smtClean="0">
                          <a:solidFill>
                            <a:schemeClr val="tx1"/>
                          </a:solidFill>
                        </a:rPr>
                        <a:t>(= </a:t>
                      </a:r>
                      <a:r>
                        <a:rPr lang="en-GB" sz="1400" baseline="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Rethoir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580-630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0" dirty="0" err="1" smtClean="0">
                          <a:solidFill>
                            <a:schemeClr val="tx1"/>
                          </a:solidFill>
                        </a:rPr>
                        <a:t>Harleian</a:t>
                      </a:r>
                      <a:r>
                        <a:rPr lang="en-GB" sz="1400" i="0" dirty="0" smtClean="0">
                          <a:solidFill>
                            <a:schemeClr val="tx1"/>
                          </a:solidFill>
                        </a:rPr>
                        <a:t> Genealogies (c. AD 945)</a:t>
                      </a:r>
                    </a:p>
                    <a:p>
                      <a:r>
                        <a:rPr lang="en-GB" sz="1400" i="0" dirty="0" smtClean="0">
                          <a:solidFill>
                            <a:schemeClr val="tx1"/>
                          </a:solidFill>
                        </a:rPr>
                        <a:t>Parallel</a:t>
                      </a:r>
                      <a:r>
                        <a:rPr lang="en-GB" sz="1400" i="0" baseline="0" dirty="0" smtClean="0">
                          <a:solidFill>
                            <a:schemeClr val="tx1"/>
                          </a:solidFill>
                        </a:rPr>
                        <a:t> lineage in </a:t>
                      </a:r>
                      <a:r>
                        <a:rPr lang="en-GB" sz="1400" i="1" baseline="0" dirty="0" smtClean="0">
                          <a:solidFill>
                            <a:schemeClr val="tx1"/>
                          </a:solidFill>
                        </a:rPr>
                        <a:t>Expulsion of the </a:t>
                      </a:r>
                      <a:r>
                        <a:rPr lang="en-GB" sz="1400" i="1" baseline="0" dirty="0" err="1" smtClean="0">
                          <a:solidFill>
                            <a:schemeClr val="tx1"/>
                          </a:solidFill>
                        </a:rPr>
                        <a:t>Deísi</a:t>
                      </a:r>
                      <a:r>
                        <a:rPr lang="en-GB" sz="1400" i="0" baseline="0" dirty="0" smtClean="0">
                          <a:solidFill>
                            <a:schemeClr val="tx1"/>
                          </a:solidFill>
                        </a:rPr>
                        <a:t> (c. AD 750)</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9" name="Rectangle 8"/>
          <p:cNvSpPr/>
          <p:nvPr/>
        </p:nvSpPr>
        <p:spPr>
          <a:xfrm>
            <a:off x="1079612" y="4077072"/>
            <a:ext cx="6912768" cy="704537"/>
          </a:xfrm>
          <a:prstGeom prst="rect">
            <a:avLst/>
          </a:prstGeom>
          <a:solidFill>
            <a:srgbClr val="92D05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128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259632" y="1412776"/>
            <a:ext cx="6552728" cy="646331"/>
          </a:xfrm>
          <a:prstGeom prst="rect">
            <a:avLst/>
          </a:prstGeom>
          <a:noFill/>
        </p:spPr>
        <p:txBody>
          <a:bodyPr wrap="square" rtlCol="0">
            <a:spAutoFit/>
          </a:bodyPr>
          <a:lstStyle/>
          <a:p>
            <a:pPr algn="ctr"/>
            <a:r>
              <a:rPr lang="en-GB" sz="3600" dirty="0" smtClean="0"/>
              <a:t>The </a:t>
            </a:r>
            <a:r>
              <a:rPr lang="en-GB" sz="3600" dirty="0" err="1" smtClean="0"/>
              <a:t>Cambro</a:t>
            </a:r>
            <a:r>
              <a:rPr lang="en-GB" sz="3600" dirty="0" smtClean="0"/>
              <a:t>-Gaelic </a:t>
            </a:r>
            <a:r>
              <a:rPr lang="en-GB" sz="3600" dirty="0" err="1" smtClean="0"/>
              <a:t>Artúrs</a:t>
            </a:r>
            <a:endParaRPr lang="en-GB" sz="3600" dirty="0"/>
          </a:p>
        </p:txBody>
      </p:sp>
      <p:graphicFrame>
        <p:nvGraphicFramePr>
          <p:cNvPr id="10" name="Table 9"/>
          <p:cNvGraphicFramePr>
            <a:graphicFrameLocks noGrp="1"/>
          </p:cNvGraphicFramePr>
          <p:nvPr>
            <p:extLst>
              <p:ext uri="{D42A27DB-BD31-4B8C-83A1-F6EECF244321}">
                <p14:modId xmlns:p14="http://schemas.microsoft.com/office/powerpoint/2010/main" val="2777926732"/>
              </p:ext>
            </p:extLst>
          </p:nvPr>
        </p:nvGraphicFramePr>
        <p:xfrm>
          <a:off x="1151619" y="2168292"/>
          <a:ext cx="6840761" cy="4089648"/>
        </p:xfrm>
        <a:graphic>
          <a:graphicData uri="http://schemas.openxmlformats.org/drawingml/2006/table">
            <a:tbl>
              <a:tblPr firstRow="1" bandRow="1">
                <a:tableStyleId>{5C22544A-7EE6-4342-B048-85BDC9FD1C3A}</a:tableStyleId>
              </a:tblPr>
              <a:tblGrid>
                <a:gridCol w="2061599"/>
                <a:gridCol w="1970849"/>
                <a:gridCol w="2808313"/>
              </a:tblGrid>
              <a:tr h="432048">
                <a:tc>
                  <a:txBody>
                    <a:bodyPr/>
                    <a:lstStyle/>
                    <a:p>
                      <a:pPr marL="0" indent="0">
                        <a:buFont typeface="Arial" charset="0"/>
                        <a:buNone/>
                      </a:pPr>
                      <a:r>
                        <a:rPr lang="en-GB" sz="1800" b="0" i="0" dirty="0" smtClean="0">
                          <a:solidFill>
                            <a:schemeClr val="tx1"/>
                          </a:solidFill>
                        </a:rPr>
                        <a:t>Name</a:t>
                      </a:r>
                      <a:endParaRPr lang="en-GB" sz="18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Probable</a:t>
                      </a:r>
                      <a:r>
                        <a:rPr lang="en-GB" b="0" baseline="0" dirty="0" smtClean="0">
                          <a:solidFill>
                            <a:schemeClr val="tx1"/>
                          </a:solidFill>
                        </a:rPr>
                        <a:t> Lifetime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Earliest Source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6838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Áedán</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565-595</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Vita </a:t>
                      </a:r>
                      <a:r>
                        <a:rPr lang="en-GB" sz="1400" i="1" dirty="0" err="1" smtClean="0">
                          <a:solidFill>
                            <a:schemeClr val="tx1"/>
                          </a:solidFill>
                        </a:rPr>
                        <a:t>Columbae</a:t>
                      </a:r>
                      <a:r>
                        <a:rPr lang="en-GB" sz="1400" i="1" dirty="0" smtClean="0">
                          <a:solidFill>
                            <a:schemeClr val="tx1"/>
                          </a:solidFill>
                        </a:rPr>
                        <a:t> </a:t>
                      </a:r>
                      <a:r>
                        <a:rPr lang="en-GB" sz="1400" i="0" dirty="0" smtClean="0">
                          <a:solidFill>
                            <a:schemeClr val="tx1"/>
                          </a:solidFill>
                        </a:rPr>
                        <a:t>(c.</a:t>
                      </a:r>
                      <a:r>
                        <a:rPr lang="en-GB" sz="1400" i="0" baseline="0" dirty="0" smtClean="0">
                          <a:solidFill>
                            <a:schemeClr val="tx1"/>
                          </a:solidFill>
                        </a:rPr>
                        <a:t> AD 700)</a:t>
                      </a:r>
                      <a:br>
                        <a:rPr lang="en-GB" sz="1400" i="0" baseline="0" dirty="0" smtClean="0">
                          <a:solidFill>
                            <a:schemeClr val="tx1"/>
                          </a:solidFill>
                        </a:rPr>
                      </a:br>
                      <a:r>
                        <a:rPr lang="en-GB" sz="1400" i="0" baseline="0" dirty="0" smtClean="0">
                          <a:solidFill>
                            <a:schemeClr val="tx1"/>
                          </a:solidFill>
                        </a:rPr>
                        <a:t>(drawing on earlier </a:t>
                      </a:r>
                      <a:r>
                        <a:rPr lang="en-GB" sz="1400" i="1" baseline="0" dirty="0" smtClean="0">
                          <a:solidFill>
                            <a:schemeClr val="tx1"/>
                          </a:solidFill>
                        </a:rPr>
                        <a:t>Life</a:t>
                      </a:r>
                      <a:r>
                        <a:rPr lang="en-GB" sz="1400" i="0" baseline="0" dirty="0" smtClean="0">
                          <a:solidFill>
                            <a:schemeClr val="tx1"/>
                          </a:solidFill>
                        </a:rPr>
                        <a:t> by </a:t>
                      </a:r>
                      <a:r>
                        <a:rPr lang="en-GB" sz="1400" i="0" baseline="0" dirty="0" err="1" smtClean="0">
                          <a:solidFill>
                            <a:schemeClr val="tx1"/>
                          </a:solidFill>
                        </a:rPr>
                        <a:t>Cumméne</a:t>
                      </a:r>
                      <a:r>
                        <a:rPr lang="en-GB" sz="1400" i="0" baseline="0" dirty="0" smtClean="0">
                          <a:solidFill>
                            <a:schemeClr val="tx1"/>
                          </a:solidFill>
                        </a:rPr>
                        <a:t> the Fair c. AD 630/640)</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Conaing</a:t>
                      </a:r>
                      <a:endParaRPr lang="en-GB" sz="14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i="1" dirty="0" err="1" smtClean="0">
                          <a:solidFill>
                            <a:schemeClr val="tx1"/>
                          </a:solidFill>
                        </a:rPr>
                        <a:t>Senchus</a:t>
                      </a:r>
                      <a:r>
                        <a:rPr lang="en-GB" sz="1400" b="0" i="1" dirty="0" smtClean="0">
                          <a:solidFill>
                            <a:schemeClr val="tx1"/>
                          </a:solidFill>
                        </a:rPr>
                        <a:t> </a:t>
                      </a:r>
                      <a:r>
                        <a:rPr lang="en-GB" sz="1400" b="0" i="1" dirty="0" err="1" smtClean="0">
                          <a:solidFill>
                            <a:schemeClr val="tx1"/>
                          </a:solidFill>
                        </a:rPr>
                        <a:t>Fer</a:t>
                      </a:r>
                      <a:r>
                        <a:rPr lang="en-GB" sz="1400" b="0" i="1" dirty="0" smtClean="0">
                          <a:solidFill>
                            <a:schemeClr val="tx1"/>
                          </a:solidFill>
                        </a:rPr>
                        <a:t> </a:t>
                      </a:r>
                      <a:r>
                        <a:rPr lang="en-GB" sz="1400" b="0" i="1" dirty="0" err="1" smtClean="0">
                          <a:solidFill>
                            <a:schemeClr val="tx1"/>
                          </a:solidFill>
                        </a:rPr>
                        <a:t>nAlban</a:t>
                      </a:r>
                      <a:r>
                        <a:rPr lang="en-GB" sz="1400" b="0" i="1" dirty="0" smtClean="0">
                          <a:solidFill>
                            <a:schemeClr val="tx1"/>
                          </a:solidFill>
                        </a:rPr>
                        <a:t> </a:t>
                      </a:r>
                      <a:r>
                        <a:rPr lang="en-GB" sz="1400" b="0" i="0" dirty="0" smtClean="0">
                          <a:solidFill>
                            <a:schemeClr val="tx1"/>
                          </a:solidFill>
                        </a:rPr>
                        <a:t>(c.</a:t>
                      </a:r>
                      <a:r>
                        <a:rPr lang="en-GB" sz="1400" b="0" i="0" baseline="0" dirty="0" smtClean="0">
                          <a:solidFill>
                            <a:schemeClr val="tx1"/>
                          </a:solidFill>
                        </a:rPr>
                        <a:t> AD 900)</a:t>
                      </a:r>
                      <a:br>
                        <a:rPr lang="en-GB" sz="1400" b="0" i="0" baseline="0" dirty="0" smtClean="0">
                          <a:solidFill>
                            <a:schemeClr val="tx1"/>
                          </a:solidFill>
                        </a:rPr>
                      </a:br>
                      <a:r>
                        <a:rPr lang="en-GB" sz="1400" b="0" i="0" baseline="0" dirty="0" smtClean="0">
                          <a:solidFill>
                            <a:schemeClr val="tx1"/>
                          </a:solidFill>
                        </a:rPr>
                        <a:t>(edition of mid-seventh century itinerary) </a:t>
                      </a:r>
                      <a:endParaRPr lang="en-GB" sz="14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Coirpre</a:t>
                      </a:r>
                      <a:r>
                        <a:rPr lang="en-GB" sz="1400" baseline="0" dirty="0" smtClean="0">
                          <a:solidFill>
                            <a:schemeClr val="tx1"/>
                          </a:solidFill>
                        </a:rPr>
                        <a:t> (or mac </a:t>
                      </a:r>
                      <a:r>
                        <a:rPr lang="en-GB" sz="1400" baseline="0" dirty="0" err="1" smtClean="0">
                          <a:solidFill>
                            <a:schemeClr val="tx1"/>
                          </a:solidFill>
                        </a:rPr>
                        <a:t>Bicor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600-650</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Annals</a:t>
                      </a:r>
                      <a:r>
                        <a:rPr lang="en-GB" sz="1400" i="1" baseline="0" dirty="0" smtClean="0">
                          <a:solidFill>
                            <a:schemeClr val="tx1"/>
                          </a:solidFill>
                        </a:rPr>
                        <a:t> of </a:t>
                      </a:r>
                      <a:r>
                        <a:rPr lang="en-GB" sz="1400" i="1" baseline="0" dirty="0" err="1" smtClean="0">
                          <a:solidFill>
                            <a:schemeClr val="tx1"/>
                          </a:solidFill>
                        </a:rPr>
                        <a:t>Tigernach</a:t>
                      </a:r>
                      <a:r>
                        <a:rPr lang="en-GB" sz="1400" i="1" baseline="0" dirty="0" smtClean="0">
                          <a:solidFill>
                            <a:schemeClr val="tx1"/>
                          </a:solidFill>
                        </a:rPr>
                        <a:t> </a:t>
                      </a:r>
                      <a:r>
                        <a:rPr lang="en-GB" sz="1400" i="0" baseline="0" dirty="0" smtClean="0">
                          <a:solidFill>
                            <a:schemeClr val="tx1"/>
                          </a:solidFill>
                        </a:rPr>
                        <a:t>(c. AD 900)</a:t>
                      </a:r>
                    </a:p>
                    <a:p>
                      <a:r>
                        <a:rPr lang="en-GB" sz="1400" i="0" baseline="0" dirty="0" smtClean="0">
                          <a:solidFill>
                            <a:schemeClr val="tx1"/>
                          </a:solidFill>
                        </a:rPr>
                        <a:t>(drawing on contemporary Iona Chronicle)</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Ferdach</a:t>
                      </a:r>
                      <a:r>
                        <a:rPr lang="en-GB" sz="1400" dirty="0" smtClean="0">
                          <a:solidFill>
                            <a:schemeClr val="tx1"/>
                          </a:solidFill>
                        </a:rPr>
                        <a:t> </a:t>
                      </a:r>
                      <a:r>
                        <a:rPr lang="en-GB" sz="1400" dirty="0" err="1" smtClean="0">
                          <a:solidFill>
                            <a:schemeClr val="tx1"/>
                          </a:solidFill>
                        </a:rPr>
                        <a:t>ua</a:t>
                      </a:r>
                      <a:r>
                        <a:rPr lang="en-GB" sz="1400" baseline="0" dirty="0" smtClean="0">
                          <a:solidFill>
                            <a:schemeClr val="tx1"/>
                          </a:solidFill>
                        </a:rPr>
                        <a:t> </a:t>
                      </a:r>
                      <a:r>
                        <a:rPr lang="en-GB" sz="1400" baseline="0" dirty="0" err="1" smtClean="0">
                          <a:solidFill>
                            <a:schemeClr val="tx1"/>
                          </a:solidFill>
                        </a:rPr>
                        <a:t>Artuir</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Cain </a:t>
                      </a:r>
                      <a:r>
                        <a:rPr lang="en-GB" sz="1400" i="1" dirty="0" err="1" smtClean="0">
                          <a:solidFill>
                            <a:schemeClr val="tx1"/>
                          </a:solidFill>
                        </a:rPr>
                        <a:t>Adomnan</a:t>
                      </a:r>
                      <a:r>
                        <a:rPr lang="en-GB" sz="1400" i="0" dirty="0" smtClean="0">
                          <a:solidFill>
                            <a:schemeClr val="tx1"/>
                          </a:solidFill>
                        </a:rPr>
                        <a:t> (c. AD 850)</a:t>
                      </a:r>
                    </a:p>
                    <a:p>
                      <a:r>
                        <a:rPr lang="en-GB" sz="1400" i="0" dirty="0" smtClean="0">
                          <a:solidFill>
                            <a:schemeClr val="tx1"/>
                          </a:solidFill>
                        </a:rPr>
                        <a:t>Text</a:t>
                      </a:r>
                      <a:r>
                        <a:rPr lang="en-GB" sz="1400" i="0" baseline="0" dirty="0" smtClean="0">
                          <a:solidFill>
                            <a:schemeClr val="tx1"/>
                          </a:solidFill>
                        </a:rPr>
                        <a:t> of legislation and witness list at Synod of Birr in AD 697</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Artur</a:t>
                      </a:r>
                      <a:r>
                        <a:rPr lang="en-GB" sz="1400" dirty="0" smtClean="0">
                          <a:solidFill>
                            <a:schemeClr val="tx1"/>
                          </a:solidFill>
                        </a:rPr>
                        <a:t> map</a:t>
                      </a:r>
                      <a:r>
                        <a:rPr lang="en-GB" sz="1400" baseline="0" dirty="0" smtClean="0">
                          <a:solidFill>
                            <a:schemeClr val="tx1"/>
                          </a:solidFill>
                        </a:rPr>
                        <a:t> Petr</a:t>
                      </a:r>
                    </a:p>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baseline="0" dirty="0" smtClean="0">
                          <a:solidFill>
                            <a:schemeClr val="tx1"/>
                          </a:solidFill>
                        </a:rPr>
                        <a:t>(= </a:t>
                      </a:r>
                      <a:r>
                        <a:rPr lang="en-GB" sz="1400" baseline="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Rethoir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580-630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0" dirty="0" err="1" smtClean="0">
                          <a:solidFill>
                            <a:schemeClr val="tx1"/>
                          </a:solidFill>
                        </a:rPr>
                        <a:t>Harleian</a:t>
                      </a:r>
                      <a:r>
                        <a:rPr lang="en-GB" sz="1400" i="0" dirty="0" smtClean="0">
                          <a:solidFill>
                            <a:schemeClr val="tx1"/>
                          </a:solidFill>
                        </a:rPr>
                        <a:t> Genealogies (c. AD 945)</a:t>
                      </a:r>
                    </a:p>
                    <a:p>
                      <a:r>
                        <a:rPr lang="en-GB" sz="1400" i="0" dirty="0" smtClean="0">
                          <a:solidFill>
                            <a:schemeClr val="tx1"/>
                          </a:solidFill>
                        </a:rPr>
                        <a:t>Parallel</a:t>
                      </a:r>
                      <a:r>
                        <a:rPr lang="en-GB" sz="1400" i="0" baseline="0" dirty="0" smtClean="0">
                          <a:solidFill>
                            <a:schemeClr val="tx1"/>
                          </a:solidFill>
                        </a:rPr>
                        <a:t> lineage in </a:t>
                      </a:r>
                      <a:r>
                        <a:rPr lang="en-GB" sz="1400" i="1" baseline="0" dirty="0" smtClean="0">
                          <a:solidFill>
                            <a:schemeClr val="tx1"/>
                          </a:solidFill>
                        </a:rPr>
                        <a:t>Expulsion of the </a:t>
                      </a:r>
                      <a:r>
                        <a:rPr lang="en-GB" sz="1400" i="1" baseline="0" dirty="0" err="1" smtClean="0">
                          <a:solidFill>
                            <a:schemeClr val="tx1"/>
                          </a:solidFill>
                        </a:rPr>
                        <a:t>Deísi</a:t>
                      </a:r>
                      <a:r>
                        <a:rPr lang="en-GB" sz="1400" i="0" baseline="0" dirty="0" smtClean="0">
                          <a:solidFill>
                            <a:schemeClr val="tx1"/>
                          </a:solidFill>
                        </a:rPr>
                        <a:t> (c. AD 750)</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9" name="Rectangle 8"/>
          <p:cNvSpPr/>
          <p:nvPr/>
        </p:nvSpPr>
        <p:spPr>
          <a:xfrm>
            <a:off x="1079612" y="4812695"/>
            <a:ext cx="6912768" cy="704537"/>
          </a:xfrm>
          <a:prstGeom prst="rect">
            <a:avLst/>
          </a:prstGeom>
          <a:solidFill>
            <a:srgbClr val="92D05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117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
          <p:cNvSpPr txBox="1">
            <a:spLocks/>
          </p:cNvSpPr>
          <p:nvPr/>
        </p:nvSpPr>
        <p:spPr>
          <a:xfrm>
            <a:off x="457200" y="91784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Type E Pottery and known historical At[h]</a:t>
            </a:r>
            <a:r>
              <a:rPr lang="en-GB" dirty="0" err="1" smtClean="0"/>
              <a:t>urs</a:t>
            </a:r>
            <a:endParaRPr lang="en-GB" dirty="0"/>
          </a:p>
        </p:txBody>
      </p:sp>
      <p:pic>
        <p:nvPicPr>
          <p:cNvPr id="12" name="Picture 2" descr="C:\Users\Will Parker\Desktop\Book 2\MPhil\North Channel Network v5 minus ecc hous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1944248"/>
            <a:ext cx="4216433" cy="4725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9065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259632" y="1412776"/>
            <a:ext cx="6552728" cy="646331"/>
          </a:xfrm>
          <a:prstGeom prst="rect">
            <a:avLst/>
          </a:prstGeom>
          <a:noFill/>
        </p:spPr>
        <p:txBody>
          <a:bodyPr wrap="square" rtlCol="0">
            <a:spAutoFit/>
          </a:bodyPr>
          <a:lstStyle/>
          <a:p>
            <a:pPr algn="ctr"/>
            <a:r>
              <a:rPr lang="en-GB" sz="3600" dirty="0" smtClean="0"/>
              <a:t>The </a:t>
            </a:r>
            <a:r>
              <a:rPr lang="en-GB" sz="3600" dirty="0" err="1" smtClean="0"/>
              <a:t>Cambro</a:t>
            </a:r>
            <a:r>
              <a:rPr lang="en-GB" sz="3600" dirty="0" smtClean="0"/>
              <a:t>-Gaelic </a:t>
            </a:r>
            <a:r>
              <a:rPr lang="en-GB" sz="3600" dirty="0" err="1" smtClean="0"/>
              <a:t>Artúrs</a:t>
            </a:r>
            <a:endParaRPr lang="en-GB" sz="3600" dirty="0"/>
          </a:p>
        </p:txBody>
      </p:sp>
      <p:graphicFrame>
        <p:nvGraphicFramePr>
          <p:cNvPr id="10" name="Table 9"/>
          <p:cNvGraphicFramePr>
            <a:graphicFrameLocks noGrp="1"/>
          </p:cNvGraphicFramePr>
          <p:nvPr>
            <p:extLst>
              <p:ext uri="{D42A27DB-BD31-4B8C-83A1-F6EECF244321}">
                <p14:modId xmlns:p14="http://schemas.microsoft.com/office/powerpoint/2010/main" val="3513003164"/>
              </p:ext>
            </p:extLst>
          </p:nvPr>
        </p:nvGraphicFramePr>
        <p:xfrm>
          <a:off x="1151619" y="2168292"/>
          <a:ext cx="6840761" cy="4089648"/>
        </p:xfrm>
        <a:graphic>
          <a:graphicData uri="http://schemas.openxmlformats.org/drawingml/2006/table">
            <a:tbl>
              <a:tblPr firstRow="1" bandRow="1">
                <a:tableStyleId>{5C22544A-7EE6-4342-B048-85BDC9FD1C3A}</a:tableStyleId>
              </a:tblPr>
              <a:tblGrid>
                <a:gridCol w="2061599"/>
                <a:gridCol w="1970849"/>
                <a:gridCol w="2808313"/>
              </a:tblGrid>
              <a:tr h="432048">
                <a:tc>
                  <a:txBody>
                    <a:bodyPr/>
                    <a:lstStyle/>
                    <a:p>
                      <a:pPr marL="0" indent="0">
                        <a:buFont typeface="Arial" charset="0"/>
                        <a:buNone/>
                      </a:pPr>
                      <a:r>
                        <a:rPr lang="en-GB" sz="1800" b="0" i="0" dirty="0" smtClean="0">
                          <a:solidFill>
                            <a:schemeClr val="tx1"/>
                          </a:solidFill>
                        </a:rPr>
                        <a:t>Name</a:t>
                      </a:r>
                      <a:endParaRPr lang="en-GB" sz="18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Probable</a:t>
                      </a:r>
                      <a:r>
                        <a:rPr lang="en-GB" b="0" baseline="0" dirty="0" smtClean="0">
                          <a:solidFill>
                            <a:schemeClr val="tx1"/>
                          </a:solidFill>
                        </a:rPr>
                        <a:t> Lifetime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smtClean="0">
                          <a:solidFill>
                            <a:schemeClr val="tx1"/>
                          </a:solidFill>
                        </a:rPr>
                        <a:t>Earliest Source</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6838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Áedán</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565-595</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Vita </a:t>
                      </a:r>
                      <a:r>
                        <a:rPr lang="en-GB" sz="1400" i="1" dirty="0" err="1" smtClean="0">
                          <a:solidFill>
                            <a:schemeClr val="tx1"/>
                          </a:solidFill>
                        </a:rPr>
                        <a:t>Columbae</a:t>
                      </a:r>
                      <a:r>
                        <a:rPr lang="en-GB" sz="1400" i="1" dirty="0" smtClean="0">
                          <a:solidFill>
                            <a:schemeClr val="tx1"/>
                          </a:solidFill>
                        </a:rPr>
                        <a:t> </a:t>
                      </a:r>
                      <a:r>
                        <a:rPr lang="en-GB" sz="1400" i="0" dirty="0" smtClean="0">
                          <a:solidFill>
                            <a:schemeClr val="tx1"/>
                          </a:solidFill>
                        </a:rPr>
                        <a:t>(c.</a:t>
                      </a:r>
                      <a:r>
                        <a:rPr lang="en-GB" sz="1400" i="0" baseline="0" dirty="0" smtClean="0">
                          <a:solidFill>
                            <a:schemeClr val="tx1"/>
                          </a:solidFill>
                        </a:rPr>
                        <a:t> AD 700)</a:t>
                      </a:r>
                      <a:br>
                        <a:rPr lang="en-GB" sz="1400" i="0" baseline="0" dirty="0" smtClean="0">
                          <a:solidFill>
                            <a:schemeClr val="tx1"/>
                          </a:solidFill>
                        </a:rPr>
                      </a:br>
                      <a:r>
                        <a:rPr lang="en-GB" sz="1400" i="0" baseline="0" dirty="0" smtClean="0">
                          <a:solidFill>
                            <a:schemeClr val="tx1"/>
                          </a:solidFill>
                        </a:rPr>
                        <a:t>(drawing on earlier </a:t>
                      </a:r>
                      <a:r>
                        <a:rPr lang="en-GB" sz="1400" i="1" baseline="0" dirty="0" smtClean="0">
                          <a:solidFill>
                            <a:schemeClr val="tx1"/>
                          </a:solidFill>
                        </a:rPr>
                        <a:t>Life</a:t>
                      </a:r>
                      <a:r>
                        <a:rPr lang="en-GB" sz="1400" i="0" baseline="0" dirty="0" smtClean="0">
                          <a:solidFill>
                            <a:schemeClr val="tx1"/>
                          </a:solidFill>
                        </a:rPr>
                        <a:t> by </a:t>
                      </a:r>
                      <a:r>
                        <a:rPr lang="en-GB" sz="1400" i="0" baseline="0" dirty="0" err="1" smtClean="0">
                          <a:solidFill>
                            <a:schemeClr val="tx1"/>
                          </a:solidFill>
                        </a:rPr>
                        <a:t>Cumméne</a:t>
                      </a:r>
                      <a:r>
                        <a:rPr lang="en-GB" sz="1400" i="0" baseline="0" dirty="0" smtClean="0">
                          <a:solidFill>
                            <a:schemeClr val="tx1"/>
                          </a:solidFill>
                        </a:rPr>
                        <a:t> the Fair c. AD 630/640)</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Conaing</a:t>
                      </a:r>
                      <a:endParaRPr lang="en-GB" sz="1400" b="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i="1" dirty="0" err="1" smtClean="0">
                          <a:solidFill>
                            <a:schemeClr val="tx1"/>
                          </a:solidFill>
                        </a:rPr>
                        <a:t>Senchus</a:t>
                      </a:r>
                      <a:r>
                        <a:rPr lang="en-GB" sz="1400" b="0" i="1" dirty="0" smtClean="0">
                          <a:solidFill>
                            <a:schemeClr val="tx1"/>
                          </a:solidFill>
                        </a:rPr>
                        <a:t> </a:t>
                      </a:r>
                      <a:r>
                        <a:rPr lang="en-GB" sz="1400" b="0" i="1" dirty="0" err="1" smtClean="0">
                          <a:solidFill>
                            <a:schemeClr val="tx1"/>
                          </a:solidFill>
                        </a:rPr>
                        <a:t>Fer</a:t>
                      </a:r>
                      <a:r>
                        <a:rPr lang="en-GB" sz="1400" b="0" i="1" dirty="0" smtClean="0">
                          <a:solidFill>
                            <a:schemeClr val="tx1"/>
                          </a:solidFill>
                        </a:rPr>
                        <a:t> </a:t>
                      </a:r>
                      <a:r>
                        <a:rPr lang="en-GB" sz="1400" b="0" i="1" dirty="0" err="1" smtClean="0">
                          <a:solidFill>
                            <a:schemeClr val="tx1"/>
                          </a:solidFill>
                        </a:rPr>
                        <a:t>nAlban</a:t>
                      </a:r>
                      <a:r>
                        <a:rPr lang="en-GB" sz="1400" b="0" i="1" dirty="0" smtClean="0">
                          <a:solidFill>
                            <a:schemeClr val="tx1"/>
                          </a:solidFill>
                        </a:rPr>
                        <a:t> </a:t>
                      </a:r>
                      <a:r>
                        <a:rPr lang="en-GB" sz="1400" b="0" i="0" dirty="0" smtClean="0">
                          <a:solidFill>
                            <a:schemeClr val="tx1"/>
                          </a:solidFill>
                        </a:rPr>
                        <a:t>(c.</a:t>
                      </a:r>
                      <a:r>
                        <a:rPr lang="en-GB" sz="1400" b="0" i="0" baseline="0" dirty="0" smtClean="0">
                          <a:solidFill>
                            <a:schemeClr val="tx1"/>
                          </a:solidFill>
                        </a:rPr>
                        <a:t> AD 900)</a:t>
                      </a:r>
                      <a:br>
                        <a:rPr lang="en-GB" sz="1400" b="0" i="0" baseline="0" dirty="0" smtClean="0">
                          <a:solidFill>
                            <a:schemeClr val="tx1"/>
                          </a:solidFill>
                        </a:rPr>
                      </a:br>
                      <a:r>
                        <a:rPr lang="en-GB" sz="1400" b="0" i="0" baseline="0" dirty="0" smtClean="0">
                          <a:solidFill>
                            <a:schemeClr val="tx1"/>
                          </a:solidFill>
                        </a:rPr>
                        <a:t>(edition of mid-seventh century itinerary) </a:t>
                      </a:r>
                      <a:endParaRPr lang="en-GB" sz="14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Coirpre</a:t>
                      </a:r>
                      <a:r>
                        <a:rPr lang="en-GB" sz="1400" baseline="0" dirty="0" smtClean="0">
                          <a:solidFill>
                            <a:schemeClr val="tx1"/>
                          </a:solidFill>
                        </a:rPr>
                        <a:t> (or mac </a:t>
                      </a:r>
                      <a:r>
                        <a:rPr lang="en-GB" sz="1400" baseline="0" dirty="0" err="1" smtClean="0">
                          <a:solidFill>
                            <a:schemeClr val="tx1"/>
                          </a:solidFill>
                        </a:rPr>
                        <a:t>Bicor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smtClean="0">
                          <a:solidFill>
                            <a:schemeClr val="tx1"/>
                          </a:solidFill>
                        </a:rPr>
                        <a:t>AD 600-650</a:t>
                      </a: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Annals</a:t>
                      </a:r>
                      <a:r>
                        <a:rPr lang="en-GB" sz="1400" i="1" baseline="0" dirty="0" smtClean="0">
                          <a:solidFill>
                            <a:schemeClr val="tx1"/>
                          </a:solidFill>
                        </a:rPr>
                        <a:t> of </a:t>
                      </a:r>
                      <a:r>
                        <a:rPr lang="en-GB" sz="1400" i="1" baseline="0" dirty="0" err="1" smtClean="0">
                          <a:solidFill>
                            <a:schemeClr val="tx1"/>
                          </a:solidFill>
                        </a:rPr>
                        <a:t>Tigernach</a:t>
                      </a:r>
                      <a:r>
                        <a:rPr lang="en-GB" sz="1400" i="1" baseline="0" dirty="0" smtClean="0">
                          <a:solidFill>
                            <a:schemeClr val="tx1"/>
                          </a:solidFill>
                        </a:rPr>
                        <a:t> </a:t>
                      </a:r>
                      <a:r>
                        <a:rPr lang="en-GB" sz="1400" i="0" baseline="0" dirty="0" smtClean="0">
                          <a:solidFill>
                            <a:schemeClr val="tx1"/>
                          </a:solidFill>
                        </a:rPr>
                        <a:t>(c. AD 900)</a:t>
                      </a:r>
                    </a:p>
                    <a:p>
                      <a:r>
                        <a:rPr lang="en-GB" sz="1400" i="0" baseline="0" dirty="0" smtClean="0">
                          <a:solidFill>
                            <a:schemeClr val="tx1"/>
                          </a:solidFill>
                        </a:rPr>
                        <a:t>(drawing on contemporary Iona Chronicle)</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Ferdach</a:t>
                      </a:r>
                      <a:r>
                        <a:rPr lang="en-GB" sz="1400" dirty="0" smtClean="0">
                          <a:solidFill>
                            <a:schemeClr val="tx1"/>
                          </a:solidFill>
                        </a:rPr>
                        <a:t> </a:t>
                      </a:r>
                      <a:r>
                        <a:rPr lang="en-GB" sz="1400" dirty="0" err="1" smtClean="0">
                          <a:solidFill>
                            <a:schemeClr val="tx1"/>
                          </a:solidFill>
                        </a:rPr>
                        <a:t>ua</a:t>
                      </a:r>
                      <a:r>
                        <a:rPr lang="en-GB" sz="1400" baseline="0" dirty="0" smtClean="0">
                          <a:solidFill>
                            <a:schemeClr val="tx1"/>
                          </a:solidFill>
                        </a:rPr>
                        <a:t> </a:t>
                      </a:r>
                      <a:r>
                        <a:rPr lang="en-GB" sz="1400" baseline="0" dirty="0" err="1" smtClean="0">
                          <a:solidFill>
                            <a:schemeClr val="tx1"/>
                          </a:solidFill>
                        </a:rPr>
                        <a:t>Artuir</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600-650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1" dirty="0" smtClean="0">
                          <a:solidFill>
                            <a:schemeClr val="tx1"/>
                          </a:solidFill>
                        </a:rPr>
                        <a:t>Cain </a:t>
                      </a:r>
                      <a:r>
                        <a:rPr lang="en-GB" sz="1400" i="1" dirty="0" err="1" smtClean="0">
                          <a:solidFill>
                            <a:schemeClr val="tx1"/>
                          </a:solidFill>
                        </a:rPr>
                        <a:t>Adomnan</a:t>
                      </a:r>
                      <a:r>
                        <a:rPr lang="en-GB" sz="1400" i="0" dirty="0" smtClean="0">
                          <a:solidFill>
                            <a:schemeClr val="tx1"/>
                          </a:solidFill>
                        </a:rPr>
                        <a:t> (c. AD 850)</a:t>
                      </a:r>
                    </a:p>
                    <a:p>
                      <a:r>
                        <a:rPr lang="en-GB" sz="1400" i="0" dirty="0" smtClean="0">
                          <a:solidFill>
                            <a:schemeClr val="tx1"/>
                          </a:solidFill>
                        </a:rPr>
                        <a:t>Text</a:t>
                      </a:r>
                      <a:r>
                        <a:rPr lang="en-GB" sz="1400" i="0" baseline="0" dirty="0" smtClean="0">
                          <a:solidFill>
                            <a:schemeClr val="tx1"/>
                          </a:solidFill>
                        </a:rPr>
                        <a:t> of legislation and witness list at Synod of Birr in AD 697</a:t>
                      </a:r>
                      <a:endParaRPr lang="en-GB" sz="140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96225">
                <a:tc>
                  <a:txBody>
                    <a:bodyPr/>
                    <a:lstStyle/>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dirty="0" err="1" smtClean="0">
                          <a:solidFill>
                            <a:schemeClr val="tx1"/>
                          </a:solidFill>
                        </a:rPr>
                        <a:t>Artur</a:t>
                      </a:r>
                      <a:r>
                        <a:rPr lang="en-GB" sz="1400" dirty="0" smtClean="0">
                          <a:solidFill>
                            <a:schemeClr val="tx1"/>
                          </a:solidFill>
                        </a:rPr>
                        <a:t> map</a:t>
                      </a:r>
                      <a:r>
                        <a:rPr lang="en-GB" sz="1400" baseline="0" dirty="0" smtClean="0">
                          <a:solidFill>
                            <a:schemeClr val="tx1"/>
                          </a:solidFill>
                        </a:rPr>
                        <a:t> Petr</a:t>
                      </a:r>
                    </a:p>
                    <a:p>
                      <a:pPr marL="0" marR="0" indent="0" algn="l" defTabSz="914400" rtl="0" eaLnBrk="1" fontAlgn="auto" latinLnBrk="0" hangingPunct="1">
                        <a:lnSpc>
                          <a:spcPct val="100000"/>
                        </a:lnSpc>
                        <a:spcBef>
                          <a:spcPts val="0"/>
                        </a:spcBef>
                        <a:spcAft>
                          <a:spcPts val="0"/>
                        </a:spcAft>
                        <a:buClrTx/>
                        <a:buSzTx/>
                        <a:buFont typeface="Arial" charset="0"/>
                        <a:buNone/>
                        <a:tabLst/>
                        <a:defRPr/>
                      </a:pPr>
                      <a:r>
                        <a:rPr lang="en-GB" sz="1400" baseline="0" dirty="0" smtClean="0">
                          <a:solidFill>
                            <a:schemeClr val="tx1"/>
                          </a:solidFill>
                        </a:rPr>
                        <a:t>(= </a:t>
                      </a:r>
                      <a:r>
                        <a:rPr lang="en-GB" sz="1400" baseline="0" dirty="0" err="1" smtClean="0">
                          <a:solidFill>
                            <a:schemeClr val="tx1"/>
                          </a:solidFill>
                        </a:rPr>
                        <a:t>Artúr</a:t>
                      </a:r>
                      <a:r>
                        <a:rPr lang="en-GB" sz="1400" baseline="0" dirty="0" smtClean="0">
                          <a:solidFill>
                            <a:schemeClr val="tx1"/>
                          </a:solidFill>
                        </a:rPr>
                        <a:t> mac </a:t>
                      </a:r>
                      <a:r>
                        <a:rPr lang="en-GB" sz="1400" baseline="0" dirty="0" err="1" smtClean="0">
                          <a:solidFill>
                            <a:schemeClr val="tx1"/>
                          </a:solidFill>
                        </a:rPr>
                        <a:t>Rethoir</a:t>
                      </a:r>
                      <a:r>
                        <a:rPr lang="en-GB" sz="1400" baseline="0" dirty="0" smtClean="0">
                          <a:solidFill>
                            <a:schemeClr val="tx1"/>
                          </a:solidFill>
                        </a:rPr>
                        <a:t>)</a:t>
                      </a:r>
                      <a:endParaRPr lang="en-GB" sz="140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tx1"/>
                          </a:solidFill>
                        </a:rPr>
                        <a:t>AD 580-630</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i="0" dirty="0" err="1" smtClean="0">
                          <a:solidFill>
                            <a:schemeClr val="tx1"/>
                          </a:solidFill>
                        </a:rPr>
                        <a:t>Harleian</a:t>
                      </a:r>
                      <a:r>
                        <a:rPr lang="en-GB" sz="1400" i="0" dirty="0" smtClean="0">
                          <a:solidFill>
                            <a:schemeClr val="tx1"/>
                          </a:solidFill>
                        </a:rPr>
                        <a:t> Genealogies (c. AD 945)</a:t>
                      </a:r>
                    </a:p>
                    <a:p>
                      <a:r>
                        <a:rPr lang="en-GB" sz="1400" i="0" dirty="0" smtClean="0">
                          <a:solidFill>
                            <a:schemeClr val="tx1"/>
                          </a:solidFill>
                        </a:rPr>
                        <a:t>Parallel</a:t>
                      </a:r>
                      <a:r>
                        <a:rPr lang="en-GB" sz="1400" i="0" baseline="0" dirty="0" smtClean="0">
                          <a:solidFill>
                            <a:schemeClr val="tx1"/>
                          </a:solidFill>
                        </a:rPr>
                        <a:t> lineage in </a:t>
                      </a:r>
                      <a:r>
                        <a:rPr lang="en-GB" sz="1400" i="1" baseline="0" dirty="0" smtClean="0">
                          <a:solidFill>
                            <a:schemeClr val="tx1"/>
                          </a:solidFill>
                        </a:rPr>
                        <a:t>Expulsion of the </a:t>
                      </a:r>
                      <a:r>
                        <a:rPr lang="en-GB" sz="1400" i="1" baseline="0" dirty="0" err="1" smtClean="0">
                          <a:solidFill>
                            <a:schemeClr val="tx1"/>
                          </a:solidFill>
                        </a:rPr>
                        <a:t>Deísi</a:t>
                      </a:r>
                      <a:r>
                        <a:rPr lang="en-GB" sz="1400" i="0" baseline="0" dirty="0" smtClean="0">
                          <a:solidFill>
                            <a:schemeClr val="tx1"/>
                          </a:solidFill>
                        </a:rPr>
                        <a:t> (c. AD 750)</a:t>
                      </a:r>
                      <a:endParaRPr lang="en-GB" sz="1400" i="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9" name="Rectangle 8"/>
          <p:cNvSpPr/>
          <p:nvPr/>
        </p:nvSpPr>
        <p:spPr>
          <a:xfrm>
            <a:off x="1115616" y="5532775"/>
            <a:ext cx="6912768" cy="704537"/>
          </a:xfrm>
          <a:prstGeom prst="rect">
            <a:avLst/>
          </a:prstGeom>
          <a:solidFill>
            <a:srgbClr val="92D050">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004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
          <p:cNvSpPr txBox="1">
            <a:spLocks/>
          </p:cNvSpPr>
          <p:nvPr/>
        </p:nvSpPr>
        <p:spPr>
          <a:xfrm>
            <a:off x="457200" y="917848"/>
            <a:ext cx="8229600" cy="1143000"/>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Irish Sea Network c. 520-620 AD</a:t>
            </a:r>
            <a:endParaRPr lang="en-GB" dirty="0"/>
          </a:p>
        </p:txBody>
      </p:sp>
      <p:pic>
        <p:nvPicPr>
          <p:cNvPr id="2050" name="Picture 2" descr="C:\Users\Will Parker\Dropbox\MPhil\Arthur Conference Paper\Irish Sea Connections 480-620 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706728"/>
            <a:ext cx="5915000" cy="4450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26979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err="1"/>
              <a:t>Metanalysis</a:t>
            </a:r>
            <a:endParaRPr lang="en-GB" dirty="0"/>
          </a:p>
        </p:txBody>
      </p:sp>
      <p:sp>
        <p:nvSpPr>
          <p:cNvPr id="11" name="Title 1"/>
          <p:cNvSpPr txBox="1">
            <a:spLocks/>
          </p:cNvSpPr>
          <p:nvPr/>
        </p:nvSpPr>
        <p:spPr>
          <a:xfrm>
            <a:off x="590872" y="70182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Rank-Raglan </a:t>
            </a:r>
            <a:r>
              <a:rPr lang="en-GB" dirty="0" err="1" smtClean="0"/>
              <a:t>Comparanda</a:t>
            </a:r>
            <a:endParaRPr lang="en-GB" dirty="0"/>
          </a:p>
        </p:txBody>
      </p:sp>
      <p:graphicFrame>
        <p:nvGraphicFramePr>
          <p:cNvPr id="2" name="Table 1"/>
          <p:cNvGraphicFramePr>
            <a:graphicFrameLocks noGrp="1"/>
          </p:cNvGraphicFramePr>
          <p:nvPr>
            <p:extLst>
              <p:ext uri="{D42A27DB-BD31-4B8C-83A1-F6EECF244321}">
                <p14:modId xmlns:p14="http://schemas.microsoft.com/office/powerpoint/2010/main" val="3205548330"/>
              </p:ext>
            </p:extLst>
          </p:nvPr>
        </p:nvGraphicFramePr>
        <p:xfrm>
          <a:off x="539552" y="1556792"/>
          <a:ext cx="8928992" cy="5283832"/>
        </p:xfrm>
        <a:graphic>
          <a:graphicData uri="http://schemas.openxmlformats.org/drawingml/2006/table">
            <a:tbl>
              <a:tblPr>
                <a:tableStyleId>{5C22544A-7EE6-4342-B048-85BDC9FD1C3A}</a:tableStyleId>
              </a:tblPr>
              <a:tblGrid>
                <a:gridCol w="4968552"/>
                <a:gridCol w="3960440"/>
              </a:tblGrid>
              <a:tr h="165469">
                <a:tc>
                  <a:txBody>
                    <a:bodyPr/>
                    <a:lstStyle/>
                    <a:p>
                      <a:pPr algn="l" fontAlgn="b"/>
                      <a:r>
                        <a:rPr lang="en-GB" sz="1200" b="1" u="none" strike="noStrike" dirty="0">
                          <a:effectLst/>
                        </a:rPr>
                        <a:t>Raglan</a:t>
                      </a:r>
                      <a:endParaRPr lang="en-GB" sz="1200" b="1" i="0" u="none" strike="noStrike" dirty="0">
                        <a:solidFill>
                          <a:srgbClr val="000000"/>
                        </a:solidFill>
                        <a:effectLst/>
                        <a:latin typeface="Calibri"/>
                      </a:endParaRPr>
                    </a:p>
                  </a:txBody>
                  <a:tcPr marL="7879" marR="7879" marT="7879" marB="0" anchor="b"/>
                </a:tc>
                <a:tc>
                  <a:txBody>
                    <a:bodyPr/>
                    <a:lstStyle/>
                    <a:p>
                      <a:pPr algn="l" fontAlgn="b"/>
                      <a:r>
                        <a:rPr lang="en-GB" sz="1200" b="1" u="none" strike="noStrike" dirty="0">
                          <a:effectLst/>
                        </a:rPr>
                        <a:t>Rank</a:t>
                      </a:r>
                      <a:endParaRPr lang="en-GB" sz="1200" b="1" i="0" u="none" strike="noStrike" dirty="0">
                        <a:solidFill>
                          <a:srgbClr val="000000"/>
                        </a:solidFill>
                        <a:effectLst/>
                        <a:latin typeface="Calibri"/>
                      </a:endParaRPr>
                    </a:p>
                  </a:txBody>
                  <a:tcPr marL="7879" marR="7879" marT="7879" marB="0" anchor="b"/>
                </a:tc>
              </a:tr>
              <a:tr h="157589">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1. Mother is a royal virgin</a:t>
                      </a:r>
                      <a:endParaRPr lang="en-GB" sz="1200" b="0" i="0" u="none" strike="noStrike">
                        <a:solidFill>
                          <a:srgbClr val="000000"/>
                        </a:solidFill>
                        <a:effectLst/>
                        <a:latin typeface="Calibri"/>
                      </a:endParaRPr>
                    </a:p>
                  </a:txBody>
                  <a:tcPr marL="7879" marR="7879" marT="7879" marB="0" anchor="ctr"/>
                </a:tc>
                <a:tc>
                  <a:txBody>
                    <a:bodyPr/>
                    <a:lstStyle/>
                    <a:p>
                      <a:pPr algn="l" fontAlgn="ctr"/>
                      <a:r>
                        <a:rPr lang="en-GB" sz="1200" u="none" strike="noStrike">
                          <a:effectLst/>
                        </a:rPr>
                        <a:t>1. Child of distinguished parents</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a:effectLst/>
                        </a:rPr>
                        <a:t>2. Father is a king</a:t>
                      </a:r>
                      <a:endParaRPr lang="en-GB" sz="1200" b="0" i="0" u="none" strike="noStrike">
                        <a:solidFill>
                          <a:srgbClr val="000000"/>
                        </a:solidFill>
                        <a:effectLst/>
                        <a:latin typeface="Calibri"/>
                      </a:endParaRPr>
                    </a:p>
                  </a:txBody>
                  <a:tcPr marL="7879" marR="7879" marT="7879" marB="0" anchor="ctr"/>
                </a:tc>
                <a:tc>
                  <a:txBody>
                    <a:bodyPr/>
                    <a:lstStyle/>
                    <a:p>
                      <a:pPr algn="l" fontAlgn="ctr"/>
                      <a:r>
                        <a:rPr lang="en-GB" sz="1200" u="none" strike="noStrike">
                          <a:effectLst/>
                        </a:rPr>
                        <a:t>2. Father is a king</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dirty="0">
                          <a:effectLst/>
                        </a:rPr>
                        <a:t>3. Father often a near relative to mother</a:t>
                      </a:r>
                      <a:endParaRPr lang="en-GB" sz="1200" b="0" i="0" u="none" strike="noStrike" dirty="0">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4. Unusual conception</a:t>
                      </a:r>
                      <a:endParaRPr lang="en-GB" sz="1200" b="0" i="0" u="none" strike="noStrike">
                        <a:solidFill>
                          <a:srgbClr val="000000"/>
                        </a:solidFill>
                        <a:effectLst/>
                        <a:latin typeface="Calibri"/>
                      </a:endParaRPr>
                    </a:p>
                  </a:txBody>
                  <a:tcPr marL="7879" marR="7879" marT="7879" marB="0" anchor="ctr"/>
                </a:tc>
                <a:tc>
                  <a:txBody>
                    <a:bodyPr/>
                    <a:lstStyle/>
                    <a:p>
                      <a:pPr algn="l" fontAlgn="ctr"/>
                      <a:r>
                        <a:rPr lang="en-GB" sz="1200" u="none" strike="noStrike">
                          <a:effectLst/>
                        </a:rPr>
                        <a:t>3. Difficulty in conception</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kern="1200" dirty="0">
                          <a:solidFill>
                            <a:schemeClr val="dk1"/>
                          </a:solidFill>
                          <a:effectLst/>
                          <a:latin typeface="+mn-lt"/>
                          <a:ea typeface="+mn-ea"/>
                          <a:cs typeface="+mn-cs"/>
                        </a:rPr>
                        <a:t>5. Hero reputed to be son of god</a:t>
                      </a: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315178">
                <a:tc>
                  <a:txBody>
                    <a:bodyPr/>
                    <a:lstStyle/>
                    <a:p>
                      <a:pPr algn="l" fontAlgn="ctr"/>
                      <a:r>
                        <a:rPr lang="en-GB" sz="1200" u="none" strike="noStrike" dirty="0">
                          <a:effectLst/>
                        </a:rPr>
                        <a:t>6. Attempt to kill hero as an infant, often by father or maternal grandfather</a:t>
                      </a:r>
                      <a:endParaRPr lang="en-GB" sz="1200" b="0" i="0" u="none" strike="noStrike" dirty="0">
                        <a:solidFill>
                          <a:srgbClr val="000000"/>
                        </a:solidFill>
                        <a:effectLst/>
                        <a:latin typeface="Calibri"/>
                      </a:endParaRPr>
                    </a:p>
                  </a:txBody>
                  <a:tcPr marL="7879" marR="7879" marT="7879" marB="0" anchor="ctr"/>
                </a:tc>
                <a:tc>
                  <a:txBody>
                    <a:bodyPr/>
                    <a:lstStyle/>
                    <a:p>
                      <a:pPr algn="l" fontAlgn="t"/>
                      <a:r>
                        <a:rPr lang="en-GB" sz="1200" u="none" strike="noStrike">
                          <a:effectLst/>
                        </a:rPr>
                        <a:t>4. Prophecy warning against birth</a:t>
                      </a:r>
                      <a:endParaRPr lang="en-GB" sz="1200" b="0" i="0" u="none" strike="noStrike">
                        <a:solidFill>
                          <a:srgbClr val="000000"/>
                        </a:solidFill>
                        <a:effectLst/>
                        <a:latin typeface="Calibri"/>
                      </a:endParaRPr>
                    </a:p>
                  </a:txBody>
                  <a:tcPr marL="7879" marR="7879" marT="7879" marB="0"/>
                </a:tc>
              </a:tr>
              <a:tr h="259942">
                <a:tc>
                  <a:txBody>
                    <a:bodyPr/>
                    <a:lstStyle/>
                    <a:p>
                      <a:pPr algn="l" fontAlgn="ctr"/>
                      <a:r>
                        <a:rPr lang="en-GB" sz="1200" u="none" strike="noStrike" dirty="0">
                          <a:effectLst/>
                        </a:rPr>
                        <a:t>7. Hero spirited away as a child</a:t>
                      </a:r>
                      <a:endParaRPr lang="en-GB" sz="1200" b="0" i="0" u="none" strike="noStrike" dirty="0">
                        <a:solidFill>
                          <a:srgbClr val="000000"/>
                        </a:solidFill>
                        <a:effectLst/>
                        <a:latin typeface="Calibri"/>
                      </a:endParaRPr>
                    </a:p>
                  </a:txBody>
                  <a:tcPr marL="7879" marR="7879" marT="7879" marB="0" anchor="ctr"/>
                </a:tc>
                <a:tc>
                  <a:txBody>
                    <a:bodyPr/>
                    <a:lstStyle/>
                    <a:p>
                      <a:pPr algn="l" fontAlgn="ctr"/>
                      <a:r>
                        <a:rPr lang="en-GB" sz="1200" u="none" strike="noStrike">
                          <a:effectLst/>
                        </a:rPr>
                        <a:t>5. Hero surrendered to the water in a box</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a:effectLst/>
                        </a:rPr>
                        <a:t>8. Reared by foster parents in a far country</a:t>
                      </a:r>
                      <a:endParaRPr lang="en-GB" sz="1200" b="0" i="0" u="none" strike="noStrike">
                        <a:solidFill>
                          <a:srgbClr val="000000"/>
                        </a:solidFill>
                        <a:effectLst/>
                        <a:latin typeface="Calibri"/>
                      </a:endParaRPr>
                    </a:p>
                  </a:txBody>
                  <a:tcPr marL="7879" marR="7879" marT="7879" marB="0" anchor="ctr"/>
                </a:tc>
                <a:tc>
                  <a:txBody>
                    <a:bodyPr/>
                    <a:lstStyle/>
                    <a:p>
                      <a:pPr algn="l" fontAlgn="ctr"/>
                      <a:r>
                        <a:rPr lang="en-GB" sz="1200" u="none" strike="noStrike">
                          <a:effectLst/>
                        </a:rPr>
                        <a:t>6. Saved by animals or lowly people</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a:effectLst/>
                        </a:rPr>
                        <a:t>9. No details of childhood</a:t>
                      </a:r>
                      <a:endParaRPr lang="en-GB" sz="1200" b="0" i="0" u="none" strike="noStrike">
                        <a:solidFill>
                          <a:srgbClr val="000000"/>
                        </a:solidFill>
                        <a:effectLst/>
                        <a:latin typeface="Calibri"/>
                      </a:endParaRPr>
                    </a:p>
                  </a:txBody>
                  <a:tcPr marL="7879" marR="7879" marT="7879" marB="0" anchor="ctr"/>
                </a:tc>
                <a:tc>
                  <a:txBody>
                    <a:bodyPr/>
                    <a:lstStyle/>
                    <a:p>
                      <a:pPr algn="l" fontAlgn="ctr"/>
                      <a:r>
                        <a:rPr lang="en-GB" sz="1200" u="none" strike="noStrike" dirty="0">
                          <a:effectLst/>
                        </a:rPr>
                        <a:t>7. Suckled by female animal or humble woman</a:t>
                      </a:r>
                      <a:endParaRPr lang="en-GB" sz="1200" b="0" i="0" u="none" strike="noStrike" dirty="0">
                        <a:solidFill>
                          <a:srgbClr val="000000"/>
                        </a:solidFill>
                        <a:effectLst/>
                        <a:latin typeface="Calibri"/>
                      </a:endParaRPr>
                    </a:p>
                  </a:txBody>
                  <a:tcPr marL="7879" marR="7879" marT="7879" marB="0" anchor="ctr"/>
                </a:tc>
              </a:tr>
              <a:tr h="70765">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c>
                  <a:txBody>
                    <a:bodyPr/>
                    <a:lstStyle/>
                    <a:p>
                      <a:pPr algn="l" fontAlgn="ctr"/>
                      <a:r>
                        <a:rPr lang="en-GB" sz="1200" u="none" strike="noStrike">
                          <a:effectLst/>
                        </a:rPr>
                        <a:t>8. Hero grows up</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a:effectLst/>
                        </a:rPr>
                        <a:t>10. Returns or goes to future kingdom</a:t>
                      </a:r>
                      <a:endParaRPr lang="en-GB" sz="1200" b="0" i="0" u="none" strike="noStrike">
                        <a:solidFill>
                          <a:srgbClr val="000000"/>
                        </a:solidFill>
                        <a:effectLst/>
                        <a:latin typeface="Calibri"/>
                      </a:endParaRPr>
                    </a:p>
                  </a:txBody>
                  <a:tcPr marL="7879" marR="7879" marT="7879" marB="0" anchor="ctr"/>
                </a:tc>
                <a:tc>
                  <a:txBody>
                    <a:bodyPr/>
                    <a:lstStyle/>
                    <a:p>
                      <a:pPr algn="l" fontAlgn="ctr"/>
                      <a:r>
                        <a:rPr lang="en-GB" sz="1200" u="none" strike="noStrike">
                          <a:effectLst/>
                        </a:rPr>
                        <a:t>9. Hero finds distinguished parents</a:t>
                      </a:r>
                      <a:endParaRPr lang="en-GB" sz="1200" b="0" i="0" u="none" strike="noStrike">
                        <a:solidFill>
                          <a:srgbClr val="000000"/>
                        </a:solidFill>
                        <a:effectLst/>
                        <a:latin typeface="Calibri"/>
                      </a:endParaRPr>
                    </a:p>
                  </a:txBody>
                  <a:tcPr marL="7879" marR="7879" marT="7879" marB="0" anchor="ctr"/>
                </a:tc>
              </a:tr>
              <a:tr h="285237">
                <a:tc>
                  <a:txBody>
                    <a:bodyPr/>
                    <a:lstStyle/>
                    <a:p>
                      <a:pPr algn="l" fontAlgn="ctr"/>
                      <a:r>
                        <a:rPr lang="en-GB" sz="1200" u="none" strike="noStrike" dirty="0">
                          <a:effectLst/>
                        </a:rPr>
                        <a:t>11. Is victor over king, giant, dragon or wild beast</a:t>
                      </a:r>
                      <a:endParaRPr lang="en-GB" sz="1200" b="0" i="0" u="none" strike="noStrike" dirty="0">
                        <a:solidFill>
                          <a:srgbClr val="000000"/>
                        </a:solidFill>
                        <a:effectLst/>
                        <a:latin typeface="Calibri"/>
                      </a:endParaRPr>
                    </a:p>
                  </a:txBody>
                  <a:tcPr marL="7879" marR="7879" marT="7879" marB="0" anchor="ctr"/>
                </a:tc>
                <a:tc>
                  <a:txBody>
                    <a:bodyPr/>
                    <a:lstStyle/>
                    <a:p>
                      <a:pPr algn="l" fontAlgn="ctr"/>
                      <a:r>
                        <a:rPr lang="en-GB" sz="1200" u="none" strike="noStrike">
                          <a:effectLst/>
                        </a:rPr>
                        <a:t>10. Hero takes revenge on the father</a:t>
                      </a:r>
                      <a:endParaRPr lang="en-GB" sz="1200" b="0" i="0" u="none" strike="noStrike">
                        <a:solidFill>
                          <a:srgbClr val="000000"/>
                        </a:solidFill>
                        <a:effectLst/>
                        <a:latin typeface="Calibri"/>
                      </a:endParaRPr>
                    </a:p>
                  </a:txBody>
                  <a:tcPr marL="7879" marR="7879" marT="7879" marB="0" anchor="ctr"/>
                </a:tc>
              </a:tr>
              <a:tr h="285237">
                <a:tc>
                  <a:txBody>
                    <a:bodyPr/>
                    <a:lstStyle/>
                    <a:p>
                      <a:pPr algn="l" fontAlgn="ctr"/>
                      <a:r>
                        <a:rPr lang="en-GB" sz="1200" u="none" strike="noStrike" dirty="0">
                          <a:effectLst/>
                        </a:rPr>
                        <a:t>12. Marries a princess (often daughter of predecessor)</a:t>
                      </a:r>
                      <a:endParaRPr lang="en-GB" sz="1200" b="0" i="0" u="none" strike="noStrike" dirty="0">
                        <a:solidFill>
                          <a:srgbClr val="000000"/>
                        </a:solidFill>
                        <a:effectLst/>
                        <a:latin typeface="Calibri"/>
                      </a:endParaRPr>
                    </a:p>
                  </a:txBody>
                  <a:tcPr marL="7879" marR="7879" marT="7879" marB="0" anchor="ctr"/>
                </a:tc>
                <a:tc>
                  <a:txBody>
                    <a:bodyPr/>
                    <a:lstStyle/>
                    <a:p>
                      <a:pPr algn="l" fontAlgn="ctr"/>
                      <a:r>
                        <a:rPr lang="en-GB" sz="1200" u="none" strike="noStrike">
                          <a:effectLst/>
                        </a:rPr>
                        <a:t>11. Acknowledged by people</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a:effectLst/>
                        </a:rPr>
                        <a:t>13. Becomes king</a:t>
                      </a:r>
                      <a:endParaRPr lang="en-GB" sz="1200" b="0" i="0" u="none" strike="noStrike">
                        <a:solidFill>
                          <a:srgbClr val="000000"/>
                        </a:solidFill>
                        <a:effectLst/>
                        <a:latin typeface="Calibri"/>
                      </a:endParaRPr>
                    </a:p>
                  </a:txBody>
                  <a:tcPr marL="7879" marR="7879" marT="7879" marB="0" anchor="ctr"/>
                </a:tc>
                <a:tc>
                  <a:txBody>
                    <a:bodyPr/>
                    <a:lstStyle/>
                    <a:p>
                      <a:pPr algn="l" fontAlgn="ctr"/>
                      <a:r>
                        <a:rPr lang="en-GB" sz="1200" u="none" strike="noStrike">
                          <a:effectLst/>
                        </a:rPr>
                        <a:t>12. Achieves rank and honors</a:t>
                      </a:r>
                      <a:endParaRPr lang="en-GB" sz="1200" b="0" i="0" u="none" strike="noStrike">
                        <a:solidFill>
                          <a:srgbClr val="000000"/>
                        </a:solidFill>
                        <a:effectLst/>
                        <a:latin typeface="Calibri"/>
                      </a:endParaRPr>
                    </a:p>
                  </a:txBody>
                  <a:tcPr marL="7879" marR="7879" marT="7879" marB="0" anchor="ctr"/>
                </a:tc>
              </a:tr>
              <a:tr h="157589">
                <a:tc>
                  <a:txBody>
                    <a:bodyPr/>
                    <a:lstStyle/>
                    <a:p>
                      <a:pPr algn="l" fontAlgn="ctr"/>
                      <a:r>
                        <a:rPr lang="en-GB" sz="1200" u="none" strike="noStrike">
                          <a:effectLst/>
                        </a:rPr>
                        <a:t>14. For a time he reigns uneventfully</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15. He prescribes laws</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16. Later loses favor with gods or his subjects</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17. Driven from throne and city</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18. Meets with mysterious death</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19. Often at the top of a hill</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20. His children, if any, do not succeed him</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157589">
                <a:tc>
                  <a:txBody>
                    <a:bodyPr/>
                    <a:lstStyle/>
                    <a:p>
                      <a:pPr algn="l" fontAlgn="ctr"/>
                      <a:r>
                        <a:rPr lang="en-GB" sz="1200" u="none" strike="noStrike">
                          <a:effectLst/>
                        </a:rPr>
                        <a:t>21. His body is not buried</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a:effectLst/>
                        </a:rPr>
                        <a:t> </a:t>
                      </a:r>
                      <a:endParaRPr lang="en-GB" sz="1200" b="0" i="0" u="none" strike="noStrike">
                        <a:solidFill>
                          <a:srgbClr val="000000"/>
                        </a:solidFill>
                        <a:effectLst/>
                        <a:latin typeface="Calibri"/>
                      </a:endParaRPr>
                    </a:p>
                  </a:txBody>
                  <a:tcPr marL="7879" marR="7879" marT="7879" marB="0" anchor="b"/>
                </a:tc>
              </a:tr>
              <a:tr h="323058">
                <a:tc>
                  <a:txBody>
                    <a:bodyPr/>
                    <a:lstStyle/>
                    <a:p>
                      <a:pPr algn="l" fontAlgn="ctr"/>
                      <a:r>
                        <a:rPr lang="en-GB" sz="1200" u="none" strike="noStrike">
                          <a:effectLst/>
                        </a:rPr>
                        <a:t>22. Has one or more holy sepulchers or tombs</a:t>
                      </a:r>
                      <a:endParaRPr lang="en-GB" sz="1200" b="0" i="0" u="none" strike="noStrike">
                        <a:solidFill>
                          <a:srgbClr val="000000"/>
                        </a:solidFill>
                        <a:effectLst/>
                        <a:latin typeface="Calibri"/>
                      </a:endParaRPr>
                    </a:p>
                  </a:txBody>
                  <a:tcPr marL="7879" marR="7879" marT="7879" marB="0" anchor="ctr"/>
                </a:tc>
                <a:tc>
                  <a:txBody>
                    <a:bodyPr/>
                    <a:lstStyle/>
                    <a:p>
                      <a:pPr algn="l" fontAlgn="b"/>
                      <a:r>
                        <a:rPr lang="en-GB" sz="1200" u="none" strike="noStrike" dirty="0">
                          <a:effectLst/>
                        </a:rPr>
                        <a:t> </a:t>
                      </a:r>
                      <a:endParaRPr lang="en-GB" sz="1200" b="0" i="0" u="none" strike="noStrike" dirty="0">
                        <a:solidFill>
                          <a:srgbClr val="000000"/>
                        </a:solidFill>
                        <a:effectLst/>
                        <a:latin typeface="Calibri"/>
                      </a:endParaRPr>
                    </a:p>
                  </a:txBody>
                  <a:tcPr marL="7879" marR="7879" marT="7879" marB="0" anchor="b"/>
                </a:tc>
              </a:tr>
            </a:tbl>
          </a:graphicData>
        </a:graphic>
      </p:graphicFrame>
    </p:spTree>
    <p:extLst>
      <p:ext uri="{BB962C8B-B14F-4D97-AF65-F5344CB8AC3E}">
        <p14:creationId xmlns:p14="http://schemas.microsoft.com/office/powerpoint/2010/main" val="3137152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err="1"/>
              <a:t>Metanalysis</a:t>
            </a:r>
            <a:endParaRPr lang="en-GB" dirty="0"/>
          </a:p>
        </p:txBody>
      </p:sp>
      <p:sp>
        <p:nvSpPr>
          <p:cNvPr id="11" name="Title 1"/>
          <p:cNvSpPr txBox="1">
            <a:spLocks/>
          </p:cNvSpPr>
          <p:nvPr/>
        </p:nvSpPr>
        <p:spPr>
          <a:xfrm>
            <a:off x="590872" y="917848"/>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Insular Heroic Biography</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881032"/>
            <a:ext cx="9144000" cy="5148368"/>
          </a:xfrm>
          <a:prstGeom prst="rect">
            <a:avLst/>
          </a:prstGeom>
        </p:spPr>
      </p:pic>
    </p:spTree>
    <p:extLst>
      <p:ext uri="{BB962C8B-B14F-4D97-AF65-F5344CB8AC3E}">
        <p14:creationId xmlns:p14="http://schemas.microsoft.com/office/powerpoint/2010/main" val="23835709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3" name="AutoShape 2" descr="Image result for map of scotland outlin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276" y="2000969"/>
            <a:ext cx="68484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172400" y="2144985"/>
            <a:ext cx="1224136" cy="461665"/>
          </a:xfrm>
          <a:prstGeom prst="rect">
            <a:avLst/>
          </a:prstGeom>
          <a:noFill/>
        </p:spPr>
        <p:txBody>
          <a:bodyPr wrap="square" rtlCol="0">
            <a:spAutoFit/>
          </a:bodyPr>
          <a:lstStyle/>
          <a:p>
            <a:r>
              <a:rPr lang="en-GB" sz="1200" dirty="0" smtClean="0">
                <a:solidFill>
                  <a:srgbClr val="FF0000"/>
                </a:solidFill>
              </a:rPr>
              <a:t>ORKNEY</a:t>
            </a:r>
          </a:p>
          <a:p>
            <a:r>
              <a:rPr lang="en-GB" sz="1200" dirty="0" smtClean="0">
                <a:solidFill>
                  <a:srgbClr val="FF0000"/>
                </a:solidFill>
              </a:rPr>
              <a:t>AU 579/580</a:t>
            </a:r>
            <a:endParaRPr lang="en-GB" sz="1200" dirty="0">
              <a:solidFill>
                <a:srgbClr val="FF0000"/>
              </a:solidFill>
            </a:endParaRPr>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8095828" y="2226121"/>
            <a:ext cx="153144" cy="153144"/>
          </a:xfrm>
          <a:prstGeom prst="rect">
            <a:avLst/>
          </a:prstGeom>
          <a:noFill/>
        </p:spPr>
      </p:pic>
      <p:cxnSp>
        <p:nvCxnSpPr>
          <p:cNvPr id="13" name="Straight Arrow Connector 12"/>
          <p:cNvCxnSpPr/>
          <p:nvPr/>
        </p:nvCxnSpPr>
        <p:spPr>
          <a:xfrm flipV="1">
            <a:off x="8532440" y="1784945"/>
            <a:ext cx="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5436096" y="5859784"/>
            <a:ext cx="1224136" cy="461665"/>
          </a:xfrm>
          <a:prstGeom prst="rect">
            <a:avLst/>
          </a:prstGeom>
          <a:noFill/>
        </p:spPr>
        <p:txBody>
          <a:bodyPr wrap="square" rtlCol="0">
            <a:spAutoFit/>
          </a:bodyPr>
          <a:lstStyle/>
          <a:p>
            <a:r>
              <a:rPr lang="en-GB" sz="1200" dirty="0" smtClean="0">
                <a:solidFill>
                  <a:srgbClr val="FF0000"/>
                </a:solidFill>
              </a:rPr>
              <a:t>MANANN</a:t>
            </a:r>
          </a:p>
          <a:p>
            <a:r>
              <a:rPr lang="en-GB" sz="1200" dirty="0" smtClean="0">
                <a:solidFill>
                  <a:srgbClr val="FF0000"/>
                </a:solidFill>
              </a:rPr>
              <a:t>AU 582</a:t>
            </a:r>
            <a:endParaRPr lang="en-GB" sz="1200" dirty="0">
              <a:solidFill>
                <a:srgbClr val="FF0000"/>
              </a:solidFill>
            </a:endParaRPr>
          </a:p>
        </p:txBody>
      </p:sp>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5292080" y="5952281"/>
            <a:ext cx="153144" cy="153144"/>
          </a:xfrm>
          <a:prstGeom prst="rect">
            <a:avLst/>
          </a:prstGeom>
          <a:noFill/>
        </p:spPr>
      </p:pic>
      <p:sp>
        <p:nvSpPr>
          <p:cNvPr id="20" name="TextBox 19"/>
          <p:cNvSpPr txBox="1"/>
          <p:nvPr/>
        </p:nvSpPr>
        <p:spPr>
          <a:xfrm>
            <a:off x="4788024" y="5529361"/>
            <a:ext cx="1224136" cy="461665"/>
          </a:xfrm>
          <a:prstGeom prst="rect">
            <a:avLst/>
          </a:prstGeom>
          <a:noFill/>
        </p:spPr>
        <p:txBody>
          <a:bodyPr wrap="square" rtlCol="0">
            <a:spAutoFit/>
          </a:bodyPr>
          <a:lstStyle/>
          <a:p>
            <a:r>
              <a:rPr lang="en-GB" sz="1200" dirty="0" smtClean="0">
                <a:solidFill>
                  <a:srgbClr val="FF0000"/>
                </a:solidFill>
              </a:rPr>
              <a:t>LEITHREID</a:t>
            </a:r>
          </a:p>
          <a:p>
            <a:r>
              <a:rPr lang="en-GB" sz="1200" dirty="0" smtClean="0">
                <a:solidFill>
                  <a:srgbClr val="FF0000"/>
                </a:solidFill>
              </a:rPr>
              <a:t>AU 589</a:t>
            </a:r>
            <a:endParaRPr lang="en-GB" sz="1200" dirty="0">
              <a:solidFill>
                <a:srgbClr val="FF0000"/>
              </a:solidFill>
            </a:endParaRPr>
          </a:p>
        </p:txBody>
      </p:sp>
      <p:pic>
        <p:nvPicPr>
          <p:cNvPr id="21" name="Picture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4644008" y="5621858"/>
            <a:ext cx="153144" cy="153144"/>
          </a:xfrm>
          <a:prstGeom prst="rect">
            <a:avLst/>
          </a:prstGeom>
          <a:noFill/>
        </p:spPr>
      </p:pic>
      <p:sp>
        <p:nvSpPr>
          <p:cNvPr id="22" name="TextBox 21"/>
          <p:cNvSpPr txBox="1"/>
          <p:nvPr/>
        </p:nvSpPr>
        <p:spPr>
          <a:xfrm>
            <a:off x="7380312" y="3843560"/>
            <a:ext cx="1224136" cy="461665"/>
          </a:xfrm>
          <a:prstGeom prst="rect">
            <a:avLst/>
          </a:prstGeom>
          <a:noFill/>
        </p:spPr>
        <p:txBody>
          <a:bodyPr wrap="square" rtlCol="0">
            <a:spAutoFit/>
          </a:bodyPr>
          <a:lstStyle/>
          <a:p>
            <a:r>
              <a:rPr lang="en-GB" sz="1200" dirty="0" smtClean="0">
                <a:solidFill>
                  <a:srgbClr val="FF0000"/>
                </a:solidFill>
              </a:rPr>
              <a:t>CIRCINN</a:t>
            </a:r>
          </a:p>
          <a:p>
            <a:r>
              <a:rPr lang="en-GB" sz="1200" dirty="0" smtClean="0">
                <a:solidFill>
                  <a:srgbClr val="FF0000"/>
                </a:solidFill>
              </a:rPr>
              <a:t>AT 595</a:t>
            </a:r>
            <a:endParaRPr lang="en-GB" sz="1200" dirty="0">
              <a:solidFill>
                <a:srgbClr val="FF0000"/>
              </a:solidFill>
            </a:endParaRPr>
          </a:p>
        </p:txBody>
      </p:sp>
      <p:pic>
        <p:nvPicPr>
          <p:cNvPr id="23" name="Picture 2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7236296" y="3936057"/>
            <a:ext cx="153144" cy="153144"/>
          </a:xfrm>
          <a:prstGeom prst="rect">
            <a:avLst/>
          </a:prstGeom>
          <a:noFill/>
        </p:spPr>
      </p:pic>
      <p:sp>
        <p:nvSpPr>
          <p:cNvPr id="24" name="TextBox 23"/>
          <p:cNvSpPr txBox="1"/>
          <p:nvPr/>
        </p:nvSpPr>
        <p:spPr>
          <a:xfrm>
            <a:off x="251520" y="1124744"/>
            <a:ext cx="8640960" cy="646331"/>
          </a:xfrm>
          <a:prstGeom prst="rect">
            <a:avLst/>
          </a:prstGeom>
          <a:noFill/>
        </p:spPr>
        <p:txBody>
          <a:bodyPr wrap="square" rtlCol="0">
            <a:spAutoFit/>
          </a:bodyPr>
          <a:lstStyle/>
          <a:p>
            <a:pPr algn="ctr"/>
            <a:r>
              <a:rPr lang="en-GB" sz="3600" dirty="0" smtClean="0"/>
              <a:t>HB 56 and the </a:t>
            </a:r>
            <a:r>
              <a:rPr lang="en-GB" sz="3600" dirty="0" err="1" smtClean="0"/>
              <a:t>Pictish</a:t>
            </a:r>
            <a:r>
              <a:rPr lang="en-GB" sz="3600" dirty="0" smtClean="0"/>
              <a:t> Wars</a:t>
            </a:r>
            <a:endParaRPr lang="en-GB" sz="3600" dirty="0"/>
          </a:p>
        </p:txBody>
      </p:sp>
      <p:sp>
        <p:nvSpPr>
          <p:cNvPr id="17" name="TextBox 16"/>
          <p:cNvSpPr txBox="1"/>
          <p:nvPr/>
        </p:nvSpPr>
        <p:spPr>
          <a:xfrm>
            <a:off x="4283968" y="5157192"/>
            <a:ext cx="1224136" cy="461665"/>
          </a:xfrm>
          <a:prstGeom prst="rect">
            <a:avLst/>
          </a:prstGeom>
          <a:noFill/>
        </p:spPr>
        <p:txBody>
          <a:bodyPr wrap="square" rtlCol="0">
            <a:spAutoFit/>
          </a:bodyPr>
          <a:lstStyle/>
          <a:p>
            <a:r>
              <a:rPr lang="en-GB" sz="1200" i="1" dirty="0" smtClean="0">
                <a:solidFill>
                  <a:srgbClr val="FF0000"/>
                </a:solidFill>
              </a:rPr>
              <a:t>?FLUMINA DUBGLAS</a:t>
            </a:r>
            <a:endParaRPr lang="en-GB" sz="1200" i="1" dirty="0">
              <a:solidFill>
                <a:srgbClr val="FF0000"/>
              </a:solidFill>
            </a:endParaRPr>
          </a:p>
        </p:txBody>
      </p:sp>
      <p:pic>
        <p:nvPicPr>
          <p:cNvPr id="25" name="Picture 2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4139952" y="5393705"/>
            <a:ext cx="153144" cy="153144"/>
          </a:xfrm>
          <a:prstGeom prst="rect">
            <a:avLst/>
          </a:prstGeom>
          <a:noFill/>
        </p:spPr>
      </p:pic>
      <p:sp>
        <p:nvSpPr>
          <p:cNvPr id="26" name="TextBox 25"/>
          <p:cNvSpPr txBox="1"/>
          <p:nvPr/>
        </p:nvSpPr>
        <p:spPr>
          <a:xfrm>
            <a:off x="5584676" y="3920381"/>
            <a:ext cx="1224136" cy="276999"/>
          </a:xfrm>
          <a:prstGeom prst="rect">
            <a:avLst/>
          </a:prstGeom>
          <a:noFill/>
        </p:spPr>
        <p:txBody>
          <a:bodyPr wrap="square" rtlCol="0">
            <a:spAutoFit/>
          </a:bodyPr>
          <a:lstStyle/>
          <a:p>
            <a:r>
              <a:rPr lang="en-GB" sz="1200" i="1" dirty="0" smtClean="0">
                <a:solidFill>
                  <a:srgbClr val="FF0000"/>
                </a:solidFill>
              </a:rPr>
              <a:t>?COED CELIDON</a:t>
            </a:r>
            <a:endParaRPr lang="en-GB" sz="1200" i="1" dirty="0">
              <a:solidFill>
                <a:srgbClr val="FF0000"/>
              </a:solidFill>
            </a:endParaRPr>
          </a:p>
        </p:txBody>
      </p:sp>
      <p:pic>
        <p:nvPicPr>
          <p:cNvPr id="27" name="Picture 2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5508104" y="4035480"/>
            <a:ext cx="153144" cy="153144"/>
          </a:xfrm>
          <a:prstGeom prst="rect">
            <a:avLst/>
          </a:prstGeom>
          <a:noFill/>
        </p:spPr>
      </p:pic>
    </p:spTree>
    <p:extLst>
      <p:ext uri="{BB962C8B-B14F-4D97-AF65-F5344CB8AC3E}">
        <p14:creationId xmlns:p14="http://schemas.microsoft.com/office/powerpoint/2010/main" val="148063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celtic knot"/>
          <p:cNvSpPr>
            <a:spLocks noChangeAspect="1" noChangeArrowheads="1"/>
          </p:cNvSpPr>
          <p:nvPr/>
        </p:nvSpPr>
        <p:spPr bwMode="auto">
          <a:xfrm>
            <a:off x="155575" y="-2659063"/>
            <a:ext cx="5962650" cy="554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dal riada carv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1345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836712"/>
            <a:ext cx="9144000" cy="6021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3" name="AutoShape 2" descr="Image result for map of scotland outlin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4" name="TextBox 23"/>
          <p:cNvSpPr txBox="1"/>
          <p:nvPr/>
        </p:nvSpPr>
        <p:spPr>
          <a:xfrm>
            <a:off x="251520" y="764704"/>
            <a:ext cx="9073008" cy="1200329"/>
          </a:xfrm>
          <a:prstGeom prst="rect">
            <a:avLst/>
          </a:prstGeom>
          <a:noFill/>
        </p:spPr>
        <p:txBody>
          <a:bodyPr wrap="square" rtlCol="0">
            <a:spAutoFit/>
          </a:bodyPr>
          <a:lstStyle/>
          <a:p>
            <a:pPr algn="ctr"/>
            <a:r>
              <a:rPr lang="en-GB" sz="3600" dirty="0" smtClean="0"/>
              <a:t>Transmission of Arthurian Tradition into Medieval Wales</a:t>
            </a:r>
            <a:endParaRPr lang="en-GB" sz="3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1897335"/>
            <a:ext cx="4619625" cy="4772025"/>
          </a:xfrm>
          <a:prstGeom prst="rect">
            <a:avLst/>
          </a:prstGeom>
          <a:solidFill>
            <a:srgbClr val="C00000"/>
          </a:solidFill>
          <a:ln>
            <a:noFill/>
          </a:ln>
        </p:spPr>
      </p:pic>
      <p:sp>
        <p:nvSpPr>
          <p:cNvPr id="2" name="TextBox 1"/>
          <p:cNvSpPr txBox="1"/>
          <p:nvPr/>
        </p:nvSpPr>
        <p:spPr>
          <a:xfrm>
            <a:off x="5004879" y="2780928"/>
            <a:ext cx="1583345" cy="461665"/>
          </a:xfrm>
          <a:prstGeom prst="rect">
            <a:avLst/>
          </a:prstGeom>
          <a:noFill/>
        </p:spPr>
        <p:txBody>
          <a:bodyPr wrap="square" rtlCol="0">
            <a:spAutoFit/>
          </a:bodyPr>
          <a:lstStyle/>
          <a:p>
            <a:r>
              <a:rPr lang="en-GB" sz="1200" b="1" dirty="0" err="1" smtClean="0"/>
              <a:t>Artur</a:t>
            </a:r>
            <a:r>
              <a:rPr lang="en-GB" sz="1200" b="1" dirty="0" smtClean="0"/>
              <a:t> mac </a:t>
            </a:r>
            <a:r>
              <a:rPr lang="en-GB" sz="1200" b="1" dirty="0" err="1" smtClean="0"/>
              <a:t>Aedain</a:t>
            </a:r>
            <a:r>
              <a:rPr lang="en-GB" sz="1200" b="1" dirty="0" smtClean="0"/>
              <a:t> </a:t>
            </a:r>
          </a:p>
          <a:p>
            <a:r>
              <a:rPr lang="en-GB" sz="1200" b="1" dirty="0" smtClean="0"/>
              <a:t>fl. 595 AD</a:t>
            </a:r>
            <a:endParaRPr lang="en-GB" sz="1200" b="1" dirty="0"/>
          </a:p>
        </p:txBody>
      </p:sp>
      <p:sp>
        <p:nvSpPr>
          <p:cNvPr id="28" name="TextBox 27"/>
          <p:cNvSpPr txBox="1"/>
          <p:nvPr/>
        </p:nvSpPr>
        <p:spPr>
          <a:xfrm>
            <a:off x="4283968" y="5733256"/>
            <a:ext cx="1583345" cy="461665"/>
          </a:xfrm>
          <a:prstGeom prst="rect">
            <a:avLst/>
          </a:prstGeom>
          <a:noFill/>
        </p:spPr>
        <p:txBody>
          <a:bodyPr wrap="square" rtlCol="0">
            <a:spAutoFit/>
          </a:bodyPr>
          <a:lstStyle/>
          <a:p>
            <a:r>
              <a:rPr lang="en-GB" sz="1200" b="1" dirty="0" err="1" smtClean="0"/>
              <a:t>Artur</a:t>
            </a:r>
            <a:r>
              <a:rPr lang="en-GB" sz="1200" b="1" dirty="0" smtClean="0"/>
              <a:t> map Petr </a:t>
            </a:r>
            <a:br>
              <a:rPr lang="en-GB" sz="1200" b="1" dirty="0" smtClean="0"/>
            </a:br>
            <a:r>
              <a:rPr lang="en-GB" sz="1200" b="1" dirty="0" smtClean="0"/>
              <a:t>fl. 605 AD</a:t>
            </a:r>
            <a:endParaRPr lang="en-GB" sz="1200" b="1" dirty="0"/>
          </a:p>
        </p:txBody>
      </p:sp>
      <p:sp>
        <p:nvSpPr>
          <p:cNvPr id="8" name="Freeform 7"/>
          <p:cNvSpPr/>
          <p:nvPr/>
        </p:nvSpPr>
        <p:spPr>
          <a:xfrm>
            <a:off x="5267325" y="3228975"/>
            <a:ext cx="1377795" cy="2124075"/>
          </a:xfrm>
          <a:custGeom>
            <a:avLst/>
            <a:gdLst>
              <a:gd name="connsiteX0" fmla="*/ 0 w 1377795"/>
              <a:gd name="connsiteY0" fmla="*/ 0 h 2124075"/>
              <a:gd name="connsiteX1" fmla="*/ 428625 w 1377795"/>
              <a:gd name="connsiteY1" fmla="*/ 190500 h 2124075"/>
              <a:gd name="connsiteX2" fmla="*/ 885825 w 1377795"/>
              <a:gd name="connsiteY2" fmla="*/ 219075 h 2124075"/>
              <a:gd name="connsiteX3" fmla="*/ 1219200 w 1377795"/>
              <a:gd name="connsiteY3" fmla="*/ 952500 h 2124075"/>
              <a:gd name="connsiteX4" fmla="*/ 1152525 w 1377795"/>
              <a:gd name="connsiteY4" fmla="*/ 1190625 h 2124075"/>
              <a:gd name="connsiteX5" fmla="*/ 1362075 w 1377795"/>
              <a:gd name="connsiteY5" fmla="*/ 1590675 h 2124075"/>
              <a:gd name="connsiteX6" fmla="*/ 657225 w 1377795"/>
              <a:gd name="connsiteY6" fmla="*/ 2124075 h 2124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795" h="2124075">
                <a:moveTo>
                  <a:pt x="0" y="0"/>
                </a:moveTo>
                <a:cubicBezTo>
                  <a:pt x="140494" y="76994"/>
                  <a:pt x="280988" y="153988"/>
                  <a:pt x="428625" y="190500"/>
                </a:cubicBezTo>
                <a:cubicBezTo>
                  <a:pt x="576263" y="227013"/>
                  <a:pt x="754063" y="92075"/>
                  <a:pt x="885825" y="219075"/>
                </a:cubicBezTo>
                <a:cubicBezTo>
                  <a:pt x="1017587" y="346075"/>
                  <a:pt x="1174750" y="790575"/>
                  <a:pt x="1219200" y="952500"/>
                </a:cubicBezTo>
                <a:cubicBezTo>
                  <a:pt x="1263650" y="1114425"/>
                  <a:pt x="1128713" y="1084263"/>
                  <a:pt x="1152525" y="1190625"/>
                </a:cubicBezTo>
                <a:cubicBezTo>
                  <a:pt x="1176337" y="1296987"/>
                  <a:pt x="1444625" y="1435100"/>
                  <a:pt x="1362075" y="1590675"/>
                </a:cubicBezTo>
                <a:cubicBezTo>
                  <a:pt x="1279525" y="1746250"/>
                  <a:pt x="968375" y="1935162"/>
                  <a:pt x="657225" y="2124075"/>
                </a:cubicBezTo>
              </a:path>
            </a:pathLst>
          </a:custGeom>
          <a:noFill/>
          <a:ln>
            <a:solidFill>
              <a:srgbClr val="FF0000"/>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3704288">
            <a:off x="6110138" y="3501008"/>
            <a:ext cx="947217" cy="461665"/>
          </a:xfrm>
          <a:prstGeom prst="rect">
            <a:avLst/>
          </a:prstGeom>
          <a:noFill/>
        </p:spPr>
        <p:txBody>
          <a:bodyPr wrap="square" rtlCol="0">
            <a:spAutoFit/>
          </a:bodyPr>
          <a:lstStyle/>
          <a:p>
            <a:r>
              <a:rPr lang="en-GB" sz="1200" dirty="0" smtClean="0">
                <a:solidFill>
                  <a:srgbClr val="FF0000"/>
                </a:solidFill>
              </a:rPr>
              <a:t>Powys Connection</a:t>
            </a:r>
            <a:endParaRPr lang="en-GB" sz="1200" dirty="0">
              <a:solidFill>
                <a:srgbClr val="FF0000"/>
              </a:solidFill>
            </a:endParaRPr>
          </a:p>
        </p:txBody>
      </p:sp>
      <p:sp>
        <p:nvSpPr>
          <p:cNvPr id="12" name="Freeform 11"/>
          <p:cNvSpPr/>
          <p:nvPr/>
        </p:nvSpPr>
        <p:spPr>
          <a:xfrm>
            <a:off x="4572000" y="3248025"/>
            <a:ext cx="803972" cy="2385661"/>
          </a:xfrm>
          <a:custGeom>
            <a:avLst/>
            <a:gdLst>
              <a:gd name="connsiteX0" fmla="*/ 590550 w 803972"/>
              <a:gd name="connsiteY0" fmla="*/ 0 h 2385661"/>
              <a:gd name="connsiteX1" fmla="*/ 504825 w 803972"/>
              <a:gd name="connsiteY1" fmla="*/ 180975 h 2385661"/>
              <a:gd name="connsiteX2" fmla="*/ 314325 w 803972"/>
              <a:gd name="connsiteY2" fmla="*/ 171450 h 2385661"/>
              <a:gd name="connsiteX3" fmla="*/ 142875 w 803972"/>
              <a:gd name="connsiteY3" fmla="*/ 276225 h 2385661"/>
              <a:gd name="connsiteX4" fmla="*/ 285750 w 803972"/>
              <a:gd name="connsiteY4" fmla="*/ 476250 h 2385661"/>
              <a:gd name="connsiteX5" fmla="*/ 47625 w 803972"/>
              <a:gd name="connsiteY5" fmla="*/ 762000 h 2385661"/>
              <a:gd name="connsiteX6" fmla="*/ 0 w 803972"/>
              <a:gd name="connsiteY6" fmla="*/ 971550 h 2385661"/>
              <a:gd name="connsiteX7" fmla="*/ 142875 w 803972"/>
              <a:gd name="connsiteY7" fmla="*/ 1181100 h 2385661"/>
              <a:gd name="connsiteX8" fmla="*/ 285750 w 803972"/>
              <a:gd name="connsiteY8" fmla="*/ 1390650 h 2385661"/>
              <a:gd name="connsiteX9" fmla="*/ 523875 w 803972"/>
              <a:gd name="connsiteY9" fmla="*/ 2028825 h 2385661"/>
              <a:gd name="connsiteX10" fmla="*/ 800100 w 803972"/>
              <a:gd name="connsiteY10" fmla="*/ 2171700 h 2385661"/>
              <a:gd name="connsiteX11" fmla="*/ 685800 w 803972"/>
              <a:gd name="connsiteY11" fmla="*/ 2371725 h 2385661"/>
              <a:gd name="connsiteX12" fmla="*/ 685800 w 803972"/>
              <a:gd name="connsiteY12" fmla="*/ 2352675 h 2385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3972" h="2385661">
                <a:moveTo>
                  <a:pt x="590550" y="0"/>
                </a:moveTo>
                <a:cubicBezTo>
                  <a:pt x="570706" y="76200"/>
                  <a:pt x="550863" y="152400"/>
                  <a:pt x="504825" y="180975"/>
                </a:cubicBezTo>
                <a:cubicBezTo>
                  <a:pt x="458787" y="209550"/>
                  <a:pt x="374650" y="155575"/>
                  <a:pt x="314325" y="171450"/>
                </a:cubicBezTo>
                <a:cubicBezTo>
                  <a:pt x="254000" y="187325"/>
                  <a:pt x="147637" y="225425"/>
                  <a:pt x="142875" y="276225"/>
                </a:cubicBezTo>
                <a:cubicBezTo>
                  <a:pt x="138113" y="327025"/>
                  <a:pt x="301625" y="395288"/>
                  <a:pt x="285750" y="476250"/>
                </a:cubicBezTo>
                <a:cubicBezTo>
                  <a:pt x="269875" y="557213"/>
                  <a:pt x="95250" y="679450"/>
                  <a:pt x="47625" y="762000"/>
                </a:cubicBezTo>
                <a:cubicBezTo>
                  <a:pt x="0" y="844550"/>
                  <a:pt x="-15875" y="901700"/>
                  <a:pt x="0" y="971550"/>
                </a:cubicBezTo>
                <a:cubicBezTo>
                  <a:pt x="15875" y="1041400"/>
                  <a:pt x="142875" y="1181100"/>
                  <a:pt x="142875" y="1181100"/>
                </a:cubicBezTo>
                <a:cubicBezTo>
                  <a:pt x="190500" y="1250950"/>
                  <a:pt x="222250" y="1249363"/>
                  <a:pt x="285750" y="1390650"/>
                </a:cubicBezTo>
                <a:cubicBezTo>
                  <a:pt x="349250" y="1531938"/>
                  <a:pt x="438150" y="1898650"/>
                  <a:pt x="523875" y="2028825"/>
                </a:cubicBezTo>
                <a:cubicBezTo>
                  <a:pt x="609600" y="2159000"/>
                  <a:pt x="773113" y="2114550"/>
                  <a:pt x="800100" y="2171700"/>
                </a:cubicBezTo>
                <a:cubicBezTo>
                  <a:pt x="827087" y="2228850"/>
                  <a:pt x="704850" y="2341563"/>
                  <a:pt x="685800" y="2371725"/>
                </a:cubicBezTo>
                <a:cubicBezTo>
                  <a:pt x="666750" y="2401888"/>
                  <a:pt x="676275" y="2377281"/>
                  <a:pt x="685800" y="2352675"/>
                </a:cubicBezTo>
              </a:path>
            </a:pathLst>
          </a:custGeom>
          <a:noFill/>
          <a:ln>
            <a:solidFill>
              <a:schemeClr val="tx2">
                <a:lumMod val="50000"/>
              </a:schemeClr>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3696404">
            <a:off x="4511695" y="4653136"/>
            <a:ext cx="1368152" cy="461665"/>
          </a:xfrm>
          <a:prstGeom prst="rect">
            <a:avLst/>
          </a:prstGeom>
          <a:noFill/>
        </p:spPr>
        <p:txBody>
          <a:bodyPr wrap="square" rtlCol="0">
            <a:spAutoFit/>
          </a:bodyPr>
          <a:lstStyle/>
          <a:p>
            <a:r>
              <a:rPr lang="en-GB" sz="1200" b="1" dirty="0" smtClean="0">
                <a:solidFill>
                  <a:schemeClr val="tx2">
                    <a:lumMod val="50000"/>
                  </a:schemeClr>
                </a:solidFill>
              </a:rPr>
              <a:t>Gwynedd Connection</a:t>
            </a:r>
            <a:endParaRPr lang="en-GB" sz="1200" b="1" dirty="0">
              <a:solidFill>
                <a:schemeClr val="tx2">
                  <a:lumMod val="50000"/>
                </a:schemeClr>
              </a:solidFill>
            </a:endParaRPr>
          </a:p>
        </p:txBody>
      </p:sp>
      <p:sp>
        <p:nvSpPr>
          <p:cNvPr id="15" name="Freeform 14"/>
          <p:cNvSpPr/>
          <p:nvPr/>
        </p:nvSpPr>
        <p:spPr>
          <a:xfrm>
            <a:off x="5076056" y="5661248"/>
            <a:ext cx="648072" cy="787177"/>
          </a:xfrm>
          <a:custGeom>
            <a:avLst/>
            <a:gdLst>
              <a:gd name="connsiteX0" fmla="*/ 234122 w 491297"/>
              <a:gd name="connsiteY0" fmla="*/ 0 h 695325"/>
              <a:gd name="connsiteX1" fmla="*/ 129347 w 491297"/>
              <a:gd name="connsiteY1" fmla="*/ 333375 h 695325"/>
              <a:gd name="connsiteX2" fmla="*/ 15047 w 491297"/>
              <a:gd name="connsiteY2" fmla="*/ 476250 h 695325"/>
              <a:gd name="connsiteX3" fmla="*/ 491297 w 491297"/>
              <a:gd name="connsiteY3" fmla="*/ 695325 h 695325"/>
              <a:gd name="connsiteX4" fmla="*/ 491297 w 491297"/>
              <a:gd name="connsiteY4" fmla="*/ 695325 h 695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297" h="695325">
                <a:moveTo>
                  <a:pt x="234122" y="0"/>
                </a:moveTo>
                <a:cubicBezTo>
                  <a:pt x="199990" y="127000"/>
                  <a:pt x="165859" y="254000"/>
                  <a:pt x="129347" y="333375"/>
                </a:cubicBezTo>
                <a:cubicBezTo>
                  <a:pt x="92835" y="412750"/>
                  <a:pt x="-45278" y="415925"/>
                  <a:pt x="15047" y="476250"/>
                </a:cubicBezTo>
                <a:cubicBezTo>
                  <a:pt x="75372" y="536575"/>
                  <a:pt x="491297" y="695325"/>
                  <a:pt x="491297" y="695325"/>
                </a:cubicBezTo>
                <a:lnTo>
                  <a:pt x="491297" y="695325"/>
                </a:lnTo>
              </a:path>
            </a:pathLst>
          </a:custGeom>
          <a:noFill/>
          <a:ln>
            <a:solidFill>
              <a:schemeClr val="tx2">
                <a:lumMod val="50000"/>
              </a:schemeClr>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3048000" y="5553725"/>
            <a:ext cx="1619250" cy="789925"/>
          </a:xfrm>
          <a:custGeom>
            <a:avLst/>
            <a:gdLst>
              <a:gd name="connsiteX0" fmla="*/ 0 w 1619250"/>
              <a:gd name="connsiteY0" fmla="*/ 628000 h 789925"/>
              <a:gd name="connsiteX1" fmla="*/ 819150 w 1619250"/>
              <a:gd name="connsiteY1" fmla="*/ 370825 h 789925"/>
              <a:gd name="connsiteX2" fmla="*/ 1123950 w 1619250"/>
              <a:gd name="connsiteY2" fmla="*/ 8875 h 789925"/>
              <a:gd name="connsiteX3" fmla="*/ 1343025 w 1619250"/>
              <a:gd name="connsiteY3" fmla="*/ 142225 h 789925"/>
              <a:gd name="connsiteX4" fmla="*/ 1181100 w 1619250"/>
              <a:gd name="connsiteY4" fmla="*/ 485125 h 789925"/>
              <a:gd name="connsiteX5" fmla="*/ 1123950 w 1619250"/>
              <a:gd name="connsiteY5" fmla="*/ 723250 h 789925"/>
              <a:gd name="connsiteX6" fmla="*/ 1619250 w 1619250"/>
              <a:gd name="connsiteY6" fmla="*/ 789925 h 789925"/>
              <a:gd name="connsiteX7" fmla="*/ 1619250 w 1619250"/>
              <a:gd name="connsiteY7" fmla="*/ 789925 h 78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19250" h="789925">
                <a:moveTo>
                  <a:pt x="0" y="628000"/>
                </a:moveTo>
                <a:cubicBezTo>
                  <a:pt x="315912" y="551006"/>
                  <a:pt x="631825" y="474013"/>
                  <a:pt x="819150" y="370825"/>
                </a:cubicBezTo>
                <a:cubicBezTo>
                  <a:pt x="1006475" y="267637"/>
                  <a:pt x="1036638" y="46975"/>
                  <a:pt x="1123950" y="8875"/>
                </a:cubicBezTo>
                <a:cubicBezTo>
                  <a:pt x="1211263" y="-29225"/>
                  <a:pt x="1333500" y="62850"/>
                  <a:pt x="1343025" y="142225"/>
                </a:cubicBezTo>
                <a:cubicBezTo>
                  <a:pt x="1352550" y="221600"/>
                  <a:pt x="1217612" y="388288"/>
                  <a:pt x="1181100" y="485125"/>
                </a:cubicBezTo>
                <a:cubicBezTo>
                  <a:pt x="1144588" y="581962"/>
                  <a:pt x="1050925" y="672450"/>
                  <a:pt x="1123950" y="723250"/>
                </a:cubicBezTo>
                <a:cubicBezTo>
                  <a:pt x="1196975" y="774050"/>
                  <a:pt x="1619250" y="789925"/>
                  <a:pt x="1619250" y="789925"/>
                </a:cubicBezTo>
                <a:lnTo>
                  <a:pt x="1619250" y="789925"/>
                </a:lnTo>
              </a:path>
            </a:pathLst>
          </a:custGeom>
          <a:noFill/>
          <a:ln>
            <a:solidFill>
              <a:srgbClr val="00B050"/>
            </a:solidFill>
            <a:prstDash val="sysDash"/>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28"/>
          <p:cNvSpPr/>
          <p:nvPr/>
        </p:nvSpPr>
        <p:spPr>
          <a:xfrm>
            <a:off x="4781550" y="6098408"/>
            <a:ext cx="1122680" cy="350017"/>
          </a:xfrm>
          <a:custGeom>
            <a:avLst/>
            <a:gdLst>
              <a:gd name="connsiteX0" fmla="*/ 0 w 1122680"/>
              <a:gd name="connsiteY0" fmla="*/ 197617 h 350017"/>
              <a:gd name="connsiteX1" fmla="*/ 133350 w 1122680"/>
              <a:gd name="connsiteY1" fmla="*/ 292867 h 350017"/>
              <a:gd name="connsiteX2" fmla="*/ 133350 w 1122680"/>
              <a:gd name="connsiteY2" fmla="*/ 92842 h 350017"/>
              <a:gd name="connsiteX3" fmla="*/ 476250 w 1122680"/>
              <a:gd name="connsiteY3" fmla="*/ 283342 h 350017"/>
              <a:gd name="connsiteX4" fmla="*/ 847725 w 1122680"/>
              <a:gd name="connsiteY4" fmla="*/ 26167 h 350017"/>
              <a:gd name="connsiteX5" fmla="*/ 1114425 w 1122680"/>
              <a:gd name="connsiteY5" fmla="*/ 45217 h 350017"/>
              <a:gd name="connsiteX6" fmla="*/ 1028700 w 1122680"/>
              <a:gd name="connsiteY6" fmla="*/ 350017 h 35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2680" h="350017">
                <a:moveTo>
                  <a:pt x="0" y="197617"/>
                </a:moveTo>
                <a:cubicBezTo>
                  <a:pt x="55562" y="253973"/>
                  <a:pt x="111125" y="310329"/>
                  <a:pt x="133350" y="292867"/>
                </a:cubicBezTo>
                <a:cubicBezTo>
                  <a:pt x="155575" y="275405"/>
                  <a:pt x="76200" y="94429"/>
                  <a:pt x="133350" y="92842"/>
                </a:cubicBezTo>
                <a:cubicBezTo>
                  <a:pt x="190500" y="91254"/>
                  <a:pt x="357188" y="294454"/>
                  <a:pt x="476250" y="283342"/>
                </a:cubicBezTo>
                <a:cubicBezTo>
                  <a:pt x="595312" y="272230"/>
                  <a:pt x="741363" y="65854"/>
                  <a:pt x="847725" y="26167"/>
                </a:cubicBezTo>
                <a:cubicBezTo>
                  <a:pt x="954087" y="-13520"/>
                  <a:pt x="1084263" y="-8758"/>
                  <a:pt x="1114425" y="45217"/>
                </a:cubicBezTo>
                <a:cubicBezTo>
                  <a:pt x="1144588" y="99192"/>
                  <a:pt x="1086644" y="224604"/>
                  <a:pt x="1028700" y="350017"/>
                </a:cubicBezTo>
              </a:path>
            </a:pathLst>
          </a:custGeom>
          <a:noFill/>
          <a:ln>
            <a:solidFill>
              <a:srgbClr val="00B050"/>
            </a:solidFill>
            <a:tailEnd type="triangle"/>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29"/>
          <p:cNvSpPr/>
          <p:nvPr/>
        </p:nvSpPr>
        <p:spPr>
          <a:xfrm>
            <a:off x="5537894" y="5372100"/>
            <a:ext cx="668577" cy="1000125"/>
          </a:xfrm>
          <a:custGeom>
            <a:avLst/>
            <a:gdLst>
              <a:gd name="connsiteX0" fmla="*/ 310456 w 668577"/>
              <a:gd name="connsiteY0" fmla="*/ 0 h 1000125"/>
              <a:gd name="connsiteX1" fmla="*/ 62806 w 668577"/>
              <a:gd name="connsiteY1" fmla="*/ 76200 h 1000125"/>
              <a:gd name="connsiteX2" fmla="*/ 24706 w 668577"/>
              <a:gd name="connsiteY2" fmla="*/ 390525 h 1000125"/>
              <a:gd name="connsiteX3" fmla="*/ 386656 w 668577"/>
              <a:gd name="connsiteY3" fmla="*/ 581025 h 1000125"/>
              <a:gd name="connsiteX4" fmla="*/ 577156 w 668577"/>
              <a:gd name="connsiteY4" fmla="*/ 733425 h 1000125"/>
              <a:gd name="connsiteX5" fmla="*/ 662881 w 668577"/>
              <a:gd name="connsiteY5" fmla="*/ 904875 h 1000125"/>
              <a:gd name="connsiteX6" fmla="*/ 424756 w 668577"/>
              <a:gd name="connsiteY6" fmla="*/ 1000125 h 1000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8577" h="1000125">
                <a:moveTo>
                  <a:pt x="310456" y="0"/>
                </a:moveTo>
                <a:cubicBezTo>
                  <a:pt x="210443" y="5556"/>
                  <a:pt x="110431" y="11113"/>
                  <a:pt x="62806" y="76200"/>
                </a:cubicBezTo>
                <a:cubicBezTo>
                  <a:pt x="15181" y="141288"/>
                  <a:pt x="-29269" y="306387"/>
                  <a:pt x="24706" y="390525"/>
                </a:cubicBezTo>
                <a:cubicBezTo>
                  <a:pt x="78681" y="474663"/>
                  <a:pt x="294581" y="523875"/>
                  <a:pt x="386656" y="581025"/>
                </a:cubicBezTo>
                <a:cubicBezTo>
                  <a:pt x="478731" y="638175"/>
                  <a:pt x="531119" y="679450"/>
                  <a:pt x="577156" y="733425"/>
                </a:cubicBezTo>
                <a:cubicBezTo>
                  <a:pt x="623193" y="787400"/>
                  <a:pt x="688281" y="860425"/>
                  <a:pt x="662881" y="904875"/>
                </a:cubicBezTo>
                <a:cubicBezTo>
                  <a:pt x="637481" y="949325"/>
                  <a:pt x="531118" y="974725"/>
                  <a:pt x="424756" y="1000125"/>
                </a:cubicBezTo>
              </a:path>
            </a:pathLst>
          </a:custGeom>
          <a:noFill/>
          <a:ln>
            <a:solidFill>
              <a:srgbClr val="FF0000"/>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3894304" y="6392361"/>
            <a:ext cx="1901832" cy="276999"/>
          </a:xfrm>
          <a:prstGeom prst="rect">
            <a:avLst/>
          </a:prstGeom>
          <a:noFill/>
        </p:spPr>
        <p:txBody>
          <a:bodyPr wrap="square" rtlCol="0">
            <a:spAutoFit/>
          </a:bodyPr>
          <a:lstStyle/>
          <a:p>
            <a:r>
              <a:rPr lang="en-GB" sz="1200" b="1" dirty="0" smtClean="0">
                <a:solidFill>
                  <a:srgbClr val="00B050"/>
                </a:solidFill>
                <a:effectLst>
                  <a:outerShdw blurRad="38100" dist="38100" dir="2700000" algn="tl">
                    <a:srgbClr val="000000">
                      <a:alpha val="43137"/>
                    </a:srgbClr>
                  </a:outerShdw>
                </a:effectLst>
              </a:rPr>
              <a:t>Dyfed Connection</a:t>
            </a:r>
            <a:endParaRPr lang="en-GB" sz="1200" b="1" dirty="0">
              <a:solidFill>
                <a:srgbClr val="00B05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174664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4624</TotalTime>
  <Words>1686</Words>
  <Application>Microsoft Office PowerPoint</Application>
  <PresentationFormat>On-screen Show (4:3)</PresentationFormat>
  <Paragraphs>245</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Artúr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Artúr</dc:title>
  <dc:creator>Will Parker</dc:creator>
  <cp:lastModifiedBy>Will Parker</cp:lastModifiedBy>
  <cp:revision>85</cp:revision>
  <dcterms:created xsi:type="dcterms:W3CDTF">2018-12-14T12:42:09Z</dcterms:created>
  <dcterms:modified xsi:type="dcterms:W3CDTF">2019-05-24T10:14:41Z</dcterms:modified>
</cp:coreProperties>
</file>