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E6777F-4258-CA98-BB9A-DF46F44303E2}" v="460" dt="2026-03-13T16:44:21.358"/>
    <p1510:client id="{895E5DE3-D7DF-4EE2-8EE9-CDF8B7D6A4EA}" v="926" dt="2026-03-14T06:23:29.829"/>
    <p1510:client id="{A802C3B1-FBFB-3477-A26C-96020D82C196}" v="634" dt="2026-03-13T02:10:20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 varScale="1">
        <p:scale>
          <a:sx n="107" d="100"/>
          <a:sy n="107" d="100"/>
        </p:scale>
        <p:origin x="7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84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34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476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280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959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602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199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098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650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778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2803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4869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4771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558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2000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903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832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78" r:id="rId14"/>
    <p:sldLayoutId id="2147483779" r:id="rId15"/>
    <p:sldLayoutId id="214748378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britishfloristassociation.org/for-the-industry/sustainable-floristry-pricing-for-profit-and-planet/" TargetMode="External"/><Relationship Id="rId7" Type="http://schemas.openxmlformats.org/officeDocument/2006/relationships/hyperlink" Target="https://www.ons.gov.uk/economy/inflationandpriceindice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kaizen.com/insights/ishikawa-diagram-root-cause-analysis/" TargetMode="External"/><Relationship Id="rId5" Type="http://schemas.openxmlformats.org/officeDocument/2006/relationships/hyperlink" Target="https://onstrategyhq.com/resources/pestle-analysis/" TargetMode="External"/><Relationship Id="rId4" Type="http://schemas.openxmlformats.org/officeDocument/2006/relationships/hyperlink" Target="https://www.ibisworld.com/united-kingdom/industry/florists/6015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/>
                <a:cs typeface="Arial"/>
              </a:rPr>
              <a:t>MODULE NAME: Problem Solving and Decision Making</a:t>
            </a:r>
            <a:br>
              <a:rPr lang="en-GB" sz="3200" dirty="0">
                <a:latin typeface="Arial"/>
                <a:cs typeface="Arial"/>
              </a:rPr>
            </a:br>
            <a:r>
              <a:rPr lang="en-GB" sz="3200" dirty="0">
                <a:latin typeface="Arial"/>
                <a:cs typeface="Arial"/>
              </a:rPr>
              <a:t>MODULE CODE :  (LCLM4004_LON)</a:t>
            </a:r>
            <a:br>
              <a:rPr lang="en-GB" sz="3200" dirty="0">
                <a:latin typeface="Arial"/>
                <a:cs typeface="Arial"/>
              </a:rPr>
            </a:br>
            <a:r>
              <a:rPr lang="en-GB" sz="3200" dirty="0">
                <a:latin typeface="Arial"/>
                <a:cs typeface="Arial"/>
              </a:rPr>
              <a:t>STUDENT NAME:  </a:t>
            </a:r>
            <a:r>
              <a:rPr lang="en-GB" sz="3200" dirty="0" err="1">
                <a:latin typeface="Arial"/>
                <a:cs typeface="Arial"/>
              </a:rPr>
              <a:t>Snizhana</a:t>
            </a:r>
            <a:r>
              <a:rPr lang="en-GB" sz="3200" dirty="0">
                <a:latin typeface="Arial"/>
                <a:cs typeface="Arial"/>
              </a:rPr>
              <a:t>  </a:t>
            </a:r>
            <a:r>
              <a:rPr lang="en-GB" sz="3200" dirty="0" err="1">
                <a:latin typeface="Arial"/>
                <a:cs typeface="Arial"/>
              </a:rPr>
              <a:t>Andrieieva</a:t>
            </a:r>
            <a:r>
              <a:rPr lang="en-GB" sz="3200" dirty="0">
                <a:latin typeface="Arial"/>
                <a:cs typeface="Arial"/>
              </a:rPr>
              <a:t> </a:t>
            </a:r>
            <a:br>
              <a:rPr lang="en-GB" sz="3200" dirty="0">
                <a:latin typeface="Arial"/>
                <a:cs typeface="Arial"/>
              </a:rPr>
            </a:br>
            <a:r>
              <a:rPr lang="en-GB" sz="3200" dirty="0">
                <a:latin typeface="Arial"/>
                <a:cs typeface="Arial"/>
              </a:rPr>
              <a:t>STUDENT ID 2439203</a:t>
            </a:r>
            <a:br>
              <a:rPr lang="en-GB" sz="3200" dirty="0">
                <a:latin typeface="Arial"/>
                <a:cs typeface="Arial"/>
              </a:rPr>
            </a:br>
            <a:r>
              <a:rPr lang="en-GB" sz="3200" dirty="0">
                <a:latin typeface="Arial"/>
                <a:cs typeface="Arial"/>
              </a:rPr>
              <a:t>LECTURER: Anita Nan</a:t>
            </a:r>
            <a:br>
              <a:rPr lang="en-GB" sz="3200" dirty="0">
                <a:latin typeface="Arial"/>
                <a:cs typeface="Arial"/>
              </a:rPr>
            </a:br>
            <a:r>
              <a:rPr lang="en-GB" sz="3200" dirty="0">
                <a:latin typeface="Arial"/>
                <a:cs typeface="Arial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7213" y="480083"/>
            <a:ext cx="8534401" cy="868680"/>
          </a:xfrm>
        </p:spPr>
        <p:txBody>
          <a:bodyPr/>
          <a:lstStyle/>
          <a:p>
            <a:pPr algn="ctr"/>
            <a:r>
              <a:rPr lang="en-GB" b="1" dirty="0">
                <a:latin typeface="Arial"/>
                <a:cs typeface="Arial"/>
              </a:rPr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Introduction </a:t>
            </a:r>
            <a:endParaRPr lang="en-US" b="1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Company background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Problem: nature and scope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PESTLE analysis: Green Haven Florists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Cause and effect analysis: Fishbone diagram</a:t>
            </a:r>
          </a:p>
          <a:p>
            <a:pPr marL="342900" indent="-342900">
              <a:buFont typeface="Wingdings" charset="2"/>
              <a:buChar char="v"/>
            </a:pPr>
            <a:endParaRPr lang="en-GB" b="1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sz="24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4212" y="484632"/>
            <a:ext cx="3200400" cy="557784"/>
          </a:xfrm>
        </p:spPr>
        <p:txBody>
          <a:bodyPr>
            <a:noAutofit/>
          </a:bodyPr>
          <a:lstStyle/>
          <a:p>
            <a:r>
              <a:rPr lang="en-GB" b="1" dirty="0">
                <a:latin typeface="Arial"/>
                <a:cs typeface="Arial"/>
              </a:rPr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764856"/>
            <a:ext cx="10232571" cy="5315904"/>
          </a:xfrm>
        </p:spPr>
        <p:txBody>
          <a:bodyPr/>
          <a:lstStyle/>
          <a:p>
            <a:endParaRPr lang="en-GB" sz="2400" b="1" dirty="0">
              <a:solidFill>
                <a:schemeClr val="tx1"/>
              </a:solidFill>
              <a:latin typeface="Roboto"/>
              <a:ea typeface="Roboto"/>
              <a:cs typeface="Roboto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Roboto"/>
                <a:ea typeface="Roboto"/>
                <a:cs typeface="Roboto"/>
              </a:rPr>
              <a:t> Green Haven </a:t>
            </a:r>
            <a:r>
              <a:rPr lang="en-GB" sz="2400" b="1">
                <a:solidFill>
                  <a:schemeClr val="tx1"/>
                </a:solidFill>
                <a:latin typeface="Roboto"/>
                <a:ea typeface="Roboto"/>
                <a:cs typeface="Roboto"/>
              </a:rPr>
              <a:t>Florists: the problem </a:t>
            </a:r>
            <a:endParaRPr lang="en-GB" sz="2400" b="1" dirty="0">
              <a:solidFill>
                <a:schemeClr val="tx1"/>
              </a:solidFill>
              <a:latin typeface="Roboto"/>
              <a:ea typeface="Roboto"/>
              <a:cs typeface="Roboto"/>
            </a:endParaRPr>
          </a:p>
          <a:p>
            <a:endParaRPr lang="en-GB" sz="1500" b="1" dirty="0">
              <a:solidFill>
                <a:schemeClr val="tx1"/>
              </a:solidFill>
              <a:latin typeface="Roboto"/>
              <a:ea typeface="Roboto"/>
              <a:cs typeface="Roboto"/>
            </a:endParaRPr>
          </a:p>
          <a:p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The problem can be better understood by examining: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The impact on the owners and the drop in sales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Arial"/>
              </a:rPr>
              <a:t>The external macro factors (PESTLE </a:t>
            </a:r>
            <a:r>
              <a:rPr lang="en-GB" b="1">
                <a:solidFill>
                  <a:schemeClr val="tx1"/>
                </a:solidFill>
                <a:latin typeface="Arial"/>
                <a:ea typeface="Roboto"/>
                <a:cs typeface="Arial"/>
              </a:rPr>
              <a:t>Analysis)</a:t>
            </a:r>
            <a:endParaRPr lang="en-GB" b="1" dirty="0">
              <a:solidFill>
                <a:schemeClr val="tx1"/>
              </a:solidFill>
              <a:latin typeface="Arial"/>
              <a:ea typeface="Roboto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ea typeface="Roboto"/>
                <a:cs typeface="Arial"/>
              </a:rPr>
              <a:t>The root causes of the decline (Fishbone </a:t>
            </a:r>
            <a:r>
              <a:rPr lang="en-GB" b="1">
                <a:solidFill>
                  <a:schemeClr val="tx1"/>
                </a:solidFill>
                <a:latin typeface="Arial"/>
                <a:ea typeface="Roboto"/>
                <a:cs typeface="Arial"/>
              </a:rPr>
              <a:t>Diagram)</a:t>
            </a:r>
            <a:endParaRPr lang="en-GB" b="1" dirty="0">
              <a:solidFill>
                <a:schemeClr val="tx1"/>
              </a:solidFill>
              <a:latin typeface="Arial"/>
              <a:ea typeface="Roboto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Roboto"/>
                <a:cs typeface="Arial"/>
              </a:rPr>
              <a:t>5W2H a tool used to solve problems based on specific questions</a:t>
            </a:r>
            <a:endParaRPr lang="en-GB" b="1" dirty="0">
              <a:solidFill>
                <a:schemeClr val="tx1"/>
              </a:solidFill>
              <a:latin typeface="Arial"/>
              <a:ea typeface="Roboto"/>
              <a:cs typeface="Arial"/>
            </a:endParaRPr>
          </a:p>
          <a:p>
            <a:endParaRPr lang="en-GB" b="1" dirty="0">
              <a:solidFill>
                <a:schemeClr val="tx1"/>
              </a:solidFill>
              <a:latin typeface="Arial"/>
              <a:ea typeface="Roboto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endParaRPr lang="en-GB" b="1" dirty="0">
              <a:solidFill>
                <a:schemeClr val="tx1"/>
              </a:solidFill>
              <a:latin typeface="Arial"/>
              <a:ea typeface="Roboto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1107" y="360145"/>
            <a:ext cx="5566610" cy="756339"/>
          </a:xfrm>
        </p:spPr>
        <p:txBody>
          <a:bodyPr/>
          <a:lstStyle/>
          <a:p>
            <a:r>
              <a:rPr lang="en-GB" b="1" dirty="0">
                <a:latin typeface="Arial"/>
                <a:cs typeface="Arial"/>
              </a:rPr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Arial"/>
                <a:cs typeface="Arial"/>
              </a:rPr>
              <a:t>Green Haven Florists:</a:t>
            </a:r>
            <a:endParaRPr lang="en-GB" sz="2400">
              <a:solidFill>
                <a:srgbClr val="000000"/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endParaRPr lang="en-GB" b="1" dirty="0"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Florist founded in Norwich, UK, in 2016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Owners Liam and </a:t>
            </a:r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Priya</a:t>
            </a: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 Patel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Provides bespoke flower arrangements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Provides eco-friendly packaging</a:t>
            </a:r>
            <a:endParaRPr lang="en-GB" b="1" dirty="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Has strong community ties</a:t>
            </a:r>
          </a:p>
          <a:p>
            <a:pPr marL="342900" indent="-342900">
              <a:buFont typeface="Wingdings" charset="2"/>
              <a:buChar char="v"/>
            </a:pPr>
            <a:endParaRPr lang="en-GB" dirty="0">
              <a:solidFill>
                <a:srgbClr val="595959"/>
              </a:solidFill>
              <a:latin typeface="Century Gothic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endParaRPr lang="en-GB" b="1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GB" b="1" dirty="0">
              <a:solidFill>
                <a:srgbClr val="FF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529" y="449431"/>
            <a:ext cx="6779794" cy="713232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6">
                    <a:lumMod val="76000"/>
                  </a:schemeClr>
                </a:solidFill>
                <a:latin typeface="Arial"/>
                <a:cs typeface="Arial"/>
              </a:rPr>
              <a:t>5W2H</a:t>
            </a:r>
          </a:p>
          <a:p>
            <a:pPr marL="457200" indent="-4572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Who: </a:t>
            </a:r>
            <a:r>
              <a:rPr lang="en-GB" b="1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Liam and Priya Patel</a:t>
            </a:r>
          </a:p>
          <a:p>
            <a:pPr marL="457200" indent="-4572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What: Store sales have decreased by 30%</a:t>
            </a:r>
            <a:endParaRPr lang="en-GB" b="1" dirty="0">
              <a:solidFill>
                <a:schemeClr val="tx1"/>
              </a:solidFill>
              <a:latin typeface="Arial"/>
              <a:cs typeface="Arial"/>
            </a:endParaRPr>
          </a:p>
          <a:p>
            <a:pPr marL="457200" indent="-4572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Where: in the shop</a:t>
            </a:r>
          </a:p>
          <a:p>
            <a:pPr marL="457200" indent="-4572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Why:  An increase in competitors who offer same-day delivery and frequent discounts due to the shift towards online shopping </a:t>
            </a:r>
            <a:endParaRPr lang="en-GB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pPr marL="457200" indent="-4572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How: In promoting themselves on social media</a:t>
            </a:r>
          </a:p>
          <a:p>
            <a:pPr marL="457200" indent="-457200">
              <a:buFont typeface="Wingdings" charset="2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When: Over the last 12 </a:t>
            </a:r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months since the market became competitive</a:t>
            </a:r>
          </a:p>
          <a:p>
            <a:pPr marL="457200" indent="-4572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cs typeface="Arial"/>
              </a:rPr>
              <a:t>How much: 30% </a:t>
            </a:r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9604" y="1111488"/>
            <a:ext cx="8795318" cy="479400"/>
          </a:xfrm>
        </p:spPr>
        <p:txBody>
          <a:bodyPr>
            <a:normAutofit fontScale="90000"/>
          </a:bodyPr>
          <a:lstStyle/>
          <a:p>
            <a:r>
              <a:rPr lang="en-GB" b="1">
                <a:latin typeface="Arial"/>
                <a:cs typeface="Arial"/>
              </a:rPr>
              <a:t>PESTLE analysis: Green Haven Florists</a:t>
            </a:r>
            <a:br>
              <a:rPr lang="en-GB" dirty="0">
                <a:latin typeface="Arial"/>
                <a:cs typeface="Arial"/>
              </a:rPr>
            </a:br>
            <a:endParaRPr lang="en-GB" b="1">
              <a:latin typeface="Arial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77840" y="1111855"/>
            <a:ext cx="9339146" cy="557631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POLITICAL </a:t>
            </a:r>
            <a:endParaRPr lang="en-US" b="1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n-lt"/>
                <a:cs typeface="Arial"/>
              </a:rPr>
              <a:t> </a:t>
            </a:r>
            <a:r>
              <a:rPr lang="en-GB" b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n-lt"/>
                <a:cs typeface="Arial"/>
              </a:rPr>
              <a:t>The decline of local high-street businesses reduces customer footfall to the flower shop.</a:t>
            </a:r>
            <a:endParaRPr lang="en-GB" b="1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n-lt"/>
                <a:cs typeface="Arial"/>
              </a:rPr>
              <a:t>Import regulations and supply chain disruptions affect the availability of imported flowers such as orchids and tulips.</a:t>
            </a:r>
            <a:endParaRPr lang="en-GB" b="1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ECONOMIC </a:t>
            </a:r>
            <a:endParaRPr lang="en-GB" b="1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n-lt"/>
                <a:cs typeface="Arial"/>
              </a:rPr>
              <a:t>Strong competition from online flower retailers offering lower prices and same-day flower delivery.</a:t>
            </a:r>
            <a:endParaRPr lang="en-GB" b="1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n-lt"/>
                <a:cs typeface="Arial"/>
              </a:rPr>
              <a:t>A 30% decline in in-store flower sales in the past year.</a:t>
            </a:r>
            <a:endParaRPr lang="en-GB" b="1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r>
              <a:rPr lang="en-GB" b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SOCIAL</a:t>
            </a: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n-lt"/>
                <a:cs typeface="Arial"/>
              </a:rPr>
              <a:t>Customers prefer buying flowers online rather than visiting physical shops.</a:t>
            </a:r>
            <a:endParaRPr lang="en-GB" b="1">
              <a:solidFill>
                <a:schemeClr val="tx1">
                  <a:lumMod val="85000"/>
                  <a:lumOff val="15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+mn-lt"/>
                <a:cs typeface="Arial"/>
              </a:rPr>
              <a:t>Growing demand for convenient flower delivery and subscription services.</a:t>
            </a:r>
          </a:p>
          <a:p>
            <a:endParaRPr lang="en-GB" b="1" i="1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b="1" i="1" dirty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endParaRPr lang="en-GB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3285" y="411750"/>
            <a:ext cx="9946378" cy="6177676"/>
          </a:xfrm>
        </p:spPr>
        <p:txBody>
          <a:bodyPr/>
          <a:lstStyle/>
          <a:p>
            <a:r>
              <a:rPr lang="en-GB" b="1">
                <a:latin typeface="Arial"/>
                <a:cs typeface="Arial"/>
              </a:rPr>
              <a:t>PESTLE analysis: Green Haven Florists</a:t>
            </a:r>
            <a:br>
              <a:rPr lang="en-GB" dirty="0">
                <a:latin typeface="Arial"/>
                <a:cs typeface="Arial"/>
              </a:rPr>
            </a:br>
            <a:endParaRPr lang="en-GB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893" y="1716683"/>
            <a:ext cx="9918146" cy="47979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tx1"/>
                </a:solidFill>
                <a:latin typeface="Arial"/>
                <a:cs typeface="Arial"/>
              </a:rPr>
              <a:t>TECHNOLOGICAL</a:t>
            </a:r>
            <a:endParaRPr lang="en-US" sz="2000" b="1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v"/>
            </a:pPr>
            <a:r>
              <a:rPr lang="en-GB" sz="2000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Competitors use social media (e.g., Instagram) to promote bouquets and attract customers.</a:t>
            </a:r>
            <a:endParaRPr lang="en-GB" sz="2000" b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v"/>
            </a:pPr>
            <a:r>
              <a:rPr lang="en-GB" sz="2000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Limited use of digital marketing reduces online visibility.</a:t>
            </a:r>
            <a:endParaRPr lang="en-GB" sz="2000" b="1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chemeClr val="tx1"/>
                </a:solidFill>
                <a:latin typeface="Arial"/>
                <a:cs typeface="Arial"/>
              </a:rPr>
              <a:t>LEGAL</a:t>
            </a:r>
            <a:endParaRPr lang="en-GB" sz="2000" b="1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v"/>
            </a:pPr>
            <a:r>
              <a:rPr lang="en-GB" sz="2000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The business must follow consumer protection laws for selling flowers online and providing delivery services.</a:t>
            </a:r>
            <a:endParaRPr lang="en-GB" sz="2000" b="1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v"/>
            </a:pPr>
            <a:r>
              <a:rPr lang="en-GB" sz="2000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Compliance with workplace health and safety regulations in the flower shop.</a:t>
            </a:r>
            <a:endParaRPr lang="en-GB" sz="2000" b="1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chemeClr val="tx1"/>
                </a:solidFill>
                <a:latin typeface="Arial"/>
                <a:cs typeface="Arial"/>
              </a:rPr>
              <a:t>ENVIRONMENTAL </a:t>
            </a:r>
            <a:endParaRPr lang="en-GB" sz="2000" b="1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v"/>
            </a:pPr>
            <a:r>
              <a:rPr lang="en-GB" sz="2000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Commitment to eco-friendly flower packaging and locally sourced flowers.</a:t>
            </a:r>
            <a:endParaRPr lang="en-GB" sz="2000" b="1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v"/>
            </a:pPr>
            <a:r>
              <a:rPr lang="en-GB" sz="2000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Environmental practices increase operating costs.</a:t>
            </a:r>
            <a:endParaRPr lang="en-GB" sz="2000" b="1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7220" y="621902"/>
            <a:ext cx="10087707" cy="741969"/>
          </a:xfrm>
        </p:spPr>
        <p:txBody>
          <a:bodyPr/>
          <a:lstStyle/>
          <a:p>
            <a:r>
              <a:rPr lang="en-GB" sz="3200" b="1">
                <a:latin typeface="Arial"/>
                <a:cs typeface="Arial"/>
              </a:rPr>
              <a:t>Cause and effect analysis: Fishbone diagram</a:t>
            </a:r>
            <a:endParaRPr lang="en-US" sz="320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166B08A-CFF4-F437-C10E-15457446680F}"/>
              </a:ext>
            </a:extLst>
          </p:cNvPr>
          <p:cNvSpPr/>
          <p:nvPr/>
        </p:nvSpPr>
        <p:spPr>
          <a:xfrm>
            <a:off x="9653042" y="2674956"/>
            <a:ext cx="2535210" cy="2286933"/>
          </a:xfrm>
          <a:prstGeom prst="ellipse">
            <a:avLst/>
          </a:prstGeom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 b="1">
                <a:solidFill>
                  <a:schemeClr val="tx1"/>
                </a:solidFill>
                <a:latin typeface="Arial"/>
                <a:cs typeface="Arial"/>
              </a:rPr>
              <a:t>30% </a:t>
            </a:r>
            <a:endParaRPr lang="en-GB" sz="3200" b="1" dirty="0">
              <a:solidFill>
                <a:schemeClr val="tx1"/>
              </a:solidFill>
              <a:latin typeface="Arial"/>
              <a:cs typeface="Arial"/>
            </a:endParaRPr>
          </a:p>
          <a:p>
            <a:pPr algn="ctr"/>
            <a:r>
              <a:rPr lang="en-GB" sz="3200" b="1">
                <a:solidFill>
                  <a:schemeClr val="tx1"/>
                </a:solidFill>
                <a:latin typeface="Arial"/>
                <a:cs typeface="Arial"/>
              </a:rPr>
              <a:t>Decline in </a:t>
            </a:r>
            <a:r>
              <a:rPr lang="en-GB" sz="3200" b="1" dirty="0">
                <a:solidFill>
                  <a:schemeClr val="tx1"/>
                </a:solidFill>
                <a:latin typeface="Arial"/>
                <a:cs typeface="Arial"/>
              </a:rPr>
              <a:t>sales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07F0E92-7A2D-A379-BB54-5E51D442EA4C}"/>
              </a:ext>
            </a:extLst>
          </p:cNvPr>
          <p:cNvCxnSpPr/>
          <p:nvPr/>
        </p:nvCxnSpPr>
        <p:spPr>
          <a:xfrm flipV="1">
            <a:off x="1632366" y="3672425"/>
            <a:ext cx="7988822" cy="5590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97BBD1A-AB98-280F-F487-318CA3595AFB}"/>
              </a:ext>
            </a:extLst>
          </p:cNvPr>
          <p:cNvCxnSpPr/>
          <p:nvPr/>
        </p:nvCxnSpPr>
        <p:spPr>
          <a:xfrm>
            <a:off x="7303992" y="1513300"/>
            <a:ext cx="2082234" cy="2129767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77D59937-818C-EBAA-4463-11BE5B6FA617}"/>
              </a:ext>
            </a:extLst>
          </p:cNvPr>
          <p:cNvSpPr txBox="1"/>
          <p:nvPr/>
        </p:nvSpPr>
        <p:spPr>
          <a:xfrm>
            <a:off x="965337" y="1076864"/>
            <a:ext cx="2175132" cy="400110"/>
          </a:xfrm>
          <a:prstGeom prst="rect">
            <a:avLst/>
          </a:prstGeom>
          <a:solidFill>
            <a:srgbClr val="ED7D31"/>
          </a:solidFill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     METHODS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815B9D-819F-5357-3E89-A099B7532FA3}"/>
              </a:ext>
            </a:extLst>
          </p:cNvPr>
          <p:cNvSpPr txBox="1"/>
          <p:nvPr/>
        </p:nvSpPr>
        <p:spPr>
          <a:xfrm>
            <a:off x="5663196" y="1074163"/>
            <a:ext cx="2207560" cy="400110"/>
          </a:xfrm>
          <a:prstGeom prst="rect">
            <a:avLst/>
          </a:prstGeom>
          <a:solidFill>
            <a:srgbClr val="ED7D31"/>
          </a:solidFill>
          <a:ln w="12700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>
                <a:latin typeface="Arial"/>
                <a:cs typeface="Arial"/>
              </a:rPr>
              <a:t>TECHNOLOGY</a:t>
            </a:r>
            <a:endParaRPr lang="en-GB" sz="2000" dirty="0">
              <a:latin typeface="Arial"/>
              <a:cs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1424A2-F17B-FB12-6366-047CBB87118A}"/>
              </a:ext>
            </a:extLst>
          </p:cNvPr>
          <p:cNvSpPr txBox="1"/>
          <p:nvPr/>
        </p:nvSpPr>
        <p:spPr>
          <a:xfrm>
            <a:off x="1467982" y="5990246"/>
            <a:ext cx="2165059" cy="400110"/>
          </a:xfrm>
          <a:prstGeom prst="rect">
            <a:avLst/>
          </a:prstGeom>
          <a:solidFill>
            <a:srgbClr val="ED7D31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>
                <a:latin typeface="Arial"/>
                <a:cs typeface="Arial"/>
              </a:rPr>
              <a:t>ENVIRONMENT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4905EE1-0BCA-2D15-FC4C-0241D30D9704}"/>
              </a:ext>
            </a:extLst>
          </p:cNvPr>
          <p:cNvSpPr txBox="1"/>
          <p:nvPr/>
        </p:nvSpPr>
        <p:spPr>
          <a:xfrm>
            <a:off x="5759313" y="5987323"/>
            <a:ext cx="2006182" cy="400110"/>
          </a:xfrm>
          <a:prstGeom prst="rect">
            <a:avLst/>
          </a:prstGeom>
          <a:solidFill>
            <a:srgbClr val="ED7D31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       </a:t>
            </a:r>
            <a:r>
              <a:rPr lang="en-GB" sz="2000" dirty="0"/>
              <a:t> </a:t>
            </a:r>
            <a:r>
              <a:rPr lang="en-GB" sz="2000">
                <a:latin typeface="Arial"/>
                <a:cs typeface="Arial"/>
              </a:rPr>
              <a:t>PEOPLE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735EDF1-61B6-33D2-DB03-08AE8C9AFE0A}"/>
              </a:ext>
            </a:extLst>
          </p:cNvPr>
          <p:cNvSpPr txBox="1"/>
          <p:nvPr/>
        </p:nvSpPr>
        <p:spPr>
          <a:xfrm>
            <a:off x="441425" y="1684055"/>
            <a:ext cx="2840023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Reliance on word-of- mouth to promote flower </a:t>
            </a:r>
            <a:r>
              <a:rPr lang="en-GB" sz="2000">
                <a:latin typeface="Arial"/>
                <a:cs typeface="Arial"/>
              </a:rPr>
              <a:t>bouquets</a:t>
            </a:r>
            <a:endParaRPr lang="en-GB" sz="2000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44EBA8E-84A9-3342-506D-D2FF77A541C2}"/>
              </a:ext>
            </a:extLst>
          </p:cNvPr>
          <p:cNvSpPr txBox="1"/>
          <p:nvPr/>
        </p:nvSpPr>
        <p:spPr>
          <a:xfrm>
            <a:off x="4815902" y="1477959"/>
            <a:ext cx="262193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Outdated website for </a:t>
            </a:r>
            <a:r>
              <a:rPr lang="en-GB" sz="2000">
                <a:latin typeface="Arial"/>
                <a:cs typeface="Arial"/>
              </a:rPr>
              <a:t>ordering flowers</a:t>
            </a:r>
            <a:endParaRPr lang="en-GB" sz="2000" dirty="0">
              <a:latin typeface="Arial"/>
              <a:cs typeface="Arial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566A428-826F-019F-0518-8B8CD3DEEEB6}"/>
              </a:ext>
            </a:extLst>
          </p:cNvPr>
          <p:cNvSpPr txBox="1"/>
          <p:nvPr/>
        </p:nvSpPr>
        <p:spPr>
          <a:xfrm>
            <a:off x="1607703" y="4807376"/>
            <a:ext cx="2203976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Growth of online flower delivery companies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195DD0-8353-2070-F47E-C719B490BCE7}"/>
              </a:ext>
            </a:extLst>
          </p:cNvPr>
          <p:cNvSpPr txBox="1"/>
          <p:nvPr/>
        </p:nvSpPr>
        <p:spPr>
          <a:xfrm>
            <a:off x="5804567" y="3804174"/>
            <a:ext cx="338866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Lack of digital marke</a:t>
            </a:r>
            <a:r>
              <a:rPr lang="en-GB" sz="2000">
                <a:latin typeface="Arial"/>
                <a:cs typeface="Arial"/>
              </a:rPr>
              <a:t>ting skills to promote flowers online</a:t>
            </a:r>
            <a:endParaRPr lang="en-GB" sz="2000" dirty="0">
              <a:latin typeface="Arial"/>
              <a:cs typeface="Arial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EB921D-2D44-287E-EAD1-A37E102B692D}"/>
              </a:ext>
            </a:extLst>
          </p:cNvPr>
          <p:cNvSpPr txBox="1"/>
          <p:nvPr/>
        </p:nvSpPr>
        <p:spPr>
          <a:xfrm>
            <a:off x="5108739" y="2192712"/>
            <a:ext cx="357668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Lack of social media promotion for floral designs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998E256-202F-4356-6D93-9F8DBA19B1EA}"/>
              </a:ext>
            </a:extLst>
          </p:cNvPr>
          <p:cNvSpPr txBox="1"/>
          <p:nvPr/>
        </p:nvSpPr>
        <p:spPr>
          <a:xfrm>
            <a:off x="1532843" y="2786484"/>
            <a:ext cx="283991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No flower subscription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sz="2000">
                <a:latin typeface="Arial"/>
                <a:cs typeface="Arial"/>
              </a:rPr>
              <a:t>service</a:t>
            </a:r>
            <a:endParaRPr lang="en-GB" sz="2000" dirty="0">
              <a:latin typeface="Arial"/>
              <a:cs typeface="Arial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12766D-4CB9-CE94-DD75-CB6C49923099}"/>
              </a:ext>
            </a:extLst>
          </p:cNvPr>
          <p:cNvSpPr txBox="1"/>
          <p:nvPr/>
        </p:nvSpPr>
        <p:spPr>
          <a:xfrm>
            <a:off x="6440304" y="2911312"/>
            <a:ext cx="3121187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Weak online flower catalogue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E2F96F-FAD1-E635-CA93-F14ADD193FC9}"/>
              </a:ext>
            </a:extLst>
          </p:cNvPr>
          <p:cNvSpPr txBox="1"/>
          <p:nvPr/>
        </p:nvSpPr>
        <p:spPr>
          <a:xfrm>
            <a:off x="2141916" y="3772661"/>
            <a:ext cx="215266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Decline in high </a:t>
            </a:r>
            <a:r>
              <a:rPr lang="en-GB" sz="2000" dirty="0">
                <a:latin typeface="Arial"/>
                <a:cs typeface="Arial"/>
              </a:rPr>
              <a:t>street customers buying flowers 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0500D3-48D7-C76D-55FE-134CBD65C5FD}"/>
              </a:ext>
            </a:extLst>
          </p:cNvPr>
          <p:cNvSpPr txBox="1"/>
          <p:nvPr/>
        </p:nvSpPr>
        <p:spPr>
          <a:xfrm>
            <a:off x="5728462" y="4823950"/>
            <a:ext cx="2559929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Arial"/>
                <a:cs typeface="Arial"/>
              </a:rPr>
              <a:t>Limited experience manag</a:t>
            </a:r>
            <a:r>
              <a:rPr lang="en-GB" sz="2000">
                <a:latin typeface="Arial"/>
                <a:cs typeface="Arial"/>
              </a:rPr>
              <a:t>ing online flower orders</a:t>
            </a:r>
            <a:endParaRPr lang="en-GB" sz="2000" dirty="0">
              <a:latin typeface="Arial"/>
              <a:cs typeface="Arial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CA22F43-CCE9-BB81-6887-145462BD2DFD}"/>
              </a:ext>
            </a:extLst>
          </p:cNvPr>
          <p:cNvCxnSpPr>
            <a:cxnSpLocks/>
          </p:cNvCxnSpPr>
          <p:nvPr/>
        </p:nvCxnSpPr>
        <p:spPr>
          <a:xfrm>
            <a:off x="2902439" y="1543379"/>
            <a:ext cx="2082234" cy="2129767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A59A3CE-19E1-897A-C02D-5169CFB32558}"/>
              </a:ext>
            </a:extLst>
          </p:cNvPr>
          <p:cNvCxnSpPr>
            <a:cxnSpLocks/>
          </p:cNvCxnSpPr>
          <p:nvPr/>
        </p:nvCxnSpPr>
        <p:spPr>
          <a:xfrm flipV="1">
            <a:off x="4994882" y="2909826"/>
            <a:ext cx="3665073" cy="3452"/>
          </a:xfrm>
          <a:prstGeom prst="straightConnector1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4E1CC1D-9811-6B89-8664-3A8C80E819FC}"/>
              </a:ext>
            </a:extLst>
          </p:cNvPr>
          <p:cNvCxnSpPr>
            <a:cxnSpLocks/>
          </p:cNvCxnSpPr>
          <p:nvPr/>
        </p:nvCxnSpPr>
        <p:spPr>
          <a:xfrm>
            <a:off x="4593826" y="2161304"/>
            <a:ext cx="3354259" cy="6575"/>
          </a:xfrm>
          <a:prstGeom prst="straightConnector1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7016595-5197-AE9F-D929-71FAF42784AF}"/>
              </a:ext>
            </a:extLst>
          </p:cNvPr>
          <p:cNvCxnSpPr>
            <a:cxnSpLocks/>
          </p:cNvCxnSpPr>
          <p:nvPr/>
        </p:nvCxnSpPr>
        <p:spPr>
          <a:xfrm flipV="1">
            <a:off x="382775" y="2729351"/>
            <a:ext cx="3665073" cy="3452"/>
          </a:xfrm>
          <a:prstGeom prst="straightConnector1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540B8C0-8AAC-BDA1-74BB-9045A4E59029}"/>
              </a:ext>
            </a:extLst>
          </p:cNvPr>
          <p:cNvCxnSpPr>
            <a:cxnSpLocks/>
          </p:cNvCxnSpPr>
          <p:nvPr/>
        </p:nvCxnSpPr>
        <p:spPr>
          <a:xfrm flipV="1">
            <a:off x="7384203" y="3723278"/>
            <a:ext cx="1981971" cy="2221653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A411E74-F56C-9BA0-B961-0168B8BC1910}"/>
              </a:ext>
            </a:extLst>
          </p:cNvPr>
          <p:cNvCxnSpPr>
            <a:cxnSpLocks/>
          </p:cNvCxnSpPr>
          <p:nvPr/>
        </p:nvCxnSpPr>
        <p:spPr>
          <a:xfrm flipV="1">
            <a:off x="3002702" y="3743330"/>
            <a:ext cx="1981971" cy="2221653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6226B190-3B91-2C9A-586F-B8802BD74DA5}"/>
              </a:ext>
            </a:extLst>
          </p:cNvPr>
          <p:cNvCxnSpPr>
            <a:cxnSpLocks/>
          </p:cNvCxnSpPr>
          <p:nvPr/>
        </p:nvCxnSpPr>
        <p:spPr>
          <a:xfrm>
            <a:off x="1927095" y="4797422"/>
            <a:ext cx="2080113" cy="16868"/>
          </a:xfrm>
          <a:prstGeom prst="straightConnector1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EB4B5EE-4220-571A-E42F-9CD51398FD89}"/>
              </a:ext>
            </a:extLst>
          </p:cNvPr>
          <p:cNvCxnSpPr>
            <a:cxnSpLocks/>
          </p:cNvCxnSpPr>
          <p:nvPr/>
        </p:nvCxnSpPr>
        <p:spPr>
          <a:xfrm>
            <a:off x="1063494" y="5782941"/>
            <a:ext cx="2080113" cy="16868"/>
          </a:xfrm>
          <a:prstGeom prst="straightConnector1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D5146769-E85E-892A-0140-DC2B3D05C1BB}"/>
              </a:ext>
            </a:extLst>
          </p:cNvPr>
          <p:cNvCxnSpPr>
            <a:cxnSpLocks/>
          </p:cNvCxnSpPr>
          <p:nvPr/>
        </p:nvCxnSpPr>
        <p:spPr>
          <a:xfrm flipV="1">
            <a:off x="5269201" y="5805426"/>
            <a:ext cx="2232513" cy="3452"/>
          </a:xfrm>
          <a:prstGeom prst="straightConnector1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15617F5-65AE-CD96-9E15-71115EA84C89}"/>
              </a:ext>
            </a:extLst>
          </p:cNvPr>
          <p:cNvCxnSpPr>
            <a:cxnSpLocks/>
          </p:cNvCxnSpPr>
          <p:nvPr/>
        </p:nvCxnSpPr>
        <p:spPr>
          <a:xfrm flipV="1">
            <a:off x="5441921" y="4819906"/>
            <a:ext cx="2933553" cy="3452"/>
          </a:xfrm>
          <a:prstGeom prst="straightConnector1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0732" y="226568"/>
            <a:ext cx="3022599" cy="932688"/>
          </a:xfrm>
        </p:spPr>
        <p:txBody>
          <a:bodyPr/>
          <a:lstStyle/>
          <a:p>
            <a:r>
              <a:rPr lang="en-GB" b="1" dirty="0">
                <a:latin typeface="Arial"/>
                <a:cs typeface="Arial"/>
              </a:rPr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0012" y="2085719"/>
            <a:ext cx="9454316" cy="536774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Decline in in-store sales due to changing shopping habits and reduced high-street foot traffic.</a:t>
            </a:r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Wingdings" charset="2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Rising operational costs and stronger competition are increasing pressure on the business’s profitability and long-term sustainability.</a:t>
            </a:r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/>
              <a:buChar char="v"/>
            </a:pPr>
            <a:r>
              <a:rPr lang="en-GB" b="1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 Limited digital marketing and outdated website are reducing its ability to attract and retain modern customers.</a:t>
            </a:r>
            <a:endParaRPr lang="en-GB" b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Improving online services, delivery options, and subscription models could help increase sales and customer engagement.</a:t>
            </a:r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Font typeface="Wingdings"/>
              <a:buChar char="v"/>
            </a:pPr>
            <a:r>
              <a:rPr lang="en-GB" b="1">
                <a:solidFill>
                  <a:schemeClr val="tx1"/>
                </a:solidFill>
                <a:latin typeface="Arial"/>
                <a:ea typeface="+mn-lt"/>
                <a:cs typeface="Arial"/>
              </a:rPr>
              <a:t> Modernising its business strategy and strengthening its online presence will allow the company to</a:t>
            </a:r>
            <a:r>
              <a:rPr lang="en-GB" b="1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 remain competitive and support future growth.</a:t>
            </a:r>
            <a:endParaRPr lang="en-GB" b="1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v"/>
            </a:pP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ox with flowers and ribbons&#10;&#10;AI-generated content may be incorrect.">
            <a:extLst>
              <a:ext uri="{FF2B5EF4-FFF2-40B4-BE49-F238E27FC236}">
                <a16:creationId xmlns:a16="http://schemas.microsoft.com/office/drawing/2014/main" id="{F72BDACF-A276-10DE-BAED-F686FAC44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47" y="724523"/>
            <a:ext cx="1917577" cy="18902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0252" y="-98552"/>
            <a:ext cx="3073399" cy="860400"/>
          </a:xfrm>
        </p:spPr>
        <p:txBody>
          <a:bodyPr/>
          <a:lstStyle/>
          <a:p>
            <a:r>
              <a:rPr lang="en-GB" b="1" dirty="0">
                <a:latin typeface="Arial"/>
                <a:cs typeface="Arial"/>
              </a:rPr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305560"/>
            <a:ext cx="9914905" cy="4517136"/>
          </a:xfrm>
        </p:spPr>
        <p:txBody>
          <a:bodyPr/>
          <a:lstStyle/>
          <a:p>
            <a:endParaRPr lang="en-GB" b="1" dirty="0">
              <a:solidFill>
                <a:srgbClr val="111111"/>
              </a:solidFill>
              <a:latin typeface="Arial"/>
              <a:ea typeface="Roboto"/>
              <a:cs typeface="Roboto"/>
            </a:endParaRPr>
          </a:p>
          <a:p>
            <a:endParaRPr lang="en-GB">
              <a:solidFill>
                <a:srgbClr val="1D4ED8"/>
              </a:solidFill>
              <a:latin typeface="Arial"/>
              <a:ea typeface="Roboto"/>
              <a:cs typeface="Roboto"/>
            </a:endParaRPr>
          </a:p>
          <a:p>
            <a:endParaRPr lang="en-GB" b="1" dirty="0">
              <a:latin typeface="Arial"/>
              <a:ea typeface="Roboto"/>
              <a:cs typeface="Roboto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F450DF-1A4B-F553-E3E7-0E3FDC797D9D}"/>
              </a:ext>
            </a:extLst>
          </p:cNvPr>
          <p:cNvSpPr txBox="1"/>
          <p:nvPr/>
        </p:nvSpPr>
        <p:spPr>
          <a:xfrm>
            <a:off x="1836296" y="650156"/>
            <a:ext cx="9418819" cy="84023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 u="none" strike="noStrike" baseline="0">
                <a:latin typeface="Arial"/>
                <a:ea typeface="Arial"/>
                <a:cs typeface="Arial"/>
              </a:rPr>
              <a:t>British </a:t>
            </a:r>
            <a:r>
              <a:rPr lang="en-GB" sz="2000">
                <a:latin typeface="Arial"/>
                <a:ea typeface="Arial"/>
                <a:cs typeface="Arial"/>
              </a:rPr>
              <a:t>Florist Association</a:t>
            </a:r>
            <a:r>
              <a:rPr lang="en-GB" sz="2000" u="none" strike="noStrike" baseline="0">
                <a:latin typeface="Arial"/>
                <a:ea typeface="Arial"/>
                <a:cs typeface="Arial"/>
              </a:rPr>
              <a:t> (2025</a:t>
            </a:r>
            <a:r>
              <a:rPr lang="en-GB" sz="2000" i="1">
                <a:latin typeface="Arial"/>
                <a:ea typeface="Arial"/>
                <a:cs typeface="Arial"/>
              </a:rPr>
              <a:t>). </a:t>
            </a:r>
            <a:r>
              <a:rPr lang="en-GB" sz="2000" i="1" u="none" strike="noStrike" baseline="0">
                <a:latin typeface="Arial"/>
                <a:ea typeface="Arial"/>
                <a:cs typeface="Arial"/>
              </a:rPr>
              <a:t>Sustainable Floristry: Pricing for Profit and </a:t>
            </a:r>
            <a:r>
              <a:rPr lang="en-GB" sz="2000" i="1">
                <a:latin typeface="Arial"/>
                <a:ea typeface="Arial"/>
                <a:cs typeface="Arial"/>
              </a:rPr>
              <a:t>Planet. Available at:</a:t>
            </a:r>
            <a:r>
              <a:rPr lang="en-GB" sz="2000" i="1" u="none" strike="noStrike" baseline="0">
                <a:latin typeface="Arial"/>
                <a:ea typeface="Arial"/>
                <a:cs typeface="Arial"/>
              </a:rPr>
              <a:t> </a:t>
            </a:r>
            <a:r>
              <a:rPr lang="en-GB" sz="2000" dirty="0">
                <a:latin typeface="Arial"/>
                <a:ea typeface="+mn-lt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https://britishfloristassociation.org/for-the-industry/sustainable-floristry-pricing-for-profit-and-planet/</a:t>
            </a:r>
            <a:r>
              <a:rPr lang="en-GB" sz="2000" i="1" dirty="0">
                <a:latin typeface="Arial"/>
                <a:ea typeface="Arial"/>
                <a:cs typeface="Arial"/>
              </a:rPr>
              <a:t> </a:t>
            </a:r>
            <a:r>
              <a:rPr lang="en-GB" sz="2000" u="none" strike="noStrike" baseline="0">
                <a:latin typeface="Arial"/>
                <a:ea typeface="Arial"/>
                <a:cs typeface="Arial"/>
              </a:rPr>
              <a:t> </a:t>
            </a:r>
            <a:r>
              <a:rPr lang="en-GB" sz="2000">
                <a:latin typeface="Arial"/>
                <a:ea typeface="Arial"/>
                <a:cs typeface="Arial"/>
              </a:rPr>
              <a:t>(Accessed: 12 March 2026).</a:t>
            </a:r>
            <a:endParaRPr lang="en-US"/>
          </a:p>
          <a:p>
            <a:pPr marL="342900" indent="-342900">
              <a:buFont typeface="Arial"/>
              <a:buChar char="•"/>
            </a:pPr>
            <a:endParaRPr lang="en-GB" sz="2000" dirty="0">
              <a:latin typeface="Arial"/>
              <a:ea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ea typeface="Arial"/>
                <a:cs typeface="Arial"/>
              </a:rPr>
              <a:t>IBISWorld (2023). </a:t>
            </a:r>
            <a:r>
              <a:rPr lang="en-GB" sz="2000" i="1">
                <a:latin typeface="Arial"/>
                <a:ea typeface="Arial"/>
                <a:cs typeface="Arial"/>
              </a:rPr>
              <a:t>Florists in the UK – Market Research Report. Available at: </a:t>
            </a:r>
            <a:r>
              <a:rPr lang="en-GB" sz="2000" dirty="0">
                <a:latin typeface="Arial"/>
                <a:ea typeface="+mn-lt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https://www.ibisworld.com/united-kingdom/industry/florists/6015/</a:t>
            </a:r>
            <a:r>
              <a:rPr lang="en-GB" sz="2000">
                <a:latin typeface="Arial"/>
                <a:ea typeface="Arial"/>
                <a:cs typeface="Arial"/>
              </a:rPr>
              <a:t> (Accessed 12 March</a:t>
            </a:r>
            <a:r>
              <a:rPr lang="en-GB" sz="2000">
                <a:latin typeface="Arial"/>
                <a:cs typeface="Arial"/>
              </a:rPr>
              <a:t> 2026).</a:t>
            </a:r>
          </a:p>
          <a:p>
            <a:endParaRPr lang="en-GB" sz="2000" b="1" dirty="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GB" sz="2000" dirty="0" err="1">
                <a:latin typeface="Arial"/>
                <a:cs typeface="Arial"/>
              </a:rPr>
              <a:t>OnStrategy</a:t>
            </a:r>
            <a:r>
              <a:rPr lang="en-GB" sz="2000" dirty="0">
                <a:latin typeface="Arial"/>
                <a:cs typeface="Arial"/>
              </a:rPr>
              <a:t> (2024). </a:t>
            </a:r>
            <a:r>
              <a:rPr lang="en-GB" sz="2000" i="1" dirty="0">
                <a:latin typeface="Arial"/>
                <a:ea typeface="Roboto"/>
                <a:cs typeface="Arial"/>
              </a:rPr>
              <a:t>What is a PESTLE Analysis? A Complete PESTLE Analysis Guide. Available</a:t>
            </a:r>
            <a:r>
              <a:rPr lang="en-GB" sz="2000" i="1" dirty="0">
                <a:latin typeface="Arial"/>
                <a:cs typeface="Arial"/>
              </a:rPr>
              <a:t> at: </a:t>
            </a:r>
            <a:r>
              <a:rPr lang="en-GB" sz="2000" dirty="0"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https://onstrategyhq.com/resources/pestle-analysis/</a:t>
            </a:r>
            <a:r>
              <a:rPr lang="en-GB" sz="2000" dirty="0">
                <a:latin typeface="Arial"/>
                <a:cs typeface="Arial"/>
              </a:rPr>
              <a:t> (Accessed 12 March 2026).</a:t>
            </a:r>
            <a:endParaRPr lang="en-US" sz="2000" dirty="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endParaRPr lang="en-GB" sz="2000" dirty="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GB" sz="2000">
                <a:latin typeface="Arial"/>
                <a:cs typeface="Arial"/>
              </a:rPr>
              <a:t>Kaizen Institute (2024). </a:t>
            </a:r>
            <a:r>
              <a:rPr lang="en-GB" sz="2000" i="1">
                <a:latin typeface="Arial"/>
                <a:cs typeface="Arial"/>
              </a:rPr>
              <a:t>Understanding the Ishikawa Diagram: A Key Tool for Root Cause Analysis. Available at: </a:t>
            </a:r>
            <a:r>
              <a:rPr lang="en-GB" sz="2000" dirty="0"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https://kaizen.com/insights/ishikawa-diagram-root-cause-analysis/</a:t>
            </a:r>
            <a:r>
              <a:rPr lang="en-GB" sz="2000">
                <a:latin typeface="Arial"/>
                <a:cs typeface="Arial"/>
              </a:rPr>
              <a:t> (Accessed 12 March 2026).</a:t>
            </a:r>
            <a:endParaRPr lang="en-GB"/>
          </a:p>
          <a:p>
            <a:pPr marL="342900" indent="-342900">
              <a:buFont typeface="Arial"/>
              <a:buChar char="•"/>
            </a:pPr>
            <a:endParaRPr lang="en-GB" sz="2000" dirty="0">
              <a:latin typeface="Arial"/>
              <a:cs typeface="Arial"/>
            </a:endParaRPr>
          </a:p>
          <a:p>
            <a:pPr marL="342900" indent="-342900">
              <a:buFont typeface="Arial,Sans-Serif"/>
              <a:buChar char="•"/>
            </a:pPr>
            <a:r>
              <a:rPr lang="en-GB" sz="2000">
                <a:latin typeface="Arial"/>
                <a:cs typeface="Arial"/>
              </a:rPr>
              <a:t>Office for National Statistics (2026). </a:t>
            </a:r>
            <a:r>
              <a:rPr lang="en-GB" sz="2000" i="1">
                <a:latin typeface="Arial"/>
                <a:cs typeface="Arial"/>
              </a:rPr>
              <a:t>Inflation and price indices. Available at: </a:t>
            </a:r>
            <a:r>
              <a:rPr lang="en-GB" sz="2000" dirty="0"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https://www.ons.gov.uk/economy/inflationandpriceindices</a:t>
            </a:r>
            <a:r>
              <a:rPr lang="en-GB" sz="2000">
                <a:latin typeface="Arial"/>
                <a:cs typeface="Arial"/>
              </a:rPr>
              <a:t> (Accessed 12 March 2026).</a:t>
            </a:r>
            <a:endParaRPr lang="en-US" sz="200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endParaRPr lang="en-GB" sz="2000" dirty="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endParaRPr lang="en-GB" sz="2000" dirty="0">
              <a:latin typeface="Arial"/>
              <a:cs typeface="Arial"/>
            </a:endParaRPr>
          </a:p>
          <a:p>
            <a:endParaRPr lang="en-GB" sz="2000" dirty="0">
              <a:latin typeface="Arial"/>
              <a:cs typeface="Arial"/>
            </a:endParaRPr>
          </a:p>
          <a:p>
            <a:endParaRPr lang="en-GB" sz="2000" b="1" dirty="0">
              <a:latin typeface="Arial"/>
              <a:cs typeface="Arial"/>
            </a:endParaRPr>
          </a:p>
          <a:p>
            <a:endParaRPr lang="en-GB" sz="2000" b="1" dirty="0">
              <a:latin typeface="Arial"/>
              <a:cs typeface="Arial"/>
            </a:endParaRPr>
          </a:p>
          <a:p>
            <a:endParaRPr lang="en-GB" sz="2000" b="1" dirty="0">
              <a:latin typeface="Arial"/>
              <a:cs typeface="Arial"/>
            </a:endParaRPr>
          </a:p>
          <a:p>
            <a:endParaRPr lang="en-GB" sz="20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4529540"/>
            <a:ext cx="8915399" cy="116242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				</a:t>
            </a:r>
            <a:r>
              <a:rPr lang="en-US" sz="5400" b="1"/>
              <a:t>Questions</a:t>
            </a:r>
            <a:r>
              <a:rPr lang="en-US" sz="5400"/>
              <a:t> </a:t>
            </a:r>
          </a:p>
        </p:txBody>
      </p:sp>
      <p:pic>
        <p:nvPicPr>
          <p:cNvPr id="4" name="Picture 3" descr="Thank You Text Message with Flower Decoration on Wooden Background Stock  Photo - Image of design, letters: 347346432">
            <a:extLst>
              <a:ext uri="{FF2B5EF4-FFF2-40B4-BE49-F238E27FC236}">
                <a16:creationId xmlns:a16="http://schemas.microsoft.com/office/drawing/2014/main" id="{E9A30942-78B1-7CB6-9529-E1B47C1AE3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23391"/>
          <a:stretch>
            <a:fillRect/>
          </a:stretch>
        </p:blipFill>
        <p:spPr>
          <a:xfrm>
            <a:off x="2589212" y="640080"/>
            <a:ext cx="6404839" cy="360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219</TotalTime>
  <Words>173</Words>
  <Application>Microsoft Office PowerPoint</Application>
  <PresentationFormat>Widescreen</PresentationFormat>
  <Paragraphs>47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MODULE NAME: Problem Solving and Decision Making MODULE CODE :  (LCLM4004_LON) STUDENT NAME:  Snizhana  Andrieieva  STUDENT ID 2439203 LECTURER: Anita Nan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Cause and effect analysis: Fishbone diagram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Anita Nan</cp:lastModifiedBy>
  <cp:revision>2403</cp:revision>
  <dcterms:created xsi:type="dcterms:W3CDTF">2024-10-08T15:58:04Z</dcterms:created>
  <dcterms:modified xsi:type="dcterms:W3CDTF">2026-03-14T06:23:39Z</dcterms:modified>
</cp:coreProperties>
</file>