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0"/>
    <p:restoredTop sz="94640"/>
  </p:normalViewPr>
  <p:slideViewPr>
    <p:cSldViewPr snapToGrid="0" snapToObjects="1">
      <p:cViewPr varScale="1">
        <p:scale>
          <a:sx n="97" d="100"/>
          <a:sy n="97" d="100"/>
        </p:scale>
        <p:origin x="9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316A-089C-A94F-AD61-9421C59213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6954A81-27AC-4B44-837C-E8221E5CD8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83E5036-ABC4-1F44-A690-5C5840974DB1}"/>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6D908BE5-579B-184F-959E-21051736ED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FDBB41-0E1B-F446-9603-95F7765DFC48}"/>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74894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72394-18CC-E94A-BC65-5359972CF9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B8CAB46-9C96-F940-AF59-A3673D04BC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B0F4FB-2C26-1C4E-930A-BBEDF01C652A}"/>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292297AB-062A-014D-A6AE-9BCD13B628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0319B8-B898-5A45-BB67-EF546F308CAB}"/>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154334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DDD4-D426-B442-942C-7578FE1775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CCA312A-1394-8C40-92F5-D0D3A4B106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A8C9FA-398D-034B-85A8-5CB848284680}"/>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B79B4061-1474-234F-9005-B1CD681E9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A4283A-DF43-9443-B30A-B265FDB1261B}"/>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3369938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BBF97-C1F0-5547-992F-EB122357EDB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779848-66EF-6343-BB36-40773C0C3E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831062-3573-6C4C-8082-0EAD8F4A61A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46E3D2-AFF4-4E4C-95CD-CBDBF9DA697A}"/>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6" name="Footer Placeholder 5">
            <a:extLst>
              <a:ext uri="{FF2B5EF4-FFF2-40B4-BE49-F238E27FC236}">
                <a16:creationId xmlns:a16="http://schemas.microsoft.com/office/drawing/2014/main" id="{7B591B83-467E-0646-8417-68079E7AC1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DDF48D-36A1-0D4B-8529-9DDF96D3D2D9}"/>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3673050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D1DE-45C5-2544-AB8B-C867E28316E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C1C219C-1597-804F-B7E0-33C3647B72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55F9FD4-9334-454C-AF05-D03832D3F2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E609FD0-1D15-4444-9C9E-ACEF44C39D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9F934E-9792-C24B-8159-96FD267526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CD4C93-AAB5-E04D-B81C-C76EE1FEB4D3}"/>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8" name="Footer Placeholder 7">
            <a:extLst>
              <a:ext uri="{FF2B5EF4-FFF2-40B4-BE49-F238E27FC236}">
                <a16:creationId xmlns:a16="http://schemas.microsoft.com/office/drawing/2014/main" id="{AA866A03-B9E4-7947-92FC-4B064B736EB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C737CC8-799C-374F-B82C-489A92229EA4}"/>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3525877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A30C-F591-5347-B6F9-C5E01FA8CFB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BF655D3-63A1-644D-9C1C-41C7CF432876}"/>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4" name="Footer Placeholder 3">
            <a:extLst>
              <a:ext uri="{FF2B5EF4-FFF2-40B4-BE49-F238E27FC236}">
                <a16:creationId xmlns:a16="http://schemas.microsoft.com/office/drawing/2014/main" id="{9C13C141-35E3-D747-AF09-BD46453C1F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275F0DC-1AE9-C646-874B-1C274900196A}"/>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2607729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B770EA-468C-4840-BC15-BA646F6BA4F1}"/>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3" name="Footer Placeholder 2">
            <a:extLst>
              <a:ext uri="{FF2B5EF4-FFF2-40B4-BE49-F238E27FC236}">
                <a16:creationId xmlns:a16="http://schemas.microsoft.com/office/drawing/2014/main" id="{7D924FD3-1384-F947-B021-51AFD02A0D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DF6425A-BE5B-1D4D-A3AA-EEF376733093}"/>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24588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F888B-DA4E-D347-A3FA-7421F592FF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E3E20C-4B53-5746-96F6-76C97152DE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68592-0590-9643-9D54-385DDF474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867A5D-FFE4-8444-985B-4F3401A11F28}"/>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6" name="Footer Placeholder 5">
            <a:extLst>
              <a:ext uri="{FF2B5EF4-FFF2-40B4-BE49-F238E27FC236}">
                <a16:creationId xmlns:a16="http://schemas.microsoft.com/office/drawing/2014/main" id="{242F0E8D-CA83-9542-9BC9-210D1FE6E5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85A901-E816-7741-9554-68C28B7E5CC6}"/>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1559749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03936-F306-8B4E-9FEF-3A1D9044F3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64AC6CD-B9BB-E742-8942-4E41239BE0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BCBB6B-B0BB-084E-B83A-AECA4F2032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AB444F-8C1F-E64A-98EA-F3951413226D}"/>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6" name="Footer Placeholder 5">
            <a:extLst>
              <a:ext uri="{FF2B5EF4-FFF2-40B4-BE49-F238E27FC236}">
                <a16:creationId xmlns:a16="http://schemas.microsoft.com/office/drawing/2014/main" id="{F65E00C0-D4DC-884D-8BC6-2A5C04BEE3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4CFCBD-D4DE-6143-9B3A-F2633EACDAC5}"/>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457328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6E60F-DCDE-0344-BB5E-7629A8BC36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CCE2FA-5C7D-DC4D-A915-95AC9795A5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0C7C0F-F4C1-724A-AA50-15505A14FDDD}"/>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12353269-A601-344E-8EFA-193A42469F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02B8CA-4AEB-2042-9BD4-A7860E2A8E6C}"/>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104993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B9B255-6CA0-0F44-83D8-AEC3364EFB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2BC039-3CE0-564A-AF1C-1604B8BE18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02EDBC-CD25-0145-9130-70664AD4DBAF}"/>
              </a:ext>
            </a:extLst>
          </p:cNvPr>
          <p:cNvSpPr>
            <a:spLocks noGrp="1"/>
          </p:cNvSpPr>
          <p:nvPr>
            <p:ph type="dt" sz="half" idx="10"/>
          </p:nvPr>
        </p:nvSpPr>
        <p:spPr/>
        <p:txBody>
          <a:body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AE5E1A8A-1225-384D-A2B6-8B091C4EF6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97BE54-4F76-9E42-B871-BD153283F04F}"/>
              </a:ext>
            </a:extLst>
          </p:cNvPr>
          <p:cNvSpPr>
            <a:spLocks noGrp="1"/>
          </p:cNvSpPr>
          <p:nvPr>
            <p:ph type="sldNum" sz="quarter" idx="12"/>
          </p:nvPr>
        </p:nvSpPr>
        <p:spPr/>
        <p:txBody>
          <a:bodyPr/>
          <a:lstStyle/>
          <a:p>
            <a:fld id="{C592BBFC-ADD7-374C-AC29-35BB7DD10450}" type="slidenum">
              <a:rPr lang="en-US" smtClean="0"/>
              <a:t>‹#›</a:t>
            </a:fld>
            <a:endParaRPr lang="en-US"/>
          </a:p>
        </p:txBody>
      </p:sp>
    </p:spTree>
    <p:extLst>
      <p:ext uri="{BB962C8B-B14F-4D97-AF65-F5344CB8AC3E}">
        <p14:creationId xmlns:p14="http://schemas.microsoft.com/office/powerpoint/2010/main" val="996013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BA450C-C3B7-FC4E-934E-573A2EFAD7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5C427E-7943-FE4E-93B1-63DDD9152D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9A334-D2BF-724B-B4E5-7B884F578F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D7BD94-FE82-C24E-8EC1-787510527E04}" type="datetimeFigureOut">
              <a:rPr lang="en-US" smtClean="0"/>
              <a:t>3/14/22</a:t>
            </a:fld>
            <a:endParaRPr lang="en-US"/>
          </a:p>
        </p:txBody>
      </p:sp>
      <p:sp>
        <p:nvSpPr>
          <p:cNvPr id="5" name="Footer Placeholder 4">
            <a:extLst>
              <a:ext uri="{FF2B5EF4-FFF2-40B4-BE49-F238E27FC236}">
                <a16:creationId xmlns:a16="http://schemas.microsoft.com/office/drawing/2014/main" id="{541E1377-E2DF-644D-AB7C-6438393F75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F703E2F-2590-8343-BD06-DC088CF824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2BBFC-ADD7-374C-AC29-35BB7DD10450}" type="slidenum">
              <a:rPr lang="en-US" smtClean="0"/>
              <a:t>‹#›</a:t>
            </a:fld>
            <a:endParaRPr lang="en-US"/>
          </a:p>
        </p:txBody>
      </p:sp>
    </p:spTree>
    <p:extLst>
      <p:ext uri="{BB962C8B-B14F-4D97-AF65-F5344CB8AC3E}">
        <p14:creationId xmlns:p14="http://schemas.microsoft.com/office/powerpoint/2010/main" val="11097291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C98E91F-86AB-2E40-B913-174773EE432B}"/>
              </a:ext>
            </a:extLst>
          </p:cNvPr>
          <p:cNvSpPr>
            <a:spLocks noGrp="1"/>
          </p:cNvSpPr>
          <p:nvPr>
            <p:ph type="subTitle" idx="1"/>
          </p:nvPr>
        </p:nvSpPr>
        <p:spPr>
          <a:xfrm>
            <a:off x="1676402" y="3556318"/>
            <a:ext cx="9144000" cy="1655762"/>
          </a:xfrm>
        </p:spPr>
        <p:txBody>
          <a:bodyPr>
            <a:normAutofit/>
          </a:bodyPr>
          <a:lstStyle/>
          <a:p>
            <a:r>
              <a:rPr lang="en-US" sz="4400" b="1" dirty="0">
                <a:ln w="22225">
                  <a:solidFill>
                    <a:schemeClr val="accent2"/>
                  </a:solidFill>
                  <a:prstDash val="solid"/>
                </a:ln>
                <a:solidFill>
                  <a:schemeClr val="accent2">
                    <a:lumMod val="40000"/>
                    <a:lumOff val="60000"/>
                  </a:schemeClr>
                </a:solidFill>
              </a:rPr>
              <a:t>By </a:t>
            </a:r>
            <a:r>
              <a:rPr lang="en-US" sz="4400" b="1" dirty="0" err="1">
                <a:ln w="22225">
                  <a:solidFill>
                    <a:schemeClr val="accent2"/>
                  </a:solidFill>
                  <a:prstDash val="solid"/>
                </a:ln>
                <a:solidFill>
                  <a:schemeClr val="accent2">
                    <a:lumMod val="40000"/>
                    <a:lumOff val="60000"/>
                  </a:schemeClr>
                </a:solidFill>
              </a:rPr>
              <a:t>Teleri</a:t>
            </a:r>
            <a:r>
              <a:rPr lang="en-US" sz="4400" b="1" dirty="0">
                <a:ln w="22225">
                  <a:solidFill>
                    <a:schemeClr val="accent2"/>
                  </a:solidFill>
                  <a:prstDash val="solid"/>
                </a:ln>
                <a:solidFill>
                  <a:schemeClr val="accent2">
                    <a:lumMod val="40000"/>
                    <a:lumOff val="60000"/>
                  </a:schemeClr>
                </a:solidFill>
              </a:rPr>
              <a:t> Lamb </a:t>
            </a:r>
          </a:p>
        </p:txBody>
      </p:sp>
      <p:sp>
        <p:nvSpPr>
          <p:cNvPr id="4" name="Rectangle 3">
            <a:extLst>
              <a:ext uri="{FF2B5EF4-FFF2-40B4-BE49-F238E27FC236}">
                <a16:creationId xmlns:a16="http://schemas.microsoft.com/office/drawing/2014/main" id="{9E17B3B2-8597-AE4C-83E3-73BEC0CCD5D4}"/>
              </a:ext>
            </a:extLst>
          </p:cNvPr>
          <p:cNvSpPr/>
          <p:nvPr/>
        </p:nvSpPr>
        <p:spPr>
          <a:xfrm>
            <a:off x="2791366" y="1778615"/>
            <a:ext cx="6914072" cy="1323439"/>
          </a:xfrm>
          <a:prstGeom prst="rect">
            <a:avLst/>
          </a:prstGeom>
          <a:noFill/>
        </p:spPr>
        <p:txBody>
          <a:bodyPr wrap="none" lIns="91440" tIns="45720" rIns="91440" bIns="45720">
            <a:spAutoFit/>
          </a:bodyPr>
          <a:lstStyle/>
          <a:p>
            <a:pPr algn="ctr"/>
            <a:r>
              <a:rPr lang="en-US" sz="8000" b="1" cap="none" spc="0" dirty="0">
                <a:ln w="22225">
                  <a:solidFill>
                    <a:schemeClr val="accent2"/>
                  </a:solidFill>
                  <a:prstDash val="solid"/>
                </a:ln>
                <a:solidFill>
                  <a:schemeClr val="accent2">
                    <a:lumMod val="40000"/>
                    <a:lumOff val="60000"/>
                  </a:schemeClr>
                </a:solidFill>
                <a:effectLst/>
              </a:rPr>
              <a:t>Design Thinking</a:t>
            </a:r>
          </a:p>
        </p:txBody>
      </p:sp>
      <p:pic>
        <p:nvPicPr>
          <p:cNvPr id="6" name="Video 5">
            <a:hlinkClick r:id="" action="ppaction://media"/>
            <a:extLst>
              <a:ext uri="{FF2B5EF4-FFF2-40B4-BE49-F238E27FC236}">
                <a16:creationId xmlns:a16="http://schemas.microsoft.com/office/drawing/2014/main" id="{577874EF-5D52-ED46-8484-38C1EA6B20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726477657"/>
      </p:ext>
    </p:extLst>
  </p:cSld>
  <p:clrMapOvr>
    <a:masterClrMapping/>
  </p:clrMapOvr>
  <mc:AlternateContent xmlns:mc="http://schemas.openxmlformats.org/markup-compatibility/2006">
    <mc:Choice xmlns:p14="http://schemas.microsoft.com/office/powerpoint/2010/main" Requires="p14">
      <p:transition spd="slow" p14:dur="2000" advTm="7789"/>
    </mc:Choice>
    <mc:Fallback>
      <p:transition spd="slow" advTm="7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173979-D20A-724B-AC09-43CCE86942AF}"/>
              </a:ext>
            </a:extLst>
          </p:cNvPr>
          <p:cNvSpPr>
            <a:spLocks noGrp="1"/>
          </p:cNvSpPr>
          <p:nvPr>
            <p:ph idx="1"/>
          </p:nvPr>
        </p:nvSpPr>
        <p:spPr/>
        <p:txBody>
          <a:bodyPr>
            <a:normAutofit/>
          </a:bodyPr>
          <a:lstStyle/>
          <a:p>
            <a:r>
              <a:rPr lang="en-US" sz="2400" dirty="0"/>
              <a:t>Design thinking is a problem-solving method that </a:t>
            </a:r>
            <a:r>
              <a:rPr lang="en-US" sz="2400" dirty="0" err="1"/>
              <a:t>prioritises</a:t>
            </a:r>
            <a:r>
              <a:rPr lang="en-US" sz="2400" dirty="0"/>
              <a:t> the demands of the customer above anything else, this is essential in business because it ensures that the customer is being looked after and respected.</a:t>
            </a:r>
          </a:p>
          <a:p>
            <a:r>
              <a:rPr lang="en-US" sz="2400" dirty="0"/>
              <a:t>It's also focused on empathically observing how individuals interact with their surroundings and developing unique solutions through an iterative, hands-on approach.</a:t>
            </a:r>
          </a:p>
          <a:p>
            <a:r>
              <a:rPr lang="en-US" sz="2400" dirty="0"/>
              <a:t>Design thinking enables businesses to prepare solutions for any difficulties that have a negative impact on their success. As a result, the firm will be successful, allowing them to raise their revenues.</a:t>
            </a:r>
          </a:p>
        </p:txBody>
      </p:sp>
      <p:sp>
        <p:nvSpPr>
          <p:cNvPr id="4" name="Rectangle 3">
            <a:extLst>
              <a:ext uri="{FF2B5EF4-FFF2-40B4-BE49-F238E27FC236}">
                <a16:creationId xmlns:a16="http://schemas.microsoft.com/office/drawing/2014/main" id="{63402C9E-0062-BA4E-8E41-71F32569D75B}"/>
              </a:ext>
            </a:extLst>
          </p:cNvPr>
          <p:cNvSpPr/>
          <p:nvPr/>
        </p:nvSpPr>
        <p:spPr>
          <a:xfrm>
            <a:off x="2402520" y="528935"/>
            <a:ext cx="7386959" cy="923330"/>
          </a:xfrm>
          <a:prstGeom prst="rect">
            <a:avLst/>
          </a:prstGeom>
          <a:solidFill>
            <a:srgbClr val="00B0F0"/>
          </a:solid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What is Design Thinking?</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8" name="Video 7">
            <a:hlinkClick r:id="" action="ppaction://media"/>
            <a:extLst>
              <a:ext uri="{FF2B5EF4-FFF2-40B4-BE49-F238E27FC236}">
                <a16:creationId xmlns:a16="http://schemas.microsoft.com/office/drawing/2014/main" id="{B20368CF-4EC6-9C40-983C-B54719B7D4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686118835"/>
      </p:ext>
    </p:extLst>
  </p:cSld>
  <p:clrMapOvr>
    <a:masterClrMapping/>
  </p:clrMapOvr>
  <mc:AlternateContent xmlns:mc="http://schemas.openxmlformats.org/markup-compatibility/2006">
    <mc:Choice xmlns:p14="http://schemas.microsoft.com/office/powerpoint/2010/main" Requires="p14">
      <p:transition spd="slow" p14:dur="2000" advTm="33913"/>
    </mc:Choice>
    <mc:Fallback>
      <p:transition spd="slow" advTm="33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6A5C9AB-75D6-9541-B2D7-8B2B38FDE2BF}"/>
              </a:ext>
            </a:extLst>
          </p:cNvPr>
          <p:cNvSpPr/>
          <p:nvPr/>
        </p:nvSpPr>
        <p:spPr>
          <a:xfrm>
            <a:off x="1895817" y="198120"/>
            <a:ext cx="8659999" cy="923330"/>
          </a:xfrm>
          <a:prstGeom prst="rect">
            <a:avLst/>
          </a:prstGeom>
          <a:solidFill>
            <a:srgbClr val="00B0F0"/>
          </a:solid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How is Design Thinking used?</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1026" name="Picture 2" descr="Design Thinking as a Strategy for Business Innovation | EU Business School">
            <a:extLst>
              <a:ext uri="{FF2B5EF4-FFF2-40B4-BE49-F238E27FC236}">
                <a16:creationId xmlns:a16="http://schemas.microsoft.com/office/drawing/2014/main" id="{32974044-663B-714B-8EF2-2AE51AFE948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228368" y="1452265"/>
            <a:ext cx="7994899" cy="5207615"/>
          </a:xfrm>
          <a:prstGeom prst="rect">
            <a:avLst/>
          </a:prstGeom>
          <a:noFill/>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BF0A041D-A540-5A4C-A1D5-D8C343C973A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678816032"/>
      </p:ext>
    </p:extLst>
  </p:cSld>
  <p:clrMapOvr>
    <a:masterClrMapping/>
  </p:clrMapOvr>
  <mc:AlternateContent xmlns:mc="http://schemas.openxmlformats.org/markup-compatibility/2006">
    <mc:Choice xmlns:p14="http://schemas.microsoft.com/office/powerpoint/2010/main" Requires="p14">
      <p:transition spd="slow" p14:dur="2000" advTm="17999"/>
    </mc:Choice>
    <mc:Fallback>
      <p:transition spd="slow" advTm="17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2EC9C4-730C-5E46-99AE-A4B473DA9F06}"/>
              </a:ext>
            </a:extLst>
          </p:cNvPr>
          <p:cNvSpPr>
            <a:spLocks noGrp="1"/>
          </p:cNvSpPr>
          <p:nvPr>
            <p:ph idx="1"/>
          </p:nvPr>
        </p:nvSpPr>
        <p:spPr>
          <a:xfrm>
            <a:off x="838200" y="243840"/>
            <a:ext cx="10515600" cy="5933123"/>
          </a:xfrm>
        </p:spPr>
        <p:txBody>
          <a:bodyPr>
            <a:normAutofit fontScale="92500" lnSpcReduction="10000"/>
          </a:bodyPr>
          <a:lstStyle/>
          <a:p>
            <a:pPr marL="0" indent="0">
              <a:buNone/>
            </a:pPr>
            <a:r>
              <a:rPr lang="en-US" b="1" u="sng" dirty="0"/>
              <a:t>There are 5 stages to Design Thinking these are;</a:t>
            </a:r>
          </a:p>
          <a:p>
            <a:pPr marL="514350" indent="-514350">
              <a:buFont typeface="+mj-lt"/>
              <a:buAutoNum type="arabicPeriod"/>
            </a:pPr>
            <a:r>
              <a:rPr lang="en-US" sz="2000" b="1" u="sng" dirty="0">
                <a:solidFill>
                  <a:srgbClr val="00B0F0"/>
                </a:solidFill>
              </a:rPr>
              <a:t>Empathise </a:t>
            </a:r>
            <a:r>
              <a:rPr lang="en-US" sz="2000" dirty="0"/>
              <a:t>this is the first step to Design Thinking. This entails acquiring a compassionate knowledge of the problem that must be solved. The company or individual will consider the user's requirements and design a solution around them. Empathy is crucial to a human-centered design since it considers other people's perspectives rather than your own. </a:t>
            </a:r>
          </a:p>
          <a:p>
            <a:pPr marL="514350" indent="-514350">
              <a:buFont typeface="+mj-lt"/>
              <a:buAutoNum type="arabicPeriod"/>
            </a:pPr>
            <a:r>
              <a:rPr lang="en-US" sz="2000" b="1" u="sng" dirty="0">
                <a:solidFill>
                  <a:srgbClr val="00B0F0"/>
                </a:solidFill>
              </a:rPr>
              <a:t>Define</a:t>
            </a:r>
            <a:r>
              <a:rPr lang="en-US" sz="2000" dirty="0"/>
              <a:t> this is the second step in Design Thinking. This stage is where you put all of the information you gathered in the first stage together. Then you </a:t>
            </a:r>
            <a:r>
              <a:rPr lang="en-US" sz="2000" dirty="0" err="1"/>
              <a:t>analyse</a:t>
            </a:r>
            <a:r>
              <a:rPr lang="en-US" sz="2000" dirty="0"/>
              <a:t> and </a:t>
            </a:r>
            <a:r>
              <a:rPr lang="en-US" sz="2000" dirty="0" err="1"/>
              <a:t>synthesise</a:t>
            </a:r>
            <a:r>
              <a:rPr lang="en-US" sz="2000" dirty="0"/>
              <a:t> your findings to define the fundamental issues you and your team have uncovered. Problem statements are the names given to these definitions. This stage is critical since it allows a company to focus on the core problem and what can be done to fix it.</a:t>
            </a:r>
          </a:p>
          <a:p>
            <a:pPr marL="514350" indent="-514350">
              <a:buFont typeface="+mj-lt"/>
              <a:buAutoNum type="arabicPeriod"/>
            </a:pPr>
            <a:r>
              <a:rPr lang="en-US" sz="2000" b="1" u="sng" dirty="0">
                <a:solidFill>
                  <a:srgbClr val="00B0F0"/>
                </a:solidFill>
              </a:rPr>
              <a:t>Ideate</a:t>
            </a:r>
            <a:r>
              <a:rPr lang="en-US" sz="2000" dirty="0"/>
              <a:t> this is the third step in Design Thinking. This level allows you to draw on the firm foundation of information gained in the previous two phases. This implies you can explore for new ways to look at the problem and produce creative solutions to the problem statement you've produced. In this stage, brainstorming is quite beneficial.</a:t>
            </a:r>
            <a:endParaRPr lang="en-US" sz="2000" b="1" u="sng" dirty="0">
              <a:solidFill>
                <a:srgbClr val="00B0F0"/>
              </a:solidFill>
            </a:endParaRPr>
          </a:p>
          <a:p>
            <a:pPr marL="514350" indent="-514350">
              <a:buFont typeface="+mj-lt"/>
              <a:buAutoNum type="arabicPeriod"/>
            </a:pPr>
            <a:r>
              <a:rPr lang="en-US" sz="2000" b="1" u="sng" dirty="0">
                <a:solidFill>
                  <a:srgbClr val="00B0F0"/>
                </a:solidFill>
              </a:rPr>
              <a:t>Prototype</a:t>
            </a:r>
            <a:r>
              <a:rPr lang="en-US" sz="2000" dirty="0"/>
              <a:t> this is the fourth step in Design Thinking. During this stage, the company will try to figure out the best solution for each problem that has been discovered. The company will make some low-cost, scaled-down copies of the product to test the concepts that have been produced. This might be as simple as prototyping on paper.</a:t>
            </a:r>
          </a:p>
          <a:p>
            <a:pPr marL="514350" indent="-514350">
              <a:buFont typeface="+mj-lt"/>
              <a:buAutoNum type="arabicPeriod"/>
            </a:pPr>
            <a:r>
              <a:rPr lang="en-US" sz="2000" b="1" u="sng" dirty="0">
                <a:solidFill>
                  <a:srgbClr val="00B0F0"/>
                </a:solidFill>
              </a:rPr>
              <a:t>Test</a:t>
            </a:r>
            <a:r>
              <a:rPr lang="en-US" sz="2000" dirty="0"/>
              <a:t> this is the fifth step in Design Thinking. Once the prototypes have been tested, the results will be used to redefine one or more more challenges. They can then go back to earlier stages of the Design Thinking process and make more iterations, changes, and enhancements. </a:t>
            </a:r>
            <a:endParaRPr lang="en-US" sz="2000" b="1" u="sng" dirty="0">
              <a:solidFill>
                <a:srgbClr val="00B0F0"/>
              </a:solidFill>
            </a:endParaRPr>
          </a:p>
          <a:p>
            <a:pPr marL="0" indent="0">
              <a:buNone/>
            </a:pPr>
            <a:endParaRPr lang="en-US" b="1" u="sng" dirty="0"/>
          </a:p>
        </p:txBody>
      </p:sp>
      <p:pic>
        <p:nvPicPr>
          <p:cNvPr id="6" name="Video 5">
            <a:hlinkClick r:id="" action="ppaction://media"/>
            <a:extLst>
              <a:ext uri="{FF2B5EF4-FFF2-40B4-BE49-F238E27FC236}">
                <a16:creationId xmlns:a16="http://schemas.microsoft.com/office/drawing/2014/main" id="{D9C000EA-28A4-CB42-8B21-AFD2F498171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657659856"/>
      </p:ext>
    </p:extLst>
  </p:cSld>
  <p:clrMapOvr>
    <a:masterClrMapping/>
  </p:clrMapOvr>
  <mc:AlternateContent xmlns:mc="http://schemas.openxmlformats.org/markup-compatibility/2006">
    <mc:Choice xmlns:p14="http://schemas.microsoft.com/office/powerpoint/2010/main" Requires="p14">
      <p:transition spd="slow" p14:dur="2000" advTm="135715"/>
    </mc:Choice>
    <mc:Fallback>
      <p:transition spd="slow" advTm="135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3769</TotalTime>
  <Words>437</Words>
  <Application>Microsoft Macintosh PowerPoint</Application>
  <PresentationFormat>Widescreen</PresentationFormat>
  <Paragraphs>13</Paragraphs>
  <Slides>4</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Teleri Lamb</dc:creator>
  <cp:keywords/>
  <dc:description/>
  <cp:lastModifiedBy>Teleri Lamb</cp:lastModifiedBy>
  <cp:revision>1</cp:revision>
  <dcterms:created xsi:type="dcterms:W3CDTF">2022-03-14T20:23:21Z</dcterms:created>
  <dcterms:modified xsi:type="dcterms:W3CDTF">2022-03-17T11:12:31Z</dcterms:modified>
  <cp:category/>
</cp:coreProperties>
</file>