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309" r:id="rId2"/>
    <p:sldId id="285" r:id="rId3"/>
    <p:sldId id="286" r:id="rId4"/>
    <p:sldId id="305" r:id="rId5"/>
    <p:sldId id="303" r:id="rId6"/>
    <p:sldId id="306" r:id="rId7"/>
    <p:sldId id="307" r:id="rId8"/>
    <p:sldId id="290" r:id="rId9"/>
    <p:sldId id="293" r:id="rId10"/>
    <p:sldId id="295" r:id="rId11"/>
    <p:sldId id="294" r:id="rId12"/>
    <p:sldId id="300" r:id="rId13"/>
    <p:sldId id="299" r:id="rId14"/>
    <p:sldId id="301" r:id="rId15"/>
    <p:sldId id="268" r:id="rId16"/>
    <p:sldId id="277" r:id="rId17"/>
    <p:sldId id="284" r:id="rId18"/>
  </p:sldIdLst>
  <p:sldSz cx="9144000" cy="6858000" type="screen4x3"/>
  <p:notesSz cx="7086600" cy="9372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0120FF7-4926-4A7C-A9DA-6900B29891C7}">
          <p14:sldIdLst>
            <p14:sldId id="309"/>
            <p14:sldId id="285"/>
            <p14:sldId id="286"/>
            <p14:sldId id="305"/>
            <p14:sldId id="303"/>
            <p14:sldId id="306"/>
            <p14:sldId id="307"/>
            <p14:sldId id="290"/>
            <p14:sldId id="293"/>
            <p14:sldId id="295"/>
            <p14:sldId id="294"/>
            <p14:sldId id="300"/>
            <p14:sldId id="299"/>
            <p14:sldId id="301"/>
            <p14:sldId id="268"/>
            <p14:sldId id="277"/>
            <p14:sldId id="284"/>
          </p14:sldIdLst>
        </p14:section>
        <p14:section name="Untitled Section" id="{2D728927-CE11-4D79-AFAE-03C55C82A31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3"/>
  </p:normalViewPr>
  <p:slideViewPr>
    <p:cSldViewPr>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070533" cy="46863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4014431" y="1"/>
            <a:ext cx="3070533" cy="468630"/>
          </a:xfrm>
          <a:prstGeom prst="rect">
            <a:avLst/>
          </a:prstGeom>
        </p:spPr>
        <p:txBody>
          <a:bodyPr vert="horz" lIns="91440" tIns="45720" rIns="91440" bIns="45720" rtlCol="0"/>
          <a:lstStyle>
            <a:lvl1pPr algn="r">
              <a:defRPr sz="1200"/>
            </a:lvl1pPr>
          </a:lstStyle>
          <a:p>
            <a:fld id="{A614F35B-952E-4AE7-B1E6-A421CFBD70C1}" type="datetimeFigureOut">
              <a:rPr lang="en-US" smtClean="0"/>
              <a:pPr/>
              <a:t>2/28/2019</a:t>
            </a:fld>
            <a:endParaRPr lang="en-GB"/>
          </a:p>
        </p:txBody>
      </p:sp>
      <p:sp>
        <p:nvSpPr>
          <p:cNvPr id="4" name="Footer Placeholder 3"/>
          <p:cNvSpPr>
            <a:spLocks noGrp="1"/>
          </p:cNvSpPr>
          <p:nvPr>
            <p:ph type="ftr" sz="quarter" idx="2"/>
          </p:nvPr>
        </p:nvSpPr>
        <p:spPr>
          <a:xfrm>
            <a:off x="0" y="8902483"/>
            <a:ext cx="3070533" cy="46863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4014431" y="8902483"/>
            <a:ext cx="3070533" cy="468630"/>
          </a:xfrm>
          <a:prstGeom prst="rect">
            <a:avLst/>
          </a:prstGeom>
        </p:spPr>
        <p:txBody>
          <a:bodyPr vert="horz" lIns="91440" tIns="45720" rIns="91440" bIns="45720" rtlCol="0" anchor="b"/>
          <a:lstStyle>
            <a:lvl1pPr algn="r">
              <a:defRPr sz="1200"/>
            </a:lvl1pPr>
          </a:lstStyle>
          <a:p>
            <a:fld id="{2A54F87E-0FB8-4A57-BFDD-F6C8747DA0DF}" type="slidenum">
              <a:rPr lang="en-GB" smtClean="0"/>
              <a:pPr/>
              <a:t>‹#›</a:t>
            </a:fld>
            <a:endParaRPr lang="en-GB"/>
          </a:p>
        </p:txBody>
      </p:sp>
    </p:spTree>
    <p:extLst>
      <p:ext uri="{BB962C8B-B14F-4D97-AF65-F5344CB8AC3E}">
        <p14:creationId xmlns:p14="http://schemas.microsoft.com/office/powerpoint/2010/main" val="41545509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0860" cy="468630"/>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idx="1"/>
          </p:nvPr>
        </p:nvSpPr>
        <p:spPr>
          <a:xfrm>
            <a:off x="4014101" y="1"/>
            <a:ext cx="3070860" cy="468630"/>
          </a:xfrm>
          <a:prstGeom prst="rect">
            <a:avLst/>
          </a:prstGeom>
        </p:spPr>
        <p:txBody>
          <a:bodyPr vert="horz" lIns="96442" tIns="48221" rIns="96442" bIns="48221" rtlCol="0"/>
          <a:lstStyle>
            <a:lvl1pPr algn="r">
              <a:defRPr sz="1300"/>
            </a:lvl1pPr>
          </a:lstStyle>
          <a:p>
            <a:fld id="{33A37E95-241E-4464-A99C-0EF65625C77F}" type="datetimeFigureOut">
              <a:rPr lang="en-US" smtClean="0"/>
              <a:pPr/>
              <a:t>2/28/2019</a:t>
            </a:fld>
            <a:endParaRPr lang="en-GB"/>
          </a:p>
        </p:txBody>
      </p:sp>
      <p:sp>
        <p:nvSpPr>
          <p:cNvPr id="4" name="Slide Image Placeholder 3"/>
          <p:cNvSpPr>
            <a:spLocks noGrp="1" noRot="1" noChangeAspect="1"/>
          </p:cNvSpPr>
          <p:nvPr>
            <p:ph type="sldImg" idx="2"/>
          </p:nvPr>
        </p:nvSpPr>
        <p:spPr>
          <a:xfrm>
            <a:off x="1200150" y="703263"/>
            <a:ext cx="4686300" cy="3514725"/>
          </a:xfrm>
          <a:prstGeom prst="rect">
            <a:avLst/>
          </a:prstGeom>
          <a:noFill/>
          <a:ln w="12700">
            <a:solidFill>
              <a:prstClr val="black"/>
            </a:solidFill>
          </a:ln>
        </p:spPr>
        <p:txBody>
          <a:bodyPr vert="horz" lIns="96442" tIns="48221" rIns="96442" bIns="48221" rtlCol="0" anchor="ctr"/>
          <a:lstStyle/>
          <a:p>
            <a:endParaRPr lang="en-GB"/>
          </a:p>
        </p:txBody>
      </p:sp>
      <p:sp>
        <p:nvSpPr>
          <p:cNvPr id="5" name="Notes Placeholder 4"/>
          <p:cNvSpPr>
            <a:spLocks noGrp="1"/>
          </p:cNvSpPr>
          <p:nvPr>
            <p:ph type="body" sz="quarter" idx="3"/>
          </p:nvPr>
        </p:nvSpPr>
        <p:spPr>
          <a:xfrm>
            <a:off x="708660" y="4451986"/>
            <a:ext cx="5669280" cy="4217670"/>
          </a:xfrm>
          <a:prstGeom prst="rect">
            <a:avLst/>
          </a:prstGeom>
        </p:spPr>
        <p:txBody>
          <a:bodyPr vert="horz" lIns="96442" tIns="48221" rIns="96442" bIns="4822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8902343"/>
            <a:ext cx="3070860" cy="468630"/>
          </a:xfrm>
          <a:prstGeom prst="rect">
            <a:avLst/>
          </a:prstGeom>
        </p:spPr>
        <p:txBody>
          <a:bodyPr vert="horz" lIns="96442" tIns="48221" rIns="96442" bIns="48221" rtlCol="0" anchor="b"/>
          <a:lstStyle>
            <a:lvl1pPr algn="l">
              <a:defRPr sz="1300"/>
            </a:lvl1pPr>
          </a:lstStyle>
          <a:p>
            <a:endParaRPr lang="en-GB"/>
          </a:p>
        </p:txBody>
      </p:sp>
      <p:sp>
        <p:nvSpPr>
          <p:cNvPr id="7" name="Slide Number Placeholder 6"/>
          <p:cNvSpPr>
            <a:spLocks noGrp="1"/>
          </p:cNvSpPr>
          <p:nvPr>
            <p:ph type="sldNum" sz="quarter" idx="5"/>
          </p:nvPr>
        </p:nvSpPr>
        <p:spPr>
          <a:xfrm>
            <a:off x="4014101" y="8902343"/>
            <a:ext cx="3070860" cy="468630"/>
          </a:xfrm>
          <a:prstGeom prst="rect">
            <a:avLst/>
          </a:prstGeom>
        </p:spPr>
        <p:txBody>
          <a:bodyPr vert="horz" lIns="96442" tIns="48221" rIns="96442" bIns="48221" rtlCol="0" anchor="b"/>
          <a:lstStyle>
            <a:lvl1pPr algn="r">
              <a:defRPr sz="1300"/>
            </a:lvl1pPr>
          </a:lstStyle>
          <a:p>
            <a:fld id="{B3F3B833-1651-4730-B6C1-8C478754BAB5}" type="slidenum">
              <a:rPr lang="en-GB" smtClean="0"/>
              <a:pPr/>
              <a:t>‹#›</a:t>
            </a:fld>
            <a:endParaRPr lang="en-GB"/>
          </a:p>
        </p:txBody>
      </p:sp>
    </p:spTree>
    <p:extLst>
      <p:ext uri="{BB962C8B-B14F-4D97-AF65-F5344CB8AC3E}">
        <p14:creationId xmlns:p14="http://schemas.microsoft.com/office/powerpoint/2010/main" val="3349235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Rot="1" noChangeAspect="1" noChangeArrowheads="1" noTextEdit="1"/>
          </p:cNvSpPr>
          <p:nvPr>
            <p:ph type="sldImg"/>
          </p:nvPr>
        </p:nvSpPr>
        <p:spPr>
          <a:ln/>
        </p:spPr>
      </p:sp>
      <p:sp>
        <p:nvSpPr>
          <p:cNvPr id="17410" name="Rectangle 3"/>
          <p:cNvSpPr>
            <a:spLocks noGrp="1" noChangeArrowheads="1"/>
          </p:cNvSpPr>
          <p:nvPr>
            <p:ph type="body" idx="1"/>
          </p:nvPr>
        </p:nvSpPr>
        <p:spPr>
          <a:noFill/>
          <a:ln/>
        </p:spPr>
        <p:txBody>
          <a:bodyPr/>
          <a:lstStyle/>
          <a:p>
            <a:pPr eaLnBrk="1" hangingPunct="1"/>
            <a:endParaRPr lang="en-GB" dirty="0"/>
          </a:p>
        </p:txBody>
      </p:sp>
      <p:sp>
        <p:nvSpPr>
          <p:cNvPr id="2" name="Date Placeholder 1"/>
          <p:cNvSpPr>
            <a:spLocks noGrp="1"/>
          </p:cNvSpPr>
          <p:nvPr>
            <p:ph type="dt" idx="10"/>
          </p:nvPr>
        </p:nvSpPr>
        <p:spPr/>
        <p:txBody>
          <a:bodyPr/>
          <a:lstStyle/>
          <a:p>
            <a:pPr>
              <a:defRPr/>
            </a:pPr>
            <a:endParaRPr lang="en-GB" dirty="0"/>
          </a:p>
        </p:txBody>
      </p:sp>
    </p:spTree>
    <p:extLst>
      <p:ext uri="{BB962C8B-B14F-4D97-AF65-F5344CB8AC3E}">
        <p14:creationId xmlns:p14="http://schemas.microsoft.com/office/powerpoint/2010/main" val="2404744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hemeOverride" Target="../theme/themeOverride1.xml"/><Relationship Id="rId5" Type="http://schemas.openxmlformats.org/officeDocument/2006/relationships/image" Target="../media/image3.emf"/><Relationship Id="rId4" Type="http://schemas.openxmlformats.org/officeDocument/2006/relationships/image" Target="../media/image2.emf"/></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E364E00-3796-4198-8B77-B1B2F8D897A7}" type="datetime1">
              <a:rPr lang="en-US" smtClean="0"/>
              <a:pPr/>
              <a:t>2/28/2019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908ECC20-E546-4E3B-89F6-D8745F40EF2F}" type="datetime1">
              <a:rPr lang="en-US" smtClean="0"/>
              <a:pPr/>
              <a:t>2/28/2019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67D16CE7-856F-4E1C-8A0B-918C7BBC0AA3}" type="datetime1">
              <a:rPr lang="en-US" smtClean="0"/>
              <a:pPr/>
              <a:t>2/28/2019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881BF8ED-FD45-43B0-8B33-1C3585894B07}" type="datetime1">
              <a:rPr lang="en-US" smtClean="0"/>
              <a:pPr/>
              <a:t>2/28/2019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5A4B0B2D-D20E-4020-A0E4-A57DBF51A491}" type="datetime1">
              <a:rPr lang="en-US" smtClean="0"/>
              <a:pPr/>
              <a:t>2/28/2019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749D797-E417-4642-8B58-E8ECA9D01DA6}" type="datetime1">
              <a:rPr lang="en-US" smtClean="0"/>
              <a:pPr/>
              <a:t>2/28/2019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DB3BD6B1-2339-45F3-A223-F4303A7B528D}" type="datetime1">
              <a:rPr lang="en-US" smtClean="0"/>
              <a:pPr/>
              <a:t>2/28/2019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FDD8909-7E2C-45C5-BB3F-14BF2D12D258}" type="datetime1">
              <a:rPr lang="en-US" smtClean="0"/>
              <a:pPr/>
              <a:t>2/28/2019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5BD14D5-4944-4444-8ABD-89DE1BCB2FCD}" type="datetime1">
              <a:rPr lang="en-US" smtClean="0"/>
              <a:pPr/>
              <a:t>2/28/2019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C8ECB-10E6-48D0-9121-452843E68D9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5" name="Picture 7" descr="The_Warwick_Uni_black.emf"/>
          <p:cNvPicPr>
            <a:picLocks noChangeAspect="1"/>
          </p:cNvPicPr>
          <p:nvPr/>
        </p:nvPicPr>
        <p:blipFill>
          <a:blip r:embed="rId4"/>
          <a:srcRect/>
          <a:stretch>
            <a:fillRect/>
          </a:stretch>
        </p:blipFill>
        <p:spPr bwMode="auto">
          <a:xfrm>
            <a:off x="7292975" y="6245225"/>
            <a:ext cx="1455738" cy="612775"/>
          </a:xfrm>
          <a:prstGeom prst="rect">
            <a:avLst/>
          </a:prstGeom>
          <a:noFill/>
          <a:ln w="9525">
            <a:noFill/>
            <a:miter lim="800000"/>
            <a:headEnd/>
            <a:tailEnd/>
          </a:ln>
        </p:spPr>
      </p:pic>
      <p:pic>
        <p:nvPicPr>
          <p:cNvPr id="6" name="Picture 8" descr="wbs_tab-logo_cmyk.emf"/>
          <p:cNvPicPr>
            <a:picLocks noChangeAspect="1"/>
          </p:cNvPicPr>
          <p:nvPr/>
        </p:nvPicPr>
        <p:blipFill>
          <a:blip r:embed="rId5"/>
          <a:srcRect/>
          <a:stretch>
            <a:fillRect/>
          </a:stretch>
        </p:blipFill>
        <p:spPr bwMode="auto">
          <a:xfrm>
            <a:off x="0" y="561975"/>
            <a:ext cx="914400" cy="1401763"/>
          </a:xfrm>
          <a:prstGeom prst="rect">
            <a:avLst/>
          </a:prstGeom>
          <a:noFill/>
          <a:ln w="9525">
            <a:noFill/>
            <a:miter lim="800000"/>
            <a:headEnd/>
            <a:tailEnd/>
          </a:ln>
        </p:spPr>
      </p:pic>
      <p:sp>
        <p:nvSpPr>
          <p:cNvPr id="9" name="Title 8"/>
          <p:cNvSpPr>
            <a:spLocks noGrp="1"/>
          </p:cNvSpPr>
          <p:nvPr>
            <p:ph type="ctrTitle"/>
          </p:nvPr>
        </p:nvSpPr>
        <p:spPr>
          <a:xfrm>
            <a:off x="1220400" y="1524000"/>
            <a:ext cx="6591000" cy="2225040"/>
          </a:xfrm>
        </p:spPr>
        <p:txBody>
          <a:bodyPr lIns="36000" anchor="b">
            <a:normAutofit/>
          </a:bodyPr>
          <a:lstStyle>
            <a:lvl1pPr algn="l">
              <a:defRPr lang="en-US" sz="4200" b="1" cap="none" baseline="0" dirty="0">
                <a:ln w="5000" cmpd="sng">
                  <a:solidFill>
                    <a:schemeClr val="tx2">
                      <a:alpha val="50000"/>
                    </a:schemeClr>
                  </a:solidFill>
                  <a:prstDash val="solid"/>
                </a:ln>
                <a:solidFill>
                  <a:schemeClr val="bg1"/>
                </a:solidFill>
                <a:effectLst/>
                <a:latin typeface="+mj-lt"/>
                <a:cs typeface="Arial"/>
              </a:defRPr>
            </a:lvl1pPr>
          </a:lstStyle>
          <a:p>
            <a:r>
              <a:rPr lang="en-US" dirty="0"/>
              <a:t>Click to edit Master title style</a:t>
            </a:r>
          </a:p>
        </p:txBody>
      </p:sp>
      <p:sp>
        <p:nvSpPr>
          <p:cNvPr id="17" name="Subtitle 16"/>
          <p:cNvSpPr>
            <a:spLocks noGrp="1"/>
          </p:cNvSpPr>
          <p:nvPr>
            <p:ph type="subTitle" idx="1"/>
          </p:nvPr>
        </p:nvSpPr>
        <p:spPr>
          <a:xfrm>
            <a:off x="1220400" y="3749040"/>
            <a:ext cx="6591000" cy="746760"/>
          </a:xfrm>
        </p:spPr>
        <p:txBody>
          <a:bodyPr lIns="72000" tIns="0" rIns="72000" bIns="0">
            <a:normAutofit/>
          </a:bodyPr>
          <a:lstStyle>
            <a:lvl1pPr marL="0" indent="0" algn="l">
              <a:buNone/>
              <a:defRPr sz="2100">
                <a:ln w="1270" cmpd="sng">
                  <a:solidFill>
                    <a:schemeClr val="tx2">
                      <a:alpha val="40000"/>
                    </a:schemeClr>
                  </a:solidFill>
                  <a:prstDash val="solid"/>
                </a:ln>
                <a:solidFill>
                  <a:schemeClr val="bg1"/>
                </a:solidFill>
                <a:effectLst/>
              </a:defRPr>
            </a:lvl1pPr>
            <a:lvl2pPr marL="478908" indent="0" algn="ctr">
              <a:buNone/>
            </a:lvl2pPr>
            <a:lvl3pPr marL="957816" indent="0" algn="ctr">
              <a:buNone/>
            </a:lvl3pPr>
            <a:lvl4pPr marL="1436724" indent="0" algn="ctr">
              <a:buNone/>
            </a:lvl4pPr>
            <a:lvl5pPr marL="1915631" indent="0" algn="ctr">
              <a:buNone/>
            </a:lvl5pPr>
            <a:lvl6pPr marL="2394539" indent="0" algn="ctr">
              <a:buNone/>
            </a:lvl6pPr>
            <a:lvl7pPr marL="2873447" indent="0" algn="ctr">
              <a:buNone/>
            </a:lvl7pPr>
            <a:lvl8pPr marL="3352355" indent="0" algn="ctr">
              <a:buNone/>
            </a:lvl8pPr>
            <a:lvl9pPr marL="3831263" indent="0" algn="ctr">
              <a:buNone/>
            </a:lvl9pPr>
          </a:lstStyle>
          <a:p>
            <a:r>
              <a:rPr lang="en-US"/>
              <a:t>Click to edit Master subtitle style</a:t>
            </a:r>
            <a:endParaRPr lang="en-GB" dirty="0"/>
          </a:p>
        </p:txBody>
      </p:sp>
      <p:sp>
        <p:nvSpPr>
          <p:cNvPr id="36" name="Content Placeholder 35"/>
          <p:cNvSpPr>
            <a:spLocks noGrp="1"/>
          </p:cNvSpPr>
          <p:nvPr>
            <p:ph sz="quarter" idx="13"/>
          </p:nvPr>
        </p:nvSpPr>
        <p:spPr>
          <a:xfrm>
            <a:off x="1220400" y="4800600"/>
            <a:ext cx="6591300" cy="1219200"/>
          </a:xfrm>
        </p:spPr>
        <p:txBody>
          <a:bodyPr>
            <a:noAutofit/>
          </a:bodyPr>
          <a:lstStyle>
            <a:lvl1pPr marL="0" indent="0">
              <a:buFontTx/>
              <a:buNone/>
              <a:defRPr sz="2100" baseline="0">
                <a:solidFill>
                  <a:schemeClr val="tx2"/>
                </a:solidFill>
              </a:defRPr>
            </a:lvl1pPr>
            <a:lvl2pPr marL="540000" indent="-457200">
              <a:buNone/>
              <a:defRPr sz="1800"/>
            </a:lvl2pPr>
          </a:lstStyle>
          <a:p>
            <a:pPr lvl="0"/>
            <a:r>
              <a:rPr lang="en-US"/>
              <a:t>Click to edit Master text styles</a:t>
            </a:r>
          </a:p>
        </p:txBody>
      </p:sp>
      <p:sp>
        <p:nvSpPr>
          <p:cNvPr id="7" name="Date Placeholder 26"/>
          <p:cNvSpPr>
            <a:spLocks noGrp="1"/>
          </p:cNvSpPr>
          <p:nvPr>
            <p:ph type="dt" sz="half" idx="14"/>
          </p:nvPr>
        </p:nvSpPr>
        <p:spPr/>
        <p:txBody>
          <a:bodyPr wrap="square" numCol="1" anchorCtr="0" compatLnSpc="1">
            <a:prstTxWarp prst="textNoShape">
              <a:avLst/>
            </a:prstTxWarp>
          </a:bodyPr>
          <a:lstStyle>
            <a:lvl1pPr>
              <a:defRPr smtClean="0"/>
            </a:lvl1pPr>
          </a:lstStyle>
          <a:p>
            <a:pPr>
              <a:defRPr/>
            </a:pPr>
            <a:fld id="{9CA27098-B3BE-442A-990D-B58CD2CE6E04}" type="datetime1">
              <a:rPr lang="en-GB" smtClean="0"/>
              <a:t>28/02/2019</a:t>
            </a:fld>
            <a:endParaRPr lang="en-GB" dirty="0"/>
          </a:p>
        </p:txBody>
      </p:sp>
    </p:spTree>
    <p:extLst>
      <p:ext uri="{BB962C8B-B14F-4D97-AF65-F5344CB8AC3E}">
        <p14:creationId xmlns:p14="http://schemas.microsoft.com/office/powerpoint/2010/main" val="577047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B0F0"/>
          </a:solidFill>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C8ECB-10E6-48D0-9121-452843E68D9F}" type="slidenum">
              <a:rPr lang="en-GB" smtClean="0"/>
              <a:pPr/>
              <a:t>‹#›</a:t>
            </a:fld>
            <a:endParaRPr lang="en-GB"/>
          </a:p>
        </p:txBody>
      </p:sp>
      <p:sp>
        <p:nvSpPr>
          <p:cNvPr id="7" name="TextBox 6"/>
          <p:cNvSpPr txBox="1"/>
          <p:nvPr userDrawn="1"/>
        </p:nvSpPr>
        <p:spPr>
          <a:xfrm>
            <a:off x="0" y="6581001"/>
            <a:ext cx="1075936" cy="246221"/>
          </a:xfrm>
          <a:prstGeom prst="rect">
            <a:avLst/>
          </a:prstGeom>
          <a:noFill/>
        </p:spPr>
        <p:txBody>
          <a:bodyPr wrap="none" rtlCol="0">
            <a:spAutoFit/>
          </a:bodyPr>
          <a:lstStyle/>
          <a:p>
            <a:r>
              <a:rPr lang="en-GB" sz="1000" b="1" dirty="0"/>
              <a:t>Dr. John W. Lang</a:t>
            </a: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bg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ohn.lang@wbs.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Text Box 5"/>
          <p:cNvSpPr txBox="1">
            <a:spLocks noChangeArrowheads="1"/>
          </p:cNvSpPr>
          <p:nvPr/>
        </p:nvSpPr>
        <p:spPr bwMode="auto">
          <a:xfrm>
            <a:off x="1270235" y="5229200"/>
            <a:ext cx="2208105" cy="646331"/>
          </a:xfrm>
          <a:prstGeom prst="rect">
            <a:avLst/>
          </a:prstGeom>
          <a:noFill/>
          <a:ln w="9525">
            <a:noFill/>
            <a:miter lim="800000"/>
            <a:headEnd/>
            <a:tailEnd/>
          </a:ln>
        </p:spPr>
        <p:txBody>
          <a:bodyPr wrap="none">
            <a:spAutoFit/>
          </a:bodyPr>
          <a:lstStyle/>
          <a:p>
            <a:r>
              <a:rPr lang="en-GB" dirty="0">
                <a:hlinkClick r:id="rId3"/>
              </a:rPr>
              <a:t>John.lang@wbs.ac.uk</a:t>
            </a:r>
            <a:endParaRPr lang="en-GB" dirty="0"/>
          </a:p>
          <a:p>
            <a:endParaRPr lang="en-GB" dirty="0"/>
          </a:p>
        </p:txBody>
      </p:sp>
      <p:sp>
        <p:nvSpPr>
          <p:cNvPr id="4" name="TextBox 3"/>
          <p:cNvSpPr txBox="1"/>
          <p:nvPr/>
        </p:nvSpPr>
        <p:spPr>
          <a:xfrm>
            <a:off x="1475656" y="1556792"/>
            <a:ext cx="7295908" cy="1754326"/>
          </a:xfrm>
          <a:prstGeom prst="rect">
            <a:avLst/>
          </a:prstGeom>
          <a:noFill/>
        </p:spPr>
        <p:txBody>
          <a:bodyPr wrap="none" rtlCol="0">
            <a:spAutoFit/>
          </a:bodyPr>
          <a:lstStyle/>
          <a:p>
            <a:r>
              <a:rPr lang="en-GB" sz="3600" dirty="0">
                <a:solidFill>
                  <a:schemeClr val="bg1"/>
                </a:solidFill>
              </a:rPr>
              <a:t>Ecosystems and International Markets</a:t>
            </a:r>
          </a:p>
          <a:p>
            <a:endParaRPr lang="en-GB" sz="3600" dirty="0">
              <a:solidFill>
                <a:schemeClr val="bg1"/>
              </a:solidFill>
            </a:endParaRPr>
          </a:p>
          <a:p>
            <a:endParaRPr lang="en-GB" sz="3600" dirty="0">
              <a:solidFill>
                <a:schemeClr val="bg1"/>
              </a:solidFill>
            </a:endParaRPr>
          </a:p>
        </p:txBody>
      </p:sp>
    </p:spTree>
    <p:extLst>
      <p:ext uri="{BB962C8B-B14F-4D97-AF65-F5344CB8AC3E}">
        <p14:creationId xmlns:p14="http://schemas.microsoft.com/office/powerpoint/2010/main" val="3757845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IB STRATEGIC MANAGEMENT – THE CONCEPT</a:t>
            </a:r>
          </a:p>
        </p:txBody>
      </p:sp>
      <p:sp>
        <p:nvSpPr>
          <p:cNvPr id="3" name="Content Placeholder 2"/>
          <p:cNvSpPr>
            <a:spLocks noGrp="1"/>
          </p:cNvSpPr>
          <p:nvPr>
            <p:ph idx="1"/>
          </p:nvPr>
        </p:nvSpPr>
        <p:spPr/>
        <p:txBody>
          <a:bodyPr>
            <a:normAutofit/>
          </a:bodyPr>
          <a:lstStyle/>
          <a:p>
            <a:r>
              <a:rPr lang="en-GB" sz="1800" dirty="0"/>
              <a:t>ECLECTIC MIX OF SUBJECT MATTER: </a:t>
            </a:r>
            <a:r>
              <a:rPr lang="en-GB" sz="1200" dirty="0"/>
              <a:t>(AT ONE AGGREGATE LEVEL)</a:t>
            </a:r>
          </a:p>
          <a:p>
            <a:pPr marL="0" indent="0">
              <a:buNone/>
            </a:pPr>
            <a:endParaRPr lang="en-GB" sz="1800" dirty="0"/>
          </a:p>
          <a:p>
            <a:pPr lvl="1">
              <a:buFont typeface="Arial" pitchFamily="34" charset="0"/>
              <a:buChar char="•"/>
            </a:pPr>
            <a:r>
              <a:rPr lang="en-GB" sz="1400" dirty="0"/>
              <a:t>COVERING:					</a:t>
            </a:r>
          </a:p>
          <a:p>
            <a:pPr lvl="2"/>
            <a:r>
              <a:rPr lang="en-GB" sz="1200" dirty="0"/>
              <a:t>DYNAMIC CAPABILTIES</a:t>
            </a:r>
          </a:p>
          <a:p>
            <a:pPr lvl="2"/>
            <a:r>
              <a:rPr lang="en-GB" sz="1200" dirty="0"/>
              <a:t>DELIBERATE AND EMERGENT STRATEGIES			</a:t>
            </a:r>
          </a:p>
          <a:p>
            <a:pPr lvl="2"/>
            <a:r>
              <a:rPr lang="en-GB" sz="1200" dirty="0"/>
              <a:t>COMMUNITIES OF PRACTICE – ECOSYSTEMS</a:t>
            </a:r>
          </a:p>
          <a:p>
            <a:pPr lvl="2"/>
            <a:r>
              <a:rPr lang="en-GB" sz="1200" dirty="0"/>
              <a:t>COMPETITIVE AND COOPERATIVE BEHAVIOUR</a:t>
            </a:r>
          </a:p>
          <a:p>
            <a:pPr lvl="2"/>
            <a:r>
              <a:rPr lang="en-GB" sz="1200" dirty="0"/>
              <a:t>OPERATIONS / PROCESSES</a:t>
            </a:r>
          </a:p>
          <a:p>
            <a:pPr lvl="2"/>
            <a:r>
              <a:rPr lang="en-GB" sz="1200" dirty="0"/>
              <a:t>FINANCIAL MANAGEMENT</a:t>
            </a:r>
          </a:p>
          <a:p>
            <a:pPr lvl="2"/>
            <a:r>
              <a:rPr lang="en-GB" sz="1200" dirty="0"/>
              <a:t>ENTREPRENEURIALISM</a:t>
            </a:r>
          </a:p>
          <a:p>
            <a:pPr lvl="2"/>
            <a:r>
              <a:rPr lang="en-GB" sz="1200" dirty="0"/>
              <a:t>ORGANSIATIONAL BEHAVIOUR AND CONTEXTS</a:t>
            </a:r>
          </a:p>
          <a:p>
            <a:pPr lvl="2"/>
            <a:r>
              <a:rPr lang="en-GB" sz="1200" dirty="0"/>
              <a:t>STAKEHOLDER MANAGEMENT &amp; CORPORATE GOVERNANCE</a:t>
            </a:r>
          </a:p>
          <a:p>
            <a:pPr lvl="2"/>
            <a:r>
              <a:rPr lang="en-GB" sz="1200" dirty="0"/>
              <a:t>INTERNATIONAL ASPECTS OF THE ABOVE</a:t>
            </a:r>
          </a:p>
          <a:p>
            <a:pPr lvl="2"/>
            <a:endParaRPr lang="en-GB" sz="1200" dirty="0"/>
          </a:p>
          <a:p>
            <a:pPr lvl="1">
              <a:buFont typeface="Arial" pitchFamily="34" charset="0"/>
              <a:buChar char="•"/>
            </a:pPr>
            <a:r>
              <a:rPr lang="en-GB" sz="1400" dirty="0"/>
              <a:t>REQUIRING</a:t>
            </a:r>
            <a:r>
              <a:rPr lang="en-GB" sz="1600" dirty="0"/>
              <a:t>:</a:t>
            </a:r>
          </a:p>
          <a:p>
            <a:pPr lvl="2"/>
            <a:r>
              <a:rPr lang="en-GB" sz="1200" dirty="0"/>
              <a:t>BREADTH OF KNOWLEDGE</a:t>
            </a:r>
          </a:p>
          <a:p>
            <a:pPr lvl="2"/>
            <a:r>
              <a:rPr lang="en-GB" sz="1200" dirty="0"/>
              <a:t>ADAPTABLE CONCEPTUAL FRAMEWORKS (INDUSTRIES AND MARKETS)</a:t>
            </a:r>
          </a:p>
          <a:p>
            <a:pPr lvl="2"/>
            <a:r>
              <a:rPr lang="en-GB" sz="1200" dirty="0"/>
              <a:t>STRATEGIC CHOICE ON BEHALF OF THE RESEARCHER</a:t>
            </a:r>
          </a:p>
          <a:p>
            <a:pPr lvl="2"/>
            <a:endParaRPr lang="en-GB" sz="1200" dirty="0"/>
          </a:p>
        </p:txBody>
      </p:sp>
      <p:sp>
        <p:nvSpPr>
          <p:cNvPr id="4" name="Slide Number Placeholder 3"/>
          <p:cNvSpPr>
            <a:spLocks noGrp="1"/>
          </p:cNvSpPr>
          <p:nvPr>
            <p:ph type="sldNum" sz="quarter" idx="12"/>
          </p:nvPr>
        </p:nvSpPr>
        <p:spPr/>
        <p:txBody>
          <a:bodyPr/>
          <a:lstStyle/>
          <a:p>
            <a:fld id="{CC2C8ECB-10E6-48D0-9121-452843E68D9F}" type="slidenum">
              <a:rPr lang="en-GB" smtClean="0"/>
              <a:pPr/>
              <a:t>2</a:t>
            </a:fld>
            <a:endParaRPr lang="en-GB"/>
          </a:p>
        </p:txBody>
      </p:sp>
    </p:spTree>
    <p:extLst>
      <p:ext uri="{BB962C8B-B14F-4D97-AF65-F5344CB8AC3E}">
        <p14:creationId xmlns:p14="http://schemas.microsoft.com/office/powerpoint/2010/main" val="2377845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t>MY FOCUS / CONCENTRATION</a:t>
            </a:r>
          </a:p>
        </p:txBody>
      </p:sp>
      <p:sp>
        <p:nvSpPr>
          <p:cNvPr id="3" name="Content Placeholder 2"/>
          <p:cNvSpPr>
            <a:spLocks noGrp="1"/>
          </p:cNvSpPr>
          <p:nvPr>
            <p:ph idx="1"/>
          </p:nvPr>
        </p:nvSpPr>
        <p:spPr/>
        <p:txBody>
          <a:bodyPr>
            <a:normAutofit/>
          </a:bodyPr>
          <a:lstStyle/>
          <a:p>
            <a:pPr marL="0" indent="0">
              <a:buNone/>
            </a:pPr>
            <a:r>
              <a:rPr lang="en-GB" sz="2200" dirty="0"/>
              <a:t>ECOSYSTEMS – MODULARISATION – STRATEGIC FLEXIBILITY:</a:t>
            </a:r>
          </a:p>
          <a:p>
            <a:endParaRPr lang="en-GB" sz="2000" dirty="0"/>
          </a:p>
          <a:p>
            <a:pPr lvl="2"/>
            <a:r>
              <a:rPr lang="en-GB" sz="1200" dirty="0"/>
              <a:t>GOOGLE and Microsoft's dominance can be attributed to many of factors - the vision and drive of their founders  - to the companies' aggressive competitive practices</a:t>
            </a:r>
          </a:p>
          <a:p>
            <a:pPr lvl="2"/>
            <a:endParaRPr lang="en-GB" sz="1200" dirty="0"/>
          </a:p>
          <a:p>
            <a:pPr lvl="2"/>
            <a:r>
              <a:rPr lang="en-GB" sz="1200" dirty="0"/>
              <a:t>However the performance of these two very different firms derives from something that is much larger than the companies themselves: the success of their respective business ecosystems</a:t>
            </a:r>
          </a:p>
          <a:p>
            <a:pPr lvl="2"/>
            <a:endParaRPr lang="en-GB" sz="1200" dirty="0"/>
          </a:p>
          <a:p>
            <a:pPr lvl="2"/>
            <a:r>
              <a:rPr lang="en-GB" sz="1200" dirty="0"/>
              <a:t>These are loose networks—of suppliers, distributors, outsourcing firms, makers of related products or services, technology providers, and a host of other organizations</a:t>
            </a:r>
          </a:p>
          <a:p>
            <a:pPr lvl="2"/>
            <a:endParaRPr lang="en-GB" sz="1200" dirty="0"/>
          </a:p>
          <a:p>
            <a:pPr lvl="2"/>
            <a:r>
              <a:rPr lang="en-GB" sz="1200" dirty="0"/>
              <a:t>They affect, and are affected by, the creation and delivery of a company's own offerings</a:t>
            </a:r>
          </a:p>
          <a:p>
            <a:pPr lvl="2"/>
            <a:endParaRPr lang="en-GB" sz="1200" dirty="0"/>
          </a:p>
          <a:p>
            <a:pPr lvl="2"/>
            <a:r>
              <a:rPr lang="en-GB" sz="1200" dirty="0"/>
              <a:t>Like an individual species in a biological ecosystem, each member of a business ecosystem shares the fate of the network as a whole, regardless of that member's apparent strength</a:t>
            </a:r>
          </a:p>
          <a:p>
            <a:pPr lvl="2"/>
            <a:endParaRPr lang="en-GB" sz="1200" dirty="0"/>
          </a:p>
          <a:p>
            <a:pPr lvl="2"/>
            <a:r>
              <a:rPr lang="en-GB" sz="1200" dirty="0"/>
              <a:t>From their earliest days, GOOGLE and Microsoft—unlike companies that focus primarily on their internal capabilities—have realized this and pursued strategies that not only aggressively further their own interests but also promote their ecosystems' overall health.</a:t>
            </a:r>
          </a:p>
          <a:p>
            <a:endParaRPr lang="en-GB" sz="2000" dirty="0"/>
          </a:p>
          <a:p>
            <a:endParaRPr lang="en-GB" sz="2000" dirty="0"/>
          </a:p>
        </p:txBody>
      </p:sp>
      <p:sp>
        <p:nvSpPr>
          <p:cNvPr id="4" name="Slide Number Placeholder 3"/>
          <p:cNvSpPr>
            <a:spLocks noGrp="1"/>
          </p:cNvSpPr>
          <p:nvPr>
            <p:ph type="sldNum" sz="quarter" idx="12"/>
          </p:nvPr>
        </p:nvSpPr>
        <p:spPr/>
        <p:txBody>
          <a:bodyPr/>
          <a:lstStyle/>
          <a:p>
            <a:fld id="{CC2C8ECB-10E6-48D0-9121-452843E68D9F}" type="slidenum">
              <a:rPr lang="en-GB" smtClean="0"/>
              <a:pPr/>
              <a:t>3</a:t>
            </a:fld>
            <a:endParaRPr lang="en-GB"/>
          </a:p>
        </p:txBody>
      </p:sp>
    </p:spTree>
    <p:extLst>
      <p:ext uri="{BB962C8B-B14F-4D97-AF65-F5344CB8AC3E}">
        <p14:creationId xmlns:p14="http://schemas.microsoft.com/office/powerpoint/2010/main" val="2059322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2557062" y="2582905"/>
            <a:ext cx="3819537" cy="242978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2800" b="1" dirty="0"/>
              <a:t>ECOSYSTEMS – MEDIUM OF EXCHANGE</a:t>
            </a:r>
          </a:p>
        </p:txBody>
      </p:sp>
      <p:sp>
        <p:nvSpPr>
          <p:cNvPr id="4" name="Slide Number Placeholder 3"/>
          <p:cNvSpPr>
            <a:spLocks noGrp="1"/>
          </p:cNvSpPr>
          <p:nvPr>
            <p:ph type="sldNum" sz="quarter" idx="12"/>
          </p:nvPr>
        </p:nvSpPr>
        <p:spPr/>
        <p:txBody>
          <a:bodyPr/>
          <a:lstStyle/>
          <a:p>
            <a:fld id="{CC2C8ECB-10E6-48D0-9121-452843E68D9F}" type="slidenum">
              <a:rPr lang="en-GB" smtClean="0"/>
              <a:pPr/>
              <a:t>4</a:t>
            </a:fld>
            <a:endParaRPr lang="en-GB"/>
          </a:p>
        </p:txBody>
      </p:sp>
      <p:sp>
        <p:nvSpPr>
          <p:cNvPr id="6" name="Rounded Rectangle 5"/>
          <p:cNvSpPr/>
          <p:nvPr/>
        </p:nvSpPr>
        <p:spPr>
          <a:xfrm>
            <a:off x="1115616" y="2111275"/>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INNOVATIONS</a:t>
            </a:r>
          </a:p>
        </p:txBody>
      </p:sp>
      <p:sp>
        <p:nvSpPr>
          <p:cNvPr id="7" name="Rounded Rectangle 6"/>
          <p:cNvSpPr/>
          <p:nvPr/>
        </p:nvSpPr>
        <p:spPr>
          <a:xfrm>
            <a:off x="2843808" y="1772816"/>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RESEARCH AND DEVELOPMENT</a:t>
            </a:r>
          </a:p>
        </p:txBody>
      </p:sp>
      <p:sp>
        <p:nvSpPr>
          <p:cNvPr id="8" name="Rounded Rectangle 7"/>
          <p:cNvSpPr/>
          <p:nvPr/>
        </p:nvSpPr>
        <p:spPr>
          <a:xfrm>
            <a:off x="4572000" y="1772816"/>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CORE COMPETENCES</a:t>
            </a:r>
          </a:p>
          <a:p>
            <a:pPr algn="ctr"/>
            <a:r>
              <a:rPr lang="en-GB" sz="1100" dirty="0"/>
              <a:t>(Complementarity)</a:t>
            </a:r>
          </a:p>
        </p:txBody>
      </p:sp>
      <p:sp>
        <p:nvSpPr>
          <p:cNvPr id="9" name="Rounded Rectangle 8"/>
          <p:cNvSpPr/>
          <p:nvPr/>
        </p:nvSpPr>
        <p:spPr>
          <a:xfrm>
            <a:off x="6300192" y="2060848"/>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INTELLECTUAL PROPERTY</a:t>
            </a:r>
          </a:p>
        </p:txBody>
      </p:sp>
      <p:sp>
        <p:nvSpPr>
          <p:cNvPr id="10" name="Rounded Rectangle 9"/>
          <p:cNvSpPr/>
          <p:nvPr/>
        </p:nvSpPr>
        <p:spPr>
          <a:xfrm>
            <a:off x="716782" y="2996952"/>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RAPID DIFFUSION OF INNOVATIONS AND IP</a:t>
            </a:r>
          </a:p>
        </p:txBody>
      </p:sp>
      <p:sp>
        <p:nvSpPr>
          <p:cNvPr id="11" name="Rounded Rectangle 10"/>
          <p:cNvSpPr/>
          <p:nvPr/>
        </p:nvSpPr>
        <p:spPr>
          <a:xfrm>
            <a:off x="726654" y="3797796"/>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TEST MARKETS FOR ROAD MAPS</a:t>
            </a:r>
          </a:p>
          <a:p>
            <a:pPr algn="ctr"/>
            <a:r>
              <a:rPr lang="en-GB" sz="1100" dirty="0"/>
              <a:t>(Reduced Risk)</a:t>
            </a:r>
          </a:p>
        </p:txBody>
      </p:sp>
      <p:sp>
        <p:nvSpPr>
          <p:cNvPr id="12" name="Rounded Rectangle 11"/>
          <p:cNvSpPr/>
          <p:nvPr/>
        </p:nvSpPr>
        <p:spPr>
          <a:xfrm>
            <a:off x="6660232" y="2996952"/>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PARTNERS SELF- SELECTING INTO THE ECOSYSTEM</a:t>
            </a:r>
          </a:p>
        </p:txBody>
      </p:sp>
      <p:sp>
        <p:nvSpPr>
          <p:cNvPr id="13" name="Rounded Rectangle 12"/>
          <p:cNvSpPr/>
          <p:nvPr/>
        </p:nvSpPr>
        <p:spPr>
          <a:xfrm>
            <a:off x="6660232" y="3797796"/>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CLEAR PARADIGM</a:t>
            </a:r>
          </a:p>
          <a:p>
            <a:pPr algn="ctr"/>
            <a:r>
              <a:rPr lang="en-GB" sz="1100" dirty="0"/>
              <a:t>INDUSTRY STANDARD</a:t>
            </a:r>
          </a:p>
          <a:p>
            <a:pPr algn="ctr"/>
            <a:r>
              <a:rPr lang="en-GB" sz="1100" dirty="0"/>
              <a:t>(Road Map)</a:t>
            </a:r>
          </a:p>
        </p:txBody>
      </p:sp>
      <p:sp>
        <p:nvSpPr>
          <p:cNvPr id="14" name="Rounded Rectangle 13"/>
          <p:cNvSpPr/>
          <p:nvPr/>
        </p:nvSpPr>
        <p:spPr>
          <a:xfrm>
            <a:off x="1115616" y="4725144"/>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000" dirty="0"/>
              <a:t>RAPID ACCESS RELATED AND SUPPORTING INDUSTRIES AND ACTIVITIES </a:t>
            </a:r>
          </a:p>
        </p:txBody>
      </p:sp>
      <p:sp>
        <p:nvSpPr>
          <p:cNvPr id="15" name="Rounded Rectangle 14"/>
          <p:cNvSpPr/>
          <p:nvPr/>
        </p:nvSpPr>
        <p:spPr>
          <a:xfrm>
            <a:off x="2843808" y="5085184"/>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OPEN INNOVATION NETWORKS</a:t>
            </a:r>
          </a:p>
        </p:txBody>
      </p:sp>
      <p:sp>
        <p:nvSpPr>
          <p:cNvPr id="16" name="Rounded Rectangle 15"/>
          <p:cNvSpPr/>
          <p:nvPr/>
        </p:nvSpPr>
        <p:spPr>
          <a:xfrm>
            <a:off x="4572000" y="5085184"/>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CREATE A NETWORK FOR INDUSRTY STANDARD DIFFUSION</a:t>
            </a:r>
          </a:p>
        </p:txBody>
      </p:sp>
      <p:sp>
        <p:nvSpPr>
          <p:cNvPr id="17" name="Rounded Rectangle 16"/>
          <p:cNvSpPr/>
          <p:nvPr/>
        </p:nvSpPr>
        <p:spPr>
          <a:xfrm>
            <a:off x="6300192" y="4725144"/>
            <a:ext cx="1512168" cy="720080"/>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PERPETUATE THE DUALITY OF STRUCTURE - STRUCTURATION</a:t>
            </a:r>
          </a:p>
        </p:txBody>
      </p:sp>
      <p:sp>
        <p:nvSpPr>
          <p:cNvPr id="18" name="Rounded Rectangle 17"/>
          <p:cNvSpPr/>
          <p:nvPr/>
        </p:nvSpPr>
        <p:spPr>
          <a:xfrm>
            <a:off x="3347864" y="3181920"/>
            <a:ext cx="2160240" cy="1231751"/>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000" b="1" dirty="0">
                <a:solidFill>
                  <a:schemeClr val="bg1"/>
                </a:solidFill>
              </a:rPr>
              <a:t>KEYSTONE FIRM</a:t>
            </a:r>
          </a:p>
          <a:p>
            <a:pPr algn="ctr"/>
            <a:r>
              <a:rPr lang="en-GB" sz="1000" b="1" dirty="0">
                <a:solidFill>
                  <a:schemeClr val="bg1"/>
                </a:solidFill>
              </a:rPr>
              <a:t>E.G. NOKIA</a:t>
            </a:r>
          </a:p>
          <a:p>
            <a:pPr algn="ctr"/>
            <a:r>
              <a:rPr lang="en-GB" sz="1000" b="1" dirty="0">
                <a:solidFill>
                  <a:schemeClr val="bg1"/>
                </a:solidFill>
              </a:rPr>
              <a:t>PROVIDING PLATFORM (MODULAR) TECHNOLOGIES HOLDING THE ECOSYSTEM TOGETHER WITH STANDARDISED INTERFACES</a:t>
            </a:r>
          </a:p>
        </p:txBody>
      </p:sp>
      <p:sp>
        <p:nvSpPr>
          <p:cNvPr id="19" name="Up-Down Arrow 18"/>
          <p:cNvSpPr/>
          <p:nvPr/>
        </p:nvSpPr>
        <p:spPr>
          <a:xfrm>
            <a:off x="3736014" y="2528900"/>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0" name="Up-Down Arrow 19"/>
          <p:cNvSpPr/>
          <p:nvPr/>
        </p:nvSpPr>
        <p:spPr>
          <a:xfrm>
            <a:off x="4950042" y="2528900"/>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1" name="Up-Down Arrow 20"/>
          <p:cNvSpPr/>
          <p:nvPr/>
        </p:nvSpPr>
        <p:spPr>
          <a:xfrm>
            <a:off x="4950042" y="4517876"/>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2" name="Up-Down Arrow 21"/>
          <p:cNvSpPr/>
          <p:nvPr/>
        </p:nvSpPr>
        <p:spPr>
          <a:xfrm>
            <a:off x="3736014" y="4517876"/>
            <a:ext cx="180020" cy="504056"/>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3" name="Up-Down Arrow 22"/>
          <p:cNvSpPr/>
          <p:nvPr/>
        </p:nvSpPr>
        <p:spPr>
          <a:xfrm rot="18339262">
            <a:off x="2996551" y="2693460"/>
            <a:ext cx="177815" cy="569074"/>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4" name="Up-Down Arrow 23"/>
          <p:cNvSpPr/>
          <p:nvPr/>
        </p:nvSpPr>
        <p:spPr>
          <a:xfrm rot="18339262">
            <a:off x="5728193" y="4206779"/>
            <a:ext cx="182947" cy="635641"/>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5" name="Up-Down Arrow 24"/>
          <p:cNvSpPr/>
          <p:nvPr/>
        </p:nvSpPr>
        <p:spPr>
          <a:xfrm rot="3143064">
            <a:off x="2921152" y="4203774"/>
            <a:ext cx="216064" cy="638135"/>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6" name="Up-Down Arrow 25"/>
          <p:cNvSpPr/>
          <p:nvPr/>
        </p:nvSpPr>
        <p:spPr>
          <a:xfrm rot="3143064">
            <a:off x="5694519" y="2693459"/>
            <a:ext cx="200046" cy="569074"/>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7" name="Up-Down Arrow 26"/>
          <p:cNvSpPr/>
          <p:nvPr/>
        </p:nvSpPr>
        <p:spPr>
          <a:xfrm rot="4611370">
            <a:off x="5985325" y="3057122"/>
            <a:ext cx="191455" cy="701139"/>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8" name="Up-Down Arrow 27"/>
          <p:cNvSpPr/>
          <p:nvPr/>
        </p:nvSpPr>
        <p:spPr>
          <a:xfrm rot="4611370">
            <a:off x="2712446" y="3621500"/>
            <a:ext cx="181556" cy="743535"/>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29" name="Up-Down Arrow 28"/>
          <p:cNvSpPr/>
          <p:nvPr/>
        </p:nvSpPr>
        <p:spPr>
          <a:xfrm rot="17123182">
            <a:off x="2745141" y="3083242"/>
            <a:ext cx="197334" cy="671433"/>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30" name="Up-Down Arrow 29"/>
          <p:cNvSpPr/>
          <p:nvPr/>
        </p:nvSpPr>
        <p:spPr>
          <a:xfrm rot="17123182">
            <a:off x="6019037" y="3608230"/>
            <a:ext cx="176390" cy="747542"/>
          </a:xfrm>
          <a:prstGeom prst="up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3" name="Oval 2"/>
          <p:cNvSpPr/>
          <p:nvPr/>
        </p:nvSpPr>
        <p:spPr>
          <a:xfrm>
            <a:off x="2802433" y="2780928"/>
            <a:ext cx="3328797" cy="200954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80429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LEGO IS MODULAR</a:t>
            </a:r>
          </a:p>
        </p:txBody>
      </p:sp>
      <p:sp>
        <p:nvSpPr>
          <p:cNvPr id="4" name="Slide Number Placeholder 3"/>
          <p:cNvSpPr>
            <a:spLocks noGrp="1"/>
          </p:cNvSpPr>
          <p:nvPr>
            <p:ph type="sldNum" sz="quarter" idx="12"/>
          </p:nvPr>
        </p:nvSpPr>
        <p:spPr/>
        <p:txBody>
          <a:bodyPr/>
          <a:lstStyle/>
          <a:p>
            <a:fld id="{CC2C8ECB-10E6-48D0-9121-452843E68D9F}" type="slidenum">
              <a:rPr lang="en-GB" smtClean="0"/>
              <a:pPr/>
              <a:t>5</a:t>
            </a:fld>
            <a:endParaRPr lang="en-GB"/>
          </a:p>
        </p:txBody>
      </p:sp>
      <p:pic>
        <p:nvPicPr>
          <p:cNvPr id="1026" name="Picture 2" descr="http://php.jglobal.com/blog/wp-content/uploads/2009/11/modularit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700808"/>
            <a:ext cx="4608512" cy="46085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702616" y="2158405"/>
            <a:ext cx="2431178" cy="3693319"/>
          </a:xfrm>
          <a:prstGeom prst="rect">
            <a:avLst/>
          </a:prstGeom>
          <a:noFill/>
        </p:spPr>
        <p:txBody>
          <a:bodyPr wrap="none" rtlCol="0">
            <a:spAutoFit/>
          </a:bodyPr>
          <a:lstStyle/>
          <a:p>
            <a:pPr algn="ctr"/>
            <a:r>
              <a:rPr lang="en-GB" b="1" dirty="0"/>
              <a:t>Modularity</a:t>
            </a:r>
          </a:p>
          <a:p>
            <a:pPr algn="ctr"/>
            <a:endParaRPr lang="en-GB" b="1" dirty="0"/>
          </a:p>
          <a:p>
            <a:pPr algn="ctr"/>
            <a:r>
              <a:rPr lang="en-GB" b="1" dirty="0"/>
              <a:t>Standardised Interfaces</a:t>
            </a:r>
          </a:p>
          <a:p>
            <a:pPr algn="ctr"/>
            <a:endParaRPr lang="en-GB" b="1" dirty="0"/>
          </a:p>
          <a:p>
            <a:pPr algn="ctr"/>
            <a:r>
              <a:rPr lang="en-GB" b="1" dirty="0"/>
              <a:t>Platforms</a:t>
            </a:r>
          </a:p>
          <a:p>
            <a:pPr algn="ctr"/>
            <a:endParaRPr lang="en-GB" b="1" dirty="0"/>
          </a:p>
          <a:p>
            <a:pPr algn="ctr"/>
            <a:endParaRPr lang="en-GB" b="1" dirty="0"/>
          </a:p>
          <a:p>
            <a:pPr algn="ctr"/>
            <a:endParaRPr lang="en-GB" b="1" dirty="0"/>
          </a:p>
          <a:p>
            <a:pPr algn="ctr"/>
            <a:r>
              <a:rPr lang="en-GB" b="1" dirty="0"/>
              <a:t>Flexibility</a:t>
            </a:r>
          </a:p>
          <a:p>
            <a:pPr algn="ctr"/>
            <a:endParaRPr lang="en-GB" b="1" dirty="0"/>
          </a:p>
          <a:p>
            <a:pPr algn="ctr"/>
            <a:r>
              <a:rPr lang="en-GB" b="1" dirty="0"/>
              <a:t>Scalability</a:t>
            </a:r>
          </a:p>
          <a:p>
            <a:pPr algn="ctr"/>
            <a:endParaRPr lang="en-GB" b="1" dirty="0"/>
          </a:p>
          <a:p>
            <a:pPr algn="ctr"/>
            <a:r>
              <a:rPr lang="en-GB" b="1" dirty="0"/>
              <a:t>Ecosystems</a:t>
            </a:r>
          </a:p>
        </p:txBody>
      </p:sp>
      <p:sp>
        <p:nvSpPr>
          <p:cNvPr id="6" name="Up-Down Arrow 5"/>
          <p:cNvSpPr/>
          <p:nvPr/>
        </p:nvSpPr>
        <p:spPr>
          <a:xfrm>
            <a:off x="6738185" y="3681028"/>
            <a:ext cx="360040" cy="64807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8940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Rounded Rectangle 63"/>
          <p:cNvSpPr/>
          <p:nvPr/>
        </p:nvSpPr>
        <p:spPr>
          <a:xfrm>
            <a:off x="467544" y="1484784"/>
            <a:ext cx="8424936" cy="4392488"/>
          </a:xfrm>
          <a:prstGeom prst="roundRect">
            <a:avLst/>
          </a:prstGeom>
          <a:solidFill>
            <a:schemeClr val="accent6">
              <a:lumMod val="50000"/>
            </a:schemeClr>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60" name="Rounded Rectangle 59"/>
          <p:cNvSpPr/>
          <p:nvPr/>
        </p:nvSpPr>
        <p:spPr>
          <a:xfrm>
            <a:off x="7164288" y="2362212"/>
            <a:ext cx="1296144" cy="936104"/>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
        <p:nvSpPr>
          <p:cNvPr id="59" name="Rounded Rectangle 58"/>
          <p:cNvSpPr/>
          <p:nvPr/>
        </p:nvSpPr>
        <p:spPr>
          <a:xfrm>
            <a:off x="899592" y="2362212"/>
            <a:ext cx="6048672" cy="936104"/>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8846" y="332656"/>
            <a:ext cx="8229600" cy="936104"/>
          </a:xfrm>
        </p:spPr>
        <p:txBody>
          <a:bodyPr>
            <a:normAutofit/>
          </a:bodyPr>
          <a:lstStyle/>
          <a:p>
            <a:r>
              <a:rPr lang="en-GB" sz="2400" dirty="0"/>
              <a:t>MODULARISATION AND PLATFORM TECHNOLOGIES</a:t>
            </a:r>
          </a:p>
        </p:txBody>
      </p:sp>
      <p:sp>
        <p:nvSpPr>
          <p:cNvPr id="4" name="Slide Number Placeholder 3"/>
          <p:cNvSpPr>
            <a:spLocks noGrp="1"/>
          </p:cNvSpPr>
          <p:nvPr>
            <p:ph type="sldNum" sz="quarter" idx="12"/>
          </p:nvPr>
        </p:nvSpPr>
        <p:spPr>
          <a:xfrm>
            <a:off x="6553200" y="6729722"/>
            <a:ext cx="2133600" cy="365125"/>
          </a:xfrm>
        </p:spPr>
        <p:txBody>
          <a:bodyPr/>
          <a:lstStyle/>
          <a:p>
            <a:fld id="{CC2C8ECB-10E6-48D0-9121-452843E68D9F}" type="slidenum">
              <a:rPr lang="en-GB" smtClean="0"/>
              <a:pPr/>
              <a:t>6</a:t>
            </a:fld>
            <a:endParaRPr lang="en-GB"/>
          </a:p>
        </p:txBody>
      </p:sp>
      <p:sp>
        <p:nvSpPr>
          <p:cNvPr id="5" name="Rounded Rectangle 4"/>
          <p:cNvSpPr/>
          <p:nvPr/>
        </p:nvSpPr>
        <p:spPr>
          <a:xfrm>
            <a:off x="1187624"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1615902"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le 6"/>
          <p:cNvSpPr/>
          <p:nvPr/>
        </p:nvSpPr>
        <p:spPr>
          <a:xfrm>
            <a:off x="2046487"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2513909"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2942087" y="2650244"/>
            <a:ext cx="288032" cy="432048"/>
          </a:xfrm>
          <a:prstGeom prst="roundRect">
            <a:avLst/>
          </a:prstGeom>
          <a:solidFill>
            <a:schemeClr val="tx2">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ed Rectangle 9"/>
          <p:cNvSpPr/>
          <p:nvPr/>
        </p:nvSpPr>
        <p:spPr>
          <a:xfrm>
            <a:off x="3352106"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ed Rectangle 10"/>
          <p:cNvSpPr/>
          <p:nvPr/>
        </p:nvSpPr>
        <p:spPr>
          <a:xfrm>
            <a:off x="3755182" y="2650244"/>
            <a:ext cx="288032" cy="432048"/>
          </a:xfrm>
          <a:prstGeom prst="roundRect">
            <a:avLst/>
          </a:prstGeom>
          <a:solidFill>
            <a:schemeClr val="tx2">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ounded Rectangle 11"/>
          <p:cNvSpPr/>
          <p:nvPr/>
        </p:nvSpPr>
        <p:spPr>
          <a:xfrm>
            <a:off x="4195614"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ounded Rectangle 12"/>
          <p:cNvSpPr/>
          <p:nvPr/>
        </p:nvSpPr>
        <p:spPr>
          <a:xfrm>
            <a:off x="4636046" y="2650244"/>
            <a:ext cx="288032" cy="432048"/>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ounded Rectangle 13"/>
          <p:cNvSpPr/>
          <p:nvPr/>
        </p:nvSpPr>
        <p:spPr>
          <a:xfrm>
            <a:off x="5076478" y="2650244"/>
            <a:ext cx="288032" cy="432048"/>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ounded Rectangle 14"/>
          <p:cNvSpPr/>
          <p:nvPr/>
        </p:nvSpPr>
        <p:spPr>
          <a:xfrm>
            <a:off x="5516910"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p:cNvSpPr/>
          <p:nvPr/>
        </p:nvSpPr>
        <p:spPr>
          <a:xfrm>
            <a:off x="5957342" y="2650244"/>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ed Rectangle 16"/>
          <p:cNvSpPr/>
          <p:nvPr/>
        </p:nvSpPr>
        <p:spPr>
          <a:xfrm>
            <a:off x="6442373" y="2657115"/>
            <a:ext cx="288032" cy="432048"/>
          </a:xfrm>
          <a:prstGeom prst="round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ounded Rectangle 17"/>
          <p:cNvSpPr/>
          <p:nvPr/>
        </p:nvSpPr>
        <p:spPr>
          <a:xfrm>
            <a:off x="1315728" y="4234420"/>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t>PRODUCT P1</a:t>
            </a:r>
          </a:p>
          <a:p>
            <a:pPr algn="ctr"/>
            <a:r>
              <a:rPr lang="en-GB" sz="1100" b="1" dirty="0"/>
              <a:t>GMAIL</a:t>
            </a:r>
          </a:p>
        </p:txBody>
      </p:sp>
      <p:sp>
        <p:nvSpPr>
          <p:cNvPr id="19" name="Rounded Rectangle 18"/>
          <p:cNvSpPr/>
          <p:nvPr/>
        </p:nvSpPr>
        <p:spPr>
          <a:xfrm>
            <a:off x="2637259" y="422107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t>PRODUCT P2</a:t>
            </a:r>
          </a:p>
          <a:p>
            <a:pPr algn="ctr"/>
            <a:r>
              <a:rPr lang="en-GB" sz="1100" b="1" dirty="0"/>
              <a:t>GOOGLE SEARCH</a:t>
            </a:r>
          </a:p>
        </p:txBody>
      </p:sp>
      <p:sp>
        <p:nvSpPr>
          <p:cNvPr id="20" name="Rounded Rectangle 19"/>
          <p:cNvSpPr/>
          <p:nvPr/>
        </p:nvSpPr>
        <p:spPr>
          <a:xfrm>
            <a:off x="3921199" y="422107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t>PRODUCT P3</a:t>
            </a:r>
          </a:p>
          <a:p>
            <a:pPr algn="ctr"/>
            <a:r>
              <a:rPr lang="en-GB" sz="1100" b="1" dirty="0"/>
              <a:t>GOOGLE MAPS</a:t>
            </a:r>
          </a:p>
        </p:txBody>
      </p:sp>
      <p:sp>
        <p:nvSpPr>
          <p:cNvPr id="21" name="Rounded Rectangle 20"/>
          <p:cNvSpPr/>
          <p:nvPr/>
        </p:nvSpPr>
        <p:spPr>
          <a:xfrm>
            <a:off x="5242495" y="422107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t>PRODUCT P4</a:t>
            </a:r>
          </a:p>
          <a:p>
            <a:pPr algn="ctr"/>
            <a:r>
              <a:rPr lang="en-GB" sz="1100" b="1" dirty="0"/>
              <a:t>PHOTOS</a:t>
            </a:r>
          </a:p>
        </p:txBody>
      </p:sp>
      <p:cxnSp>
        <p:nvCxnSpPr>
          <p:cNvPr id="23" name="Straight Arrow Connector 22"/>
          <p:cNvCxnSpPr>
            <a:stCxn id="5" idx="2"/>
            <a:endCxn id="18" idx="0"/>
          </p:cNvCxnSpPr>
          <p:nvPr/>
        </p:nvCxnSpPr>
        <p:spPr>
          <a:xfrm>
            <a:off x="1331640" y="3082292"/>
            <a:ext cx="485528" cy="115212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6" idx="2"/>
          </p:cNvCxnSpPr>
          <p:nvPr/>
        </p:nvCxnSpPr>
        <p:spPr>
          <a:xfrm>
            <a:off x="1759918" y="3082292"/>
            <a:ext cx="104825"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1903934" y="3095637"/>
            <a:ext cx="286569" cy="11254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7" idx="2"/>
          </p:cNvCxnSpPr>
          <p:nvPr/>
        </p:nvCxnSpPr>
        <p:spPr>
          <a:xfrm>
            <a:off x="2190503" y="3082292"/>
            <a:ext cx="895600"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3445621" y="3082292"/>
            <a:ext cx="895600"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endCxn id="19" idx="0"/>
          </p:cNvCxnSpPr>
          <p:nvPr/>
        </p:nvCxnSpPr>
        <p:spPr>
          <a:xfrm flipH="1">
            <a:off x="3138699" y="3082292"/>
            <a:ext cx="306923"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2675859" y="3122302"/>
            <a:ext cx="462839" cy="108542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flipH="1">
            <a:off x="1903934" y="3095637"/>
            <a:ext cx="771926"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endCxn id="20" idx="0"/>
          </p:cNvCxnSpPr>
          <p:nvPr/>
        </p:nvCxnSpPr>
        <p:spPr>
          <a:xfrm>
            <a:off x="4339630" y="3093528"/>
            <a:ext cx="83009" cy="112754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endCxn id="20" idx="0"/>
          </p:cNvCxnSpPr>
          <p:nvPr/>
        </p:nvCxnSpPr>
        <p:spPr>
          <a:xfrm flipH="1">
            <a:off x="4422639" y="3080183"/>
            <a:ext cx="357423" cy="114089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endCxn id="20" idx="0"/>
          </p:cNvCxnSpPr>
          <p:nvPr/>
        </p:nvCxnSpPr>
        <p:spPr>
          <a:xfrm flipH="1">
            <a:off x="4422639" y="3089163"/>
            <a:ext cx="797856" cy="113191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13" idx="2"/>
            <a:endCxn id="21" idx="0"/>
          </p:cNvCxnSpPr>
          <p:nvPr/>
        </p:nvCxnSpPr>
        <p:spPr>
          <a:xfrm>
            <a:off x="4780062" y="3082292"/>
            <a:ext cx="963873" cy="113878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a:endCxn id="21" idx="0"/>
          </p:cNvCxnSpPr>
          <p:nvPr/>
        </p:nvCxnSpPr>
        <p:spPr>
          <a:xfrm>
            <a:off x="5655106" y="3122301"/>
            <a:ext cx="88829" cy="1098774"/>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endCxn id="21" idx="0"/>
          </p:cNvCxnSpPr>
          <p:nvPr/>
        </p:nvCxnSpPr>
        <p:spPr>
          <a:xfrm flipH="1">
            <a:off x="5743935" y="3070100"/>
            <a:ext cx="860780" cy="11509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flipH="1">
            <a:off x="5743934" y="3089163"/>
            <a:ext cx="357423" cy="114089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a:stCxn id="9" idx="2"/>
          </p:cNvCxnSpPr>
          <p:nvPr/>
        </p:nvCxnSpPr>
        <p:spPr>
          <a:xfrm>
            <a:off x="3086103" y="3082292"/>
            <a:ext cx="52412" cy="1126591"/>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6" name="Rounded Rectangle 55"/>
          <p:cNvSpPr/>
          <p:nvPr/>
        </p:nvSpPr>
        <p:spPr>
          <a:xfrm>
            <a:off x="7236296" y="2650244"/>
            <a:ext cx="288032" cy="432048"/>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ounded Rectangle 56"/>
          <p:cNvSpPr/>
          <p:nvPr/>
        </p:nvSpPr>
        <p:spPr>
          <a:xfrm>
            <a:off x="7668344" y="2648135"/>
            <a:ext cx="288032" cy="432048"/>
          </a:xfrm>
          <a:prstGeom prst="round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ounded Rectangle 57"/>
          <p:cNvSpPr/>
          <p:nvPr/>
        </p:nvSpPr>
        <p:spPr>
          <a:xfrm>
            <a:off x="8100392" y="2638052"/>
            <a:ext cx="288032" cy="432048"/>
          </a:xfrm>
          <a:prstGeom prst="roundRect">
            <a:avLst/>
          </a:prstGeom>
          <a:solidFill>
            <a:schemeClr val="tx2">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a:off x="2111747" y="4882492"/>
            <a:ext cx="3405163" cy="461665"/>
          </a:xfrm>
          <a:prstGeom prst="rect">
            <a:avLst/>
          </a:prstGeom>
          <a:noFill/>
        </p:spPr>
        <p:txBody>
          <a:bodyPr wrap="none" rtlCol="0">
            <a:spAutoFit/>
          </a:bodyPr>
          <a:lstStyle/>
          <a:p>
            <a:pPr algn="ctr"/>
            <a:r>
              <a:rPr lang="en-GB" sz="1200" dirty="0"/>
              <a:t>PRODUCT PROLIFERATION BASED ON MODULAR </a:t>
            </a:r>
          </a:p>
          <a:p>
            <a:pPr algn="ctr"/>
            <a:r>
              <a:rPr lang="en-GB" sz="1200" dirty="0"/>
              <a:t>COMBINATIONS USING STANDARDISED INTERFACES</a:t>
            </a:r>
          </a:p>
        </p:txBody>
      </p:sp>
      <p:sp>
        <p:nvSpPr>
          <p:cNvPr id="62" name="TextBox 61"/>
          <p:cNvSpPr txBox="1"/>
          <p:nvPr/>
        </p:nvSpPr>
        <p:spPr>
          <a:xfrm>
            <a:off x="2183398" y="1673314"/>
            <a:ext cx="3808222" cy="646331"/>
          </a:xfrm>
          <a:prstGeom prst="rect">
            <a:avLst/>
          </a:prstGeom>
          <a:noFill/>
        </p:spPr>
        <p:txBody>
          <a:bodyPr wrap="none" rtlCol="0">
            <a:spAutoFit/>
          </a:bodyPr>
          <a:lstStyle/>
          <a:p>
            <a:pPr algn="ctr"/>
            <a:r>
              <a:rPr lang="en-GB" sz="1200" dirty="0"/>
              <a:t>CURRENT LIBRARY OF MODULES FORMING A “PLATFORM”</a:t>
            </a:r>
          </a:p>
          <a:p>
            <a:pPr algn="ctr"/>
            <a:r>
              <a:rPr lang="en-GB" sz="1200" dirty="0"/>
              <a:t>INTERCHANGEABLE FROM KEYSTONE FIRM AND </a:t>
            </a:r>
          </a:p>
          <a:p>
            <a:pPr algn="ctr"/>
            <a:r>
              <a:rPr lang="en-GB" sz="1200" dirty="0"/>
              <a:t>ECOSYSTEM MEMBERS</a:t>
            </a:r>
          </a:p>
        </p:txBody>
      </p:sp>
      <p:sp>
        <p:nvSpPr>
          <p:cNvPr id="63" name="TextBox 62"/>
          <p:cNvSpPr txBox="1"/>
          <p:nvPr/>
        </p:nvSpPr>
        <p:spPr>
          <a:xfrm>
            <a:off x="7236296" y="1715881"/>
            <a:ext cx="1359796" cy="646331"/>
          </a:xfrm>
          <a:prstGeom prst="rect">
            <a:avLst/>
          </a:prstGeom>
          <a:noFill/>
        </p:spPr>
        <p:txBody>
          <a:bodyPr wrap="none" rtlCol="0">
            <a:spAutoFit/>
          </a:bodyPr>
          <a:lstStyle/>
          <a:p>
            <a:pPr algn="ctr"/>
            <a:r>
              <a:rPr lang="en-GB" sz="1200" dirty="0"/>
              <a:t>FUTURE MODULES</a:t>
            </a:r>
          </a:p>
          <a:p>
            <a:pPr algn="ctr"/>
            <a:r>
              <a:rPr lang="en-GB" sz="1200" dirty="0"/>
              <a:t>FROM ECOSYSTEM</a:t>
            </a:r>
          </a:p>
          <a:p>
            <a:pPr algn="ctr"/>
            <a:r>
              <a:rPr lang="en-GB" sz="1200" dirty="0"/>
              <a:t>MEMBERS</a:t>
            </a:r>
          </a:p>
        </p:txBody>
      </p:sp>
      <p:sp>
        <p:nvSpPr>
          <p:cNvPr id="65" name="TextBox 64"/>
          <p:cNvSpPr txBox="1"/>
          <p:nvPr/>
        </p:nvSpPr>
        <p:spPr>
          <a:xfrm>
            <a:off x="1757897" y="5600273"/>
            <a:ext cx="4659224" cy="276999"/>
          </a:xfrm>
          <a:prstGeom prst="rect">
            <a:avLst/>
          </a:prstGeom>
          <a:noFill/>
        </p:spPr>
        <p:txBody>
          <a:bodyPr wrap="none" rtlCol="0">
            <a:spAutoFit/>
          </a:bodyPr>
          <a:lstStyle/>
          <a:p>
            <a:r>
              <a:rPr lang="en-GB" sz="1200" b="1" dirty="0"/>
              <a:t>ECOSYSTEM = OPEN INNOVATION ANS OPEN SYSTEMS ENVIRONMENT</a:t>
            </a:r>
          </a:p>
        </p:txBody>
      </p:sp>
      <p:sp>
        <p:nvSpPr>
          <p:cNvPr id="66" name="Rounded Rectangle 65"/>
          <p:cNvSpPr/>
          <p:nvPr/>
        </p:nvSpPr>
        <p:spPr>
          <a:xfrm>
            <a:off x="7310920" y="4230055"/>
            <a:ext cx="1002879" cy="57606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100" b="1" dirty="0"/>
              <a:t>PRODUCT P4</a:t>
            </a:r>
          </a:p>
          <a:p>
            <a:pPr algn="ctr"/>
            <a:r>
              <a:rPr lang="en-GB" sz="1100" b="1" dirty="0"/>
              <a:t>YOUTUBE</a:t>
            </a:r>
          </a:p>
        </p:txBody>
      </p:sp>
      <p:sp>
        <p:nvSpPr>
          <p:cNvPr id="67" name="Down Arrow 66"/>
          <p:cNvSpPr/>
          <p:nvPr/>
        </p:nvSpPr>
        <p:spPr>
          <a:xfrm>
            <a:off x="7740352" y="3298316"/>
            <a:ext cx="144016" cy="8507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Down Arrow 67"/>
          <p:cNvSpPr/>
          <p:nvPr/>
        </p:nvSpPr>
        <p:spPr>
          <a:xfrm rot="5163727" flipH="1">
            <a:off x="6794009" y="2740297"/>
            <a:ext cx="504056" cy="2519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0" name="Straight Arrow Connector 69"/>
          <p:cNvCxnSpPr/>
          <p:nvPr/>
        </p:nvCxnSpPr>
        <p:spPr>
          <a:xfrm>
            <a:off x="6730405" y="3298316"/>
            <a:ext cx="649907" cy="931739"/>
          </a:xfrm>
          <a:prstGeom prst="straightConnector1">
            <a:avLst/>
          </a:prstGeom>
          <a:ln w="41275">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6435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8"/>
          <p:cNvSpPr/>
          <p:nvPr/>
        </p:nvSpPr>
        <p:spPr>
          <a:xfrm>
            <a:off x="2771800" y="2636912"/>
            <a:ext cx="1728192" cy="3168352"/>
          </a:xfrm>
          <a:prstGeom prst="roundRect">
            <a:avLst/>
          </a:prstGeom>
          <a:solidFill>
            <a:schemeClr val="accent6">
              <a:lumMod val="5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3419872" y="1988840"/>
            <a:ext cx="3168352" cy="2088232"/>
          </a:xfrm>
          <a:prstGeom prst="roundRect">
            <a:avLst/>
          </a:prstGeom>
          <a:solidFill>
            <a:schemeClr val="accent6">
              <a:lumMod val="5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le 6"/>
          <p:cNvSpPr/>
          <p:nvPr/>
        </p:nvSpPr>
        <p:spPr>
          <a:xfrm>
            <a:off x="2051720" y="3032956"/>
            <a:ext cx="1944216" cy="1368152"/>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1800" dirty="0"/>
              <a:t>MULTIPLE ECOSYSTEMS</a:t>
            </a:r>
            <a:br>
              <a:rPr lang="en-GB" sz="1800" dirty="0"/>
            </a:br>
            <a:r>
              <a:rPr lang="en-GB" sz="1800" dirty="0"/>
              <a:t>RICH “CONTROLLED” INNOVATION ENVIRONMENT</a:t>
            </a:r>
          </a:p>
        </p:txBody>
      </p:sp>
      <p:sp>
        <p:nvSpPr>
          <p:cNvPr id="4" name="Slide Number Placeholder 3"/>
          <p:cNvSpPr>
            <a:spLocks noGrp="1"/>
          </p:cNvSpPr>
          <p:nvPr>
            <p:ph type="sldNum" sz="quarter" idx="12"/>
          </p:nvPr>
        </p:nvSpPr>
        <p:spPr/>
        <p:txBody>
          <a:bodyPr/>
          <a:lstStyle/>
          <a:p>
            <a:fld id="{CC2C8ECB-10E6-48D0-9121-452843E68D9F}" type="slidenum">
              <a:rPr lang="en-GB" smtClean="0"/>
              <a:pPr/>
              <a:t>7</a:t>
            </a:fld>
            <a:endParaRPr lang="en-GB"/>
          </a:p>
        </p:txBody>
      </p:sp>
      <p:sp>
        <p:nvSpPr>
          <p:cNvPr id="5" name="Rounded Rectangle 4"/>
          <p:cNvSpPr/>
          <p:nvPr/>
        </p:nvSpPr>
        <p:spPr>
          <a:xfrm>
            <a:off x="467544" y="1700808"/>
            <a:ext cx="1080120" cy="2016224"/>
          </a:xfrm>
          <a:prstGeom prst="roundRect">
            <a:avLst/>
          </a:prstGeom>
          <a:solidFill>
            <a:schemeClr val="accent6">
              <a:lumMod val="50000"/>
            </a:schemeClr>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6" name="Rounded Rectangle 5"/>
          <p:cNvSpPr/>
          <p:nvPr/>
        </p:nvSpPr>
        <p:spPr>
          <a:xfrm>
            <a:off x="1331640" y="2708920"/>
            <a:ext cx="1008112" cy="1368152"/>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ed Rectangle 9"/>
          <p:cNvSpPr/>
          <p:nvPr/>
        </p:nvSpPr>
        <p:spPr>
          <a:xfrm>
            <a:off x="5220072" y="3537012"/>
            <a:ext cx="1008112" cy="1368152"/>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ed Rectangle 10"/>
          <p:cNvSpPr/>
          <p:nvPr/>
        </p:nvSpPr>
        <p:spPr>
          <a:xfrm>
            <a:off x="5724128" y="2348880"/>
            <a:ext cx="1944216" cy="1368152"/>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ounded Rectangle 11"/>
          <p:cNvSpPr/>
          <p:nvPr/>
        </p:nvSpPr>
        <p:spPr>
          <a:xfrm>
            <a:off x="6948264" y="3514167"/>
            <a:ext cx="1080120" cy="2016224"/>
          </a:xfrm>
          <a:prstGeom prst="roundRect">
            <a:avLst/>
          </a:prstGeom>
          <a:solidFill>
            <a:schemeClr val="accent6">
              <a:lumMod val="50000"/>
            </a:schemeClr>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48632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274638"/>
            <a:ext cx="8229600" cy="1143000"/>
          </a:xfrm>
        </p:spPr>
        <p:txBody>
          <a:bodyPr/>
          <a:lstStyle/>
          <a:p>
            <a:r>
              <a:rPr lang="en-GB" sz="2800" b="1" dirty="0"/>
              <a:t>Strategic Flexibility is the Key!</a:t>
            </a:r>
          </a:p>
        </p:txBody>
      </p:sp>
      <p:sp>
        <p:nvSpPr>
          <p:cNvPr id="6" name="Content Placeholder 2"/>
          <p:cNvSpPr>
            <a:spLocks noGrp="1"/>
          </p:cNvSpPr>
          <p:nvPr>
            <p:ph idx="1"/>
          </p:nvPr>
        </p:nvSpPr>
        <p:spPr>
          <a:xfrm>
            <a:off x="457200" y="1600200"/>
            <a:ext cx="8229600" cy="4525963"/>
          </a:xfrm>
        </p:spPr>
        <p:txBody>
          <a:bodyPr>
            <a:normAutofit fontScale="92500" lnSpcReduction="20000"/>
          </a:bodyPr>
          <a:lstStyle/>
          <a:p>
            <a:r>
              <a:rPr lang="en-GB" sz="2000" dirty="0"/>
              <a:t>GOOGLE has to display a great degree of flexibility in its strategy to be able to maximise its returns in a number of end user markets</a:t>
            </a:r>
          </a:p>
          <a:p>
            <a:endParaRPr lang="en-GB" sz="2000" dirty="0"/>
          </a:p>
          <a:p>
            <a:r>
              <a:rPr lang="en-GB" sz="2000" dirty="0"/>
              <a:t>At the same time its products must be flexible to be ported from their platform to so many co-operator’s products</a:t>
            </a:r>
          </a:p>
          <a:p>
            <a:endParaRPr lang="en-GB" sz="2000" dirty="0"/>
          </a:p>
          <a:p>
            <a:r>
              <a:rPr lang="en-GB" sz="2000" dirty="0"/>
              <a:t>It must also be organisationally flexible to accommodate the requirements of its partners</a:t>
            </a:r>
          </a:p>
          <a:p>
            <a:endParaRPr lang="en-GB" sz="2000" dirty="0"/>
          </a:p>
          <a:p>
            <a:r>
              <a:rPr lang="en-GB" sz="2000" dirty="0"/>
              <a:t>Strategic Flexibility is therefore the basis of GOOGLE’S approach to enable it to adapt to all markets circumstances</a:t>
            </a:r>
          </a:p>
          <a:p>
            <a:endParaRPr lang="en-GB" sz="2000" dirty="0"/>
          </a:p>
          <a:p>
            <a:pPr lvl="1"/>
            <a:r>
              <a:rPr lang="en-GB" sz="1500" dirty="0"/>
              <a:t>That is:</a:t>
            </a:r>
          </a:p>
          <a:p>
            <a:pPr lvl="3"/>
            <a:r>
              <a:rPr lang="en-GB" sz="1500" dirty="0"/>
              <a:t>FLEXIBLE APPLICATION DESIGNS</a:t>
            </a:r>
          </a:p>
          <a:p>
            <a:pPr lvl="3"/>
            <a:r>
              <a:rPr lang="en-GB" sz="1500" dirty="0"/>
              <a:t>FLEXIBLE MODULAR SYSTEMS OF SOFTWARE</a:t>
            </a:r>
          </a:p>
          <a:p>
            <a:pPr lvl="3"/>
            <a:r>
              <a:rPr lang="en-GB" sz="1500" dirty="0"/>
              <a:t>FLEXIBLE STRATEGY THROUGH PARTNERING</a:t>
            </a:r>
          </a:p>
          <a:p>
            <a:pPr lvl="3"/>
            <a:r>
              <a:rPr lang="en-GB" sz="1500" dirty="0"/>
              <a:t>FLEXIBLE ORGANISATIONAL STRUCTURE </a:t>
            </a:r>
          </a:p>
        </p:txBody>
      </p:sp>
      <p:sp>
        <p:nvSpPr>
          <p:cNvPr id="7" name="Slide Number Placeholder 3"/>
          <p:cNvSpPr txBox="1">
            <a:spLocks/>
          </p:cNvSpPr>
          <p:nvPr/>
        </p:nvSpPr>
        <p:spPr>
          <a:xfrm>
            <a:off x="6732240" y="6578147"/>
            <a:ext cx="2133600" cy="254968"/>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F8AC3EC-3C03-4EE4-BF83-A2B87E8A1236}" type="slidenum">
              <a:rPr lang="en-GB" smtClean="0"/>
              <a:pPr/>
              <a:t>8</a:t>
            </a:fld>
            <a:endParaRPr lang="en-GB"/>
          </a:p>
        </p:txBody>
      </p:sp>
    </p:spTree>
    <p:extLst>
      <p:ext uri="{BB962C8B-B14F-4D97-AF65-F5344CB8AC3E}">
        <p14:creationId xmlns:p14="http://schemas.microsoft.com/office/powerpoint/2010/main" val="942503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p:cNvSpPr/>
          <p:nvPr/>
        </p:nvSpPr>
        <p:spPr>
          <a:xfrm>
            <a:off x="917036" y="68825"/>
            <a:ext cx="7553372" cy="1029951"/>
          </a:xfrm>
          <a:prstGeom prst="rect">
            <a:avLst/>
          </a:prstGeom>
          <a:solidFill>
            <a:srgbClr val="00B0F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 name="Slide Number Placeholder 3"/>
          <p:cNvSpPr>
            <a:spLocks noGrp="1"/>
          </p:cNvSpPr>
          <p:nvPr>
            <p:ph type="sldNum" sz="quarter" idx="12"/>
          </p:nvPr>
        </p:nvSpPr>
        <p:spPr/>
        <p:txBody>
          <a:bodyPr/>
          <a:lstStyle/>
          <a:p>
            <a:fld id="{CC2C8ECB-10E6-48D0-9121-452843E68D9F}" type="slidenum">
              <a:rPr lang="en-GB" smtClean="0"/>
              <a:pPr/>
              <a:t>9</a:t>
            </a:fld>
            <a:endParaRPr lang="en-GB"/>
          </a:p>
        </p:txBody>
      </p:sp>
      <p:sp>
        <p:nvSpPr>
          <p:cNvPr id="3" name="Oval 2"/>
          <p:cNvSpPr/>
          <p:nvPr/>
        </p:nvSpPr>
        <p:spPr>
          <a:xfrm>
            <a:off x="4508730" y="3102999"/>
            <a:ext cx="1973874" cy="1454314"/>
          </a:xfrm>
          <a:prstGeom prst="ellipse">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4703579" y="3226209"/>
            <a:ext cx="1606135" cy="123361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lide Number Placeholder 3"/>
          <p:cNvSpPr txBox="1">
            <a:spLocks/>
          </p:cNvSpPr>
          <p:nvPr/>
        </p:nvSpPr>
        <p:spPr>
          <a:xfrm>
            <a:off x="6798653" y="6638800"/>
            <a:ext cx="2133600" cy="254968"/>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F8AC3EC-3C03-4EE4-BF83-A2B87E8A1236}" type="slidenum">
              <a:rPr lang="en-GB" smtClean="0"/>
              <a:pPr/>
              <a:t>9</a:t>
            </a:fld>
            <a:endParaRPr lang="en-GB" dirty="0"/>
          </a:p>
        </p:txBody>
      </p:sp>
      <p:sp>
        <p:nvSpPr>
          <p:cNvPr id="7" name="Oval 6"/>
          <p:cNvSpPr/>
          <p:nvPr/>
        </p:nvSpPr>
        <p:spPr>
          <a:xfrm>
            <a:off x="4811591" y="3249995"/>
            <a:ext cx="1368152" cy="1152128"/>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b="1" dirty="0"/>
              <a:t>GOOGLEs</a:t>
            </a:r>
          </a:p>
          <a:p>
            <a:pPr algn="ctr"/>
            <a:r>
              <a:rPr lang="en-GB" sz="1200" b="1" dirty="0"/>
              <a:t>PLATFORM</a:t>
            </a:r>
          </a:p>
          <a:p>
            <a:pPr algn="ctr"/>
            <a:r>
              <a:rPr lang="en-GB" sz="1200" b="1" dirty="0"/>
              <a:t>MODULES</a:t>
            </a:r>
          </a:p>
          <a:p>
            <a:pPr algn="ctr"/>
            <a:r>
              <a:rPr lang="en-GB" sz="1200" b="1" dirty="0"/>
              <a:t>TOOLS</a:t>
            </a:r>
          </a:p>
          <a:p>
            <a:pPr algn="ctr"/>
            <a:r>
              <a:rPr lang="en-GB" sz="1200" b="1" dirty="0"/>
              <a:t>IP</a:t>
            </a:r>
          </a:p>
        </p:txBody>
      </p:sp>
      <p:sp>
        <p:nvSpPr>
          <p:cNvPr id="8" name="Pentagon 7"/>
          <p:cNvSpPr/>
          <p:nvPr/>
        </p:nvSpPr>
        <p:spPr>
          <a:xfrm rot="16200000">
            <a:off x="5027615" y="2382919"/>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9" name="Pentagon 8"/>
          <p:cNvSpPr/>
          <p:nvPr/>
        </p:nvSpPr>
        <p:spPr>
          <a:xfrm rot="1692844">
            <a:off x="6174946" y="4321828"/>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0" name="Pentagon 9"/>
          <p:cNvSpPr/>
          <p:nvPr/>
        </p:nvSpPr>
        <p:spPr>
          <a:xfrm rot="12728093">
            <a:off x="3813136" y="2942683"/>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100" b="1" dirty="0">
              <a:solidFill>
                <a:schemeClr val="bg1"/>
              </a:solidFill>
            </a:endParaRPr>
          </a:p>
        </p:txBody>
      </p:sp>
      <p:sp>
        <p:nvSpPr>
          <p:cNvPr id="11" name="Pentagon 10"/>
          <p:cNvSpPr/>
          <p:nvPr/>
        </p:nvSpPr>
        <p:spPr>
          <a:xfrm rot="8621312">
            <a:off x="3817133" y="4349261"/>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2" name="Pentagon 11"/>
          <p:cNvSpPr/>
          <p:nvPr/>
        </p:nvSpPr>
        <p:spPr>
          <a:xfrm rot="5400000">
            <a:off x="4991611" y="4773337"/>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3" name="Pentagon 12"/>
          <p:cNvSpPr/>
          <p:nvPr/>
        </p:nvSpPr>
        <p:spPr>
          <a:xfrm rot="19559790">
            <a:off x="6240651" y="2925614"/>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4" name="Pentagon 13"/>
          <p:cNvSpPr/>
          <p:nvPr/>
        </p:nvSpPr>
        <p:spPr>
          <a:xfrm rot="13438870">
            <a:off x="3988569" y="2124786"/>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5" name="Pentagon 14"/>
          <p:cNvSpPr/>
          <p:nvPr/>
        </p:nvSpPr>
        <p:spPr>
          <a:xfrm rot="10800000">
            <a:off x="3260383" y="3652915"/>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1100" b="1" dirty="0"/>
          </a:p>
        </p:txBody>
      </p:sp>
      <p:sp>
        <p:nvSpPr>
          <p:cNvPr id="16" name="Pentagon 15"/>
          <p:cNvSpPr/>
          <p:nvPr/>
        </p:nvSpPr>
        <p:spPr>
          <a:xfrm rot="7584684">
            <a:off x="4086545" y="5138056"/>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7" name="Pentagon 16"/>
          <p:cNvSpPr/>
          <p:nvPr/>
        </p:nvSpPr>
        <p:spPr>
          <a:xfrm rot="3542161">
            <a:off x="5819312" y="5146825"/>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900" b="1" dirty="0"/>
          </a:p>
        </p:txBody>
      </p:sp>
      <p:sp>
        <p:nvSpPr>
          <p:cNvPr id="18" name="Pentagon 17"/>
          <p:cNvSpPr/>
          <p:nvPr/>
        </p:nvSpPr>
        <p:spPr>
          <a:xfrm>
            <a:off x="6747263" y="3683131"/>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9" name="Pentagon 18"/>
          <p:cNvSpPr/>
          <p:nvPr/>
        </p:nvSpPr>
        <p:spPr>
          <a:xfrm rot="18305423">
            <a:off x="5971027" y="2098640"/>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0" name="Pentagon 19"/>
          <p:cNvSpPr/>
          <p:nvPr/>
        </p:nvSpPr>
        <p:spPr>
          <a:xfrm rot="19419710">
            <a:off x="7112733" y="2395227"/>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1" name="Pentagon 20"/>
          <p:cNvSpPr/>
          <p:nvPr/>
        </p:nvSpPr>
        <p:spPr>
          <a:xfrm rot="8731889">
            <a:off x="2978747" y="4866860"/>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2" name="Pentagon 21"/>
          <p:cNvSpPr/>
          <p:nvPr/>
        </p:nvSpPr>
        <p:spPr>
          <a:xfrm rot="12824848">
            <a:off x="3002664" y="2443924"/>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3" name="Pentagon 22"/>
          <p:cNvSpPr/>
          <p:nvPr/>
        </p:nvSpPr>
        <p:spPr>
          <a:xfrm rot="16200000">
            <a:off x="5027615" y="1415637"/>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4" name="Pentagon 23"/>
          <p:cNvSpPr/>
          <p:nvPr/>
        </p:nvSpPr>
        <p:spPr>
          <a:xfrm rot="5400000">
            <a:off x="4991611" y="5787593"/>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5" name="Pentagon 24"/>
          <p:cNvSpPr/>
          <p:nvPr/>
        </p:nvSpPr>
        <p:spPr>
          <a:xfrm rot="1931999">
            <a:off x="7133471" y="4856862"/>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6" name="Oval 25"/>
          <p:cNvSpPr/>
          <p:nvPr/>
        </p:nvSpPr>
        <p:spPr>
          <a:xfrm>
            <a:off x="4195330" y="2523940"/>
            <a:ext cx="2622632" cy="2638149"/>
          </a:xfrm>
          <a:prstGeom prst="ellipse">
            <a:avLst/>
          </a:prstGeom>
          <a:noFill/>
          <a:ln w="508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p:cNvSpPr/>
          <p:nvPr/>
        </p:nvSpPr>
        <p:spPr>
          <a:xfrm>
            <a:off x="3576131" y="2100330"/>
            <a:ext cx="3944030" cy="3491235"/>
          </a:xfrm>
          <a:prstGeom prst="ellipse">
            <a:avLst/>
          </a:prstGeom>
          <a:noFill/>
          <a:ln w="508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28086" y="56722"/>
            <a:ext cx="7542322" cy="1015663"/>
          </a:xfrm>
          <a:prstGeom prst="rect">
            <a:avLst/>
          </a:prstGeom>
          <a:noFill/>
        </p:spPr>
        <p:txBody>
          <a:bodyPr wrap="none" rtlCol="0">
            <a:spAutoFit/>
          </a:bodyPr>
          <a:lstStyle/>
          <a:p>
            <a:pPr algn="ctr"/>
            <a:r>
              <a:rPr lang="en-GB" sz="2000" b="1" dirty="0"/>
              <a:t>GOOGLE’s ECOSYSTEM ~ 1000 FIRMS</a:t>
            </a:r>
          </a:p>
          <a:p>
            <a:pPr algn="ctr"/>
            <a:r>
              <a:rPr lang="en-GB" sz="2000" b="1" dirty="0"/>
              <a:t>LIKE RIPPLES IN A POND GOOGLE’S INFLUENCE RADIATES OUTWARDS</a:t>
            </a:r>
          </a:p>
          <a:p>
            <a:pPr algn="ctr"/>
            <a:r>
              <a:rPr lang="en-GB" sz="2000" b="1" dirty="0"/>
              <a:t>AND REVERBERATES BACK</a:t>
            </a:r>
          </a:p>
        </p:txBody>
      </p:sp>
      <p:sp>
        <p:nvSpPr>
          <p:cNvPr id="29" name="Pentagon 28"/>
          <p:cNvSpPr/>
          <p:nvPr/>
        </p:nvSpPr>
        <p:spPr>
          <a:xfrm>
            <a:off x="426634" y="1622821"/>
            <a:ext cx="468052" cy="33277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30" name="Pentagon 29"/>
          <p:cNvSpPr/>
          <p:nvPr/>
        </p:nvSpPr>
        <p:spPr>
          <a:xfrm>
            <a:off x="426634" y="2100329"/>
            <a:ext cx="490402" cy="354597"/>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31" name="Pentagon 30"/>
          <p:cNvSpPr/>
          <p:nvPr/>
        </p:nvSpPr>
        <p:spPr>
          <a:xfrm>
            <a:off x="448984" y="2634946"/>
            <a:ext cx="468052" cy="370891"/>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32" name="TextBox 31"/>
          <p:cNvSpPr txBox="1"/>
          <p:nvPr/>
        </p:nvSpPr>
        <p:spPr>
          <a:xfrm>
            <a:off x="917036" y="1660631"/>
            <a:ext cx="1537601" cy="1477328"/>
          </a:xfrm>
          <a:prstGeom prst="rect">
            <a:avLst/>
          </a:prstGeom>
          <a:noFill/>
        </p:spPr>
        <p:txBody>
          <a:bodyPr wrap="none" rtlCol="0">
            <a:spAutoFit/>
          </a:bodyPr>
          <a:lstStyle/>
          <a:p>
            <a:pPr algn="ctr"/>
            <a:r>
              <a:rPr lang="en-GB" sz="1000" b="1" dirty="0"/>
              <a:t>PARTNERS</a:t>
            </a:r>
          </a:p>
          <a:p>
            <a:pPr algn="ctr"/>
            <a:endParaRPr lang="en-GB" sz="1000" b="1" dirty="0"/>
          </a:p>
          <a:p>
            <a:pPr algn="ctr"/>
            <a:endParaRPr lang="en-GB" sz="1000" b="1" dirty="0"/>
          </a:p>
          <a:p>
            <a:pPr algn="ctr"/>
            <a:r>
              <a:rPr lang="en-GB" sz="1000" b="1" dirty="0"/>
              <a:t>VALUE ADDED PARTNERS</a:t>
            </a:r>
          </a:p>
          <a:p>
            <a:pPr algn="ctr"/>
            <a:endParaRPr lang="en-GB" sz="1000" b="1" dirty="0"/>
          </a:p>
          <a:p>
            <a:pPr algn="ctr"/>
            <a:endParaRPr lang="en-GB" sz="1000" b="1" dirty="0"/>
          </a:p>
          <a:p>
            <a:pPr algn="ctr"/>
            <a:r>
              <a:rPr lang="en-GB" sz="1000" b="1" dirty="0"/>
              <a:t>THIRD PARTY</a:t>
            </a:r>
          </a:p>
          <a:p>
            <a:pPr algn="ctr"/>
            <a:r>
              <a:rPr lang="en-GB" sz="1000" b="1" dirty="0"/>
              <a:t>FIRMS</a:t>
            </a:r>
          </a:p>
          <a:p>
            <a:pPr algn="ctr"/>
            <a:r>
              <a:rPr lang="en-GB" sz="1000" b="1" dirty="0"/>
              <a:t>E.G. SOFTWARE</a:t>
            </a:r>
          </a:p>
        </p:txBody>
      </p:sp>
      <p:sp>
        <p:nvSpPr>
          <p:cNvPr id="33" name="TextBox 32"/>
          <p:cNvSpPr txBox="1"/>
          <p:nvPr/>
        </p:nvSpPr>
        <p:spPr>
          <a:xfrm>
            <a:off x="384174" y="3845947"/>
            <a:ext cx="2302105" cy="2677656"/>
          </a:xfrm>
          <a:prstGeom prst="rect">
            <a:avLst/>
          </a:prstGeom>
          <a:noFill/>
        </p:spPr>
        <p:txBody>
          <a:bodyPr wrap="none" rtlCol="0">
            <a:spAutoFit/>
          </a:bodyPr>
          <a:lstStyle/>
          <a:p>
            <a:pPr algn="ctr"/>
            <a:r>
              <a:rPr lang="en-GB" sz="1200" dirty="0"/>
              <a:t>This ecosystem </a:t>
            </a:r>
          </a:p>
          <a:p>
            <a:pPr algn="ctr"/>
            <a:r>
              <a:rPr lang="en-GB" sz="1200" dirty="0"/>
              <a:t>Constitutes a </a:t>
            </a:r>
          </a:p>
          <a:p>
            <a:pPr algn="ctr"/>
            <a:r>
              <a:rPr lang="en-GB" sz="1200" dirty="0"/>
              <a:t>“community of practice”</a:t>
            </a:r>
          </a:p>
          <a:p>
            <a:pPr algn="ctr"/>
            <a:r>
              <a:rPr lang="en-GB" sz="1200" dirty="0"/>
              <a:t>In which firms share IP;</a:t>
            </a:r>
          </a:p>
          <a:p>
            <a:pPr algn="ctr"/>
            <a:r>
              <a:rPr lang="en-GB" sz="1200" dirty="0"/>
              <a:t>Knowledge; competences</a:t>
            </a:r>
          </a:p>
          <a:p>
            <a:pPr algn="ctr"/>
            <a:r>
              <a:rPr lang="en-GB" sz="1200" dirty="0"/>
              <a:t>to guide the evolutionary</a:t>
            </a:r>
          </a:p>
          <a:p>
            <a:pPr algn="ctr"/>
            <a:r>
              <a:rPr lang="en-GB" sz="1200" dirty="0"/>
              <a:t>path of their products;</a:t>
            </a:r>
          </a:p>
          <a:p>
            <a:pPr algn="ctr"/>
            <a:r>
              <a:rPr lang="en-GB" sz="1200" dirty="0"/>
              <a:t>services; and create a</a:t>
            </a:r>
          </a:p>
          <a:p>
            <a:pPr algn="ctr"/>
            <a:r>
              <a:rPr lang="en-GB" sz="1200" dirty="0"/>
              <a:t>dominant paradigm in</a:t>
            </a:r>
          </a:p>
          <a:p>
            <a:pPr algn="ctr"/>
            <a:r>
              <a:rPr lang="en-GB" sz="1200" dirty="0"/>
              <a:t>which to grow their </a:t>
            </a:r>
          </a:p>
          <a:p>
            <a:pPr algn="ctr"/>
            <a:r>
              <a:rPr lang="en-GB" sz="1200" dirty="0"/>
              <a:t>Businesses.</a:t>
            </a:r>
          </a:p>
          <a:p>
            <a:pPr algn="ctr"/>
            <a:r>
              <a:rPr lang="en-GB" sz="1200" dirty="0"/>
              <a:t>The GOOGLE platform holds the </a:t>
            </a:r>
          </a:p>
          <a:p>
            <a:pPr algn="ctr"/>
            <a:r>
              <a:rPr lang="en-GB" sz="1200" dirty="0"/>
              <a:t>Ecosystem together with GOOGLE</a:t>
            </a:r>
          </a:p>
          <a:p>
            <a:pPr algn="ctr"/>
            <a:r>
              <a:rPr lang="en-GB" sz="1200" dirty="0"/>
              <a:t>as the KEYSTONE firm</a:t>
            </a:r>
          </a:p>
        </p:txBody>
      </p:sp>
      <p:sp>
        <p:nvSpPr>
          <p:cNvPr id="34" name="Oval 33"/>
          <p:cNvSpPr/>
          <p:nvPr/>
        </p:nvSpPr>
        <p:spPr>
          <a:xfrm>
            <a:off x="463916" y="3284796"/>
            <a:ext cx="393488" cy="398335"/>
          </a:xfrm>
          <a:prstGeom prst="ellipse">
            <a:avLst/>
          </a:prstGeom>
          <a:noFill/>
          <a:ln w="444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1022907" y="3252805"/>
            <a:ext cx="1422184" cy="400110"/>
          </a:xfrm>
          <a:prstGeom prst="rect">
            <a:avLst/>
          </a:prstGeom>
          <a:noFill/>
        </p:spPr>
        <p:txBody>
          <a:bodyPr wrap="none" rtlCol="0">
            <a:spAutoFit/>
          </a:bodyPr>
          <a:lstStyle/>
          <a:p>
            <a:r>
              <a:rPr lang="en-GB" sz="1000" dirty="0"/>
              <a:t>GOOGLE’S PLATFORM</a:t>
            </a:r>
          </a:p>
          <a:p>
            <a:r>
              <a:rPr lang="en-GB" sz="1000" dirty="0"/>
              <a:t>CEMENTS ECOSYSTERM</a:t>
            </a:r>
          </a:p>
        </p:txBody>
      </p:sp>
      <p:sp>
        <p:nvSpPr>
          <p:cNvPr id="36" name="Oval 35"/>
          <p:cNvSpPr/>
          <p:nvPr/>
        </p:nvSpPr>
        <p:spPr>
          <a:xfrm>
            <a:off x="3077527" y="1660632"/>
            <a:ext cx="4864153" cy="4378990"/>
          </a:xfrm>
          <a:prstGeom prst="ellipse">
            <a:avLst/>
          </a:prstGeom>
          <a:noFill/>
          <a:ln w="508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914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a:xfrm>
            <a:off x="926893" y="144560"/>
            <a:ext cx="7553372" cy="1029951"/>
          </a:xfrm>
          <a:prstGeom prst="rect">
            <a:avLst/>
          </a:prstGeom>
          <a:solidFill>
            <a:srgbClr val="00B0F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 name="Oval 4"/>
          <p:cNvSpPr/>
          <p:nvPr/>
        </p:nvSpPr>
        <p:spPr>
          <a:xfrm>
            <a:off x="3077527" y="1660632"/>
            <a:ext cx="4864153" cy="4378990"/>
          </a:xfrm>
          <a:prstGeom prst="ellipse">
            <a:avLst/>
          </a:prstGeom>
          <a:solidFill>
            <a:schemeClr val="bg2">
              <a:lumMod val="20000"/>
              <a:lumOff val="80000"/>
              <a:alpha val="18000"/>
            </a:schemeClr>
          </a:solidFill>
          <a:ln w="5080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4508730" y="3102999"/>
            <a:ext cx="1973874" cy="1454314"/>
          </a:xfrm>
          <a:prstGeom prst="ellipse">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703579" y="3226209"/>
            <a:ext cx="1606135" cy="123361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lide Number Placeholder 3"/>
          <p:cNvSpPr txBox="1">
            <a:spLocks/>
          </p:cNvSpPr>
          <p:nvPr/>
        </p:nvSpPr>
        <p:spPr>
          <a:xfrm>
            <a:off x="6798653" y="6507673"/>
            <a:ext cx="2133600" cy="254968"/>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F8AC3EC-3C03-4EE4-BF83-A2B87E8A1236}" type="slidenum">
              <a:rPr lang="en-GB" smtClean="0"/>
              <a:pPr/>
              <a:t>10</a:t>
            </a:fld>
            <a:endParaRPr lang="en-GB" dirty="0"/>
          </a:p>
        </p:txBody>
      </p:sp>
      <p:sp>
        <p:nvSpPr>
          <p:cNvPr id="10" name="Oval 9"/>
          <p:cNvSpPr/>
          <p:nvPr/>
        </p:nvSpPr>
        <p:spPr>
          <a:xfrm>
            <a:off x="4811591" y="3249995"/>
            <a:ext cx="1368152" cy="1152128"/>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b="1" dirty="0"/>
              <a:t>ARM’s</a:t>
            </a:r>
          </a:p>
          <a:p>
            <a:pPr algn="ctr"/>
            <a:r>
              <a:rPr lang="en-GB" sz="1200" b="1" dirty="0"/>
              <a:t>PLATFORM</a:t>
            </a:r>
          </a:p>
          <a:p>
            <a:pPr algn="ctr"/>
            <a:r>
              <a:rPr lang="en-GB" sz="1200" b="1" dirty="0"/>
              <a:t>MODULES</a:t>
            </a:r>
          </a:p>
          <a:p>
            <a:pPr algn="ctr"/>
            <a:r>
              <a:rPr lang="en-GB" sz="1200" b="1" dirty="0"/>
              <a:t>TOOLS</a:t>
            </a:r>
          </a:p>
          <a:p>
            <a:pPr algn="ctr"/>
            <a:r>
              <a:rPr lang="en-GB" sz="1200" b="1" dirty="0"/>
              <a:t>IP etc.</a:t>
            </a:r>
          </a:p>
        </p:txBody>
      </p:sp>
      <p:sp>
        <p:nvSpPr>
          <p:cNvPr id="11" name="Pentagon 10"/>
          <p:cNvSpPr/>
          <p:nvPr/>
        </p:nvSpPr>
        <p:spPr>
          <a:xfrm rot="16200000">
            <a:off x="5027615" y="2382919"/>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2" name="Pentagon 11"/>
          <p:cNvSpPr/>
          <p:nvPr/>
        </p:nvSpPr>
        <p:spPr>
          <a:xfrm rot="1692844">
            <a:off x="6174946" y="4321828"/>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3" name="Pentagon 12"/>
          <p:cNvSpPr/>
          <p:nvPr/>
        </p:nvSpPr>
        <p:spPr>
          <a:xfrm rot="12728093">
            <a:off x="3813136" y="2942683"/>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100" b="1" dirty="0">
              <a:solidFill>
                <a:schemeClr val="bg1"/>
              </a:solidFill>
            </a:endParaRPr>
          </a:p>
        </p:txBody>
      </p:sp>
      <p:sp>
        <p:nvSpPr>
          <p:cNvPr id="14" name="Pentagon 13"/>
          <p:cNvSpPr/>
          <p:nvPr/>
        </p:nvSpPr>
        <p:spPr>
          <a:xfrm rot="8621312">
            <a:off x="3817133" y="4349261"/>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5" name="Pentagon 14"/>
          <p:cNvSpPr/>
          <p:nvPr/>
        </p:nvSpPr>
        <p:spPr>
          <a:xfrm rot="5400000">
            <a:off x="4991611" y="4773337"/>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6" name="Pentagon 15"/>
          <p:cNvSpPr/>
          <p:nvPr/>
        </p:nvSpPr>
        <p:spPr>
          <a:xfrm rot="19559790">
            <a:off x="6240651" y="2925614"/>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7" name="Pentagon 16"/>
          <p:cNvSpPr/>
          <p:nvPr/>
        </p:nvSpPr>
        <p:spPr>
          <a:xfrm rot="13438870">
            <a:off x="3988569" y="2124786"/>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8" name="Pentagon 17"/>
          <p:cNvSpPr/>
          <p:nvPr/>
        </p:nvSpPr>
        <p:spPr>
          <a:xfrm rot="10800000">
            <a:off x="3260383" y="3652915"/>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1100" b="1" dirty="0"/>
          </a:p>
        </p:txBody>
      </p:sp>
      <p:sp>
        <p:nvSpPr>
          <p:cNvPr id="19" name="Pentagon 18"/>
          <p:cNvSpPr/>
          <p:nvPr/>
        </p:nvSpPr>
        <p:spPr>
          <a:xfrm rot="7584684">
            <a:off x="4086545" y="5138056"/>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0" name="Pentagon 19"/>
          <p:cNvSpPr/>
          <p:nvPr/>
        </p:nvSpPr>
        <p:spPr>
          <a:xfrm rot="3542161">
            <a:off x="5819312" y="5146825"/>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900" b="1" dirty="0"/>
          </a:p>
        </p:txBody>
      </p:sp>
      <p:sp>
        <p:nvSpPr>
          <p:cNvPr id="21" name="Pentagon 20"/>
          <p:cNvSpPr/>
          <p:nvPr/>
        </p:nvSpPr>
        <p:spPr>
          <a:xfrm>
            <a:off x="6747263" y="3683131"/>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2" name="Pentagon 21"/>
          <p:cNvSpPr/>
          <p:nvPr/>
        </p:nvSpPr>
        <p:spPr>
          <a:xfrm rot="18305423">
            <a:off x="5971027" y="2098640"/>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3" name="Pentagon 22"/>
          <p:cNvSpPr/>
          <p:nvPr/>
        </p:nvSpPr>
        <p:spPr>
          <a:xfrm rot="19419710">
            <a:off x="7112733" y="2395227"/>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4" name="Pentagon 23"/>
          <p:cNvSpPr/>
          <p:nvPr/>
        </p:nvSpPr>
        <p:spPr>
          <a:xfrm rot="8731889">
            <a:off x="2978747" y="4866860"/>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5" name="Pentagon 24"/>
          <p:cNvSpPr/>
          <p:nvPr/>
        </p:nvSpPr>
        <p:spPr>
          <a:xfrm rot="12824848">
            <a:off x="3002664" y="2443924"/>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6" name="Pentagon 25"/>
          <p:cNvSpPr/>
          <p:nvPr/>
        </p:nvSpPr>
        <p:spPr>
          <a:xfrm rot="16200000">
            <a:off x="5027615" y="1415637"/>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7" name="Pentagon 26"/>
          <p:cNvSpPr/>
          <p:nvPr/>
        </p:nvSpPr>
        <p:spPr>
          <a:xfrm rot="5400000">
            <a:off x="4991611" y="5787593"/>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8" name="Pentagon 27"/>
          <p:cNvSpPr/>
          <p:nvPr/>
        </p:nvSpPr>
        <p:spPr>
          <a:xfrm rot="1931999">
            <a:off x="7133471" y="4856862"/>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9" name="Oval 28"/>
          <p:cNvSpPr/>
          <p:nvPr/>
        </p:nvSpPr>
        <p:spPr>
          <a:xfrm>
            <a:off x="3260382" y="1844820"/>
            <a:ext cx="4467685" cy="4032151"/>
          </a:xfrm>
          <a:prstGeom prst="ellipse">
            <a:avLst/>
          </a:prstGeom>
          <a:solidFill>
            <a:schemeClr val="bg2">
              <a:lumMod val="75000"/>
              <a:alpha val="16000"/>
            </a:schemeClr>
          </a:solidFill>
          <a:ln w="5080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p:cNvSpPr/>
          <p:nvPr/>
        </p:nvSpPr>
        <p:spPr>
          <a:xfrm>
            <a:off x="3635896" y="2135717"/>
            <a:ext cx="3744415" cy="3455848"/>
          </a:xfrm>
          <a:prstGeom prst="ellipse">
            <a:avLst/>
          </a:prstGeom>
          <a:solidFill>
            <a:schemeClr val="bg2">
              <a:lumMod val="75000"/>
              <a:alpha val="13000"/>
            </a:schemeClr>
          </a:solidFill>
          <a:ln w="5080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1808170" y="404664"/>
            <a:ext cx="5782160" cy="461665"/>
          </a:xfrm>
          <a:prstGeom prst="rect">
            <a:avLst/>
          </a:prstGeom>
          <a:noFill/>
        </p:spPr>
        <p:txBody>
          <a:bodyPr wrap="none" rtlCol="0">
            <a:spAutoFit/>
          </a:bodyPr>
          <a:lstStyle/>
          <a:p>
            <a:pPr algn="ctr"/>
            <a:r>
              <a:rPr lang="en-GB" sz="1200" b="1" dirty="0"/>
              <a:t>GOOGLE’s ECOSYSTEM THE ECOSYSTEM IS CONTROLLED AND HELD TOGETHER BY THE </a:t>
            </a:r>
          </a:p>
          <a:p>
            <a:pPr algn="ctr"/>
            <a:r>
              <a:rPr lang="en-GB" sz="1200" b="1" dirty="0"/>
              <a:t>TOOLS AND OTHER ELEMENTS THAT GOOGLE OFFERS TO SUPPORT ITS BUSINESS MODEL</a:t>
            </a:r>
          </a:p>
        </p:txBody>
      </p:sp>
      <p:sp>
        <p:nvSpPr>
          <p:cNvPr id="32" name="TextBox 31"/>
          <p:cNvSpPr txBox="1"/>
          <p:nvPr/>
        </p:nvSpPr>
        <p:spPr>
          <a:xfrm>
            <a:off x="0" y="1452331"/>
            <a:ext cx="2520818" cy="4893647"/>
          </a:xfrm>
          <a:prstGeom prst="rect">
            <a:avLst/>
          </a:prstGeom>
          <a:noFill/>
        </p:spPr>
        <p:txBody>
          <a:bodyPr wrap="none" rtlCol="0">
            <a:spAutoFit/>
          </a:bodyPr>
          <a:lstStyle/>
          <a:p>
            <a:pPr algn="ctr"/>
            <a:r>
              <a:rPr lang="en-GB" sz="1200" dirty="0"/>
              <a:t>This ecosystem </a:t>
            </a:r>
          </a:p>
          <a:p>
            <a:pPr algn="ctr"/>
            <a:r>
              <a:rPr lang="en-GB" sz="1200" dirty="0"/>
              <a:t>Constitutes a </a:t>
            </a:r>
          </a:p>
          <a:p>
            <a:pPr algn="ctr"/>
            <a:r>
              <a:rPr lang="en-GB" sz="1200" dirty="0"/>
              <a:t>“community of practice”</a:t>
            </a:r>
          </a:p>
          <a:p>
            <a:pPr algn="ctr"/>
            <a:r>
              <a:rPr lang="en-GB" sz="1200" dirty="0"/>
              <a:t>with the following elements</a:t>
            </a:r>
          </a:p>
          <a:p>
            <a:pPr algn="ctr"/>
            <a:endParaRPr lang="en-GB" sz="1200" dirty="0"/>
          </a:p>
          <a:p>
            <a:pPr algn="r"/>
            <a:r>
              <a:rPr lang="en-GB" sz="1200" dirty="0"/>
              <a:t>VALUE ADDING FIRMS</a:t>
            </a:r>
          </a:p>
          <a:p>
            <a:pPr algn="r"/>
            <a:endParaRPr lang="en-GB" sz="1200" dirty="0"/>
          </a:p>
          <a:p>
            <a:pPr algn="r"/>
            <a:r>
              <a:rPr lang="en-GB" sz="1200" dirty="0"/>
              <a:t>SOFTWARE</a:t>
            </a:r>
          </a:p>
          <a:p>
            <a:pPr algn="r"/>
            <a:endParaRPr lang="en-GB" sz="1200" dirty="0"/>
          </a:p>
          <a:p>
            <a:pPr algn="r"/>
            <a:r>
              <a:rPr lang="en-GB" sz="1200" dirty="0"/>
              <a:t>OPERATING SYSTEMS</a:t>
            </a:r>
          </a:p>
          <a:p>
            <a:pPr algn="r"/>
            <a:endParaRPr lang="en-GB" sz="1200" dirty="0"/>
          </a:p>
          <a:p>
            <a:pPr algn="r"/>
            <a:r>
              <a:rPr lang="en-GB" sz="1200" dirty="0"/>
              <a:t>DEVELOPMENT TOOLS</a:t>
            </a:r>
          </a:p>
          <a:p>
            <a:pPr algn="r"/>
            <a:endParaRPr lang="en-GB" sz="1200" dirty="0"/>
          </a:p>
          <a:p>
            <a:pPr algn="r"/>
            <a:r>
              <a:rPr lang="en-GB" sz="1200" dirty="0"/>
              <a:t>INTELLECTUAL PROPERTY</a:t>
            </a:r>
          </a:p>
          <a:p>
            <a:pPr algn="r"/>
            <a:endParaRPr lang="en-GB" sz="1200" dirty="0"/>
          </a:p>
          <a:p>
            <a:pPr algn="r"/>
            <a:r>
              <a:rPr lang="en-GB" sz="1200" dirty="0"/>
              <a:t>ARCHITECTURE</a:t>
            </a:r>
          </a:p>
          <a:p>
            <a:pPr algn="r"/>
            <a:endParaRPr lang="en-GB" sz="1200" dirty="0"/>
          </a:p>
          <a:p>
            <a:pPr algn="r"/>
            <a:r>
              <a:rPr lang="en-GB" sz="1200" dirty="0"/>
              <a:t>HARDWARE</a:t>
            </a:r>
          </a:p>
          <a:p>
            <a:pPr algn="ctr"/>
            <a:endParaRPr lang="en-GB" sz="1200" dirty="0"/>
          </a:p>
          <a:p>
            <a:pPr algn="ctr"/>
            <a:r>
              <a:rPr lang="en-GB" sz="1200" dirty="0"/>
              <a:t>The GOOGLE platform holds the </a:t>
            </a:r>
          </a:p>
          <a:p>
            <a:pPr algn="ctr"/>
            <a:r>
              <a:rPr lang="en-GB" sz="1200" dirty="0"/>
              <a:t>Ecosystem together with GOOGLE</a:t>
            </a:r>
          </a:p>
          <a:p>
            <a:pPr algn="ctr"/>
            <a:r>
              <a:rPr lang="en-GB" sz="1200" dirty="0"/>
              <a:t>as the KEYSTONE firm</a:t>
            </a:r>
          </a:p>
          <a:p>
            <a:pPr algn="ctr"/>
            <a:endParaRPr lang="en-GB" sz="1200" dirty="0"/>
          </a:p>
          <a:p>
            <a:pPr algn="ctr"/>
            <a:r>
              <a:rPr lang="en-GB" sz="1200" dirty="0"/>
              <a:t>This gives  GOOGLE much more</a:t>
            </a:r>
          </a:p>
          <a:p>
            <a:pPr algn="ctr"/>
            <a:r>
              <a:rPr lang="en-GB" sz="1200" dirty="0"/>
              <a:t>LEVERAGE</a:t>
            </a:r>
          </a:p>
          <a:p>
            <a:pPr algn="ctr"/>
            <a:r>
              <a:rPr lang="en-GB" sz="1200" dirty="0"/>
              <a:t>than it would have a small firm alone</a:t>
            </a:r>
          </a:p>
        </p:txBody>
      </p:sp>
      <p:sp>
        <p:nvSpPr>
          <p:cNvPr id="33" name="Oval 32"/>
          <p:cNvSpPr/>
          <p:nvPr/>
        </p:nvSpPr>
        <p:spPr>
          <a:xfrm>
            <a:off x="3975316" y="2340810"/>
            <a:ext cx="3079098" cy="3013269"/>
          </a:xfrm>
          <a:prstGeom prst="ellipse">
            <a:avLst/>
          </a:prstGeom>
          <a:solidFill>
            <a:schemeClr val="bg2">
              <a:lumMod val="50000"/>
              <a:alpha val="17000"/>
            </a:schemeClr>
          </a:solid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p:cNvSpPr/>
          <p:nvPr/>
        </p:nvSpPr>
        <p:spPr>
          <a:xfrm>
            <a:off x="4281187" y="2691772"/>
            <a:ext cx="2427515" cy="2325447"/>
          </a:xfrm>
          <a:prstGeom prst="ellipse">
            <a:avLst/>
          </a:prstGeom>
          <a:solidFill>
            <a:schemeClr val="dk1">
              <a:alpha val="14000"/>
            </a:schemeClr>
          </a:solidFill>
          <a:ln w="381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35" name="Oval 34"/>
          <p:cNvSpPr/>
          <p:nvPr/>
        </p:nvSpPr>
        <p:spPr>
          <a:xfrm>
            <a:off x="4810148" y="3226209"/>
            <a:ext cx="1368152" cy="1152128"/>
          </a:xfrm>
          <a:prstGeom prst="ellipse">
            <a:avLst/>
          </a:prstGeom>
          <a:solidFill>
            <a:schemeClr val="accent5">
              <a:alpha val="15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b="1" dirty="0"/>
              <a:t>GOOGLE’s</a:t>
            </a:r>
          </a:p>
          <a:p>
            <a:pPr algn="ctr"/>
            <a:r>
              <a:rPr lang="en-GB" sz="1200" b="1" dirty="0"/>
              <a:t>PLATFORM</a:t>
            </a:r>
          </a:p>
          <a:p>
            <a:pPr algn="ctr"/>
            <a:r>
              <a:rPr lang="en-GB" sz="1200" b="1" dirty="0"/>
              <a:t>MODULES</a:t>
            </a:r>
          </a:p>
          <a:p>
            <a:pPr algn="ctr"/>
            <a:r>
              <a:rPr lang="en-GB" sz="1200" b="1" dirty="0"/>
              <a:t>TOOLS</a:t>
            </a:r>
          </a:p>
          <a:p>
            <a:pPr algn="ctr"/>
            <a:r>
              <a:rPr lang="en-GB" sz="1200" b="1" dirty="0"/>
              <a:t>IP etc.</a:t>
            </a:r>
          </a:p>
        </p:txBody>
      </p:sp>
      <p:cxnSp>
        <p:nvCxnSpPr>
          <p:cNvPr id="36" name="Straight Arrow Connector 35"/>
          <p:cNvCxnSpPr/>
          <p:nvPr/>
        </p:nvCxnSpPr>
        <p:spPr>
          <a:xfrm>
            <a:off x="2562097" y="2492896"/>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2569166" y="2840119"/>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2562098" y="3221197"/>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a:off x="2562098" y="3907814"/>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a:off x="2562098" y="3635931"/>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a:off x="2564454" y="4314786"/>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a:off x="2569166" y="4646211"/>
            <a:ext cx="420705" cy="0"/>
          </a:xfrm>
          <a:prstGeom prst="straightConnector1">
            <a:avLst/>
          </a:prstGeom>
          <a:ln w="50800">
            <a:solidFill>
              <a:srgbClr val="FF0000"/>
            </a:solidFill>
            <a:tailEnd type="diamo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8710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p:cNvSpPr/>
          <p:nvPr/>
        </p:nvSpPr>
        <p:spPr>
          <a:xfrm>
            <a:off x="917353" y="28451"/>
            <a:ext cx="7553372" cy="952277"/>
          </a:xfrm>
          <a:prstGeom prst="rect">
            <a:avLst/>
          </a:prstGeom>
          <a:solidFill>
            <a:srgbClr val="00B0F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 name="Oval 4"/>
          <p:cNvSpPr/>
          <p:nvPr/>
        </p:nvSpPr>
        <p:spPr>
          <a:xfrm>
            <a:off x="3478966" y="3128039"/>
            <a:ext cx="1973874" cy="1454314"/>
          </a:xfrm>
          <a:prstGeom prst="ellipse">
            <a:avLst/>
          </a:prstGeom>
          <a:noFill/>
          <a:ln w="508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3673815" y="3251249"/>
            <a:ext cx="1606135" cy="123361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lide Number Placeholder 3"/>
          <p:cNvSpPr txBox="1">
            <a:spLocks/>
          </p:cNvSpPr>
          <p:nvPr/>
        </p:nvSpPr>
        <p:spPr>
          <a:xfrm>
            <a:off x="6918935" y="6513568"/>
            <a:ext cx="2133600" cy="254968"/>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F8AC3EC-3C03-4EE4-BF83-A2B87E8A1236}" type="slidenum">
              <a:rPr lang="en-GB" smtClean="0"/>
              <a:pPr/>
              <a:t>11</a:t>
            </a:fld>
            <a:endParaRPr lang="en-GB" dirty="0"/>
          </a:p>
        </p:txBody>
      </p:sp>
      <p:sp>
        <p:nvSpPr>
          <p:cNvPr id="8" name="Oval 7"/>
          <p:cNvSpPr/>
          <p:nvPr/>
        </p:nvSpPr>
        <p:spPr>
          <a:xfrm>
            <a:off x="3781827" y="3275035"/>
            <a:ext cx="1368152" cy="1152128"/>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200" b="1" dirty="0"/>
              <a:t>GOOGLEs</a:t>
            </a:r>
          </a:p>
          <a:p>
            <a:pPr algn="ctr"/>
            <a:r>
              <a:rPr lang="en-GB" sz="1200" b="1" dirty="0"/>
              <a:t>PLATFORM</a:t>
            </a:r>
          </a:p>
          <a:p>
            <a:pPr algn="ctr"/>
            <a:r>
              <a:rPr lang="en-GB" sz="1200" b="1" dirty="0"/>
              <a:t>MODULES</a:t>
            </a:r>
          </a:p>
          <a:p>
            <a:pPr algn="ctr"/>
            <a:r>
              <a:rPr lang="en-GB" sz="1200" b="1" dirty="0"/>
              <a:t>TOOLS</a:t>
            </a:r>
          </a:p>
          <a:p>
            <a:pPr algn="ctr"/>
            <a:r>
              <a:rPr lang="en-GB" sz="1200" b="1" dirty="0"/>
              <a:t>IP</a:t>
            </a:r>
          </a:p>
        </p:txBody>
      </p:sp>
      <p:sp>
        <p:nvSpPr>
          <p:cNvPr id="9" name="Pentagon 8"/>
          <p:cNvSpPr/>
          <p:nvPr/>
        </p:nvSpPr>
        <p:spPr>
          <a:xfrm rot="16200000">
            <a:off x="3997851" y="2407959"/>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0" name="Pentagon 9"/>
          <p:cNvSpPr/>
          <p:nvPr/>
        </p:nvSpPr>
        <p:spPr>
          <a:xfrm rot="1692844">
            <a:off x="5145182" y="4346868"/>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1" name="Pentagon 10"/>
          <p:cNvSpPr/>
          <p:nvPr/>
        </p:nvSpPr>
        <p:spPr>
          <a:xfrm rot="12728093">
            <a:off x="2783372" y="2967723"/>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100" b="1" dirty="0">
              <a:solidFill>
                <a:schemeClr val="bg1"/>
              </a:solidFill>
            </a:endParaRPr>
          </a:p>
        </p:txBody>
      </p:sp>
      <p:sp>
        <p:nvSpPr>
          <p:cNvPr id="12" name="Pentagon 11"/>
          <p:cNvSpPr/>
          <p:nvPr/>
        </p:nvSpPr>
        <p:spPr>
          <a:xfrm rot="8621312">
            <a:off x="2787369" y="4374301"/>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3" name="Pentagon 12"/>
          <p:cNvSpPr/>
          <p:nvPr/>
        </p:nvSpPr>
        <p:spPr>
          <a:xfrm rot="5400000">
            <a:off x="3961847" y="4798377"/>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4" name="Pentagon 13"/>
          <p:cNvSpPr/>
          <p:nvPr/>
        </p:nvSpPr>
        <p:spPr>
          <a:xfrm rot="19559790">
            <a:off x="5210887" y="2950654"/>
            <a:ext cx="936104" cy="504056"/>
          </a:xfrm>
          <a:prstGeom prst="homePlat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solidFill>
                <a:schemeClr val="bg1"/>
              </a:solidFill>
            </a:endParaRPr>
          </a:p>
        </p:txBody>
      </p:sp>
      <p:sp>
        <p:nvSpPr>
          <p:cNvPr id="15" name="Pentagon 14"/>
          <p:cNvSpPr/>
          <p:nvPr/>
        </p:nvSpPr>
        <p:spPr>
          <a:xfrm rot="13438870">
            <a:off x="2958805" y="2149826"/>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6" name="Pentagon 15"/>
          <p:cNvSpPr/>
          <p:nvPr/>
        </p:nvSpPr>
        <p:spPr>
          <a:xfrm rot="10800000">
            <a:off x="2230619" y="3677955"/>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1100" b="1" dirty="0"/>
          </a:p>
        </p:txBody>
      </p:sp>
      <p:sp>
        <p:nvSpPr>
          <p:cNvPr id="17" name="Pentagon 16"/>
          <p:cNvSpPr/>
          <p:nvPr/>
        </p:nvSpPr>
        <p:spPr>
          <a:xfrm rot="7584684">
            <a:off x="3056781" y="5163096"/>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8" name="Pentagon 17"/>
          <p:cNvSpPr/>
          <p:nvPr/>
        </p:nvSpPr>
        <p:spPr>
          <a:xfrm rot="3542161">
            <a:off x="4789548" y="5171865"/>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900" b="1" dirty="0"/>
          </a:p>
        </p:txBody>
      </p:sp>
      <p:sp>
        <p:nvSpPr>
          <p:cNvPr id="19" name="Pentagon 18"/>
          <p:cNvSpPr/>
          <p:nvPr/>
        </p:nvSpPr>
        <p:spPr>
          <a:xfrm>
            <a:off x="5717499" y="3708171"/>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0" name="Pentagon 19"/>
          <p:cNvSpPr/>
          <p:nvPr/>
        </p:nvSpPr>
        <p:spPr>
          <a:xfrm rot="18305423">
            <a:off x="4941263" y="2123680"/>
            <a:ext cx="980804" cy="432048"/>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1" name="Pentagon 20"/>
          <p:cNvSpPr/>
          <p:nvPr/>
        </p:nvSpPr>
        <p:spPr>
          <a:xfrm rot="19419710">
            <a:off x="6082969" y="2420267"/>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2" name="Pentagon 21"/>
          <p:cNvSpPr/>
          <p:nvPr/>
        </p:nvSpPr>
        <p:spPr>
          <a:xfrm rot="8731889">
            <a:off x="1948983" y="4891900"/>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3" name="Pentagon 22"/>
          <p:cNvSpPr/>
          <p:nvPr/>
        </p:nvSpPr>
        <p:spPr>
          <a:xfrm rot="12824848">
            <a:off x="1972900" y="2468964"/>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4" name="Pentagon 23"/>
          <p:cNvSpPr/>
          <p:nvPr/>
        </p:nvSpPr>
        <p:spPr>
          <a:xfrm rot="16200000">
            <a:off x="3997851" y="1440677"/>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5" name="Pentagon 24"/>
          <p:cNvSpPr/>
          <p:nvPr/>
        </p:nvSpPr>
        <p:spPr>
          <a:xfrm rot="5400000">
            <a:off x="3961847" y="5812633"/>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6" name="Pentagon 25"/>
          <p:cNvSpPr/>
          <p:nvPr/>
        </p:nvSpPr>
        <p:spPr>
          <a:xfrm rot="1931999">
            <a:off x="6103707" y="4881902"/>
            <a:ext cx="936104" cy="504056"/>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900" b="1" dirty="0"/>
          </a:p>
        </p:txBody>
      </p:sp>
      <p:sp>
        <p:nvSpPr>
          <p:cNvPr id="27" name="Oval 26"/>
          <p:cNvSpPr/>
          <p:nvPr/>
        </p:nvSpPr>
        <p:spPr>
          <a:xfrm>
            <a:off x="3165566" y="2548980"/>
            <a:ext cx="2622632" cy="2638149"/>
          </a:xfrm>
          <a:prstGeom prst="ellipse">
            <a:avLst/>
          </a:prstGeom>
          <a:noFill/>
          <a:ln w="508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p:cNvSpPr/>
          <p:nvPr/>
        </p:nvSpPr>
        <p:spPr>
          <a:xfrm>
            <a:off x="2546367" y="2125370"/>
            <a:ext cx="3944030" cy="3491235"/>
          </a:xfrm>
          <a:prstGeom prst="ellipse">
            <a:avLst/>
          </a:prstGeom>
          <a:noFill/>
          <a:ln w="508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2004079" y="281817"/>
            <a:ext cx="5128775" cy="523220"/>
          </a:xfrm>
          <a:prstGeom prst="rect">
            <a:avLst/>
          </a:prstGeom>
          <a:noFill/>
        </p:spPr>
        <p:txBody>
          <a:bodyPr wrap="none" rtlCol="0">
            <a:spAutoFit/>
          </a:bodyPr>
          <a:lstStyle/>
          <a:p>
            <a:pPr algn="ctr"/>
            <a:r>
              <a:rPr lang="en-GB" sz="1400" b="1" dirty="0"/>
              <a:t>GOOGLE’s MULTIPLE ECOSYSTEMS</a:t>
            </a:r>
          </a:p>
          <a:p>
            <a:pPr algn="ctr"/>
            <a:r>
              <a:rPr lang="en-GB" sz="1400" b="1" dirty="0"/>
              <a:t>CAN GENERATE ECONOMIES OF SCOPE AND ECONOMIES OF SCALE</a:t>
            </a:r>
          </a:p>
        </p:txBody>
      </p:sp>
      <p:sp>
        <p:nvSpPr>
          <p:cNvPr id="30" name="Oval 29"/>
          <p:cNvSpPr/>
          <p:nvPr/>
        </p:nvSpPr>
        <p:spPr>
          <a:xfrm>
            <a:off x="2047763" y="1685672"/>
            <a:ext cx="4864153" cy="4378990"/>
          </a:xfrm>
          <a:prstGeom prst="ellipse">
            <a:avLst/>
          </a:prstGeom>
          <a:noFill/>
          <a:ln w="508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p:cNvSpPr/>
          <p:nvPr/>
        </p:nvSpPr>
        <p:spPr>
          <a:xfrm rot="1740053">
            <a:off x="344325" y="1921185"/>
            <a:ext cx="3772585"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p:cNvSpPr/>
          <p:nvPr/>
        </p:nvSpPr>
        <p:spPr>
          <a:xfrm>
            <a:off x="107504" y="3200372"/>
            <a:ext cx="3611529"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p:cNvSpPr/>
          <p:nvPr/>
        </p:nvSpPr>
        <p:spPr>
          <a:xfrm>
            <a:off x="5279950" y="3275035"/>
            <a:ext cx="3772585"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p:cNvSpPr/>
          <p:nvPr/>
        </p:nvSpPr>
        <p:spPr>
          <a:xfrm rot="16200000">
            <a:off x="3377124" y="4756115"/>
            <a:ext cx="2105550"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p:cNvSpPr/>
          <p:nvPr/>
        </p:nvSpPr>
        <p:spPr>
          <a:xfrm rot="5400000">
            <a:off x="3412762" y="1532763"/>
            <a:ext cx="2063862"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p:cNvSpPr/>
          <p:nvPr/>
        </p:nvSpPr>
        <p:spPr>
          <a:xfrm rot="8998263">
            <a:off x="310889" y="4596023"/>
            <a:ext cx="3772585"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p:cNvSpPr/>
          <p:nvPr/>
        </p:nvSpPr>
        <p:spPr>
          <a:xfrm rot="1740053">
            <a:off x="4796335" y="4497130"/>
            <a:ext cx="3772585"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p:cNvSpPr/>
          <p:nvPr/>
        </p:nvSpPr>
        <p:spPr>
          <a:xfrm rot="19796912">
            <a:off x="4917249" y="1902413"/>
            <a:ext cx="3772585"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p:cNvSpPr/>
          <p:nvPr/>
        </p:nvSpPr>
        <p:spPr>
          <a:xfrm rot="3627690">
            <a:off x="4254381" y="4775290"/>
            <a:ext cx="2393259"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p:cNvSpPr/>
          <p:nvPr/>
        </p:nvSpPr>
        <p:spPr>
          <a:xfrm rot="3627690">
            <a:off x="2253680" y="1468109"/>
            <a:ext cx="2393259"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rot="7112451">
            <a:off x="4399318" y="1469014"/>
            <a:ext cx="2393259"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rot="7112451">
            <a:off x="2313707" y="4783224"/>
            <a:ext cx="2393259" cy="1447646"/>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p:cNvSpPr/>
          <p:nvPr/>
        </p:nvSpPr>
        <p:spPr>
          <a:xfrm>
            <a:off x="1547664" y="1224655"/>
            <a:ext cx="5904656" cy="5308058"/>
          </a:xfrm>
          <a:prstGeom prst="ellipse">
            <a:avLst/>
          </a:prstGeom>
          <a:noFill/>
          <a:ln w="571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5358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z="3600" b="1" dirty="0"/>
              <a:t>GOOGLE’s ECOSYSETM</a:t>
            </a:r>
          </a:p>
        </p:txBody>
      </p:sp>
      <p:sp>
        <p:nvSpPr>
          <p:cNvPr id="3" name="Content Placeholder 2"/>
          <p:cNvSpPr>
            <a:spLocks noGrp="1"/>
          </p:cNvSpPr>
          <p:nvPr>
            <p:ph idx="1"/>
          </p:nvPr>
        </p:nvSpPr>
        <p:spPr>
          <a:xfrm>
            <a:off x="457200" y="1600200"/>
            <a:ext cx="8229600" cy="4525963"/>
          </a:xfrm>
        </p:spPr>
        <p:txBody>
          <a:bodyPr/>
          <a:lstStyle/>
          <a:p>
            <a:pPr marL="0" indent="0">
              <a:buNone/>
            </a:pPr>
            <a:r>
              <a:rPr lang="en-GB" sz="2800" dirty="0"/>
              <a:t>In GOOGLE’s case the ECOSYSTEM is made up of:</a:t>
            </a:r>
          </a:p>
          <a:p>
            <a:pPr marL="0" indent="0">
              <a:buNone/>
            </a:pPr>
            <a:endParaRPr lang="en-GB" sz="2800" dirty="0"/>
          </a:p>
          <a:p>
            <a:pPr marL="1771650" lvl="3" indent="-514350">
              <a:buFont typeface="+mj-lt"/>
              <a:buAutoNum type="arabicPeriod"/>
            </a:pPr>
            <a:r>
              <a:rPr lang="en-GB" dirty="0"/>
              <a:t>WEB DEVELOPERS</a:t>
            </a:r>
          </a:p>
          <a:p>
            <a:pPr marL="1771650" lvl="3" indent="-514350">
              <a:buFont typeface="+mj-lt"/>
              <a:buAutoNum type="arabicPeriod"/>
            </a:pPr>
            <a:r>
              <a:rPr lang="en-GB" dirty="0"/>
              <a:t>ALLIANCE PARTNERS (e.g. Microsoft)</a:t>
            </a:r>
          </a:p>
          <a:p>
            <a:pPr marL="1771650" lvl="3" indent="-514350">
              <a:buFont typeface="+mj-lt"/>
              <a:buAutoNum type="arabicPeriod"/>
            </a:pPr>
            <a:r>
              <a:rPr lang="en-GB" dirty="0"/>
              <a:t>SOFTWARE TOOLS DISTRIBUTORS </a:t>
            </a:r>
          </a:p>
          <a:p>
            <a:pPr marL="1771650" lvl="3" indent="-514350">
              <a:buFont typeface="+mj-lt"/>
              <a:buAutoNum type="arabicPeriod"/>
            </a:pPr>
            <a:r>
              <a:rPr lang="en-GB" dirty="0"/>
              <a:t>HARDWARE PROVIDERS</a:t>
            </a:r>
          </a:p>
          <a:p>
            <a:pPr marL="1771650" lvl="3" indent="-514350">
              <a:buFont typeface="+mj-lt"/>
              <a:buAutoNum type="arabicPeriod"/>
            </a:pPr>
            <a:r>
              <a:rPr lang="en-GB" dirty="0"/>
              <a:t>OPERATING SYSTEMS</a:t>
            </a:r>
          </a:p>
          <a:p>
            <a:pPr marL="1771650" lvl="3" indent="-514350">
              <a:buFont typeface="+mj-lt"/>
              <a:buAutoNum type="arabicPeriod"/>
            </a:pPr>
            <a:r>
              <a:rPr lang="en-GB" dirty="0"/>
              <a:t>ANY THIRD PARTY VALUE ADDING FIRMS</a:t>
            </a:r>
          </a:p>
          <a:p>
            <a:pPr marL="2228850" lvl="4" indent="-514350">
              <a:buFont typeface="+mj-lt"/>
              <a:buAutoNum type="arabicPeriod"/>
            </a:pPr>
            <a:r>
              <a:rPr lang="en-GB" dirty="0"/>
              <a:t>SUPPLIERS</a:t>
            </a:r>
          </a:p>
          <a:p>
            <a:pPr marL="2228850" lvl="4" indent="-514350">
              <a:buFont typeface="+mj-lt"/>
              <a:buAutoNum type="arabicPeriod"/>
            </a:pPr>
            <a:r>
              <a:rPr lang="en-GB" dirty="0"/>
              <a:t>COMPLEMENTERS</a:t>
            </a:r>
          </a:p>
          <a:p>
            <a:pPr marL="2228850" lvl="4" indent="-514350">
              <a:buFont typeface="+mj-lt"/>
              <a:buAutoNum type="arabicPeriod"/>
            </a:pPr>
            <a:r>
              <a:rPr lang="en-GB" dirty="0"/>
              <a:t>VARS</a:t>
            </a:r>
          </a:p>
          <a:p>
            <a:pPr marL="1771650" lvl="3" indent="-514350">
              <a:buFont typeface="+mj-lt"/>
              <a:buAutoNum type="arabicPeriod"/>
            </a:pPr>
            <a:endParaRPr lang="en-GB" dirty="0"/>
          </a:p>
        </p:txBody>
      </p:sp>
      <p:sp>
        <p:nvSpPr>
          <p:cNvPr id="4" name="Slide Number Placeholder 3"/>
          <p:cNvSpPr>
            <a:spLocks noGrp="1"/>
          </p:cNvSpPr>
          <p:nvPr>
            <p:ph type="sldNum" sz="quarter" idx="12"/>
          </p:nvPr>
        </p:nvSpPr>
        <p:spPr>
          <a:xfrm>
            <a:off x="6732240" y="6578147"/>
            <a:ext cx="2133600" cy="254968"/>
          </a:xfrm>
        </p:spPr>
        <p:txBody>
          <a:bodyPr/>
          <a:lstStyle/>
          <a:p>
            <a:fld id="{9F8AC3EC-3C03-4EE4-BF83-A2B87E8A1236}" type="slidenum">
              <a:rPr lang="en-GB" smtClean="0"/>
              <a:t>12</a:t>
            </a:fld>
            <a:endParaRPr lang="en-GB"/>
          </a:p>
        </p:txBody>
      </p:sp>
    </p:spTree>
    <p:extLst>
      <p:ext uri="{BB962C8B-B14F-4D97-AF65-F5344CB8AC3E}">
        <p14:creationId xmlns:p14="http://schemas.microsoft.com/office/powerpoint/2010/main" val="3584536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a:spLocks noGrp="1"/>
          </p:cNvSpPr>
          <p:nvPr>
            <p:ph type="sldNum" sz="quarter" idx="12"/>
          </p:nvPr>
        </p:nvSpPr>
        <p:spPr>
          <a:xfrm>
            <a:off x="6732240" y="6578147"/>
            <a:ext cx="2133600" cy="254968"/>
          </a:xfrm>
        </p:spPr>
        <p:txBody>
          <a:bodyPr/>
          <a:lstStyle/>
          <a:p>
            <a:fld id="{9F8AC3EC-3C03-4EE4-BF83-A2B87E8A1236}" type="slidenum">
              <a:rPr lang="en-GB" smtClean="0"/>
              <a:t>13</a:t>
            </a:fld>
            <a:endParaRPr lang="en-GB"/>
          </a:p>
        </p:txBody>
      </p:sp>
      <p:pic>
        <p:nvPicPr>
          <p:cNvPr id="3" name="Picture 2" descr="http://www.balaiyer.com/Portals/63/Oct_2_2006.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541354"/>
            <a:ext cx="6583288" cy="452601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457200" y="274638"/>
            <a:ext cx="8229600" cy="1143000"/>
          </a:xfrm>
        </p:spPr>
        <p:txBody>
          <a:bodyPr/>
          <a:lstStyle/>
          <a:p>
            <a:r>
              <a:rPr lang="en-GB" sz="3600" b="1" dirty="0"/>
              <a:t>GOOGLE’s ECOSYSETM</a:t>
            </a:r>
          </a:p>
        </p:txBody>
      </p:sp>
    </p:spTree>
    <p:extLst>
      <p:ext uri="{BB962C8B-B14F-4D97-AF65-F5344CB8AC3E}">
        <p14:creationId xmlns:p14="http://schemas.microsoft.com/office/powerpoint/2010/main" val="3584536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a:spLocks noGrp="1"/>
          </p:cNvSpPr>
          <p:nvPr>
            <p:ph type="sldNum" sz="quarter" idx="12"/>
          </p:nvPr>
        </p:nvSpPr>
        <p:spPr>
          <a:xfrm>
            <a:off x="6732240" y="6578147"/>
            <a:ext cx="2133600" cy="254968"/>
          </a:xfrm>
        </p:spPr>
        <p:txBody>
          <a:bodyPr/>
          <a:lstStyle/>
          <a:p>
            <a:fld id="{9F8AC3EC-3C03-4EE4-BF83-A2B87E8A1236}" type="slidenum">
              <a:rPr lang="en-GB" smtClean="0"/>
              <a:t>14</a:t>
            </a:fld>
            <a:endParaRPr lang="en-GB"/>
          </a:p>
        </p:txBody>
      </p:sp>
      <p:sp>
        <p:nvSpPr>
          <p:cNvPr id="3" name="Title 1"/>
          <p:cNvSpPr>
            <a:spLocks noGrp="1"/>
          </p:cNvSpPr>
          <p:nvPr>
            <p:ph type="title"/>
          </p:nvPr>
        </p:nvSpPr>
        <p:spPr>
          <a:xfrm>
            <a:off x="457200" y="274638"/>
            <a:ext cx="8229600" cy="1143000"/>
          </a:xfrm>
        </p:spPr>
        <p:txBody>
          <a:bodyPr/>
          <a:lstStyle/>
          <a:p>
            <a:r>
              <a:rPr lang="en-GB" b="1" dirty="0"/>
              <a:t>ECOSYSTEMS - GOOGLE</a:t>
            </a:r>
          </a:p>
        </p:txBody>
      </p:sp>
      <p:graphicFrame>
        <p:nvGraphicFramePr>
          <p:cNvPr id="4" name="Table 3"/>
          <p:cNvGraphicFramePr>
            <a:graphicFrameLocks noGrp="1"/>
          </p:cNvGraphicFramePr>
          <p:nvPr>
            <p:extLst>
              <p:ext uri="{D42A27DB-BD31-4B8C-83A1-F6EECF244321}">
                <p14:modId xmlns:p14="http://schemas.microsoft.com/office/powerpoint/2010/main" val="530376077"/>
              </p:ext>
            </p:extLst>
          </p:nvPr>
        </p:nvGraphicFramePr>
        <p:xfrm>
          <a:off x="1547664" y="1628800"/>
          <a:ext cx="6096000" cy="504952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algn="ctr"/>
                      <a:r>
                        <a:rPr lang="en-GB" dirty="0"/>
                        <a:t>FACTORS</a:t>
                      </a:r>
                    </a:p>
                  </a:txBody>
                  <a:tcPr>
                    <a:solidFill>
                      <a:schemeClr val="accent6">
                        <a:lumMod val="75000"/>
                      </a:schemeClr>
                    </a:solidFill>
                  </a:tcPr>
                </a:tc>
                <a:tc>
                  <a:txBody>
                    <a:bodyPr/>
                    <a:lstStyle/>
                    <a:p>
                      <a:pPr algn="ctr"/>
                      <a:r>
                        <a:rPr lang="en-GB" dirty="0"/>
                        <a:t>ECOSYSTEM</a:t>
                      </a:r>
                    </a:p>
                  </a:txBody>
                  <a:tcPr>
                    <a:solidFill>
                      <a:schemeClr val="accent6">
                        <a:lumMod val="75000"/>
                      </a:schemeClr>
                    </a:solidFill>
                  </a:tcPr>
                </a:tc>
                <a:extLst>
                  <a:ext uri="{0D108BD9-81ED-4DB2-BD59-A6C34878D82A}">
                    <a16:rowId xmlns:a16="http://schemas.microsoft.com/office/drawing/2014/main" val="10000"/>
                  </a:ext>
                </a:extLst>
              </a:tr>
              <a:tr h="370840">
                <a:tc>
                  <a:txBody>
                    <a:bodyPr/>
                    <a:lstStyle/>
                    <a:p>
                      <a:pPr algn="ctr"/>
                      <a:r>
                        <a:rPr lang="en-GB" sz="1200" b="1" dirty="0"/>
                        <a:t>GEOGRAPHY</a:t>
                      </a:r>
                    </a:p>
                  </a:txBody>
                  <a:tcPr>
                    <a:solidFill>
                      <a:schemeClr val="accent6">
                        <a:lumMod val="75000"/>
                      </a:schemeClr>
                    </a:solidFill>
                  </a:tcPr>
                </a:tc>
                <a:tc>
                  <a:txBody>
                    <a:bodyPr/>
                    <a:lstStyle/>
                    <a:p>
                      <a:pPr algn="ctr"/>
                      <a:r>
                        <a:rPr lang="en-GB" sz="1200" b="1" dirty="0">
                          <a:solidFill>
                            <a:schemeClr val="tx1"/>
                          </a:solidFill>
                        </a:rPr>
                        <a:t>GEOGRPHIC LOCATION NOT IMPORTANT</a:t>
                      </a:r>
                    </a:p>
                    <a:p>
                      <a:pPr algn="ctr"/>
                      <a:endParaRPr lang="en-GB" sz="1200" b="1" dirty="0">
                        <a:solidFill>
                          <a:schemeClr val="tx1"/>
                        </a:solidFill>
                      </a:endParaRPr>
                    </a:p>
                  </a:txBody>
                  <a:tcPr>
                    <a:solidFill>
                      <a:schemeClr val="accent6">
                        <a:lumMod val="75000"/>
                      </a:schemeClr>
                    </a:solidFill>
                  </a:tcPr>
                </a:tc>
                <a:extLst>
                  <a:ext uri="{0D108BD9-81ED-4DB2-BD59-A6C34878D82A}">
                    <a16:rowId xmlns:a16="http://schemas.microsoft.com/office/drawing/2014/main" val="10001"/>
                  </a:ext>
                </a:extLst>
              </a:tr>
              <a:tr h="370840">
                <a:tc>
                  <a:txBody>
                    <a:bodyPr/>
                    <a:lstStyle/>
                    <a:p>
                      <a:pPr algn="ctr"/>
                      <a:r>
                        <a:rPr lang="en-GB" sz="1200" b="1" dirty="0"/>
                        <a:t>COMPETITION &amp;</a:t>
                      </a:r>
                    </a:p>
                    <a:p>
                      <a:pPr algn="ctr"/>
                      <a:r>
                        <a:rPr lang="en-GB" sz="1200" b="1" dirty="0"/>
                        <a:t>COOPERATION</a:t>
                      </a:r>
                    </a:p>
                  </a:txBody>
                  <a:tcPr>
                    <a:solidFill>
                      <a:schemeClr val="accent6">
                        <a:lumMod val="75000"/>
                      </a:schemeClr>
                    </a:solidFill>
                  </a:tcPr>
                </a:tc>
                <a:tc>
                  <a:txBody>
                    <a:bodyPr/>
                    <a:lstStyle/>
                    <a:p>
                      <a:pPr algn="ctr"/>
                      <a:r>
                        <a:rPr lang="en-GB" sz="1200" b="1" dirty="0">
                          <a:solidFill>
                            <a:schemeClr val="tx1"/>
                          </a:solidFill>
                        </a:rPr>
                        <a:t>BOTH SIMULTANEOUSLY</a:t>
                      </a:r>
                    </a:p>
                  </a:txBody>
                  <a:tcPr>
                    <a:solidFill>
                      <a:schemeClr val="accent6">
                        <a:lumMod val="75000"/>
                      </a:schemeClr>
                    </a:solidFill>
                  </a:tcPr>
                </a:tc>
                <a:extLst>
                  <a:ext uri="{0D108BD9-81ED-4DB2-BD59-A6C34878D82A}">
                    <a16:rowId xmlns:a16="http://schemas.microsoft.com/office/drawing/2014/main" val="10002"/>
                  </a:ext>
                </a:extLst>
              </a:tr>
              <a:tr h="370840">
                <a:tc>
                  <a:txBody>
                    <a:bodyPr/>
                    <a:lstStyle/>
                    <a:p>
                      <a:pPr algn="ctr"/>
                      <a:endParaRPr lang="en-GB" sz="1200" b="1" dirty="0"/>
                    </a:p>
                    <a:p>
                      <a:pPr algn="ctr"/>
                      <a:r>
                        <a:rPr lang="en-GB" sz="1200" b="1" dirty="0"/>
                        <a:t>INDUSTRY</a:t>
                      </a:r>
                    </a:p>
                  </a:txBody>
                  <a:tcPr>
                    <a:solidFill>
                      <a:schemeClr val="accent6">
                        <a:lumMod val="75000"/>
                      </a:schemeClr>
                    </a:solidFill>
                  </a:tcPr>
                </a:tc>
                <a:tc>
                  <a:txBody>
                    <a:bodyPr/>
                    <a:lstStyle/>
                    <a:p>
                      <a:pPr algn="ctr"/>
                      <a:r>
                        <a:rPr lang="en-GB" sz="1200" b="1" dirty="0">
                          <a:solidFill>
                            <a:schemeClr val="tx1"/>
                          </a:solidFill>
                        </a:rPr>
                        <a:t>COMPLEMENTARITY OF INDUSTRIES</a:t>
                      </a:r>
                      <a:r>
                        <a:rPr lang="en-GB" sz="1200" b="1" baseline="0" dirty="0">
                          <a:solidFill>
                            <a:schemeClr val="tx1"/>
                          </a:solidFill>
                        </a:rPr>
                        <a:t> – BUNDLING</a:t>
                      </a:r>
                    </a:p>
                    <a:p>
                      <a:pPr algn="ctr"/>
                      <a:endParaRPr lang="en-GB" sz="1200" b="1" dirty="0">
                        <a:solidFill>
                          <a:schemeClr val="tx1"/>
                        </a:solidFill>
                      </a:endParaRPr>
                    </a:p>
                  </a:txBody>
                  <a:tcPr>
                    <a:solidFill>
                      <a:schemeClr val="accent6">
                        <a:lumMod val="75000"/>
                      </a:schemeClr>
                    </a:solidFill>
                  </a:tcPr>
                </a:tc>
                <a:extLst>
                  <a:ext uri="{0D108BD9-81ED-4DB2-BD59-A6C34878D82A}">
                    <a16:rowId xmlns:a16="http://schemas.microsoft.com/office/drawing/2014/main" val="10003"/>
                  </a:ext>
                </a:extLst>
              </a:tr>
              <a:tr h="370840">
                <a:tc>
                  <a:txBody>
                    <a:bodyPr/>
                    <a:lstStyle/>
                    <a:p>
                      <a:pPr algn="ctr"/>
                      <a:endParaRPr lang="en-GB" sz="1200" b="1" dirty="0"/>
                    </a:p>
                    <a:p>
                      <a:pPr algn="ctr"/>
                      <a:r>
                        <a:rPr lang="en-GB" sz="1200" b="1" dirty="0"/>
                        <a:t>KNOWLEDGE</a:t>
                      </a:r>
                    </a:p>
                  </a:txBody>
                  <a:tcPr>
                    <a:solidFill>
                      <a:schemeClr val="accent6">
                        <a:lumMod val="75000"/>
                      </a:schemeClr>
                    </a:solidFill>
                  </a:tcPr>
                </a:tc>
                <a:tc>
                  <a:txBody>
                    <a:bodyPr/>
                    <a:lstStyle/>
                    <a:p>
                      <a:pPr algn="ctr"/>
                      <a:r>
                        <a:rPr lang="en-GB" sz="1200" b="1" dirty="0">
                          <a:solidFill>
                            <a:schemeClr val="tx1"/>
                          </a:solidFill>
                        </a:rPr>
                        <a:t>INTERCONNECTEDNESS IS ENABLER AND MOTIVE</a:t>
                      </a:r>
                      <a:r>
                        <a:rPr lang="en-GB" sz="1200" b="1" baseline="0" dirty="0">
                          <a:solidFill>
                            <a:schemeClr val="tx1"/>
                          </a:solidFill>
                        </a:rPr>
                        <a:t> FOR COOPERATION</a:t>
                      </a:r>
                    </a:p>
                    <a:p>
                      <a:pPr algn="ctr"/>
                      <a:endParaRPr lang="en-GB" sz="1200" b="1" dirty="0">
                        <a:solidFill>
                          <a:schemeClr val="tx1"/>
                        </a:solidFill>
                      </a:endParaRPr>
                    </a:p>
                  </a:txBody>
                  <a:tcPr>
                    <a:solidFill>
                      <a:schemeClr val="accent6">
                        <a:lumMod val="75000"/>
                      </a:schemeClr>
                    </a:solidFill>
                  </a:tcPr>
                </a:tc>
                <a:extLst>
                  <a:ext uri="{0D108BD9-81ED-4DB2-BD59-A6C34878D82A}">
                    <a16:rowId xmlns:a16="http://schemas.microsoft.com/office/drawing/2014/main" val="10004"/>
                  </a:ext>
                </a:extLst>
              </a:tr>
              <a:tr h="370840">
                <a:tc>
                  <a:txBody>
                    <a:bodyPr/>
                    <a:lstStyle/>
                    <a:p>
                      <a:pPr algn="ctr"/>
                      <a:r>
                        <a:rPr lang="en-GB" sz="1200" b="1" dirty="0"/>
                        <a:t>CONTROL</a:t>
                      </a:r>
                    </a:p>
                  </a:txBody>
                  <a:tcPr>
                    <a:solidFill>
                      <a:schemeClr val="accent6">
                        <a:lumMod val="75000"/>
                      </a:schemeClr>
                    </a:solidFill>
                  </a:tcPr>
                </a:tc>
                <a:tc>
                  <a:txBody>
                    <a:bodyPr/>
                    <a:lstStyle/>
                    <a:p>
                      <a:pPr algn="ctr"/>
                      <a:r>
                        <a:rPr lang="en-GB" sz="1200" b="1" dirty="0">
                          <a:solidFill>
                            <a:schemeClr val="tx1"/>
                          </a:solidFill>
                        </a:rPr>
                        <a:t>DECENTRALISED DECSION MAKING</a:t>
                      </a:r>
                    </a:p>
                    <a:p>
                      <a:pPr algn="ctr"/>
                      <a:endParaRPr lang="en-GB" sz="1200" b="1" dirty="0">
                        <a:solidFill>
                          <a:schemeClr val="tx1"/>
                        </a:solidFill>
                      </a:endParaRPr>
                    </a:p>
                  </a:txBody>
                  <a:tcPr>
                    <a:solidFill>
                      <a:schemeClr val="accent6">
                        <a:lumMod val="75000"/>
                      </a:schemeClr>
                    </a:solidFill>
                  </a:tcPr>
                </a:tc>
                <a:extLst>
                  <a:ext uri="{0D108BD9-81ED-4DB2-BD59-A6C34878D82A}">
                    <a16:rowId xmlns:a16="http://schemas.microsoft.com/office/drawing/2014/main" val="10005"/>
                  </a:ext>
                </a:extLst>
              </a:tr>
              <a:tr h="370840">
                <a:tc>
                  <a:txBody>
                    <a:bodyPr/>
                    <a:lstStyle/>
                    <a:p>
                      <a:pPr algn="ctr"/>
                      <a:r>
                        <a:rPr lang="en-GB" sz="1200" b="1" dirty="0"/>
                        <a:t>FORMAL GROUPINGS</a:t>
                      </a:r>
                    </a:p>
                  </a:txBody>
                  <a:tcPr>
                    <a:solidFill>
                      <a:schemeClr val="accent6">
                        <a:lumMod val="75000"/>
                      </a:schemeClr>
                    </a:solidFill>
                  </a:tcPr>
                </a:tc>
                <a:tc>
                  <a:txBody>
                    <a:bodyPr/>
                    <a:lstStyle/>
                    <a:p>
                      <a:pPr algn="ctr"/>
                      <a:r>
                        <a:rPr lang="en-GB" sz="1200" b="1" dirty="0">
                          <a:solidFill>
                            <a:schemeClr val="tx1"/>
                          </a:solidFill>
                        </a:rPr>
                        <a:t>ALLIANCES USUAL</a:t>
                      </a:r>
                    </a:p>
                    <a:p>
                      <a:pPr algn="ctr"/>
                      <a:r>
                        <a:rPr lang="en-GB" sz="1200" b="1" dirty="0">
                          <a:solidFill>
                            <a:schemeClr val="tx1"/>
                          </a:solidFill>
                        </a:rPr>
                        <a:t>VALUE WEB AND NETWORK</a:t>
                      </a:r>
                    </a:p>
                  </a:txBody>
                  <a:tcPr>
                    <a:solidFill>
                      <a:schemeClr val="accent6">
                        <a:lumMod val="75000"/>
                      </a:schemeClr>
                    </a:solidFill>
                  </a:tcPr>
                </a:tc>
                <a:extLst>
                  <a:ext uri="{0D108BD9-81ED-4DB2-BD59-A6C34878D82A}">
                    <a16:rowId xmlns:a16="http://schemas.microsoft.com/office/drawing/2014/main" val="10006"/>
                  </a:ext>
                </a:extLst>
              </a:tr>
              <a:tr h="370840">
                <a:tc>
                  <a:txBody>
                    <a:bodyPr/>
                    <a:lstStyle/>
                    <a:p>
                      <a:pPr algn="ctr"/>
                      <a:r>
                        <a:rPr lang="en-GB" sz="1200" b="1" dirty="0"/>
                        <a:t>MOTIVATION</a:t>
                      </a:r>
                    </a:p>
                  </a:txBody>
                  <a:tcPr>
                    <a:solidFill>
                      <a:schemeClr val="accent6">
                        <a:lumMod val="75000"/>
                      </a:schemeClr>
                    </a:solidFill>
                  </a:tcPr>
                </a:tc>
                <a:tc>
                  <a:txBody>
                    <a:bodyPr/>
                    <a:lstStyle/>
                    <a:p>
                      <a:pPr algn="ctr"/>
                      <a:r>
                        <a:rPr lang="en-GB" sz="1200" b="1" dirty="0">
                          <a:solidFill>
                            <a:schemeClr val="tx1"/>
                          </a:solidFill>
                        </a:rPr>
                        <a:t>BECOME INDUSTRY STANDARD</a:t>
                      </a:r>
                    </a:p>
                  </a:txBody>
                  <a:tcPr>
                    <a:solidFill>
                      <a:schemeClr val="accent6">
                        <a:lumMod val="75000"/>
                      </a:schemeClr>
                    </a:solidFill>
                  </a:tcPr>
                </a:tc>
                <a:extLst>
                  <a:ext uri="{0D108BD9-81ED-4DB2-BD59-A6C34878D82A}">
                    <a16:rowId xmlns:a16="http://schemas.microsoft.com/office/drawing/2014/main" val="10007"/>
                  </a:ext>
                </a:extLst>
              </a:tr>
              <a:tr h="370840">
                <a:tc>
                  <a:txBody>
                    <a:bodyPr/>
                    <a:lstStyle/>
                    <a:p>
                      <a:pPr algn="ctr"/>
                      <a:r>
                        <a:rPr lang="en-GB" sz="1200" b="1" dirty="0"/>
                        <a:t>ORG.</a:t>
                      </a:r>
                      <a:r>
                        <a:rPr lang="en-GB" sz="1200" b="1" baseline="0" dirty="0"/>
                        <a:t> STRUCTURE</a:t>
                      </a:r>
                      <a:endParaRPr lang="en-GB" sz="1200" b="1" dirty="0"/>
                    </a:p>
                  </a:txBody>
                  <a:tcPr>
                    <a:solidFill>
                      <a:schemeClr val="accent6">
                        <a:lumMod val="75000"/>
                      </a:schemeClr>
                    </a:solidFill>
                  </a:tcPr>
                </a:tc>
                <a:tc>
                  <a:txBody>
                    <a:bodyPr/>
                    <a:lstStyle/>
                    <a:p>
                      <a:pPr algn="ctr"/>
                      <a:r>
                        <a:rPr lang="en-GB" sz="1200" b="1" dirty="0">
                          <a:solidFill>
                            <a:schemeClr val="tx1"/>
                          </a:solidFill>
                        </a:rPr>
                        <a:t>FLEXIBILITY IS THE KEY TO SURVIVAL</a:t>
                      </a:r>
                      <a:r>
                        <a:rPr lang="en-GB" sz="1200" b="1" baseline="0" dirty="0">
                          <a:solidFill>
                            <a:schemeClr val="tx1"/>
                          </a:solidFill>
                        </a:rPr>
                        <a:t> AND SUSTAINABILITY</a:t>
                      </a:r>
                      <a:endParaRPr lang="en-GB" sz="1200" b="1" dirty="0">
                        <a:solidFill>
                          <a:schemeClr val="tx1"/>
                        </a:solidFill>
                      </a:endParaRPr>
                    </a:p>
                  </a:txBody>
                  <a:tcPr>
                    <a:solidFill>
                      <a:schemeClr val="accent6">
                        <a:lumMod val="75000"/>
                      </a:schemeClr>
                    </a:solidFill>
                  </a:tcPr>
                </a:tc>
                <a:extLst>
                  <a:ext uri="{0D108BD9-81ED-4DB2-BD59-A6C34878D82A}">
                    <a16:rowId xmlns:a16="http://schemas.microsoft.com/office/drawing/2014/main" val="10008"/>
                  </a:ext>
                </a:extLst>
              </a:tr>
              <a:tr h="370840">
                <a:tc>
                  <a:txBody>
                    <a:bodyPr/>
                    <a:lstStyle/>
                    <a:p>
                      <a:pPr algn="ctr"/>
                      <a:r>
                        <a:rPr lang="en-GB" sz="1200" b="1" dirty="0"/>
                        <a:t>KEYSTONE FIRM</a:t>
                      </a:r>
                    </a:p>
                  </a:txBody>
                  <a:tcPr>
                    <a:solidFill>
                      <a:schemeClr val="accent6">
                        <a:lumMod val="75000"/>
                      </a:schemeClr>
                    </a:solidFill>
                  </a:tcPr>
                </a:tc>
                <a:tc>
                  <a:txBody>
                    <a:bodyPr/>
                    <a:lstStyle/>
                    <a:p>
                      <a:pPr algn="ctr"/>
                      <a:r>
                        <a:rPr lang="en-GB" sz="1200" b="1" dirty="0">
                          <a:solidFill>
                            <a:schemeClr val="tx1"/>
                          </a:solidFill>
                        </a:rPr>
                        <a:t>GOOGLE</a:t>
                      </a:r>
                    </a:p>
                  </a:txBody>
                  <a:tcPr>
                    <a:solidFill>
                      <a:schemeClr val="accent6">
                        <a:lumMod val="75000"/>
                      </a:schemeClr>
                    </a:solidFill>
                  </a:tcPr>
                </a:tc>
                <a:extLst>
                  <a:ext uri="{0D108BD9-81ED-4DB2-BD59-A6C34878D82A}">
                    <a16:rowId xmlns:a16="http://schemas.microsoft.com/office/drawing/2014/main" val="10009"/>
                  </a:ext>
                </a:extLst>
              </a:tr>
              <a:tr h="370840">
                <a:tc>
                  <a:txBody>
                    <a:bodyPr/>
                    <a:lstStyle/>
                    <a:p>
                      <a:pPr algn="ctr"/>
                      <a:r>
                        <a:rPr lang="en-GB" sz="1200" b="1" dirty="0"/>
                        <a:t>COMMON INTEGRATING PLATFORM</a:t>
                      </a:r>
                    </a:p>
                  </a:txBody>
                  <a:tcPr>
                    <a:solidFill>
                      <a:schemeClr val="accent6">
                        <a:lumMod val="75000"/>
                      </a:schemeClr>
                    </a:solidFill>
                  </a:tcPr>
                </a:tc>
                <a:tc>
                  <a:txBody>
                    <a:bodyPr/>
                    <a:lstStyle/>
                    <a:p>
                      <a:pPr algn="ctr"/>
                      <a:r>
                        <a:rPr lang="en-GB" sz="1200" b="1" dirty="0">
                          <a:solidFill>
                            <a:schemeClr val="tx1"/>
                          </a:solidFill>
                        </a:rPr>
                        <a:t>GOOGLE’S ARCHITECTURE</a:t>
                      </a:r>
                    </a:p>
                  </a:txBody>
                  <a:tcPr>
                    <a:solidFill>
                      <a:schemeClr val="accent6">
                        <a:lumMod val="75000"/>
                      </a:schemeClr>
                    </a:solidFill>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976639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C2C8ECB-10E6-48D0-9121-452843E68D9F}" type="slidenum">
              <a:rPr lang="en-GB" smtClean="0"/>
              <a:pPr/>
              <a:t>15</a:t>
            </a:fld>
            <a:endParaRPr lang="en-GB"/>
          </a:p>
        </p:txBody>
      </p:sp>
      <p:sp>
        <p:nvSpPr>
          <p:cNvPr id="6" name="Rectangle 2"/>
          <p:cNvSpPr>
            <a:spLocks noChangeArrowheads="1"/>
          </p:cNvSpPr>
          <p:nvPr/>
        </p:nvSpPr>
        <p:spPr bwMode="auto">
          <a:xfrm>
            <a:off x="611188" y="5010150"/>
            <a:ext cx="8064500" cy="1296988"/>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Rectangle 3"/>
          <p:cNvSpPr>
            <a:spLocks noChangeArrowheads="1"/>
          </p:cNvSpPr>
          <p:nvPr/>
        </p:nvSpPr>
        <p:spPr bwMode="auto">
          <a:xfrm>
            <a:off x="611188" y="115888"/>
            <a:ext cx="1733550" cy="489585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 name="Rectangle 4"/>
          <p:cNvSpPr>
            <a:spLocks noChangeArrowheads="1"/>
          </p:cNvSpPr>
          <p:nvPr/>
        </p:nvSpPr>
        <p:spPr bwMode="auto">
          <a:xfrm>
            <a:off x="2339975" y="115888"/>
            <a:ext cx="1584325" cy="489585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Rectangle 5"/>
          <p:cNvSpPr>
            <a:spLocks noChangeArrowheads="1"/>
          </p:cNvSpPr>
          <p:nvPr/>
        </p:nvSpPr>
        <p:spPr bwMode="auto">
          <a:xfrm>
            <a:off x="3924300" y="117475"/>
            <a:ext cx="1584325" cy="489585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Rectangle 6"/>
          <p:cNvSpPr>
            <a:spLocks noChangeArrowheads="1"/>
          </p:cNvSpPr>
          <p:nvPr/>
        </p:nvSpPr>
        <p:spPr bwMode="auto">
          <a:xfrm>
            <a:off x="5508625" y="115888"/>
            <a:ext cx="1584325" cy="489585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 name="Rectangle 7"/>
          <p:cNvSpPr>
            <a:spLocks noChangeArrowheads="1"/>
          </p:cNvSpPr>
          <p:nvPr/>
        </p:nvSpPr>
        <p:spPr bwMode="auto">
          <a:xfrm>
            <a:off x="7091363" y="115888"/>
            <a:ext cx="1584325" cy="489585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 name="Line 8"/>
          <p:cNvSpPr>
            <a:spLocks noChangeShapeType="1"/>
          </p:cNvSpPr>
          <p:nvPr/>
        </p:nvSpPr>
        <p:spPr bwMode="auto">
          <a:xfrm>
            <a:off x="4572000" y="5011738"/>
            <a:ext cx="0" cy="1295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p:cNvSpPr>
            <a:spLocks noChangeShapeType="1"/>
          </p:cNvSpPr>
          <p:nvPr/>
        </p:nvSpPr>
        <p:spPr bwMode="auto">
          <a:xfrm>
            <a:off x="2339975" y="3067050"/>
            <a:ext cx="15843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p:cNvSpPr>
            <a:spLocks noChangeShapeType="1"/>
          </p:cNvSpPr>
          <p:nvPr/>
        </p:nvSpPr>
        <p:spPr bwMode="auto">
          <a:xfrm>
            <a:off x="5508625" y="2635250"/>
            <a:ext cx="15843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1"/>
          <p:cNvSpPr txBox="1">
            <a:spLocks noChangeArrowheads="1"/>
          </p:cNvSpPr>
          <p:nvPr/>
        </p:nvSpPr>
        <p:spPr bwMode="auto">
          <a:xfrm>
            <a:off x="2339975" y="188913"/>
            <a:ext cx="1512888"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Key Activities</a:t>
            </a:r>
          </a:p>
        </p:txBody>
      </p:sp>
      <p:sp>
        <p:nvSpPr>
          <p:cNvPr id="16" name="Text Box 12"/>
          <p:cNvSpPr txBox="1">
            <a:spLocks noChangeArrowheads="1"/>
          </p:cNvSpPr>
          <p:nvPr/>
        </p:nvSpPr>
        <p:spPr bwMode="auto">
          <a:xfrm>
            <a:off x="611188" y="188913"/>
            <a:ext cx="1441450"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Key Partners</a:t>
            </a:r>
          </a:p>
        </p:txBody>
      </p:sp>
      <p:sp>
        <p:nvSpPr>
          <p:cNvPr id="17" name="Text Box 13"/>
          <p:cNvSpPr txBox="1">
            <a:spLocks noChangeArrowheads="1"/>
          </p:cNvSpPr>
          <p:nvPr/>
        </p:nvSpPr>
        <p:spPr bwMode="auto">
          <a:xfrm>
            <a:off x="2268538" y="3067050"/>
            <a:ext cx="1296987" cy="5175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Key Resources</a:t>
            </a:r>
          </a:p>
        </p:txBody>
      </p:sp>
      <p:sp>
        <p:nvSpPr>
          <p:cNvPr id="18" name="Text Box 14"/>
          <p:cNvSpPr txBox="1">
            <a:spLocks noChangeArrowheads="1"/>
          </p:cNvSpPr>
          <p:nvPr/>
        </p:nvSpPr>
        <p:spPr bwMode="auto">
          <a:xfrm>
            <a:off x="3924300" y="188913"/>
            <a:ext cx="1441450"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Offer</a:t>
            </a:r>
          </a:p>
        </p:txBody>
      </p:sp>
      <p:sp>
        <p:nvSpPr>
          <p:cNvPr id="19" name="Text Box 15"/>
          <p:cNvSpPr txBox="1">
            <a:spLocks noChangeArrowheads="1"/>
          </p:cNvSpPr>
          <p:nvPr/>
        </p:nvSpPr>
        <p:spPr bwMode="auto">
          <a:xfrm>
            <a:off x="5508625" y="174625"/>
            <a:ext cx="1512888" cy="5175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Customer relationships</a:t>
            </a:r>
          </a:p>
        </p:txBody>
      </p:sp>
      <p:sp>
        <p:nvSpPr>
          <p:cNvPr id="20" name="Text Box 16"/>
          <p:cNvSpPr txBox="1">
            <a:spLocks noChangeArrowheads="1"/>
          </p:cNvSpPr>
          <p:nvPr/>
        </p:nvSpPr>
        <p:spPr bwMode="auto">
          <a:xfrm>
            <a:off x="5435600" y="2635250"/>
            <a:ext cx="1441450"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Channels</a:t>
            </a:r>
          </a:p>
        </p:txBody>
      </p:sp>
      <p:sp>
        <p:nvSpPr>
          <p:cNvPr id="21" name="Text Box 17"/>
          <p:cNvSpPr txBox="1">
            <a:spLocks noChangeArrowheads="1"/>
          </p:cNvSpPr>
          <p:nvPr/>
        </p:nvSpPr>
        <p:spPr bwMode="auto">
          <a:xfrm>
            <a:off x="6875463" y="188913"/>
            <a:ext cx="1441450" cy="5175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sz="1400" b="1">
                <a:solidFill>
                  <a:srgbClr val="FF0000"/>
                </a:solidFill>
              </a:rPr>
              <a:t>Customer segments</a:t>
            </a:r>
          </a:p>
        </p:txBody>
      </p:sp>
      <p:sp>
        <p:nvSpPr>
          <p:cNvPr id="22" name="Text Box 18"/>
          <p:cNvSpPr txBox="1">
            <a:spLocks noChangeArrowheads="1"/>
          </p:cNvSpPr>
          <p:nvPr/>
        </p:nvSpPr>
        <p:spPr bwMode="auto">
          <a:xfrm>
            <a:off x="4572000" y="4994275"/>
            <a:ext cx="2736850"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400" b="1">
                <a:solidFill>
                  <a:srgbClr val="FF0000"/>
                </a:solidFill>
              </a:rPr>
              <a:t>Revenue streams</a:t>
            </a:r>
          </a:p>
        </p:txBody>
      </p:sp>
      <p:sp>
        <p:nvSpPr>
          <p:cNvPr id="23" name="Text Box 19"/>
          <p:cNvSpPr txBox="1">
            <a:spLocks noChangeArrowheads="1"/>
          </p:cNvSpPr>
          <p:nvPr/>
        </p:nvSpPr>
        <p:spPr bwMode="auto">
          <a:xfrm>
            <a:off x="611188" y="5011738"/>
            <a:ext cx="2592387"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b="1">
                <a:solidFill>
                  <a:srgbClr val="FF0000"/>
                </a:solidFill>
              </a:rPr>
              <a:t>Cost structure</a:t>
            </a:r>
          </a:p>
        </p:txBody>
      </p:sp>
      <p:sp>
        <p:nvSpPr>
          <p:cNvPr id="24" name="Text Box 20"/>
          <p:cNvSpPr txBox="1">
            <a:spLocks noChangeArrowheads="1"/>
          </p:cNvSpPr>
          <p:nvPr/>
        </p:nvSpPr>
        <p:spPr bwMode="auto">
          <a:xfrm>
            <a:off x="1116013" y="6610350"/>
            <a:ext cx="64087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solidFill>
                  <a:schemeClr val="bg2"/>
                </a:solidFill>
              </a:rPr>
              <a:t>Source: Osterwalder, A. &amp; Pigneur, Y. Business Model Generation 2009</a:t>
            </a:r>
          </a:p>
        </p:txBody>
      </p:sp>
      <p:sp>
        <p:nvSpPr>
          <p:cNvPr id="25" name="Text Box 21"/>
          <p:cNvSpPr txBox="1">
            <a:spLocks noChangeArrowheads="1"/>
          </p:cNvSpPr>
          <p:nvPr/>
        </p:nvSpPr>
        <p:spPr bwMode="auto">
          <a:xfrm>
            <a:off x="611188" y="549275"/>
            <a:ext cx="1728787"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Who are our key Partners?</a:t>
            </a:r>
          </a:p>
        </p:txBody>
      </p:sp>
      <p:sp>
        <p:nvSpPr>
          <p:cNvPr id="26" name="Text Box 22"/>
          <p:cNvSpPr txBox="1">
            <a:spLocks noChangeArrowheads="1"/>
          </p:cNvSpPr>
          <p:nvPr/>
        </p:nvSpPr>
        <p:spPr bwMode="auto">
          <a:xfrm>
            <a:off x="2339975" y="554038"/>
            <a:ext cx="1512888" cy="201136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What key activities do our value propositions require?</a:t>
            </a:r>
          </a:p>
          <a:p>
            <a:pPr>
              <a:spcBef>
                <a:spcPct val="50000"/>
              </a:spcBef>
            </a:pPr>
            <a:r>
              <a:rPr lang="en-US" sz="1200"/>
              <a:t>Our Distribution channel?</a:t>
            </a:r>
          </a:p>
          <a:p>
            <a:pPr>
              <a:spcBef>
                <a:spcPct val="50000"/>
              </a:spcBef>
            </a:pPr>
            <a:r>
              <a:rPr lang="en-US" sz="1200"/>
              <a:t>Customer relationships?</a:t>
            </a:r>
          </a:p>
          <a:p>
            <a:pPr>
              <a:spcBef>
                <a:spcPct val="50000"/>
              </a:spcBef>
            </a:pPr>
            <a:r>
              <a:rPr lang="en-US" sz="1200"/>
              <a:t>Revenue Streams?</a:t>
            </a:r>
          </a:p>
        </p:txBody>
      </p:sp>
      <p:sp>
        <p:nvSpPr>
          <p:cNvPr id="27" name="Text Box 23"/>
          <p:cNvSpPr txBox="1">
            <a:spLocks noChangeArrowheads="1"/>
          </p:cNvSpPr>
          <p:nvPr/>
        </p:nvSpPr>
        <p:spPr bwMode="auto">
          <a:xfrm>
            <a:off x="2268538" y="3498850"/>
            <a:ext cx="1655762" cy="15525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What key Resources do our value propositions require?</a:t>
            </a:r>
          </a:p>
          <a:p>
            <a:r>
              <a:rPr lang="en-US" sz="1200"/>
              <a:t>Our Distribution channel?</a:t>
            </a:r>
          </a:p>
          <a:p>
            <a:r>
              <a:rPr lang="en-US" sz="1200"/>
              <a:t>Customer relationships?</a:t>
            </a:r>
          </a:p>
          <a:p>
            <a:r>
              <a:rPr lang="en-US" sz="1200"/>
              <a:t>Revenue Streams?</a:t>
            </a:r>
          </a:p>
        </p:txBody>
      </p:sp>
      <p:sp>
        <p:nvSpPr>
          <p:cNvPr id="28" name="Text Box 24"/>
          <p:cNvSpPr txBox="1">
            <a:spLocks noChangeArrowheads="1"/>
          </p:cNvSpPr>
          <p:nvPr/>
        </p:nvSpPr>
        <p:spPr bwMode="auto">
          <a:xfrm>
            <a:off x="3924300" y="576263"/>
            <a:ext cx="1655763" cy="29241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What do we deliver to the customer?</a:t>
            </a:r>
          </a:p>
          <a:p>
            <a:pPr>
              <a:spcBef>
                <a:spcPct val="50000"/>
              </a:spcBef>
            </a:pPr>
            <a:r>
              <a:rPr lang="en-US" sz="1200"/>
              <a:t>Which one of our customer problems are we helping to solve?</a:t>
            </a:r>
          </a:p>
          <a:p>
            <a:pPr>
              <a:spcBef>
                <a:spcPct val="50000"/>
              </a:spcBef>
            </a:pPr>
            <a:r>
              <a:rPr lang="en-US" sz="1200"/>
              <a:t>What bundle of products and services are we offering each customer segment?</a:t>
            </a:r>
          </a:p>
          <a:p>
            <a:pPr>
              <a:spcBef>
                <a:spcPct val="50000"/>
              </a:spcBef>
            </a:pPr>
            <a:r>
              <a:rPr lang="en-US" sz="1200"/>
              <a:t>Which customer needs are we satisfying?</a:t>
            </a:r>
          </a:p>
        </p:txBody>
      </p:sp>
      <p:sp>
        <p:nvSpPr>
          <p:cNvPr id="29" name="Text Box 25"/>
          <p:cNvSpPr txBox="1">
            <a:spLocks noChangeArrowheads="1"/>
          </p:cNvSpPr>
          <p:nvPr/>
        </p:nvSpPr>
        <p:spPr bwMode="auto">
          <a:xfrm>
            <a:off x="5508625" y="639763"/>
            <a:ext cx="1512888" cy="19970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000"/>
              <a:t>What kind of Customer relationship does each of our customer segments expect us to establish and maintain?</a:t>
            </a:r>
          </a:p>
          <a:p>
            <a:pPr>
              <a:spcBef>
                <a:spcPct val="50000"/>
              </a:spcBef>
            </a:pPr>
            <a:r>
              <a:rPr lang="en-US" sz="1000"/>
              <a:t>Which ones have we established?</a:t>
            </a:r>
          </a:p>
          <a:p>
            <a:pPr>
              <a:spcBef>
                <a:spcPct val="50000"/>
              </a:spcBef>
            </a:pPr>
            <a:r>
              <a:rPr lang="en-US" sz="1000"/>
              <a:t>How are they integrated with the rest of our business model?</a:t>
            </a:r>
          </a:p>
          <a:p>
            <a:pPr>
              <a:spcBef>
                <a:spcPct val="50000"/>
              </a:spcBef>
            </a:pPr>
            <a:r>
              <a:rPr lang="en-US" sz="1000"/>
              <a:t>How costly are they?</a:t>
            </a:r>
          </a:p>
        </p:txBody>
      </p:sp>
      <p:sp>
        <p:nvSpPr>
          <p:cNvPr id="30" name="Text Box 26"/>
          <p:cNvSpPr txBox="1">
            <a:spLocks noChangeArrowheads="1"/>
          </p:cNvSpPr>
          <p:nvPr/>
        </p:nvSpPr>
        <p:spPr bwMode="auto">
          <a:xfrm>
            <a:off x="7091363" y="765175"/>
            <a:ext cx="144145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For whom are we creating value?</a:t>
            </a:r>
          </a:p>
        </p:txBody>
      </p:sp>
      <p:sp>
        <p:nvSpPr>
          <p:cNvPr id="31" name="Text Box 27"/>
          <p:cNvSpPr txBox="1">
            <a:spLocks noChangeArrowheads="1"/>
          </p:cNvSpPr>
          <p:nvPr/>
        </p:nvSpPr>
        <p:spPr bwMode="auto">
          <a:xfrm>
            <a:off x="611188" y="5227638"/>
            <a:ext cx="403225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What are the most important costs inherent in our business model?</a:t>
            </a:r>
          </a:p>
        </p:txBody>
      </p:sp>
      <p:sp>
        <p:nvSpPr>
          <p:cNvPr id="32" name="Text Box 28"/>
          <p:cNvSpPr txBox="1">
            <a:spLocks noChangeArrowheads="1"/>
          </p:cNvSpPr>
          <p:nvPr/>
        </p:nvSpPr>
        <p:spPr bwMode="auto">
          <a:xfrm>
            <a:off x="611188" y="1077913"/>
            <a:ext cx="1728787"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Who are our key suppliers?</a:t>
            </a:r>
          </a:p>
        </p:txBody>
      </p:sp>
      <p:sp>
        <p:nvSpPr>
          <p:cNvPr id="33" name="Text Box 29"/>
          <p:cNvSpPr txBox="1">
            <a:spLocks noChangeArrowheads="1"/>
          </p:cNvSpPr>
          <p:nvPr/>
        </p:nvSpPr>
        <p:spPr bwMode="auto">
          <a:xfrm>
            <a:off x="611188" y="1590675"/>
            <a:ext cx="1728787" cy="6397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Which key resources are we acquiring from partners?</a:t>
            </a:r>
          </a:p>
        </p:txBody>
      </p:sp>
      <p:sp>
        <p:nvSpPr>
          <p:cNvPr id="34" name="Text Box 30"/>
          <p:cNvSpPr txBox="1">
            <a:spLocks noChangeArrowheads="1"/>
          </p:cNvSpPr>
          <p:nvPr/>
        </p:nvSpPr>
        <p:spPr bwMode="auto">
          <a:xfrm>
            <a:off x="611188" y="2271713"/>
            <a:ext cx="1728787"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Which key activities do partners perform?</a:t>
            </a:r>
          </a:p>
        </p:txBody>
      </p:sp>
      <p:sp>
        <p:nvSpPr>
          <p:cNvPr id="35" name="Text Box 31"/>
          <p:cNvSpPr txBox="1">
            <a:spLocks noChangeArrowheads="1"/>
          </p:cNvSpPr>
          <p:nvPr/>
        </p:nvSpPr>
        <p:spPr bwMode="auto">
          <a:xfrm>
            <a:off x="5435600" y="2851150"/>
            <a:ext cx="1727200" cy="20732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000"/>
              <a:t>Through which channels do our customer segments want to be reached?</a:t>
            </a:r>
          </a:p>
          <a:p>
            <a:pPr>
              <a:spcBef>
                <a:spcPct val="50000"/>
              </a:spcBef>
            </a:pPr>
            <a:r>
              <a:rPr lang="en-US" sz="1000"/>
              <a:t>How are we reaching them now?</a:t>
            </a:r>
          </a:p>
          <a:p>
            <a:pPr>
              <a:spcBef>
                <a:spcPct val="50000"/>
              </a:spcBef>
            </a:pPr>
            <a:r>
              <a:rPr lang="en-US" sz="1000"/>
              <a:t>How are our channels integrated?</a:t>
            </a:r>
          </a:p>
          <a:p>
            <a:pPr>
              <a:spcBef>
                <a:spcPct val="50000"/>
              </a:spcBef>
            </a:pPr>
            <a:r>
              <a:rPr lang="en-US" sz="1000"/>
              <a:t>Which ones work best?</a:t>
            </a:r>
          </a:p>
          <a:p>
            <a:pPr>
              <a:spcBef>
                <a:spcPct val="50000"/>
              </a:spcBef>
            </a:pPr>
            <a:r>
              <a:rPr lang="en-US" sz="1000"/>
              <a:t>How are we integrating them with customer routines?</a:t>
            </a:r>
          </a:p>
        </p:txBody>
      </p:sp>
      <p:sp>
        <p:nvSpPr>
          <p:cNvPr id="36" name="Text Box 32"/>
          <p:cNvSpPr txBox="1">
            <a:spLocks noChangeArrowheads="1"/>
          </p:cNvSpPr>
          <p:nvPr/>
        </p:nvSpPr>
        <p:spPr bwMode="auto">
          <a:xfrm>
            <a:off x="7092950" y="1268413"/>
            <a:ext cx="1441450" cy="63976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Who are our most important customers?</a:t>
            </a:r>
          </a:p>
        </p:txBody>
      </p:sp>
      <p:sp>
        <p:nvSpPr>
          <p:cNvPr id="37" name="Text Box 33"/>
          <p:cNvSpPr txBox="1">
            <a:spLocks noChangeArrowheads="1"/>
          </p:cNvSpPr>
          <p:nvPr/>
        </p:nvSpPr>
        <p:spPr bwMode="auto">
          <a:xfrm>
            <a:off x="611188" y="5659438"/>
            <a:ext cx="4032250"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Which key resources are most expensive?</a:t>
            </a:r>
          </a:p>
        </p:txBody>
      </p:sp>
      <p:sp>
        <p:nvSpPr>
          <p:cNvPr id="38" name="Text Box 34"/>
          <p:cNvSpPr txBox="1">
            <a:spLocks noChangeArrowheads="1"/>
          </p:cNvSpPr>
          <p:nvPr/>
        </p:nvSpPr>
        <p:spPr bwMode="auto">
          <a:xfrm>
            <a:off x="611188" y="5889625"/>
            <a:ext cx="4032250" cy="2746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Which key activities are most expensive?</a:t>
            </a:r>
          </a:p>
        </p:txBody>
      </p:sp>
      <p:sp>
        <p:nvSpPr>
          <p:cNvPr id="39" name="Text Box 35"/>
          <p:cNvSpPr txBox="1">
            <a:spLocks noChangeArrowheads="1"/>
          </p:cNvSpPr>
          <p:nvPr/>
        </p:nvSpPr>
        <p:spPr bwMode="auto">
          <a:xfrm>
            <a:off x="4643438" y="5299075"/>
            <a:ext cx="4032250" cy="2746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What value are our customers really willing to pay for?</a:t>
            </a:r>
          </a:p>
        </p:txBody>
      </p:sp>
      <p:sp>
        <p:nvSpPr>
          <p:cNvPr id="40" name="Text Box 36"/>
          <p:cNvSpPr txBox="1">
            <a:spLocks noChangeArrowheads="1"/>
          </p:cNvSpPr>
          <p:nvPr/>
        </p:nvSpPr>
        <p:spPr bwMode="auto">
          <a:xfrm>
            <a:off x="4643438" y="5516563"/>
            <a:ext cx="4032250"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What do they currently pay for?</a:t>
            </a:r>
          </a:p>
        </p:txBody>
      </p:sp>
      <p:sp>
        <p:nvSpPr>
          <p:cNvPr id="41" name="Text Box 37"/>
          <p:cNvSpPr txBox="1">
            <a:spLocks noChangeArrowheads="1"/>
          </p:cNvSpPr>
          <p:nvPr/>
        </p:nvSpPr>
        <p:spPr bwMode="auto">
          <a:xfrm>
            <a:off x="4643438" y="5745163"/>
            <a:ext cx="4032250"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1200"/>
              <a:t>How much does each revenue stream contribute to overall revenue?</a:t>
            </a:r>
          </a:p>
        </p:txBody>
      </p:sp>
    </p:spTree>
    <p:extLst>
      <p:ext uri="{BB962C8B-B14F-4D97-AF65-F5344CB8AC3E}">
        <p14:creationId xmlns:p14="http://schemas.microsoft.com/office/powerpoint/2010/main" val="4193925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55643" y="6381328"/>
            <a:ext cx="2133600" cy="365125"/>
          </a:xfrm>
        </p:spPr>
        <p:txBody>
          <a:bodyPr/>
          <a:lstStyle/>
          <a:p>
            <a:fld id="{CC2C8ECB-10E6-48D0-9121-452843E68D9F}" type="slidenum">
              <a:rPr lang="en-GB" smtClean="0"/>
              <a:pPr/>
              <a:t>16</a:t>
            </a:fld>
            <a:endParaRPr lang="en-GB" dirty="0"/>
          </a:p>
        </p:txBody>
      </p:sp>
      <p:sp>
        <p:nvSpPr>
          <p:cNvPr id="5" name="Rounded Rectangle 4"/>
          <p:cNvSpPr/>
          <p:nvPr/>
        </p:nvSpPr>
        <p:spPr>
          <a:xfrm>
            <a:off x="212304" y="2132856"/>
            <a:ext cx="1584176" cy="792088"/>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PARTNER NETWORK &amp; ECOSYSTEM</a:t>
            </a:r>
          </a:p>
          <a:p>
            <a:pPr algn="ctr"/>
            <a:r>
              <a:rPr lang="en-GB" sz="1100" dirty="0"/>
              <a:t>(COLLABORATORS&amp; COMPETITORS)</a:t>
            </a:r>
          </a:p>
        </p:txBody>
      </p:sp>
      <p:sp>
        <p:nvSpPr>
          <p:cNvPr id="6" name="Rounded Rectangle 5"/>
          <p:cNvSpPr/>
          <p:nvPr/>
        </p:nvSpPr>
        <p:spPr>
          <a:xfrm>
            <a:off x="2046734" y="1556792"/>
            <a:ext cx="1512168" cy="864096"/>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FIRM SPECIFIC &amp; FIRM ADDRESSABLE COMPETENCES</a:t>
            </a:r>
          </a:p>
        </p:txBody>
      </p:sp>
      <p:sp>
        <p:nvSpPr>
          <p:cNvPr id="7" name="Rounded Rectangle 6"/>
          <p:cNvSpPr/>
          <p:nvPr/>
        </p:nvSpPr>
        <p:spPr>
          <a:xfrm>
            <a:off x="2046734" y="2708920"/>
            <a:ext cx="1512168" cy="864096"/>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FIRM SPECIFIC &amp; FIRM ADDRESSABLE RESOURCES</a:t>
            </a:r>
          </a:p>
        </p:txBody>
      </p:sp>
      <p:sp>
        <p:nvSpPr>
          <p:cNvPr id="8" name="Rounded Rectangle 7"/>
          <p:cNvSpPr/>
          <p:nvPr/>
        </p:nvSpPr>
        <p:spPr>
          <a:xfrm>
            <a:off x="2046734" y="3861048"/>
            <a:ext cx="1512168" cy="864096"/>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FIRM SPECIFIC &amp; FIRM ADDRESSABLE ACTIVITIES</a:t>
            </a:r>
          </a:p>
          <a:p>
            <a:pPr algn="ctr"/>
            <a:r>
              <a:rPr lang="en-GB" sz="1100" dirty="0"/>
              <a:t>(OPERATIONS)</a:t>
            </a:r>
          </a:p>
        </p:txBody>
      </p:sp>
      <p:sp>
        <p:nvSpPr>
          <p:cNvPr id="9" name="Rounded Rectangle 8"/>
          <p:cNvSpPr/>
          <p:nvPr/>
        </p:nvSpPr>
        <p:spPr>
          <a:xfrm>
            <a:off x="3876675" y="3068959"/>
            <a:ext cx="1512168" cy="1995289"/>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400" b="1" dirty="0">
                <a:solidFill>
                  <a:schemeClr val="tx1"/>
                </a:solidFill>
              </a:rPr>
              <a:t>OFFER</a:t>
            </a:r>
          </a:p>
          <a:p>
            <a:pPr algn="ctr"/>
            <a:endParaRPr lang="en-GB" sz="1400" b="1" dirty="0">
              <a:solidFill>
                <a:schemeClr val="tx1"/>
              </a:solidFill>
            </a:endParaRPr>
          </a:p>
          <a:p>
            <a:pPr algn="ctr"/>
            <a:endParaRPr lang="en-GB" sz="1400" b="1" dirty="0">
              <a:solidFill>
                <a:schemeClr val="tx1"/>
              </a:solidFill>
            </a:endParaRPr>
          </a:p>
          <a:p>
            <a:pPr algn="ctr"/>
            <a:r>
              <a:rPr lang="en-GB" sz="1400" b="1" dirty="0">
                <a:solidFill>
                  <a:schemeClr val="tx1"/>
                </a:solidFill>
              </a:rPr>
              <a:t>VALUE PROPOSITIONS</a:t>
            </a:r>
          </a:p>
        </p:txBody>
      </p:sp>
      <p:sp>
        <p:nvSpPr>
          <p:cNvPr id="10" name="Rounded Rectangle 9"/>
          <p:cNvSpPr/>
          <p:nvPr/>
        </p:nvSpPr>
        <p:spPr>
          <a:xfrm>
            <a:off x="7375326" y="2096852"/>
            <a:ext cx="1512168" cy="8640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100" dirty="0"/>
              <a:t>FIRM SPECIFIC &amp; FIRM ADDRESSABLE CHANNELS</a:t>
            </a:r>
          </a:p>
        </p:txBody>
      </p:sp>
      <p:sp>
        <p:nvSpPr>
          <p:cNvPr id="11" name="Rounded Rectangle 10"/>
          <p:cNvSpPr/>
          <p:nvPr/>
        </p:nvSpPr>
        <p:spPr>
          <a:xfrm>
            <a:off x="5647134" y="2708920"/>
            <a:ext cx="1512168" cy="8640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100" dirty="0"/>
              <a:t>CUSTOMER RELATIONSHIP MANAGEMENT SYSTEMS</a:t>
            </a:r>
          </a:p>
        </p:txBody>
      </p:sp>
      <p:sp>
        <p:nvSpPr>
          <p:cNvPr id="12" name="Rounded Rectangle 11"/>
          <p:cNvSpPr/>
          <p:nvPr/>
        </p:nvSpPr>
        <p:spPr>
          <a:xfrm>
            <a:off x="5647134" y="3861048"/>
            <a:ext cx="1512168" cy="8640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100" dirty="0"/>
              <a:t>CUSTOMER SEGMENTS</a:t>
            </a:r>
          </a:p>
        </p:txBody>
      </p:sp>
      <p:sp>
        <p:nvSpPr>
          <p:cNvPr id="13" name="Rounded Rectangle 12"/>
          <p:cNvSpPr/>
          <p:nvPr/>
        </p:nvSpPr>
        <p:spPr>
          <a:xfrm>
            <a:off x="102518" y="1196752"/>
            <a:ext cx="3600400" cy="3888432"/>
          </a:xfrm>
          <a:prstGeom prst="roundRect">
            <a:avLst/>
          </a:prstGeom>
          <a:noFill/>
          <a:ln w="381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ounded Rectangle 13"/>
          <p:cNvSpPr/>
          <p:nvPr/>
        </p:nvSpPr>
        <p:spPr>
          <a:xfrm>
            <a:off x="5647134" y="1556792"/>
            <a:ext cx="1512168" cy="8640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100" dirty="0"/>
              <a:t>MARKETING MIX</a:t>
            </a:r>
          </a:p>
        </p:txBody>
      </p:sp>
      <p:sp>
        <p:nvSpPr>
          <p:cNvPr id="15" name="Rounded Rectangle 14"/>
          <p:cNvSpPr/>
          <p:nvPr/>
        </p:nvSpPr>
        <p:spPr>
          <a:xfrm>
            <a:off x="5538614" y="1197893"/>
            <a:ext cx="3492896" cy="3888432"/>
          </a:xfrm>
          <a:prstGeom prst="roundRect">
            <a:avLst/>
          </a:prstGeom>
          <a:noFill/>
          <a:ln w="381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p:cNvSpPr/>
          <p:nvPr/>
        </p:nvSpPr>
        <p:spPr>
          <a:xfrm>
            <a:off x="179487" y="5589240"/>
            <a:ext cx="4356484" cy="648072"/>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b="1" dirty="0">
                <a:solidFill>
                  <a:schemeClr val="bg1"/>
                </a:solidFill>
              </a:rPr>
              <a:t>COSTS</a:t>
            </a:r>
            <a:r>
              <a:rPr lang="en-GB" b="1" dirty="0"/>
              <a:t> </a:t>
            </a:r>
          </a:p>
        </p:txBody>
      </p:sp>
      <p:sp>
        <p:nvSpPr>
          <p:cNvPr id="17" name="Rounded Rectangle 16"/>
          <p:cNvSpPr/>
          <p:nvPr/>
        </p:nvSpPr>
        <p:spPr>
          <a:xfrm>
            <a:off x="4632759" y="5589240"/>
            <a:ext cx="4356484" cy="648072"/>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b="1" dirty="0">
                <a:solidFill>
                  <a:schemeClr val="bg1"/>
                </a:solidFill>
              </a:rPr>
              <a:t>REVENUES</a:t>
            </a:r>
            <a:endParaRPr lang="en-GB" b="1" dirty="0"/>
          </a:p>
        </p:txBody>
      </p:sp>
      <p:sp>
        <p:nvSpPr>
          <p:cNvPr id="18" name="Rounded Rectangle 17"/>
          <p:cNvSpPr/>
          <p:nvPr/>
        </p:nvSpPr>
        <p:spPr>
          <a:xfrm>
            <a:off x="102518" y="5229200"/>
            <a:ext cx="8928992" cy="1224136"/>
          </a:xfrm>
          <a:prstGeom prst="roundRect">
            <a:avLst/>
          </a:prstGeom>
          <a:no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05444" y="1295182"/>
            <a:ext cx="1522340" cy="523220"/>
          </a:xfrm>
          <a:prstGeom prst="rect">
            <a:avLst/>
          </a:prstGeom>
          <a:noFill/>
        </p:spPr>
        <p:txBody>
          <a:bodyPr wrap="none" rtlCol="0">
            <a:spAutoFit/>
          </a:bodyPr>
          <a:lstStyle/>
          <a:p>
            <a:pPr algn="ctr"/>
            <a:r>
              <a:rPr lang="en-GB" sz="1400" b="1" dirty="0"/>
              <a:t>OPERATIONAL</a:t>
            </a:r>
          </a:p>
          <a:p>
            <a:pPr algn="ctr"/>
            <a:r>
              <a:rPr lang="en-GB" sz="1400" b="1" dirty="0"/>
              <a:t>INFRASTRUCTURE</a:t>
            </a:r>
          </a:p>
        </p:txBody>
      </p:sp>
      <p:sp>
        <p:nvSpPr>
          <p:cNvPr id="20" name="TextBox 19"/>
          <p:cNvSpPr txBox="1"/>
          <p:nvPr/>
        </p:nvSpPr>
        <p:spPr>
          <a:xfrm>
            <a:off x="3420258" y="5259814"/>
            <a:ext cx="2365519" cy="307777"/>
          </a:xfrm>
          <a:prstGeom prst="rect">
            <a:avLst/>
          </a:prstGeom>
          <a:noFill/>
        </p:spPr>
        <p:txBody>
          <a:bodyPr wrap="none" rtlCol="0">
            <a:spAutoFit/>
          </a:bodyPr>
          <a:lstStyle/>
          <a:p>
            <a:r>
              <a:rPr lang="en-GB" sz="1400" b="1" dirty="0"/>
              <a:t>FINANCIAL INFRASTRUCTURE</a:t>
            </a:r>
          </a:p>
        </p:txBody>
      </p:sp>
      <p:sp>
        <p:nvSpPr>
          <p:cNvPr id="21" name="TextBox 20"/>
          <p:cNvSpPr txBox="1"/>
          <p:nvPr/>
        </p:nvSpPr>
        <p:spPr>
          <a:xfrm>
            <a:off x="7365154" y="1295182"/>
            <a:ext cx="1522340" cy="523220"/>
          </a:xfrm>
          <a:prstGeom prst="rect">
            <a:avLst/>
          </a:prstGeom>
          <a:noFill/>
        </p:spPr>
        <p:txBody>
          <a:bodyPr wrap="none" rtlCol="0">
            <a:spAutoFit/>
          </a:bodyPr>
          <a:lstStyle/>
          <a:p>
            <a:pPr algn="ctr"/>
            <a:r>
              <a:rPr lang="en-GB" sz="1400" b="1" dirty="0"/>
              <a:t>CUSTOMER</a:t>
            </a:r>
          </a:p>
          <a:p>
            <a:pPr algn="ctr"/>
            <a:r>
              <a:rPr lang="en-GB" sz="1400" b="1" dirty="0"/>
              <a:t>INFRASTRUCTURE</a:t>
            </a:r>
          </a:p>
        </p:txBody>
      </p:sp>
      <p:sp>
        <p:nvSpPr>
          <p:cNvPr id="22" name="Rounded Rectangle 21"/>
          <p:cNvSpPr/>
          <p:nvPr/>
        </p:nvSpPr>
        <p:spPr>
          <a:xfrm>
            <a:off x="3876675" y="1268760"/>
            <a:ext cx="1512168" cy="1728192"/>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400" b="1" dirty="0">
                <a:solidFill>
                  <a:schemeClr val="tx1"/>
                </a:solidFill>
              </a:rPr>
              <a:t>STRATEGY</a:t>
            </a:r>
          </a:p>
          <a:p>
            <a:pPr algn="ctr"/>
            <a:r>
              <a:rPr lang="en-GB" sz="1400" b="1" dirty="0">
                <a:solidFill>
                  <a:schemeClr val="tx1"/>
                </a:solidFill>
              </a:rPr>
              <a:t>IDEOLOGY</a:t>
            </a:r>
          </a:p>
          <a:p>
            <a:pPr algn="ctr"/>
            <a:r>
              <a:rPr lang="en-GB" sz="1400" b="1" dirty="0">
                <a:solidFill>
                  <a:schemeClr val="tx1"/>
                </a:solidFill>
              </a:rPr>
              <a:t>STRATEGIC POSITIONING</a:t>
            </a:r>
          </a:p>
          <a:p>
            <a:pPr algn="ctr"/>
            <a:r>
              <a:rPr lang="en-GB" sz="1400" b="1" dirty="0">
                <a:solidFill>
                  <a:schemeClr val="tx1"/>
                </a:solidFill>
              </a:rPr>
              <a:t>VISION</a:t>
            </a:r>
          </a:p>
          <a:p>
            <a:pPr algn="ctr"/>
            <a:r>
              <a:rPr lang="en-GB" sz="1400" b="1" dirty="0">
                <a:solidFill>
                  <a:schemeClr val="tx1"/>
                </a:solidFill>
              </a:rPr>
              <a:t>&amp;</a:t>
            </a:r>
          </a:p>
          <a:p>
            <a:pPr algn="ctr"/>
            <a:r>
              <a:rPr lang="en-GB" sz="1400" b="1" dirty="0">
                <a:solidFill>
                  <a:schemeClr val="tx1"/>
                </a:solidFill>
              </a:rPr>
              <a:t>OBJECTIVES</a:t>
            </a:r>
          </a:p>
        </p:txBody>
      </p:sp>
      <p:sp>
        <p:nvSpPr>
          <p:cNvPr id="23" name="Rounded Rectangle 22"/>
          <p:cNvSpPr/>
          <p:nvPr/>
        </p:nvSpPr>
        <p:spPr>
          <a:xfrm>
            <a:off x="3779912" y="1196752"/>
            <a:ext cx="1656184" cy="3889574"/>
          </a:xfrm>
          <a:prstGeom prst="roundRect">
            <a:avLst/>
          </a:prstGeom>
          <a:noFill/>
          <a:ln w="28575">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ounded Rectangle 23"/>
          <p:cNvSpPr/>
          <p:nvPr/>
        </p:nvSpPr>
        <p:spPr>
          <a:xfrm>
            <a:off x="212304" y="3465004"/>
            <a:ext cx="1584176" cy="792088"/>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100" dirty="0"/>
              <a:t>ORGANISATIONAL</a:t>
            </a:r>
          </a:p>
          <a:p>
            <a:pPr algn="ctr"/>
            <a:r>
              <a:rPr lang="en-GB" sz="1100" dirty="0"/>
              <a:t>INFRATSTRUCTURE</a:t>
            </a:r>
          </a:p>
        </p:txBody>
      </p:sp>
      <p:sp>
        <p:nvSpPr>
          <p:cNvPr id="25" name="Rounded Rectangle 24"/>
          <p:cNvSpPr/>
          <p:nvPr/>
        </p:nvSpPr>
        <p:spPr>
          <a:xfrm>
            <a:off x="7375326" y="3392996"/>
            <a:ext cx="1512168" cy="8640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100" dirty="0"/>
              <a:t>CORE &amp; AUGMENTED PRODUCTS / SERVICES</a:t>
            </a:r>
          </a:p>
        </p:txBody>
      </p:sp>
      <p:sp>
        <p:nvSpPr>
          <p:cNvPr id="26" name="AutoShape 36"/>
          <p:cNvSpPr>
            <a:spLocks noChangeArrowheads="1"/>
          </p:cNvSpPr>
          <p:nvPr/>
        </p:nvSpPr>
        <p:spPr bwMode="auto">
          <a:xfrm>
            <a:off x="1755565" y="75982"/>
            <a:ext cx="5486400" cy="1219200"/>
          </a:xfrm>
          <a:prstGeom prst="roundRect">
            <a:avLst>
              <a:gd name="adj" fmla="val 16667"/>
            </a:avLst>
          </a:prstGeom>
          <a:noFill/>
          <a:ln w="9525">
            <a:no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a:lstStyle>
          <a:p>
            <a:pPr algn="ctr"/>
            <a:r>
              <a:rPr lang="en-US" sz="1100" dirty="0">
                <a:latin typeface="Arial" charset="0"/>
                <a:cs typeface="Arial" charset="0"/>
              </a:rPr>
              <a:t>A business model describes the value an organization offers to various customers and portrays the capabilities and partners required for creating, marketing, and delivering this value and relationship capital with the goal of generating profitable and sustainable revenue streams</a:t>
            </a:r>
            <a:endParaRPr lang="fr-FR" sz="1100" dirty="0">
              <a:latin typeface="Arial" charset="0"/>
              <a:cs typeface="Arial" charset="0"/>
            </a:endParaRPr>
          </a:p>
        </p:txBody>
      </p:sp>
    </p:spTree>
    <p:extLst>
      <p:ext uri="{BB962C8B-B14F-4D97-AF65-F5344CB8AC3E}">
        <p14:creationId xmlns:p14="http://schemas.microsoft.com/office/powerpoint/2010/main" val="974486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917036" y="68825"/>
            <a:ext cx="7553372" cy="839895"/>
          </a:xfrm>
          <a:prstGeom prst="rect">
            <a:avLst/>
          </a:prstGeom>
          <a:solidFill>
            <a:srgbClr val="00B0F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 name="Slide Number Placeholder 3"/>
          <p:cNvSpPr>
            <a:spLocks noGrp="1"/>
          </p:cNvSpPr>
          <p:nvPr>
            <p:ph type="sldNum" sz="quarter" idx="12"/>
          </p:nvPr>
        </p:nvSpPr>
        <p:spPr/>
        <p:txBody>
          <a:bodyPr/>
          <a:lstStyle/>
          <a:p>
            <a:fld id="{CC2C8ECB-10E6-48D0-9121-452843E68D9F}" type="slidenum">
              <a:rPr lang="en-GB" smtClean="0"/>
              <a:pPr/>
              <a:t>17</a:t>
            </a:fld>
            <a:endParaRPr lang="en-GB"/>
          </a:p>
        </p:txBody>
      </p:sp>
      <p:sp>
        <p:nvSpPr>
          <p:cNvPr id="5" name="Rounded Rectangle 4"/>
          <p:cNvSpPr/>
          <p:nvPr/>
        </p:nvSpPr>
        <p:spPr>
          <a:xfrm>
            <a:off x="1004435" y="1646808"/>
            <a:ext cx="1299727" cy="2808312"/>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200" b="1" dirty="0"/>
              <a:t>KEY PARTNERS </a:t>
            </a:r>
          </a:p>
          <a:p>
            <a:pPr algn="ctr"/>
            <a:r>
              <a:rPr lang="en-GB" sz="1200" b="1" dirty="0"/>
              <a:t>&amp; </a:t>
            </a:r>
          </a:p>
          <a:p>
            <a:pPr algn="ctr"/>
            <a:r>
              <a:rPr lang="en-GB" sz="1200" b="1" dirty="0"/>
              <a:t>SUPPLIERS</a:t>
            </a:r>
          </a:p>
        </p:txBody>
      </p:sp>
      <p:sp>
        <p:nvSpPr>
          <p:cNvPr id="6" name="Rounded Rectangle 5"/>
          <p:cNvSpPr/>
          <p:nvPr/>
        </p:nvSpPr>
        <p:spPr>
          <a:xfrm>
            <a:off x="2384690" y="1624023"/>
            <a:ext cx="1343946" cy="1404156"/>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200" b="1" dirty="0"/>
              <a:t>CORE COMPETENCES</a:t>
            </a:r>
          </a:p>
          <a:p>
            <a:pPr algn="ctr"/>
            <a:endParaRPr lang="en-GB" sz="1200" b="1" dirty="0"/>
          </a:p>
          <a:p>
            <a:pPr algn="ctr"/>
            <a:r>
              <a:rPr lang="en-GB" sz="1200" b="1" dirty="0"/>
              <a:t>FIRM SPECIFIC</a:t>
            </a:r>
          </a:p>
          <a:p>
            <a:pPr algn="ctr"/>
            <a:endParaRPr lang="en-GB" sz="1200" b="1" dirty="0"/>
          </a:p>
          <a:p>
            <a:pPr algn="ctr"/>
            <a:r>
              <a:rPr lang="en-GB" sz="1200" b="1" dirty="0"/>
              <a:t>FIRM ADDRESSABLE</a:t>
            </a:r>
          </a:p>
        </p:txBody>
      </p:sp>
      <p:sp>
        <p:nvSpPr>
          <p:cNvPr id="7" name="Rounded Rectangle 6"/>
          <p:cNvSpPr/>
          <p:nvPr/>
        </p:nvSpPr>
        <p:spPr>
          <a:xfrm>
            <a:off x="3862089" y="1646808"/>
            <a:ext cx="1354967" cy="1404156"/>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VALUE PROPOSITION AND POSITIONING</a:t>
            </a:r>
          </a:p>
        </p:txBody>
      </p:sp>
      <p:sp>
        <p:nvSpPr>
          <p:cNvPr id="8" name="Rounded Rectangle 7"/>
          <p:cNvSpPr/>
          <p:nvPr/>
        </p:nvSpPr>
        <p:spPr>
          <a:xfrm>
            <a:off x="5328498" y="1646808"/>
            <a:ext cx="1310747" cy="2847611"/>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CUSTOMER DISTRIBUTION CHANNELS</a:t>
            </a:r>
          </a:p>
          <a:p>
            <a:pPr algn="ctr"/>
            <a:endParaRPr lang="en-GB" sz="1200" b="1" dirty="0"/>
          </a:p>
          <a:p>
            <a:pPr algn="ctr"/>
            <a:r>
              <a:rPr lang="en-GB" sz="1200" b="1" dirty="0"/>
              <a:t>MARKETING METHODS</a:t>
            </a:r>
          </a:p>
        </p:txBody>
      </p:sp>
      <p:sp>
        <p:nvSpPr>
          <p:cNvPr id="9" name="Rounded Rectangle 8"/>
          <p:cNvSpPr/>
          <p:nvPr/>
        </p:nvSpPr>
        <p:spPr>
          <a:xfrm>
            <a:off x="6692409" y="1708721"/>
            <a:ext cx="1291747" cy="774080"/>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CUSTOMER SEGMENTS</a:t>
            </a:r>
          </a:p>
        </p:txBody>
      </p:sp>
      <p:sp>
        <p:nvSpPr>
          <p:cNvPr id="10" name="Rounded Rectangle 9"/>
          <p:cNvSpPr/>
          <p:nvPr/>
        </p:nvSpPr>
        <p:spPr>
          <a:xfrm>
            <a:off x="4584180" y="4617019"/>
            <a:ext cx="3399976" cy="936105"/>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REVENUE STREAMS</a:t>
            </a:r>
          </a:p>
        </p:txBody>
      </p:sp>
      <p:sp>
        <p:nvSpPr>
          <p:cNvPr id="11" name="Rounded Rectangle 10"/>
          <p:cNvSpPr/>
          <p:nvPr/>
        </p:nvSpPr>
        <p:spPr>
          <a:xfrm>
            <a:off x="1004435" y="1134955"/>
            <a:ext cx="6979721" cy="42944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SUPPORTING TECHNOSTRUCTURE</a:t>
            </a:r>
          </a:p>
        </p:txBody>
      </p:sp>
      <p:sp>
        <p:nvSpPr>
          <p:cNvPr id="12" name="Rounded Rectangle 11"/>
          <p:cNvSpPr/>
          <p:nvPr/>
        </p:nvSpPr>
        <p:spPr>
          <a:xfrm>
            <a:off x="1004435" y="4611533"/>
            <a:ext cx="3489860" cy="936037"/>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COST DRIVERS</a:t>
            </a:r>
          </a:p>
        </p:txBody>
      </p:sp>
      <p:sp>
        <p:nvSpPr>
          <p:cNvPr id="13" name="Rounded Rectangle 12"/>
          <p:cNvSpPr/>
          <p:nvPr/>
        </p:nvSpPr>
        <p:spPr>
          <a:xfrm>
            <a:off x="1004435" y="5727748"/>
            <a:ext cx="6979721" cy="429444"/>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SUPPORTING INFRASTRUCTURE - ORGANISATIONAL</a:t>
            </a:r>
          </a:p>
        </p:txBody>
      </p:sp>
      <p:sp>
        <p:nvSpPr>
          <p:cNvPr id="14" name="TextBox 13"/>
          <p:cNvSpPr txBox="1"/>
          <p:nvPr/>
        </p:nvSpPr>
        <p:spPr>
          <a:xfrm>
            <a:off x="1835696" y="366229"/>
            <a:ext cx="5953233" cy="369332"/>
          </a:xfrm>
          <a:prstGeom prst="rect">
            <a:avLst/>
          </a:prstGeom>
          <a:noFill/>
        </p:spPr>
        <p:txBody>
          <a:bodyPr wrap="none" rtlCol="0">
            <a:spAutoFit/>
          </a:bodyPr>
          <a:lstStyle/>
          <a:p>
            <a:r>
              <a:rPr lang="en-GB" b="1" dirty="0"/>
              <a:t>BUNSINESS MODEL BUILDING BLOCKS FOR ENTREPRENEURS</a:t>
            </a:r>
          </a:p>
        </p:txBody>
      </p:sp>
      <p:sp>
        <p:nvSpPr>
          <p:cNvPr id="15" name="Rounded Rectangle 14"/>
          <p:cNvSpPr/>
          <p:nvPr/>
        </p:nvSpPr>
        <p:spPr>
          <a:xfrm>
            <a:off x="2384690" y="3102012"/>
            <a:ext cx="1343946" cy="1361070"/>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200" b="1" dirty="0"/>
              <a:t>KEY RESOURCES</a:t>
            </a:r>
          </a:p>
          <a:p>
            <a:pPr algn="ctr"/>
            <a:endParaRPr lang="en-GB" sz="1200" b="1" dirty="0"/>
          </a:p>
          <a:p>
            <a:pPr algn="ctr"/>
            <a:r>
              <a:rPr lang="en-GB" sz="1200" b="1" dirty="0"/>
              <a:t>FIRM SPECIFIC</a:t>
            </a:r>
          </a:p>
          <a:p>
            <a:pPr algn="ctr"/>
            <a:endParaRPr lang="en-GB" sz="1200" b="1" dirty="0"/>
          </a:p>
          <a:p>
            <a:pPr algn="ctr"/>
            <a:r>
              <a:rPr lang="en-GB" sz="1200" b="1" dirty="0"/>
              <a:t>FIRM ADDRESSABLE</a:t>
            </a:r>
          </a:p>
        </p:txBody>
      </p:sp>
      <p:sp>
        <p:nvSpPr>
          <p:cNvPr id="16" name="Rounded Rectangle 15"/>
          <p:cNvSpPr/>
          <p:nvPr/>
        </p:nvSpPr>
        <p:spPr>
          <a:xfrm>
            <a:off x="3862088" y="3109974"/>
            <a:ext cx="1354967" cy="1353108"/>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100" b="1" dirty="0"/>
              <a:t>KEY OPERATIONS / ACTIVITIES</a:t>
            </a:r>
          </a:p>
          <a:p>
            <a:pPr algn="ctr"/>
            <a:endParaRPr lang="en-GB" sz="1100" b="1" dirty="0"/>
          </a:p>
          <a:p>
            <a:pPr algn="ctr"/>
            <a:r>
              <a:rPr lang="en-GB" sz="1100" b="1" dirty="0"/>
              <a:t>FIRM SPECIFIC</a:t>
            </a:r>
          </a:p>
          <a:p>
            <a:pPr algn="ctr"/>
            <a:endParaRPr lang="en-GB" sz="1100" b="1" dirty="0"/>
          </a:p>
          <a:p>
            <a:pPr algn="ctr"/>
            <a:r>
              <a:rPr lang="en-GB" sz="1100" b="1" dirty="0"/>
              <a:t>FIRM ADDRESSABLE</a:t>
            </a:r>
          </a:p>
        </p:txBody>
      </p:sp>
      <p:sp>
        <p:nvSpPr>
          <p:cNvPr id="17" name="Rounded Rectangle 16"/>
          <p:cNvSpPr/>
          <p:nvPr/>
        </p:nvSpPr>
        <p:spPr>
          <a:xfrm>
            <a:off x="8049488" y="1123836"/>
            <a:ext cx="682915" cy="5022237"/>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400" b="1" dirty="0"/>
              <a:t>F</a:t>
            </a:r>
          </a:p>
          <a:p>
            <a:pPr algn="ctr"/>
            <a:r>
              <a:rPr lang="en-GB" sz="1400" b="1" dirty="0"/>
              <a:t>U</a:t>
            </a:r>
          </a:p>
          <a:p>
            <a:pPr algn="ctr"/>
            <a:r>
              <a:rPr lang="en-GB" sz="1400" b="1" dirty="0"/>
              <a:t>T</a:t>
            </a:r>
          </a:p>
          <a:p>
            <a:pPr algn="ctr"/>
            <a:r>
              <a:rPr lang="en-GB" sz="1400" b="1" dirty="0"/>
              <a:t>U</a:t>
            </a:r>
          </a:p>
          <a:p>
            <a:pPr algn="ctr"/>
            <a:r>
              <a:rPr lang="en-GB" sz="1400" b="1" dirty="0"/>
              <a:t>R</a:t>
            </a:r>
          </a:p>
          <a:p>
            <a:pPr algn="ctr"/>
            <a:r>
              <a:rPr lang="en-GB" sz="1400" b="1" dirty="0"/>
              <a:t>E</a:t>
            </a:r>
          </a:p>
          <a:p>
            <a:pPr algn="ctr"/>
            <a:endParaRPr lang="en-GB" sz="1400" b="1" dirty="0"/>
          </a:p>
          <a:p>
            <a:pPr algn="ctr"/>
            <a:r>
              <a:rPr lang="en-GB" sz="1400" b="1" dirty="0"/>
              <a:t>R</a:t>
            </a:r>
          </a:p>
          <a:p>
            <a:pPr algn="ctr"/>
            <a:r>
              <a:rPr lang="en-GB" sz="1400" b="1" dirty="0"/>
              <a:t>O</a:t>
            </a:r>
          </a:p>
          <a:p>
            <a:pPr algn="ctr"/>
            <a:r>
              <a:rPr lang="en-GB" sz="1400" b="1" dirty="0"/>
              <a:t>A</a:t>
            </a:r>
          </a:p>
          <a:p>
            <a:pPr algn="ctr"/>
            <a:r>
              <a:rPr lang="en-GB" sz="1400" b="1" dirty="0"/>
              <a:t>D</a:t>
            </a:r>
          </a:p>
          <a:p>
            <a:pPr algn="ctr"/>
            <a:r>
              <a:rPr lang="en-GB" sz="1400" b="1" dirty="0"/>
              <a:t>M</a:t>
            </a:r>
          </a:p>
          <a:p>
            <a:pPr algn="ctr"/>
            <a:r>
              <a:rPr lang="en-GB" sz="1400" b="1" dirty="0"/>
              <a:t>A</a:t>
            </a:r>
          </a:p>
          <a:p>
            <a:pPr algn="ctr"/>
            <a:r>
              <a:rPr lang="en-GB" sz="1400" b="1" dirty="0"/>
              <a:t>P</a:t>
            </a:r>
          </a:p>
        </p:txBody>
      </p:sp>
      <p:sp>
        <p:nvSpPr>
          <p:cNvPr id="18" name="Rounded Rectangle 17"/>
          <p:cNvSpPr/>
          <p:nvPr/>
        </p:nvSpPr>
        <p:spPr>
          <a:xfrm>
            <a:off x="251520" y="1134955"/>
            <a:ext cx="683568" cy="5022237"/>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400" b="1" dirty="0"/>
              <a:t>E</a:t>
            </a:r>
          </a:p>
          <a:p>
            <a:pPr algn="ctr"/>
            <a:r>
              <a:rPr lang="en-GB" sz="1400" b="1" dirty="0"/>
              <a:t>C</a:t>
            </a:r>
          </a:p>
          <a:p>
            <a:pPr algn="ctr"/>
            <a:r>
              <a:rPr lang="en-GB" sz="1400" b="1" dirty="0"/>
              <a:t>O</a:t>
            </a:r>
          </a:p>
          <a:p>
            <a:pPr algn="ctr"/>
            <a:r>
              <a:rPr lang="en-GB" sz="1400" b="1" dirty="0"/>
              <a:t>S</a:t>
            </a:r>
          </a:p>
          <a:p>
            <a:pPr algn="ctr"/>
            <a:r>
              <a:rPr lang="en-GB" sz="1400" b="1" dirty="0"/>
              <a:t>Y</a:t>
            </a:r>
          </a:p>
          <a:p>
            <a:pPr algn="ctr"/>
            <a:r>
              <a:rPr lang="en-GB" sz="1400" b="1" dirty="0"/>
              <a:t>S</a:t>
            </a:r>
          </a:p>
          <a:p>
            <a:pPr algn="ctr"/>
            <a:r>
              <a:rPr lang="en-GB" sz="1400" b="1" dirty="0"/>
              <a:t>T</a:t>
            </a:r>
          </a:p>
          <a:p>
            <a:pPr algn="ctr"/>
            <a:r>
              <a:rPr lang="en-GB" sz="1400" b="1" dirty="0"/>
              <a:t>E</a:t>
            </a:r>
          </a:p>
          <a:p>
            <a:pPr algn="ctr"/>
            <a:r>
              <a:rPr lang="en-GB" sz="1400" b="1" dirty="0"/>
              <a:t>M</a:t>
            </a:r>
          </a:p>
        </p:txBody>
      </p:sp>
      <p:sp>
        <p:nvSpPr>
          <p:cNvPr id="19" name="Rounded Rectangle 18"/>
          <p:cNvSpPr/>
          <p:nvPr/>
        </p:nvSpPr>
        <p:spPr>
          <a:xfrm>
            <a:off x="6692409" y="2663924"/>
            <a:ext cx="1291747" cy="774080"/>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CUSTOMER SEGMENTS</a:t>
            </a:r>
          </a:p>
        </p:txBody>
      </p:sp>
      <p:sp>
        <p:nvSpPr>
          <p:cNvPr id="20" name="Rounded Rectangle 19"/>
          <p:cNvSpPr/>
          <p:nvPr/>
        </p:nvSpPr>
        <p:spPr>
          <a:xfrm>
            <a:off x="6692409" y="3624660"/>
            <a:ext cx="1291747" cy="774080"/>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1200" b="1" dirty="0"/>
              <a:t>CUSTOMER SEGMENTS</a:t>
            </a:r>
          </a:p>
        </p:txBody>
      </p:sp>
    </p:spTree>
    <p:extLst>
      <p:ext uri="{BB962C8B-B14F-4D97-AF65-F5344CB8AC3E}">
        <p14:creationId xmlns:p14="http://schemas.microsoft.com/office/powerpoint/2010/main" val="158065481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WBS 2010">
    <a:dk1>
      <a:sysClr val="windowText" lastClr="000000"/>
    </a:dk1>
    <a:lt1>
      <a:sysClr val="window" lastClr="FFFFFF"/>
    </a:lt1>
    <a:dk2>
      <a:srgbClr val="0039A6"/>
    </a:dk2>
    <a:lt2>
      <a:srgbClr val="EBEBE2"/>
    </a:lt2>
    <a:accent1>
      <a:srgbClr val="A71930"/>
    </a:accent1>
    <a:accent2>
      <a:srgbClr val="F9A300"/>
    </a:accent2>
    <a:accent3>
      <a:srgbClr val="00ADEF"/>
    </a:accent3>
    <a:accent4>
      <a:srgbClr val="399717"/>
    </a:accent4>
    <a:accent5>
      <a:srgbClr val="666666"/>
    </a:accent5>
    <a:accent6>
      <a:srgbClr val="3662B5"/>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TM10001115[[fn=Parcel]]</Template>
  <TotalTime>2718</TotalTime>
  <Words>1254</Words>
  <Application>Microsoft Office PowerPoint</Application>
  <PresentationFormat>On-screen Show (4:3)</PresentationFormat>
  <Paragraphs>366</Paragraphs>
  <Slides>17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IB STRATEGIC MANAGEMENT – THE CONCEPT</vt:lpstr>
      <vt:lpstr>MY FOCUS / CONCENTRATION</vt:lpstr>
      <vt:lpstr>ECOSYSTEMS – MEDIUM OF EXCHANGE</vt:lpstr>
      <vt:lpstr>LEGO IS MODULAR</vt:lpstr>
      <vt:lpstr>MODULARISATION AND PLATFORM TECHNOLOGIES</vt:lpstr>
      <vt:lpstr>MULTIPLE ECOSYSTEMS RICH “CONTROLLED” INNOVATION ENVIRONMENT</vt:lpstr>
      <vt:lpstr>Strategic Flexibility is the Key!</vt:lpstr>
      <vt:lpstr>PowerPoint Presentation</vt:lpstr>
      <vt:lpstr>PowerPoint Presentation</vt:lpstr>
      <vt:lpstr>PowerPoint Presentation</vt:lpstr>
      <vt:lpstr>GOOGLE’s ECOSYSETM</vt:lpstr>
      <vt:lpstr>GOOGLE’s ECOSYSETM</vt:lpstr>
      <vt:lpstr>ECOSYSTEMS - GOOGLE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John</dc:creator>
  <cp:lastModifiedBy>John Lang</cp:lastModifiedBy>
  <cp:revision>80</cp:revision>
  <cp:lastPrinted>2011-09-07T09:37:39Z</cp:lastPrinted>
  <dcterms:created xsi:type="dcterms:W3CDTF">2011-02-12T16:46:19Z</dcterms:created>
  <dcterms:modified xsi:type="dcterms:W3CDTF">2019-02-28T09:26:41Z</dcterms:modified>
</cp:coreProperties>
</file>