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72" r:id="rId2"/>
    <p:sldId id="273" r:id="rId3"/>
    <p:sldId id="365" r:id="rId4"/>
    <p:sldId id="274" r:id="rId5"/>
    <p:sldId id="364" r:id="rId6"/>
    <p:sldId id="270" r:id="rId7"/>
    <p:sldId id="271" r:id="rId8"/>
    <p:sldId id="256" r:id="rId9"/>
    <p:sldId id="276" r:id="rId10"/>
    <p:sldId id="341" r:id="rId11"/>
    <p:sldId id="301" r:id="rId12"/>
    <p:sldId id="340" r:id="rId13"/>
    <p:sldId id="293" r:id="rId14"/>
    <p:sldId id="275" r:id="rId15"/>
    <p:sldId id="346" r:id="rId16"/>
    <p:sldId id="362" r:id="rId17"/>
    <p:sldId id="363" r:id="rId18"/>
    <p:sldId id="268" r:id="rId19"/>
    <p:sldId id="306" r:id="rId20"/>
    <p:sldId id="336" r:id="rId21"/>
    <p:sldId id="29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75021" autoAdjust="0"/>
  </p:normalViewPr>
  <p:slideViewPr>
    <p:cSldViewPr snapToGrid="0">
      <p:cViewPr>
        <p:scale>
          <a:sx n="82" d="100"/>
          <a:sy n="82" d="100"/>
        </p:scale>
        <p:origin x="424" y="-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4D498-6D60-4F2E-94CB-9F9BEA5DED0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641547-C496-485E-ADBA-24A5BD9208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13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1547-C496-485E-ADBA-24A5BD92080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7645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have different viewpoints – can be seen through the lens of research governance.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8816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1547-C496-485E-ADBA-24A5BD92080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3157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1547-C496-485E-ADBA-24A5BD92080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1274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01FE7-5FED-497A-AEF3-3800DCB331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450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1547-C496-485E-ADBA-24A5BD92080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2430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1547-C496-485E-ADBA-24A5BD92080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1612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1547-C496-485E-ADBA-24A5BD92080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7019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3975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1547-C496-485E-ADBA-24A5BD92080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8400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821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1547-C496-485E-ADBA-24A5BD92080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7177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C2DA7E7F-9254-20A0-BFCE-CB6E6A3373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fld id="{8C5D3964-E84A-488C-998D-2628156E0721}" type="slidenum">
              <a:rPr lang="en-US" altLang="en-US"/>
              <a:pPr eaLnBrk="1" hangingPunct="1"/>
              <a:t>15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CF4E4982-C323-175D-2506-F5A8BCAE2E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1F405738-8153-B379-0525-FB4A393BDF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01FE7-5FED-497A-AEF3-3800DCB3313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40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6629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641547-C496-485E-ADBA-24A5BD92080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7583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567A8E-F193-45FC-B24A-FDAAFF8312A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804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078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783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553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034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65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348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039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894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276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252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638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79692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1041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7108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0151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3314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84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0072D46-4DE8-4AF3-8DFD-9E524D3D0A3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0F673-F1E1-43C4-A1B1-76CA840885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5966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meraldinsight.com/research/guides/method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zon.co.uk/Carol-Costley/e/B003VMXEKC/ref=dp_byline_cont_book_1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09BE8-DD60-367D-BE92-A86B20DBB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996" y="264032"/>
            <a:ext cx="9404723" cy="766482"/>
          </a:xfrm>
        </p:spPr>
        <p:txBody>
          <a:bodyPr/>
          <a:lstStyle/>
          <a:p>
            <a:r>
              <a:rPr lang="en-GB" dirty="0"/>
              <a:t>Tutorial			Week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9FAD7-1013-7A71-38D3-F8967DDDD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086" y="1559858"/>
            <a:ext cx="8946541" cy="3288339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Week 6 activities – Academic Communication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Week 5 - Ethics Recap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Week 7 Qualitative and Quantitative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Sampling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Quantitative terms and analysis techniques</a:t>
            </a:r>
          </a:p>
          <a:p>
            <a:pPr lvl="1"/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The review paper – suggested areas to include</a:t>
            </a:r>
          </a:p>
        </p:txBody>
      </p:sp>
    </p:spTree>
    <p:extLst>
      <p:ext uri="{BB962C8B-B14F-4D97-AF65-F5344CB8AC3E}">
        <p14:creationId xmlns:p14="http://schemas.microsoft.com/office/powerpoint/2010/main" val="2882031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78F24-CB0A-5DDB-D38C-628F495BB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074" y="231262"/>
            <a:ext cx="9404723" cy="857309"/>
          </a:xfrm>
        </p:spPr>
        <p:txBody>
          <a:bodyPr/>
          <a:lstStyle/>
          <a:p>
            <a:r>
              <a:rPr lang="en-GB" sz="3200" b="1" dirty="0"/>
              <a:t>Week 6 Academic Communication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56FF7-93C9-DF24-B2F7-A7DE8274F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606" y="1071422"/>
            <a:ext cx="11140787" cy="4715156"/>
          </a:xfrm>
        </p:spPr>
        <p:txBody>
          <a:bodyPr>
            <a:noAutofit/>
          </a:bodyPr>
          <a:lstStyle/>
          <a:p>
            <a:pPr algn="l" rtl="0"/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 1 Citations</a:t>
            </a: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rtl="0">
              <a:buNone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 I know how to cite a source in the main body of the text and provide the full reference in the bibliography?</a:t>
            </a:r>
          </a:p>
          <a:p>
            <a:pPr algn="l" rtl="0"/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 2 Have I got the APA style handbook / Harvard handbook?  </a:t>
            </a: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rtl="0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not follow the link in the Academic Communication lecture and download the APA style handbook for future reference.</a:t>
            </a:r>
          </a:p>
          <a:p>
            <a:pPr algn="l" rtl="0"/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 3 - Have I got a referencing tool ready for use for my assessments and to use as a reference repository? (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not compulsory, but good practice to manage references</a:t>
            </a:r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rtl="0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not follow the link in the Academic Communication lecture and download the APA style handbook for future reference.</a:t>
            </a:r>
          </a:p>
          <a:p>
            <a:pPr algn="l" rtl="0"/>
            <a:r>
              <a:rPr lang="en-GB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 4 - Reading</a:t>
            </a: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rtl="0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Interesting book chapter as further reading.  Follow the link to the paper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944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467373" y="0"/>
            <a:ext cx="8312353" cy="1014603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>
                <a:latin typeface="Arial" charset="0"/>
                <a:ea typeface="ＭＳ Ｐゴシック" charset="0"/>
              </a:rPr>
              <a:t>Week 5		Why Research Ethics?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345692" y="1842157"/>
            <a:ext cx="10587317" cy="4786503"/>
          </a:xfrm>
        </p:spPr>
        <p:txBody>
          <a:bodyPr anchor="ctr">
            <a:noAutofit/>
          </a:bodyPr>
          <a:lstStyle/>
          <a:p>
            <a:r>
              <a:rPr lang="en-GB" sz="2200" b="1" dirty="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A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system of research governance </a:t>
            </a:r>
            <a:r>
              <a:rPr lang="en-GB" sz="2200" b="1" dirty="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when undertaking research</a:t>
            </a:r>
            <a:r>
              <a:rPr lang="en-GB" sz="2200" b="1" dirty="0">
                <a:solidFill>
                  <a:srgbClr val="FFFF00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200" b="1" dirty="0">
                <a:solidFill>
                  <a:srgbClr val="FFFF00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	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A set of processes followed </a:t>
            </a:r>
            <a:r>
              <a:rPr lang="en-GB" sz="2200" dirty="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to enhance the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quality</a:t>
            </a:r>
            <a:r>
              <a:rPr lang="en-GB" sz="2200" dirty="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 and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integrity</a:t>
            </a:r>
            <a:r>
              <a:rPr lang="en-GB" sz="2200" dirty="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 of research.</a:t>
            </a:r>
          </a:p>
          <a:p>
            <a:endParaRPr lang="en-GB" sz="2200" dirty="0">
              <a:latin typeface="Arial" panose="020B0604020202020204" pitchFamily="34" charset="0"/>
              <a:ea typeface="ＭＳ Ｐゴシック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To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protect</a:t>
            </a:r>
            <a:r>
              <a:rPr lang="en-GB" sz="2200" dirty="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 the rights and welfare of participants and minimise the risk of physical and mental discomfort, harm and danger from research procedures.</a:t>
            </a:r>
          </a:p>
          <a:p>
            <a:endParaRPr lang="en-GB" sz="2200" dirty="0">
              <a:latin typeface="Arial" panose="020B0604020202020204" pitchFamily="34" charset="0"/>
              <a:ea typeface="ＭＳ Ｐゴシック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To protect the welfare of researchers and their right to carry out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legitimate</a:t>
            </a:r>
            <a:r>
              <a:rPr lang="en-GB" sz="2200" dirty="0"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 investigations.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ea typeface="ＭＳ Ｐゴシック" charset="0"/>
              <a:cs typeface="Arial" panose="020B0604020202020204" pitchFamily="34" charset="0"/>
            </a:endParaRPr>
          </a:p>
          <a:p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Responsibility and Accountability: Ownership, we take </a:t>
            </a:r>
            <a:r>
              <a:rPr lang="en-GB" sz="2200" b="0" i="0" dirty="0">
                <a:solidFill>
                  <a:srgbClr val="FFFF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responsibility for our actions </a:t>
            </a:r>
            <a:r>
              <a:rPr lang="en-GB" sz="2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decisions.</a:t>
            </a:r>
            <a:endParaRPr lang="en-GB" sz="2200" dirty="0">
              <a:latin typeface="Arial" panose="020B0604020202020204" pitchFamily="34" charset="0"/>
              <a:ea typeface="ＭＳ Ｐゴシック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3035FA-9E41-4D47-3A42-761D0A27CD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6777" y="0"/>
            <a:ext cx="2927077" cy="23283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201573-E039-2645-E794-29C4518F5F3A}"/>
              </a:ext>
            </a:extLst>
          </p:cNvPr>
          <p:cNvSpPr txBox="1"/>
          <p:nvPr/>
        </p:nvSpPr>
        <p:spPr>
          <a:xfrm>
            <a:off x="10117518" y="1375557"/>
            <a:ext cx="17287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Ethics</a:t>
            </a:r>
          </a:p>
          <a:p>
            <a:r>
              <a:rPr lang="en-GB" dirty="0"/>
              <a:t>	Axiology</a:t>
            </a:r>
          </a:p>
        </p:txBody>
      </p:sp>
    </p:spTree>
    <p:extLst>
      <p:ext uri="{BB962C8B-B14F-4D97-AF65-F5344CB8AC3E}">
        <p14:creationId xmlns:p14="http://schemas.microsoft.com/office/powerpoint/2010/main" val="1323470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D7D15-2DEA-DDC5-58B6-F9B3A91EA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004" y="0"/>
            <a:ext cx="10205740" cy="831158"/>
          </a:xfrm>
        </p:spPr>
        <p:txBody>
          <a:bodyPr/>
          <a:lstStyle/>
          <a:p>
            <a:r>
              <a:rPr lang="en-GB" sz="3800" b="1" dirty="0"/>
              <a:t>Week 5 		Ethics in Research Reporting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FD9DF-7498-77BE-AAD6-896AC7A27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08815"/>
            <a:ext cx="11779075" cy="4440273"/>
          </a:xfrm>
        </p:spPr>
        <p:txBody>
          <a:bodyPr>
            <a:no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Issues to consider from an Insider Researcher Perspective – Ethical governance practices</a:t>
            </a:r>
          </a:p>
          <a:p>
            <a:pPr marL="1028700" lvl="1" indent="-571500">
              <a:buFont typeface="+mj-lt"/>
              <a:buAutoNum type="romanLcPeriod"/>
            </a:pPr>
            <a:r>
              <a:rPr lang="en-US" alt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Voluntary Informed Consent ?</a:t>
            </a:r>
          </a:p>
          <a:p>
            <a:pPr marL="1028700" lvl="1" indent="-571500">
              <a:buFont typeface="+mj-lt"/>
              <a:buAutoNum type="romanLcPeriod"/>
            </a:pPr>
            <a:r>
              <a:rPr lang="en-US" alt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Openness and Disclosure?</a:t>
            </a:r>
          </a:p>
          <a:p>
            <a:pPr marL="1028700" lvl="1" indent="-571500">
              <a:buFont typeface="+mj-lt"/>
              <a:buAutoNum type="romanLcPeriod"/>
            </a:pPr>
            <a:r>
              <a:rPr lang="en-US" alt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Right to Withdraw?</a:t>
            </a:r>
          </a:p>
          <a:p>
            <a:pPr marL="1028700" lvl="1" indent="-571500">
              <a:buFont typeface="+mj-lt"/>
              <a:buAutoNum type="romanLcPeriod"/>
            </a:pPr>
            <a:r>
              <a:rPr lang="en-US" altLang="en-US" sz="2200" i="1" dirty="0">
                <a:latin typeface="Arial" panose="020B0604020202020204" pitchFamily="34" charset="0"/>
                <a:cs typeface="Arial" panose="020B0604020202020204" pitchFamily="34" charset="0"/>
              </a:rPr>
              <a:t>Confidentiality? </a:t>
            </a:r>
          </a:p>
          <a:p>
            <a:r>
              <a:rPr lang="en-GB" sz="2200" kern="0" dirty="0">
                <a:latin typeface="Arial" panose="020B0604020202020204" pitchFamily="34" charset="0"/>
                <a:cs typeface="Arial" panose="020B0604020202020204" pitchFamily="34" charset="0"/>
              </a:rPr>
              <a:t>Professional Codes of Practice inform your research</a:t>
            </a:r>
            <a:endParaRPr lang="en-GB" sz="2200" kern="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b="1" kern="0" dirty="0">
                <a:latin typeface="Arial" panose="020B0604020202020204" pitchFamily="34" charset="0"/>
                <a:cs typeface="Arial" panose="020B0604020202020204" pitchFamily="34" charset="0"/>
              </a:rPr>
              <a:t>Honesty, integrity</a:t>
            </a:r>
          </a:p>
          <a:p>
            <a:pPr lvl="1"/>
            <a:r>
              <a:rPr lang="en-GB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– does the author argue reasonable, best possible measures / </a:t>
            </a:r>
            <a:r>
              <a:rPr lang="en-GB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governance</a:t>
            </a: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practices</a:t>
            </a: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to conform to high standards of research ethics, as well as explored the </a:t>
            </a:r>
            <a:r>
              <a:rPr lang="en-GB" alt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ethical dilemmas </a:t>
            </a: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experienced.</a:t>
            </a:r>
          </a:p>
        </p:txBody>
      </p:sp>
    </p:spTree>
    <p:extLst>
      <p:ext uri="{BB962C8B-B14F-4D97-AF65-F5344CB8AC3E}">
        <p14:creationId xmlns:p14="http://schemas.microsoft.com/office/powerpoint/2010/main" val="1485575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0A941-0D16-043D-9B3D-ED4A9944C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683" y="155175"/>
            <a:ext cx="9404723" cy="759225"/>
          </a:xfrm>
        </p:spPr>
        <p:txBody>
          <a:bodyPr/>
          <a:lstStyle/>
          <a:p>
            <a:r>
              <a:rPr lang="en-GB" dirty="0"/>
              <a:t>Exploring ethics -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92B13-0724-3053-5867-80C303C10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939" y="1217785"/>
            <a:ext cx="11052404" cy="5382765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and rigor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Deontological Ethics – research integrity  - measure Truth – being objective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Relevant to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positivist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post-positivist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research with a focus on explaining, predicting or describing a type of phenomena as generalisable laws expressed through relationships between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measurable constructs and variables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914400" lvl="2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Teleological ethics – consequences (common good / moral basic of practice) – being subjective</a:t>
            </a:r>
          </a:p>
          <a:p>
            <a:pPr lvl="2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relevant to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interpretive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studies aiming to construct 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holistic understanding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the phenomena that takes into account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subjective experiences of diverse groups in varied contexts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914400" lvl="2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Virtue ethics – Relevant to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positivist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interpretive /pragmatic studies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Virtue ethics is not about rules or actions but about personal character and traits.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904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7F195-9262-1371-4D80-DE225A9FA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362" y="695556"/>
            <a:ext cx="11131694" cy="570524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Reliability and Validity - Consider the quality and relevance of evidence reported in the papers.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evaluation criteria that are matching with the epistemological position of the author of the paper.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positivist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studies - 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replicate - 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generalise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interpretive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pragmatic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studies - 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-  “</a:t>
            </a:r>
            <a:r>
              <a:rPr lang="en-GB" sz="2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thick descriptions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</a:p>
          <a:p>
            <a:pPr lvl="2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trustworthiness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authenticity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constructs of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credibility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practice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transferability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rich accounts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dependability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(reliability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/ record keeping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confirmability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objective / minimise personal value from swaying the results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Authenticity – Fairness, and potential impact of research</a:t>
            </a:r>
          </a:p>
        </p:txBody>
      </p:sp>
    </p:spTree>
    <p:extLst>
      <p:ext uri="{BB962C8B-B14F-4D97-AF65-F5344CB8AC3E}">
        <p14:creationId xmlns:p14="http://schemas.microsoft.com/office/powerpoint/2010/main" val="120026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033F6-D1B2-F646-9D9E-C23581013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969" y="0"/>
            <a:ext cx="10515600" cy="65927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Connecting the dots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24321-B4BC-F951-90CC-D78BD60E8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802" y="1547862"/>
            <a:ext cx="10895400" cy="4681979"/>
          </a:xfrm>
        </p:spPr>
        <p:txBody>
          <a:bodyPr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Positivist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Review if there are any overstating claims - beyond what can be justified by the evidence reported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Did they pay adequate attention to the findings – did they make sweeping generalisations in the papers.</a:t>
            </a:r>
          </a:p>
          <a:p>
            <a:pPr marL="457200" lvl="1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Interpretivist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should focus on ensuring authentic representation of the viewpoints of the participants rather than aiming for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generalisability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the findings.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Should aim at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transferability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by focusing on how the findings of individual studies intersect with their methodological and contextual configurations.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6982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2DDFD-1A04-33E5-7B86-7AD65F60F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342572"/>
            <a:ext cx="8825658" cy="2201095"/>
          </a:xfrm>
        </p:spPr>
        <p:txBody>
          <a:bodyPr/>
          <a:lstStyle/>
          <a:p>
            <a:r>
              <a:rPr lang="en-GB" sz="4200" dirty="0"/>
              <a:t>Data , Sampling and Reliability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EB50F8-0628-F3B5-8209-0CC5008973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Week 7</a:t>
            </a:r>
          </a:p>
        </p:txBody>
      </p:sp>
    </p:spTree>
    <p:extLst>
      <p:ext uri="{BB962C8B-B14F-4D97-AF65-F5344CB8AC3E}">
        <p14:creationId xmlns:p14="http://schemas.microsoft.com/office/powerpoint/2010/main" val="4141625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12F9E-5AFE-DF0E-4656-C5866B96A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970275" cy="874300"/>
          </a:xfrm>
        </p:spPr>
        <p:txBody>
          <a:bodyPr/>
          <a:lstStyle/>
          <a:p>
            <a:r>
              <a:rPr lang="en-GB" sz="3600" dirty="0"/>
              <a:t>Contrasts between Qualitative vs Quantitative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6E01C-FC35-45E3-9C9A-98EBCEE1D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693" y="2263351"/>
            <a:ext cx="4118811" cy="233129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Bryman, A. (2004)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Research Methods, p.287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(The Nature of Qualitative Research)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6A0C78-D70B-A12A-EF15-57CCECB30F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7410" y="874300"/>
            <a:ext cx="5654270" cy="5654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631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FC804-54B7-1EA5-9409-FC71828E5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6CE82D-C71E-FE68-84C8-130C8D60B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75" y="104174"/>
            <a:ext cx="10303669" cy="6649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758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3"/>
          <p:cNvSpPr txBox="1">
            <a:spLocks/>
          </p:cNvSpPr>
          <p:nvPr/>
        </p:nvSpPr>
        <p:spPr>
          <a:xfrm>
            <a:off x="508460" y="171439"/>
            <a:ext cx="8957997" cy="1544617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sz="3400" dirty="0"/>
              <a:t>Research Design / Strategies of Inquiry </a:t>
            </a:r>
          </a:p>
        </p:txBody>
      </p:sp>
      <p:sp>
        <p:nvSpPr>
          <p:cNvPr id="3" name="Dalfan Cynnwys 5"/>
          <p:cNvSpPr txBox="1">
            <a:spLocks/>
          </p:cNvSpPr>
          <p:nvPr/>
        </p:nvSpPr>
        <p:spPr>
          <a:xfrm>
            <a:off x="6294289" y="2763100"/>
            <a:ext cx="4766970" cy="420298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Case Study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Ethnography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Phenomenology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Grounded Theory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Life History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Historical Methods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Clinical Research </a:t>
            </a:r>
          </a:p>
          <a:p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Action and applied research </a:t>
            </a:r>
          </a:p>
          <a:p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Participatory research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9"/>
          <p:cNvSpPr txBox="1">
            <a:spLocks/>
          </p:cNvSpPr>
          <p:nvPr/>
        </p:nvSpPr>
        <p:spPr>
          <a:xfrm>
            <a:off x="6096000" y="1921384"/>
            <a:ext cx="4040188" cy="6397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dirty="0"/>
              <a:t>Qualitative Examples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08460" y="2839447"/>
            <a:ext cx="4893297" cy="202514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Surveys: requires large sample sizes for statistical analysis 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Experimental designs : requires a control group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10"/>
          <p:cNvSpPr txBox="1">
            <a:spLocks/>
          </p:cNvSpPr>
          <p:nvPr/>
        </p:nvSpPr>
        <p:spPr>
          <a:xfrm>
            <a:off x="610906" y="1957870"/>
            <a:ext cx="4288748" cy="6397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dirty="0"/>
              <a:t>Quantitative Examples </a:t>
            </a:r>
          </a:p>
        </p:txBody>
      </p:sp>
    </p:spTree>
    <p:extLst>
      <p:ext uri="{BB962C8B-B14F-4D97-AF65-F5344CB8AC3E}">
        <p14:creationId xmlns:p14="http://schemas.microsoft.com/office/powerpoint/2010/main" val="44791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524" y="-217489"/>
            <a:ext cx="9404723" cy="1121569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Design / Strategies of inquiry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28625" y="1739106"/>
            <a:ext cx="5414613" cy="41957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Mixed Methodology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Pragmatism</a:t>
            </a:r>
          </a:p>
          <a:p>
            <a:pPr marL="0" indent="0">
              <a:buNone/>
            </a:pPr>
            <a:r>
              <a:rPr lang="en-GB" sz="2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Interconnectedness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of the methods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U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Convergent parallel designs</a:t>
            </a:r>
          </a:p>
          <a:p>
            <a:pPr marL="971550" lvl="1" indent="-514350">
              <a:buFont typeface="+mj-lt"/>
              <a:buAutoNum type="romanU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Explanatory sequential </a:t>
            </a:r>
          </a:p>
          <a:p>
            <a:pPr marL="971550" lvl="1" indent="-514350">
              <a:buFont typeface="+mj-lt"/>
              <a:buAutoNum type="romanUcPeriod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U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Exploratory sequential</a:t>
            </a:r>
          </a:p>
          <a:p>
            <a:pPr marL="971550" lvl="1" indent="-514350">
              <a:buFont typeface="+mj-lt"/>
              <a:buAutoNum type="romanUcPeriod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UcPeriod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U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Transformative embedded or multi purpose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566144" y="2509624"/>
            <a:ext cx="6443662" cy="3989040"/>
          </a:xfrm>
        </p:spPr>
        <p:txBody>
          <a:bodyPr>
            <a:normAutofit fontScale="92500" lnSpcReduction="20000"/>
          </a:bodyPr>
          <a:lstStyle/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L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Merges quantitative and qualitative data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First conducts quantitative research , fills in the detail with qualitative 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Reverse to explanatory - First conducts qualitative research, then captures detail with quantitative.</a:t>
            </a:r>
          </a:p>
          <a:p>
            <a:pPr marL="971550" lvl="1" indent="-514350">
              <a:buFont typeface="+mj-lt"/>
              <a:buAutoNum type="romanLcPeriod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L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Involves utilising a theoretical perspective, both data is used to build on each other. </a:t>
            </a:r>
          </a:p>
        </p:txBody>
      </p:sp>
    </p:spTree>
    <p:extLst>
      <p:ext uri="{BB962C8B-B14F-4D97-AF65-F5344CB8AC3E}">
        <p14:creationId xmlns:p14="http://schemas.microsoft.com/office/powerpoint/2010/main" val="1107747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193" y="157957"/>
            <a:ext cx="10515600" cy="759620"/>
          </a:xfrm>
        </p:spPr>
        <p:txBody>
          <a:bodyPr/>
          <a:lstStyle/>
          <a:p>
            <a:r>
              <a:rPr lang="en-GB" dirty="0"/>
              <a:t>Research Methods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24745"/>
            <a:ext cx="9372600" cy="439248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See : for in-depth overview of different methods available :http://archive.learnhigher.ac.uk/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collectthis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/main/find2.html; </a:t>
            </a:r>
          </a:p>
          <a:p>
            <a:pPr marL="0" indent="0">
              <a:buNone/>
            </a:pPr>
            <a:endParaRPr lang="en-GB" sz="2600" u="sng" dirty="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pPr marL="0" indent="0">
              <a:buNone/>
            </a:pPr>
            <a:endParaRPr lang="en-GB" sz="2600" u="sng" dirty="0">
              <a:latin typeface="Arial" panose="020B0604020202020204" pitchFamily="34" charset="0"/>
              <a:cs typeface="Arial" panose="020B0604020202020204" pitchFamily="34" charset="0"/>
              <a:hlinkClick r:id="rId3"/>
            </a:endParaRPr>
          </a:p>
          <a:p>
            <a:pPr marL="0" indent="0">
              <a:buNone/>
            </a:pPr>
            <a:r>
              <a:rPr lang="en-GB" sz="26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http://www.emeraldinsight.com/research/guides/methods/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 series of ‘how to’ guides for researchers, covering a wide range of topics including conducting interviews, designing a survey, using questionnaires and collecting data.</a:t>
            </a: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76238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AFB5F-6F1B-198A-9E83-232315340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244" y="172273"/>
            <a:ext cx="9513094" cy="83189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Transparency		Sampling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84237-AB75-8518-E0A0-B548D8881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19" y="1502492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methods –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Probability sampling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– Random sampling, stratified sampling, cluster sampling etc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 probability sampling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Purposive, convenience, snowball or network sampling, Web panels, etc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types –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Qualitative - content analysis, document analysis, thematic analysis – Computer assisted text analysis (Software such as,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Nvivo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Quantitative – Statistical tests from data gathered, hypothesis tests (Software such as, SPSS / Excel).</a:t>
            </a:r>
          </a:p>
        </p:txBody>
      </p:sp>
    </p:spTree>
    <p:extLst>
      <p:ext uri="{BB962C8B-B14F-4D97-AF65-F5344CB8AC3E}">
        <p14:creationId xmlns:p14="http://schemas.microsoft.com/office/powerpoint/2010/main" val="36555930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AutoShape 2">
            <a:extLst>
              <a:ext uri="{FF2B5EF4-FFF2-40B4-BE49-F238E27FC236}">
                <a16:creationId xmlns:a16="http://schemas.microsoft.com/office/drawing/2014/main" id="{534D13D9-D025-7448-8BC6-E32F5471BB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3249" y="216429"/>
            <a:ext cx="9404723" cy="1400530"/>
          </a:xfrm>
        </p:spPr>
        <p:txBody>
          <a:bodyPr vert="horz" lIns="92075" tIns="46038" rIns="92075" bIns="46038" rtlCol="0" anchor="t">
            <a:noAutofit/>
          </a:bodyPr>
          <a:lstStyle/>
          <a:p>
            <a:pPr eaLnBrk="1" hangingPunct="1">
              <a:defRPr/>
            </a:pPr>
            <a:r>
              <a:rPr lang="en-US" dirty="0"/>
              <a:t>Probability Sampling</a:t>
            </a:r>
          </a:p>
        </p:txBody>
      </p:sp>
      <p:sp>
        <p:nvSpPr>
          <p:cNvPr id="71684" name="Rectangle 3">
            <a:extLst>
              <a:ext uri="{FF2B5EF4-FFF2-40B4-BE49-F238E27FC236}">
                <a16:creationId xmlns:a16="http://schemas.microsoft.com/office/drawing/2014/main" id="{C5F251BD-D8C8-82CD-8038-5CB235A68B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3218" y="1210133"/>
            <a:ext cx="10926763" cy="4195481"/>
          </a:xfrm>
        </p:spPr>
        <p:txBody>
          <a:bodyPr vert="horz" lIns="92075" tIns="46038" rIns="92075" bIns="46038" rtlCol="0">
            <a:noAutofit/>
          </a:bodyPr>
          <a:lstStyle/>
          <a:p>
            <a:pPr eaLnBrk="1" hangingPunct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 probability sample is a sample selected such that each item or person in the population being studied has a known likelihood of being included in the sample.</a:t>
            </a:r>
          </a:p>
          <a:p>
            <a:pPr eaLnBrk="1" hangingPunct="1"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Simple Random Sample: A sample formulated so that each item or person in the population has the same chance of being included. </a:t>
            </a:r>
          </a:p>
          <a:p>
            <a:pPr lvl="1"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Stratified Random Sampling: A population is first divided into subgroups, called strata, and a sample is selected from each stratum. </a:t>
            </a:r>
          </a:p>
          <a:p>
            <a:pPr lvl="1">
              <a:buNone/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Cluster Sampling: A population is first divided into primary units (counties / schools 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) then samples are selected from the primary units.  </a:t>
            </a:r>
          </a:p>
          <a:p>
            <a:pPr eaLnBrk="1" hangingPunct="1"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defRPr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508" name="Rectangle 4">
            <a:extLst>
              <a:ext uri="{FF2B5EF4-FFF2-40B4-BE49-F238E27FC236}">
                <a16:creationId xmlns:a16="http://schemas.microsoft.com/office/drawing/2014/main" id="{F0DA9FBD-069F-1CE1-F090-A60B3C9183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18415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1400" b="1" i="1">
              <a:solidFill>
                <a:schemeClr val="bg1"/>
              </a:solidFill>
              <a:latin typeface="Book Antiqua" panose="02040602050305030304" pitchFamily="18" charset="0"/>
            </a:endParaRPr>
          </a:p>
        </p:txBody>
      </p:sp>
      <p:sp>
        <p:nvSpPr>
          <p:cNvPr id="21509" name="Text Box 12">
            <a:extLst>
              <a:ext uri="{FF2B5EF4-FFF2-40B4-BE49-F238E27FC236}">
                <a16:creationId xmlns:a16="http://schemas.microsoft.com/office/drawing/2014/main" id="{72E08C38-0D1E-4AC6-F2C1-8AFA4BEA65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0825" y="6572251"/>
            <a:ext cx="586105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Statistical Techniques in Business &amp; Economics, </a:t>
            </a:r>
            <a:r>
              <a:rPr lang="en-US" altLang="en-US" sz="1200">
                <a:solidFill>
                  <a:schemeClr val="hlin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©The McGraw-Hill Companies, Inc. 2008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Rectangle 2">
            <a:extLst>
              <a:ext uri="{FF2B5EF4-FFF2-40B4-BE49-F238E27FC236}">
                <a16:creationId xmlns:a16="http://schemas.microsoft.com/office/drawing/2014/main" id="{37233BB0-5FE9-FBBB-D386-6C04B0422C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4674" y="224118"/>
            <a:ext cx="9404723" cy="1400530"/>
          </a:xfrm>
        </p:spPr>
        <p:txBody>
          <a:bodyPr/>
          <a:lstStyle/>
          <a:p>
            <a:pPr eaLnBrk="1" hangingPunct="1">
              <a:defRPr/>
            </a:pPr>
            <a:r>
              <a:rPr lang="en-US" sz="3800" dirty="0"/>
              <a:t>Probability Sample:</a:t>
            </a:r>
            <a:br>
              <a:rPr lang="en-US" sz="3800" dirty="0"/>
            </a:br>
            <a:r>
              <a:rPr lang="en-US" sz="3800" dirty="0"/>
              <a:t>Comparing Sampling Methods</a:t>
            </a:r>
          </a:p>
        </p:txBody>
      </p:sp>
      <p:sp>
        <p:nvSpPr>
          <p:cNvPr id="37893" name="Rectangle 3">
            <a:extLst>
              <a:ext uri="{FF2B5EF4-FFF2-40B4-BE49-F238E27FC236}">
                <a16:creationId xmlns:a16="http://schemas.microsoft.com/office/drawing/2014/main" id="{AC8F918E-631F-BFA9-1A21-5F105921E5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5299" y="1993424"/>
            <a:ext cx="11056145" cy="43434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Simple random sample and Systematic sample</a:t>
            </a:r>
          </a:p>
          <a:p>
            <a:pPr lvl="1" eaLnBrk="1" hangingPunct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Simple to use</a:t>
            </a:r>
          </a:p>
          <a:p>
            <a:pPr lvl="1" eaLnBrk="1" hangingPunct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May not be a good representation of the population’s underlying characteristics</a:t>
            </a:r>
          </a:p>
          <a:p>
            <a:pPr eaLnBrk="1" hangingPunct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Stratified sample</a:t>
            </a:r>
          </a:p>
          <a:p>
            <a:pPr lvl="1" eaLnBrk="1" hangingPunct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Ensures representation of individuals across the entire population</a:t>
            </a:r>
          </a:p>
          <a:p>
            <a:pPr eaLnBrk="1" hangingPunct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Cluster sample</a:t>
            </a:r>
          </a:p>
          <a:p>
            <a:pPr lvl="1" eaLnBrk="1" hangingPunct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More cost effective</a:t>
            </a:r>
          </a:p>
          <a:p>
            <a:pPr lvl="1" eaLnBrk="1" hangingPunct="1">
              <a:defRPr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Less efficient (need larger sample to acquire the same level of precision)</a:t>
            </a:r>
          </a:p>
        </p:txBody>
      </p:sp>
      <p:sp>
        <p:nvSpPr>
          <p:cNvPr id="24580" name="Footer Placeholder 3">
            <a:extLst>
              <a:ext uri="{FF2B5EF4-FFF2-40B4-BE49-F238E27FC236}">
                <a16:creationId xmlns:a16="http://schemas.microsoft.com/office/drawing/2014/main" id="{1D01BDC8-A664-0661-357C-57F125E48407}"/>
              </a:ext>
            </a:extLst>
          </p:cNvPr>
          <p:cNvSpPr txBox="1">
            <a:spLocks noGrp="1"/>
          </p:cNvSpPr>
          <p:nvPr/>
        </p:nvSpPr>
        <p:spPr bwMode="auto">
          <a:xfrm>
            <a:off x="1524000" y="6534150"/>
            <a:ext cx="464820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5342" tIns="42672" rIns="85342" bIns="42672" anchor="b"/>
          <a:lstStyle>
            <a:lvl1pPr defTabSz="852488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defTabSz="852488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defTabSz="852488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defTabSz="852488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defTabSz="852488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defTabSz="8524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r>
              <a:rPr lang="en-US" altLang="en-US" sz="1000">
                <a:latin typeface="Arial" panose="020B0604020202020204" pitchFamily="34" charset="0"/>
              </a:rPr>
              <a:t>Basic Business Statistics, 11e © Prentice-Hall, Inc. 2009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923CD-E1FF-82AA-CB56-C5FE9BEE18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8181" y="1569698"/>
            <a:ext cx="8946541" cy="457834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The Literature Review Guidance</a:t>
            </a:r>
          </a:p>
          <a:p>
            <a:pPr marL="0" indent="0" algn="ctr">
              <a:buNone/>
            </a:pP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Assignment instructions</a:t>
            </a:r>
          </a:p>
          <a:p>
            <a:pPr marL="0" indent="0" algn="ctr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</a:p>
          <a:p>
            <a:pPr marL="0" indent="0" algn="ctr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  <a:p>
            <a:pPr marL="0" indent="0" algn="ctr">
              <a:buNone/>
            </a:pP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5254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1037B-D83D-7CF6-140B-17A892760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CA37B-F3ED-DB51-6BCD-6D1B3FF9A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8347" y="1539962"/>
            <a:ext cx="10672376" cy="4979784"/>
          </a:xfrm>
        </p:spPr>
        <p:txBody>
          <a:bodyPr>
            <a:noAutofit/>
          </a:bodyPr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Each selected paper identify the </a:t>
            </a:r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 of the paper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they address an important question?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the papers selected make clear recommendations for practitioners and researchers by providing an overview, as well as interrogating current practices?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5445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/>
          </p:cNvSpPr>
          <p:nvPr/>
        </p:nvSpPr>
        <p:spPr>
          <a:xfrm>
            <a:off x="2321459" y="188640"/>
            <a:ext cx="6965240" cy="100811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4400" b="0" i="0" u="none" strike="noStrike" kern="1200" cap="none" spc="0" baseline="0">
                <a:solidFill>
                  <a:srgbClr val="000000"/>
                </a:solidFill>
                <a:uFillTx/>
                <a:latin typeface="Constantia"/>
              </a:defRPr>
            </a:lvl1pPr>
          </a:lstStyle>
          <a:p>
            <a:r>
              <a:rPr lang="en-GB" b="1" dirty="0">
                <a:solidFill>
                  <a:schemeClr val="tx1"/>
                </a:solidFill>
                <a:latin typeface="+mn-lt"/>
              </a:rPr>
              <a:t>Research Design</a:t>
            </a:r>
          </a:p>
          <a:p>
            <a:r>
              <a:rPr lang="en-GB" dirty="0">
                <a:solidFill>
                  <a:schemeClr val="tx1"/>
                </a:solidFill>
                <a:latin typeface="+mn-lt"/>
              </a:rPr>
              <a:t> </a:t>
            </a:r>
          </a:p>
        </p:txBody>
      </p:sp>
      <p:sp>
        <p:nvSpPr>
          <p:cNvPr id="3" name="Text Box 14"/>
          <p:cNvSpPr txBox="1"/>
          <p:nvPr/>
        </p:nvSpPr>
        <p:spPr>
          <a:xfrm>
            <a:off x="7487555" y="2551546"/>
            <a:ext cx="2209800" cy="400756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wrap="square" lIns="92070" tIns="46040" rIns="92070" bIns="46040" anchor="t" anchorCtr="0" compatLnSpc="1">
            <a:spAutoFit/>
          </a:bodyPr>
          <a:lstStyle/>
          <a:p>
            <a:pPr algn="ctr" hangingPunct="0">
              <a:spcBef>
                <a:spcPts val="190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dirty="0">
                <a:solidFill>
                  <a:srgbClr val="000000"/>
                </a:solidFill>
                <a:ea typeface=""/>
                <a:cs typeface=""/>
              </a:rPr>
              <a:t>Methodology</a:t>
            </a:r>
          </a:p>
        </p:txBody>
      </p:sp>
      <p:grpSp>
        <p:nvGrpSpPr>
          <p:cNvPr id="4" name="Group 20"/>
          <p:cNvGrpSpPr/>
          <p:nvPr/>
        </p:nvGrpSpPr>
        <p:grpSpPr>
          <a:xfrm>
            <a:off x="2138550" y="1456221"/>
            <a:ext cx="5699672" cy="4065828"/>
            <a:chOff x="905969" y="1975141"/>
            <a:chExt cx="4804871" cy="4065828"/>
          </a:xfrm>
        </p:grpSpPr>
        <p:sp>
          <p:nvSpPr>
            <p:cNvPr id="5" name="Text Box 15"/>
            <p:cNvSpPr txBox="1"/>
            <p:nvPr/>
          </p:nvSpPr>
          <p:spPr>
            <a:xfrm>
              <a:off x="905969" y="5157202"/>
              <a:ext cx="1879604" cy="400756"/>
            </a:xfrm>
            <a:prstGeom prst="rect">
              <a:avLst/>
            </a:prstGeom>
            <a:ln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algn="ctr" hangingPunct="0">
                <a:spcBef>
                  <a:spcPts val="600"/>
                </a:spcBef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dirty="0">
                  <a:solidFill>
                    <a:srgbClr val="000000"/>
                  </a:solidFill>
                  <a:ea typeface=""/>
                  <a:cs typeface=""/>
                </a:rPr>
                <a:t>Values</a:t>
              </a:r>
            </a:p>
          </p:txBody>
        </p:sp>
        <p:sp>
          <p:nvSpPr>
            <p:cNvPr id="6" name="Oval 6"/>
            <p:cNvSpPr/>
            <p:nvPr/>
          </p:nvSpPr>
          <p:spPr>
            <a:xfrm>
              <a:off x="2271915" y="3465583"/>
              <a:ext cx="3438925" cy="17526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ln/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vert="horz" wrap="none" lIns="92070" tIns="46040" rIns="92070" bIns="46040" anchor="ctr" anchorCtr="0" compatLnSpc="1"/>
            <a:lstStyle/>
            <a:p>
              <a:pPr algn="ctr" hangingPunct="0">
                <a:spcBef>
                  <a:spcPts val="800"/>
                </a:spcBef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800" b="1" dirty="0">
                  <a:solidFill>
                    <a:srgbClr val="000000"/>
                  </a:solidFill>
                  <a:ea typeface=""/>
                  <a:cs typeface=""/>
                </a:rPr>
                <a:t>Research Design </a:t>
              </a:r>
            </a:p>
          </p:txBody>
        </p:sp>
        <p:sp>
          <p:nvSpPr>
            <p:cNvPr id="7" name="Text Box 12"/>
            <p:cNvSpPr txBox="1"/>
            <p:nvPr/>
          </p:nvSpPr>
          <p:spPr>
            <a:xfrm>
              <a:off x="3167302" y="5640213"/>
              <a:ext cx="2057400" cy="400756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algn="ctr" hangingPunct="0">
                <a:spcBef>
                  <a:spcPts val="600"/>
                </a:spcBef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dirty="0">
                  <a:solidFill>
                    <a:srgbClr val="000000"/>
                  </a:solidFill>
                  <a:ea typeface=""/>
                  <a:cs typeface=""/>
                </a:rPr>
                <a:t>Theory</a:t>
              </a:r>
            </a:p>
          </p:txBody>
        </p:sp>
        <p:sp>
          <p:nvSpPr>
            <p:cNvPr id="8" name="Text Box 13"/>
            <p:cNvSpPr txBox="1"/>
            <p:nvPr/>
          </p:nvSpPr>
          <p:spPr>
            <a:xfrm>
              <a:off x="2683613" y="1975141"/>
              <a:ext cx="2586316" cy="708532"/>
            </a:xfrm>
            <a:prstGeom prst="rect">
              <a:avLst/>
            </a:prstGeom>
            <a:ln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vert="horz" wrap="square" lIns="92070" tIns="46040" rIns="92070" bIns="46040" anchor="t" anchorCtr="0" compatLnSpc="1">
              <a:spAutoFit/>
            </a:bodyPr>
            <a:lstStyle/>
            <a:p>
              <a:pPr algn="ctr" hangingPunct="0">
                <a:spcBef>
                  <a:spcPts val="1900"/>
                </a:spcBef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dirty="0">
                  <a:solidFill>
                    <a:srgbClr val="000000"/>
                  </a:solidFill>
                  <a:ea typeface=""/>
                  <a:cs typeface=""/>
                </a:rPr>
                <a:t>Practical Considerations</a:t>
              </a: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2500100" y="2613747"/>
            <a:ext cx="1506541" cy="40011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cs typeface="Times New Roman" panose="02020603050405020304" pitchFamily="18" charset="0"/>
              </a:rPr>
              <a:t>Ethics</a:t>
            </a:r>
            <a:r>
              <a:rPr lang="en-GB" sz="2000" dirty="0">
                <a:cs typeface="Times New Roman" panose="02020603050405020304" pitchFamily="18" charset="0"/>
              </a:rPr>
              <a:t> </a:t>
            </a:r>
            <a:endParaRPr lang="en-US" sz="2000" dirty="0">
              <a:cs typeface="Times New Roman" panose="02020603050405020304" pitchFamily="18" charset="0"/>
            </a:endParaRPr>
          </a:p>
        </p:txBody>
      </p:sp>
      <p:cxnSp>
        <p:nvCxnSpPr>
          <p:cNvPr id="10" name="Straight Connector 9"/>
          <p:cNvCxnSpPr>
            <a:cxnSpLocks/>
            <a:stCxn id="8" idx="2"/>
          </p:cNvCxnSpPr>
          <p:nvPr/>
        </p:nvCxnSpPr>
        <p:spPr>
          <a:xfrm>
            <a:off x="5781221" y="2164753"/>
            <a:ext cx="22859" cy="768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6" idx="7"/>
            <a:endCxn id="3" idx="2"/>
          </p:cNvCxnSpPr>
          <p:nvPr/>
        </p:nvCxnSpPr>
        <p:spPr>
          <a:xfrm flipV="1">
            <a:off x="7240815" y="2952302"/>
            <a:ext cx="1351640" cy="251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>
            <a:stCxn id="6" idx="4"/>
            <a:endCxn id="9" idx="2"/>
          </p:cNvCxnSpPr>
          <p:nvPr/>
        </p:nvCxnSpPr>
        <p:spPr>
          <a:xfrm flipH="1" flipV="1">
            <a:off x="3253371" y="3013858"/>
            <a:ext cx="1102911" cy="1894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5" idx="0"/>
            <a:endCxn id="6" idx="5"/>
          </p:cNvCxnSpPr>
          <p:nvPr/>
        </p:nvCxnSpPr>
        <p:spPr>
          <a:xfrm flipV="1">
            <a:off x="3253370" y="4442604"/>
            <a:ext cx="1102910" cy="1956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Box 12"/>
          <p:cNvSpPr txBox="1"/>
          <p:nvPr/>
        </p:nvSpPr>
        <p:spPr>
          <a:xfrm>
            <a:off x="7594146" y="4437904"/>
            <a:ext cx="2440545" cy="400756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wrap="square" lIns="92070" tIns="46040" rIns="92070" bIns="46040" anchor="t" anchorCtr="0" compatLnSpc="1">
            <a:spAutoFit/>
          </a:bodyPr>
          <a:lstStyle/>
          <a:p>
            <a:pPr algn="ctr" hangingPunct="0">
              <a:spcBef>
                <a:spcPts val="60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dirty="0">
                <a:solidFill>
                  <a:srgbClr val="000000"/>
                </a:solidFill>
                <a:ea typeface=""/>
                <a:cs typeface=""/>
              </a:rPr>
              <a:t>Methods</a:t>
            </a:r>
          </a:p>
        </p:txBody>
      </p:sp>
      <p:cxnSp>
        <p:nvCxnSpPr>
          <p:cNvPr id="21" name="Straight Connector 20"/>
          <p:cNvCxnSpPr/>
          <p:nvPr/>
        </p:nvCxnSpPr>
        <p:spPr>
          <a:xfrm flipH="1" flipV="1">
            <a:off x="7594146" y="4253134"/>
            <a:ext cx="1102911" cy="1799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>
            <a:stCxn id="6" idx="2"/>
          </p:cNvCxnSpPr>
          <p:nvPr/>
        </p:nvCxnSpPr>
        <p:spPr>
          <a:xfrm>
            <a:off x="5798548" y="4699266"/>
            <a:ext cx="2484" cy="403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>
            <a:stCxn id="6" idx="1"/>
            <a:endCxn id="16" idx="1"/>
          </p:cNvCxnSpPr>
          <p:nvPr/>
        </p:nvCxnSpPr>
        <p:spPr>
          <a:xfrm flipV="1">
            <a:off x="7838223" y="3701063"/>
            <a:ext cx="754233" cy="121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592456" y="3501008"/>
            <a:ext cx="1608001" cy="400110"/>
          </a:xfrm>
          <a:prstGeom prst="rect">
            <a:avLst/>
          </a:prstGeom>
          <a:solidFill>
            <a:schemeClr val="tx1"/>
          </a:solidFill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Philosophy</a:t>
            </a:r>
          </a:p>
        </p:txBody>
      </p:sp>
      <p:cxnSp>
        <p:nvCxnSpPr>
          <p:cNvPr id="20" name="Straight Connector 19"/>
          <p:cNvCxnSpPr>
            <a:stCxn id="6" idx="3"/>
            <a:endCxn id="24" idx="3"/>
          </p:cNvCxnSpPr>
          <p:nvPr/>
        </p:nvCxnSpPr>
        <p:spPr>
          <a:xfrm flipH="1" flipV="1">
            <a:off x="3299937" y="3822965"/>
            <a:ext cx="45893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1691937" y="3622909"/>
            <a:ext cx="1608001" cy="400110"/>
          </a:xfrm>
          <a:prstGeom prst="rect">
            <a:avLst/>
          </a:prstGeom>
          <a:solidFill>
            <a:schemeClr val="tx1"/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</a:rPr>
              <a:t>Context</a:t>
            </a:r>
          </a:p>
        </p:txBody>
      </p:sp>
    </p:spTree>
    <p:extLst>
      <p:ext uri="{BB962C8B-B14F-4D97-AF65-F5344CB8AC3E}">
        <p14:creationId xmlns:p14="http://schemas.microsoft.com/office/powerpoint/2010/main" val="38416676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227" y="69272"/>
            <a:ext cx="11949546" cy="680893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/>
              <a:t>Ideas to Structure the Paper /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34493"/>
            <a:ext cx="12266908" cy="61542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Areas to Consider: Not exhaustive</a:t>
            </a:r>
          </a:p>
          <a:p>
            <a:pPr marL="536575" lvl="1" indent="-457200">
              <a:buFont typeface="+mj-lt"/>
              <a:buAutoNum type="arabicPeriod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- What is the purpose / important question / being addressed and your interest in the topic area (Positionality)</a:t>
            </a:r>
          </a:p>
          <a:p>
            <a:pPr marL="536575" lvl="1" indent="-457200">
              <a:buFont typeface="+mj-lt"/>
              <a:buAutoNum type="arabicPeriod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Discussion </a:t>
            </a:r>
          </a:p>
          <a:p>
            <a:pPr marL="936625" lvl="2" indent="-457200">
              <a:buFont typeface="+mj-lt"/>
              <a:buAutoNum type="arabicPeriod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Search strategy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- How were the 10 papers selected? (Procedural – EBSCO/search terms etc)</a:t>
            </a:r>
          </a:p>
          <a:p>
            <a:pPr marL="936625" lvl="2" indent="-457200">
              <a:buFont typeface="+mj-lt"/>
              <a:buAutoNum type="arabicPeriod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Critique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-– evaluating, interpreting and distilling evidence from selected reports through identifying themes, such as -</a:t>
            </a:r>
          </a:p>
          <a:p>
            <a:pPr marL="1736725" lvl="6" indent="-285750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Philosophy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- What is the nature of the research problem - epistemological orientation such as models / theories / frameworks cited and adapted?</a:t>
            </a:r>
          </a:p>
          <a:p>
            <a:pPr marL="1736725" lvl="6" indent="-285750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-  What were the procedures of inquiry / research design? (Paradigms / Terminology)</a:t>
            </a:r>
          </a:p>
          <a:p>
            <a:pPr marL="1899575" lvl="5" indent="-45720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	What research methods (data collection, analysis interpretation) did the authors follow? (Qual / Quant /mixed and analysis types reported)</a:t>
            </a:r>
          </a:p>
          <a:p>
            <a:pPr marL="1736725" lvl="6" indent="-28575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Definitions - agreements /disagreements - constructing connected understandings</a:t>
            </a:r>
          </a:p>
          <a:p>
            <a:pPr marL="1736725" lvl="6" indent="-28575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Classifications - agreements /disagreements - constructing connected understandings</a:t>
            </a:r>
          </a:p>
          <a:p>
            <a:pPr marL="1736725" lvl="6" indent="-285750"/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Contexts – settings (social settings / social norms)</a:t>
            </a:r>
          </a:p>
          <a:p>
            <a:pPr marL="1736725" lvl="6" indent="-285750"/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Ethical issues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– principles, quality, reliability, validity, values, sampling, bias,  (Principles &amp; Axiology /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Teleological / Deontological)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6575" lvl="1" indent="-457200">
              <a:buFont typeface="+mj-lt"/>
              <a:buAutoNum type="arabicPeriod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– contributions made by the authors, limitations of study, raised further questions such as …</a:t>
            </a:r>
          </a:p>
          <a:p>
            <a:pPr marL="536575" lvl="1" indent="-457200">
              <a:buFont typeface="+mj-lt"/>
              <a:buAutoNum type="arabicPeriod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lvl="1"/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6925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156" y="68834"/>
            <a:ext cx="10515600" cy="699294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143" y="768128"/>
            <a:ext cx="11120438" cy="6089872"/>
          </a:xfrm>
        </p:spPr>
        <p:txBody>
          <a:bodyPr>
            <a:noAutofit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Cohen L., 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Manion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L., &amp; Morrison K. (2000). </a:t>
            </a:r>
            <a:r>
              <a:rPr lang="en-GB" alt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Research Methods in Education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 London: 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Falmer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  <a:hlinkClick r:id="rId3" action="ppaction://hlinkfile"/>
            </a:endParaRPr>
          </a:p>
          <a:p>
            <a:pPr marL="274320" indent="-274320">
              <a:lnSpc>
                <a:spcPct val="80000"/>
              </a:lnSpc>
              <a:defRPr/>
            </a:pP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Costley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C; Elliot, C,G; Gibbs P (2010)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Doing Work Based Research: Approaches to Enquiry for Insider-Researchers.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London: Sag</a:t>
            </a:r>
            <a:endParaRPr lang="en-GB" alt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Creswell, J, W. (2014). Research Design: Qualitative and Quantitative, &amp; Mixed Methods Approaches. LA: Sage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Denzin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N.K. &amp; Lincoln, Y.S. (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eds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). (2011) Introduction: The Discipline and Practice of Qualitative Research, in  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Denzin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, NK &amp; Lincoln, YS. (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eds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)  (2011) </a:t>
            </a:r>
            <a:r>
              <a:rPr lang="en-GB" alt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Handbook of Qualitative Research 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Thousands Oaks: Sage 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900" i="1" dirty="0">
                <a:latin typeface="Arial" panose="020B0604020202020204" pitchFamily="34" charset="0"/>
                <a:cs typeface="Arial" panose="020B0604020202020204" pitchFamily="34" charset="0"/>
              </a:rPr>
              <a:t>Handbook of Qualitative Research 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Thousands Oaks: Sage 1-47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Macintyre. (2000) The Art of Action 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Research.London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: David Fulton Publishers.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Mercer, J.  (2007)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The Challenges of Insider Research in Educational Institutions: Wielding a double-edged sword and resolving delicate dilemmas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Oxford Review of Education, 2007, 33 (1), pp. 1-17</a:t>
            </a:r>
            <a:endParaRPr lang="en-GB" alt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McNiff,J.,Lomax,P.,&amp;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White,J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.(2003) You and Your Action Research Project.2nd 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Edition.London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Routledge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Falmer</a:t>
            </a:r>
            <a:r>
              <a:rPr lang="en-GB" altLang="en-US" sz="1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74320" indent="-274320">
              <a:lnSpc>
                <a:spcPct val="80000"/>
              </a:lnSpc>
              <a:defRPr/>
            </a:pP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O’Donoghue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T. (2007) ‘Planning Your Qualitative Research Project: An Introduction to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Interpretivist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Research in Education’, Abingdon, Routledge</a:t>
            </a:r>
            <a:endParaRPr lang="en-GB" alt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lvl="1" indent="-274320">
              <a:lnSpc>
                <a:spcPct val="80000"/>
              </a:lnSpc>
              <a:defRPr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Punch K,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Social Research Methods: Quantitative and Qualitative Approaches,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London: Sage, 2005.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51001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1717</Words>
  <Application>Microsoft Office PowerPoint</Application>
  <PresentationFormat>Widescreen</PresentationFormat>
  <Paragraphs>202</Paragraphs>
  <Slides>21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Book Antiqua</vt:lpstr>
      <vt:lpstr>Calibri</vt:lpstr>
      <vt:lpstr>Century Gothic</vt:lpstr>
      <vt:lpstr>Times New Roman</vt:lpstr>
      <vt:lpstr>Verdana</vt:lpstr>
      <vt:lpstr>Wingdings 3</vt:lpstr>
      <vt:lpstr>Ion</vt:lpstr>
      <vt:lpstr>Tutorial   Week 7</vt:lpstr>
      <vt:lpstr>Week 6 Academic Communication Activities</vt:lpstr>
      <vt:lpstr>Week 5  Why Research Ethics?</vt:lpstr>
      <vt:lpstr>Week 5   Ethics in Research Reporting</vt:lpstr>
      <vt:lpstr>Exploring ethics - Philosophy</vt:lpstr>
      <vt:lpstr>PowerPoint Presentation</vt:lpstr>
      <vt:lpstr>Connecting the dots</vt:lpstr>
      <vt:lpstr>Data , Sampling and Reliability</vt:lpstr>
      <vt:lpstr>Contrasts between Qualitative vs Quantitative</vt:lpstr>
      <vt:lpstr>PowerPoint Presentation</vt:lpstr>
      <vt:lpstr>PowerPoint Presentation</vt:lpstr>
      <vt:lpstr> Research Design / Strategies of inquiry   </vt:lpstr>
      <vt:lpstr>Research Methods </vt:lpstr>
      <vt:lpstr>Transparency  Sampling Overview </vt:lpstr>
      <vt:lpstr>Probability Sampling</vt:lpstr>
      <vt:lpstr>Probability Sample: Comparing Sampling Methods</vt:lpstr>
      <vt:lpstr>PowerPoint Presentation</vt:lpstr>
      <vt:lpstr>Purpose</vt:lpstr>
      <vt:lpstr>PowerPoint Presentation</vt:lpstr>
      <vt:lpstr>Ideas to Structure the Paper /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, sampling and reliability</dc:title>
  <dc:creator>Roisin Mullins</dc:creator>
  <cp:lastModifiedBy>Roisin Mullins</cp:lastModifiedBy>
  <cp:revision>92</cp:revision>
  <dcterms:created xsi:type="dcterms:W3CDTF">2023-11-06T19:27:39Z</dcterms:created>
  <dcterms:modified xsi:type="dcterms:W3CDTF">2023-11-21T10:51:07Z</dcterms:modified>
</cp:coreProperties>
</file>