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9" r:id="rId7"/>
    <p:sldId id="262" r:id="rId8"/>
    <p:sldId id="263" r:id="rId9"/>
    <p:sldId id="277" r:id="rId10"/>
    <p:sldId id="264" r:id="rId11"/>
    <p:sldId id="265" r:id="rId12"/>
    <p:sldId id="272" r:id="rId13"/>
    <p:sldId id="270" r:id="rId14"/>
    <p:sldId id="266" r:id="rId15"/>
    <p:sldId id="271" r:id="rId16"/>
    <p:sldId id="267" r:id="rId17"/>
    <p:sldId id="26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58542-C736-42D7-9A7E-B99192B13E6E}"/>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238C5007-4DDD-4405-BC8E-35D9CE853A82}"/>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B4365637-752D-43C1-8906-BD28E85A95E7}"/>
              </a:ext>
            </a:extLst>
          </p:cNvPr>
          <p:cNvSpPr txBox="1">
            <a:spLocks noGrp="1"/>
          </p:cNvSpPr>
          <p:nvPr>
            <p:ph type="dt" sz="half" idx="7"/>
          </p:nvPr>
        </p:nvSpPr>
        <p:spPr/>
        <p:txBody>
          <a:bodyPr/>
          <a:lstStyle>
            <a:lvl1pPr>
              <a:defRPr/>
            </a:lvl1pPr>
          </a:lstStyle>
          <a:p>
            <a:pPr lvl="0"/>
            <a:fld id="{D4FA3358-EA2D-41C3-9400-E749B8413F46}" type="datetime1">
              <a:rPr lang="en-GB"/>
              <a:pPr lvl="0"/>
              <a:t>26/04/2018</a:t>
            </a:fld>
            <a:endParaRPr lang="en-GB"/>
          </a:p>
        </p:txBody>
      </p:sp>
      <p:sp>
        <p:nvSpPr>
          <p:cNvPr id="5" name="Footer Placeholder 4">
            <a:extLst>
              <a:ext uri="{FF2B5EF4-FFF2-40B4-BE49-F238E27FC236}">
                <a16:creationId xmlns:a16="http://schemas.microsoft.com/office/drawing/2014/main" id="{0F3168A4-326D-42DC-9FDC-50F046C9AF5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82DC54B-C7B3-42A9-BE08-7C3B8E40E8CC}"/>
              </a:ext>
            </a:extLst>
          </p:cNvPr>
          <p:cNvSpPr txBox="1">
            <a:spLocks noGrp="1"/>
          </p:cNvSpPr>
          <p:nvPr>
            <p:ph type="sldNum" sz="quarter" idx="8"/>
          </p:nvPr>
        </p:nvSpPr>
        <p:spPr/>
        <p:txBody>
          <a:bodyPr/>
          <a:lstStyle>
            <a:lvl1pPr>
              <a:defRPr/>
            </a:lvl1pPr>
          </a:lstStyle>
          <a:p>
            <a:pPr lvl="0"/>
            <a:fld id="{87341734-744C-4147-9AC6-E8031B5428C6}" type="slidenum">
              <a:t>‹#›</a:t>
            </a:fld>
            <a:endParaRPr lang="en-GB"/>
          </a:p>
        </p:txBody>
      </p:sp>
    </p:spTree>
    <p:extLst>
      <p:ext uri="{BB962C8B-B14F-4D97-AF65-F5344CB8AC3E}">
        <p14:creationId xmlns:p14="http://schemas.microsoft.com/office/powerpoint/2010/main" val="307959756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5F0FF-6CEB-4387-887B-3DC6B3B73557}"/>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D8F1B800-6AF7-49EA-A658-CE85AFE5E809}"/>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A4DF5D-2348-4BB3-BC71-3A50C35350D9}"/>
              </a:ext>
            </a:extLst>
          </p:cNvPr>
          <p:cNvSpPr txBox="1">
            <a:spLocks noGrp="1"/>
          </p:cNvSpPr>
          <p:nvPr>
            <p:ph type="dt" sz="half" idx="7"/>
          </p:nvPr>
        </p:nvSpPr>
        <p:spPr/>
        <p:txBody>
          <a:bodyPr/>
          <a:lstStyle>
            <a:lvl1pPr>
              <a:defRPr/>
            </a:lvl1pPr>
          </a:lstStyle>
          <a:p>
            <a:pPr lvl="0"/>
            <a:fld id="{D40B6ABF-BF89-4A04-9360-85ADDD62EC52}" type="datetime1">
              <a:rPr lang="en-GB"/>
              <a:pPr lvl="0"/>
              <a:t>26/04/2018</a:t>
            </a:fld>
            <a:endParaRPr lang="en-GB"/>
          </a:p>
        </p:txBody>
      </p:sp>
      <p:sp>
        <p:nvSpPr>
          <p:cNvPr id="5" name="Footer Placeholder 4">
            <a:extLst>
              <a:ext uri="{FF2B5EF4-FFF2-40B4-BE49-F238E27FC236}">
                <a16:creationId xmlns:a16="http://schemas.microsoft.com/office/drawing/2014/main" id="{17589063-E3FA-40BD-9B35-B4C8F7094B1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1D3822C-28E9-4FBE-8CAF-DF92B442DA30}"/>
              </a:ext>
            </a:extLst>
          </p:cNvPr>
          <p:cNvSpPr txBox="1">
            <a:spLocks noGrp="1"/>
          </p:cNvSpPr>
          <p:nvPr>
            <p:ph type="sldNum" sz="quarter" idx="8"/>
          </p:nvPr>
        </p:nvSpPr>
        <p:spPr/>
        <p:txBody>
          <a:bodyPr/>
          <a:lstStyle>
            <a:lvl1pPr>
              <a:defRPr/>
            </a:lvl1pPr>
          </a:lstStyle>
          <a:p>
            <a:pPr lvl="0"/>
            <a:fld id="{6304A140-892B-4A7F-94D2-F3B4499FC3E4}" type="slidenum">
              <a:t>‹#›</a:t>
            </a:fld>
            <a:endParaRPr lang="en-GB"/>
          </a:p>
        </p:txBody>
      </p:sp>
    </p:spTree>
    <p:extLst>
      <p:ext uri="{BB962C8B-B14F-4D97-AF65-F5344CB8AC3E}">
        <p14:creationId xmlns:p14="http://schemas.microsoft.com/office/powerpoint/2010/main" val="364528262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7F43E-0C71-44F2-89EF-033DA7C3EA28}"/>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E5682AA4-DA2D-4E10-9382-F20551EFC5B0}"/>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Edit Master text styles</a:t>
            </a:r>
          </a:p>
        </p:txBody>
      </p:sp>
      <p:sp>
        <p:nvSpPr>
          <p:cNvPr id="4" name="Date Placeholder 3">
            <a:extLst>
              <a:ext uri="{FF2B5EF4-FFF2-40B4-BE49-F238E27FC236}">
                <a16:creationId xmlns:a16="http://schemas.microsoft.com/office/drawing/2014/main" id="{63EAAB29-43F2-4621-A87F-E65FE33E4D99}"/>
              </a:ext>
            </a:extLst>
          </p:cNvPr>
          <p:cNvSpPr txBox="1">
            <a:spLocks noGrp="1"/>
          </p:cNvSpPr>
          <p:nvPr>
            <p:ph type="dt" sz="half" idx="7"/>
          </p:nvPr>
        </p:nvSpPr>
        <p:spPr/>
        <p:txBody>
          <a:bodyPr/>
          <a:lstStyle>
            <a:lvl1pPr>
              <a:defRPr/>
            </a:lvl1pPr>
          </a:lstStyle>
          <a:p>
            <a:pPr lvl="0"/>
            <a:fld id="{96065AE8-3E05-4F0B-9742-0D29CF216E29}" type="datetime1">
              <a:rPr lang="en-GB"/>
              <a:pPr lvl="0"/>
              <a:t>26/04/2018</a:t>
            </a:fld>
            <a:endParaRPr lang="en-GB"/>
          </a:p>
        </p:txBody>
      </p:sp>
      <p:sp>
        <p:nvSpPr>
          <p:cNvPr id="5" name="Footer Placeholder 4">
            <a:extLst>
              <a:ext uri="{FF2B5EF4-FFF2-40B4-BE49-F238E27FC236}">
                <a16:creationId xmlns:a16="http://schemas.microsoft.com/office/drawing/2014/main" id="{F291F441-7536-4063-8737-C2D88ED1F77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F46C382-64A2-4F64-9BA5-D70544F60AD1}"/>
              </a:ext>
            </a:extLst>
          </p:cNvPr>
          <p:cNvSpPr txBox="1">
            <a:spLocks noGrp="1"/>
          </p:cNvSpPr>
          <p:nvPr>
            <p:ph type="sldNum" sz="quarter" idx="8"/>
          </p:nvPr>
        </p:nvSpPr>
        <p:spPr/>
        <p:txBody>
          <a:bodyPr/>
          <a:lstStyle>
            <a:lvl1pPr>
              <a:defRPr/>
            </a:lvl1pPr>
          </a:lstStyle>
          <a:p>
            <a:pPr lvl="0"/>
            <a:fld id="{7CCED32C-AE78-4D67-BBBE-F628474AAA7D}" type="slidenum">
              <a:t>‹#›</a:t>
            </a:fld>
            <a:endParaRPr lang="en-GB"/>
          </a:p>
        </p:txBody>
      </p:sp>
    </p:spTree>
    <p:extLst>
      <p:ext uri="{BB962C8B-B14F-4D97-AF65-F5344CB8AC3E}">
        <p14:creationId xmlns:p14="http://schemas.microsoft.com/office/powerpoint/2010/main" val="10929661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984C8-6101-4818-BA5C-C857512C93F7}"/>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CD3964D6-64FF-42DD-BD53-447E8A55E6C3}"/>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C6F6287-0CC0-4590-BC6A-FB60D4A6CCF8}"/>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A710FBA-DBCD-479C-8B7C-FF37BBE43403}"/>
              </a:ext>
            </a:extLst>
          </p:cNvPr>
          <p:cNvSpPr txBox="1">
            <a:spLocks noGrp="1"/>
          </p:cNvSpPr>
          <p:nvPr>
            <p:ph type="dt" sz="half" idx="7"/>
          </p:nvPr>
        </p:nvSpPr>
        <p:spPr/>
        <p:txBody>
          <a:bodyPr/>
          <a:lstStyle>
            <a:lvl1pPr>
              <a:defRPr/>
            </a:lvl1pPr>
          </a:lstStyle>
          <a:p>
            <a:pPr lvl="0"/>
            <a:fld id="{CE468269-A8E4-4EF7-8A88-BE1A4643A6DB}" type="datetime1">
              <a:rPr lang="en-GB"/>
              <a:pPr lvl="0"/>
              <a:t>26/04/2018</a:t>
            </a:fld>
            <a:endParaRPr lang="en-GB"/>
          </a:p>
        </p:txBody>
      </p:sp>
      <p:sp>
        <p:nvSpPr>
          <p:cNvPr id="6" name="Footer Placeholder 5">
            <a:extLst>
              <a:ext uri="{FF2B5EF4-FFF2-40B4-BE49-F238E27FC236}">
                <a16:creationId xmlns:a16="http://schemas.microsoft.com/office/drawing/2014/main" id="{89493930-058B-4C7B-9992-E7AE1BA8B63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A6BC246-F238-4B99-B52E-63A479CB02B3}"/>
              </a:ext>
            </a:extLst>
          </p:cNvPr>
          <p:cNvSpPr txBox="1">
            <a:spLocks noGrp="1"/>
          </p:cNvSpPr>
          <p:nvPr>
            <p:ph type="sldNum" sz="quarter" idx="8"/>
          </p:nvPr>
        </p:nvSpPr>
        <p:spPr/>
        <p:txBody>
          <a:bodyPr/>
          <a:lstStyle>
            <a:lvl1pPr>
              <a:defRPr/>
            </a:lvl1pPr>
          </a:lstStyle>
          <a:p>
            <a:pPr lvl="0"/>
            <a:fld id="{CA563066-61F2-4BD6-90BA-E682ECD8E8D2}" type="slidenum">
              <a:t>‹#›</a:t>
            </a:fld>
            <a:endParaRPr lang="en-GB"/>
          </a:p>
        </p:txBody>
      </p:sp>
    </p:spTree>
    <p:extLst>
      <p:ext uri="{BB962C8B-B14F-4D97-AF65-F5344CB8AC3E}">
        <p14:creationId xmlns:p14="http://schemas.microsoft.com/office/powerpoint/2010/main" val="8969755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FBF66-054E-4335-AB26-B1DEF8FC3464}"/>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73A4BBED-91DF-4BC1-8E12-290F97FDF62E}"/>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Edit Master text styles</a:t>
            </a:r>
          </a:p>
        </p:txBody>
      </p:sp>
      <p:sp>
        <p:nvSpPr>
          <p:cNvPr id="4" name="Content Placeholder 3">
            <a:extLst>
              <a:ext uri="{FF2B5EF4-FFF2-40B4-BE49-F238E27FC236}">
                <a16:creationId xmlns:a16="http://schemas.microsoft.com/office/drawing/2014/main" id="{C0611766-9B73-4129-958C-7C1C9AB95053}"/>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39E7157-5B06-422C-952A-621C5871EF80}"/>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Edit Master text styles</a:t>
            </a:r>
          </a:p>
        </p:txBody>
      </p:sp>
      <p:sp>
        <p:nvSpPr>
          <p:cNvPr id="6" name="Content Placeholder 5">
            <a:extLst>
              <a:ext uri="{FF2B5EF4-FFF2-40B4-BE49-F238E27FC236}">
                <a16:creationId xmlns:a16="http://schemas.microsoft.com/office/drawing/2014/main" id="{187E2368-37EA-4325-BE96-2E8084545F0E}"/>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E4D1221-FE47-433A-8D60-98FE0BB6E920}"/>
              </a:ext>
            </a:extLst>
          </p:cNvPr>
          <p:cNvSpPr txBox="1">
            <a:spLocks noGrp="1"/>
          </p:cNvSpPr>
          <p:nvPr>
            <p:ph type="dt" sz="half" idx="7"/>
          </p:nvPr>
        </p:nvSpPr>
        <p:spPr/>
        <p:txBody>
          <a:bodyPr/>
          <a:lstStyle>
            <a:lvl1pPr>
              <a:defRPr/>
            </a:lvl1pPr>
          </a:lstStyle>
          <a:p>
            <a:pPr lvl="0"/>
            <a:fld id="{4D5F3A8E-7898-4DBE-8C50-DADE6B49BF58}" type="datetime1">
              <a:rPr lang="en-GB"/>
              <a:pPr lvl="0"/>
              <a:t>26/04/2018</a:t>
            </a:fld>
            <a:endParaRPr lang="en-GB"/>
          </a:p>
        </p:txBody>
      </p:sp>
      <p:sp>
        <p:nvSpPr>
          <p:cNvPr id="8" name="Footer Placeholder 7">
            <a:extLst>
              <a:ext uri="{FF2B5EF4-FFF2-40B4-BE49-F238E27FC236}">
                <a16:creationId xmlns:a16="http://schemas.microsoft.com/office/drawing/2014/main" id="{A5D5625A-4E3D-48C9-81C4-ACB680586CA2}"/>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A6F6AD30-63BE-447B-A4BD-8E4E0ACEBB27}"/>
              </a:ext>
            </a:extLst>
          </p:cNvPr>
          <p:cNvSpPr txBox="1">
            <a:spLocks noGrp="1"/>
          </p:cNvSpPr>
          <p:nvPr>
            <p:ph type="sldNum" sz="quarter" idx="8"/>
          </p:nvPr>
        </p:nvSpPr>
        <p:spPr/>
        <p:txBody>
          <a:bodyPr/>
          <a:lstStyle>
            <a:lvl1pPr>
              <a:defRPr/>
            </a:lvl1pPr>
          </a:lstStyle>
          <a:p>
            <a:pPr lvl="0"/>
            <a:fld id="{B0C89A28-94FC-4C99-90D9-DA2F90C7A30E}" type="slidenum">
              <a:t>‹#›</a:t>
            </a:fld>
            <a:endParaRPr lang="en-GB"/>
          </a:p>
        </p:txBody>
      </p:sp>
    </p:spTree>
    <p:extLst>
      <p:ext uri="{BB962C8B-B14F-4D97-AF65-F5344CB8AC3E}">
        <p14:creationId xmlns:p14="http://schemas.microsoft.com/office/powerpoint/2010/main" val="12990154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50266-C21C-4B13-8C56-C94813BD5726}"/>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6FB3D38A-211B-4B19-A532-E304792644E0}"/>
              </a:ext>
            </a:extLst>
          </p:cNvPr>
          <p:cNvSpPr txBox="1">
            <a:spLocks noGrp="1"/>
          </p:cNvSpPr>
          <p:nvPr>
            <p:ph type="dt" sz="half" idx="7"/>
          </p:nvPr>
        </p:nvSpPr>
        <p:spPr/>
        <p:txBody>
          <a:bodyPr/>
          <a:lstStyle>
            <a:lvl1pPr>
              <a:defRPr/>
            </a:lvl1pPr>
          </a:lstStyle>
          <a:p>
            <a:pPr lvl="0"/>
            <a:fld id="{83F8BAB1-A080-42DE-A8E3-44BB7B21DA7B}" type="datetime1">
              <a:rPr lang="en-GB"/>
              <a:pPr lvl="0"/>
              <a:t>26/04/2018</a:t>
            </a:fld>
            <a:endParaRPr lang="en-GB"/>
          </a:p>
        </p:txBody>
      </p:sp>
      <p:sp>
        <p:nvSpPr>
          <p:cNvPr id="4" name="Footer Placeholder 3">
            <a:extLst>
              <a:ext uri="{FF2B5EF4-FFF2-40B4-BE49-F238E27FC236}">
                <a16:creationId xmlns:a16="http://schemas.microsoft.com/office/drawing/2014/main" id="{80038E3B-0412-4120-A7CB-704AEF547A21}"/>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778535A7-9330-4F9A-8CAB-1F860E6C19A6}"/>
              </a:ext>
            </a:extLst>
          </p:cNvPr>
          <p:cNvSpPr txBox="1">
            <a:spLocks noGrp="1"/>
          </p:cNvSpPr>
          <p:nvPr>
            <p:ph type="sldNum" sz="quarter" idx="8"/>
          </p:nvPr>
        </p:nvSpPr>
        <p:spPr/>
        <p:txBody>
          <a:bodyPr/>
          <a:lstStyle>
            <a:lvl1pPr>
              <a:defRPr/>
            </a:lvl1pPr>
          </a:lstStyle>
          <a:p>
            <a:pPr lvl="0"/>
            <a:fld id="{8C51AEBF-24CE-4F36-BF5D-F9FEADCD9C9A}" type="slidenum">
              <a:t>‹#›</a:t>
            </a:fld>
            <a:endParaRPr lang="en-GB"/>
          </a:p>
        </p:txBody>
      </p:sp>
    </p:spTree>
    <p:extLst>
      <p:ext uri="{BB962C8B-B14F-4D97-AF65-F5344CB8AC3E}">
        <p14:creationId xmlns:p14="http://schemas.microsoft.com/office/powerpoint/2010/main" val="2380449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198D642-957A-4C15-A6F0-4B46FDF709D2}"/>
              </a:ext>
            </a:extLst>
          </p:cNvPr>
          <p:cNvSpPr txBox="1">
            <a:spLocks noGrp="1"/>
          </p:cNvSpPr>
          <p:nvPr>
            <p:ph type="dt" sz="half" idx="7"/>
          </p:nvPr>
        </p:nvSpPr>
        <p:spPr/>
        <p:txBody>
          <a:bodyPr/>
          <a:lstStyle>
            <a:lvl1pPr>
              <a:defRPr/>
            </a:lvl1pPr>
          </a:lstStyle>
          <a:p>
            <a:pPr lvl="0"/>
            <a:fld id="{A6245199-CE49-4BE9-BB49-A755DD42A08F}" type="datetime1">
              <a:rPr lang="en-GB"/>
              <a:pPr lvl="0"/>
              <a:t>26/04/2018</a:t>
            </a:fld>
            <a:endParaRPr lang="en-GB"/>
          </a:p>
        </p:txBody>
      </p:sp>
      <p:sp>
        <p:nvSpPr>
          <p:cNvPr id="3" name="Footer Placeholder 2">
            <a:extLst>
              <a:ext uri="{FF2B5EF4-FFF2-40B4-BE49-F238E27FC236}">
                <a16:creationId xmlns:a16="http://schemas.microsoft.com/office/drawing/2014/main" id="{DB9C683F-57F8-49F3-ABA7-B1FCFDC424A3}"/>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79BD1674-D09D-439A-8313-FB6B00C0CF41}"/>
              </a:ext>
            </a:extLst>
          </p:cNvPr>
          <p:cNvSpPr txBox="1">
            <a:spLocks noGrp="1"/>
          </p:cNvSpPr>
          <p:nvPr>
            <p:ph type="sldNum" sz="quarter" idx="8"/>
          </p:nvPr>
        </p:nvSpPr>
        <p:spPr/>
        <p:txBody>
          <a:bodyPr/>
          <a:lstStyle>
            <a:lvl1pPr>
              <a:defRPr/>
            </a:lvl1pPr>
          </a:lstStyle>
          <a:p>
            <a:pPr lvl="0"/>
            <a:fld id="{BFECF411-C8F0-4FAF-8460-F91282D5C812}" type="slidenum">
              <a:t>‹#›</a:t>
            </a:fld>
            <a:endParaRPr lang="en-GB"/>
          </a:p>
        </p:txBody>
      </p:sp>
    </p:spTree>
    <p:extLst>
      <p:ext uri="{BB962C8B-B14F-4D97-AF65-F5344CB8AC3E}">
        <p14:creationId xmlns:p14="http://schemas.microsoft.com/office/powerpoint/2010/main" val="21161643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73C5F-2F22-419A-9831-2C1C1DCB0913}"/>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15C48A0C-8402-4A6D-9D61-BDA591B27D24}"/>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6991D1-D2C8-44E8-83C9-97580D3B9C94}"/>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Edit Master text styles</a:t>
            </a:r>
          </a:p>
        </p:txBody>
      </p:sp>
      <p:sp>
        <p:nvSpPr>
          <p:cNvPr id="5" name="Date Placeholder 4">
            <a:extLst>
              <a:ext uri="{FF2B5EF4-FFF2-40B4-BE49-F238E27FC236}">
                <a16:creationId xmlns:a16="http://schemas.microsoft.com/office/drawing/2014/main" id="{40C68D60-1496-4941-8E1C-9764328F6DE5}"/>
              </a:ext>
            </a:extLst>
          </p:cNvPr>
          <p:cNvSpPr txBox="1">
            <a:spLocks noGrp="1"/>
          </p:cNvSpPr>
          <p:nvPr>
            <p:ph type="dt" sz="half" idx="7"/>
          </p:nvPr>
        </p:nvSpPr>
        <p:spPr/>
        <p:txBody>
          <a:bodyPr/>
          <a:lstStyle>
            <a:lvl1pPr>
              <a:defRPr/>
            </a:lvl1pPr>
          </a:lstStyle>
          <a:p>
            <a:pPr lvl="0"/>
            <a:fld id="{6341FFDB-CB1F-4DF7-AB42-A6895AF798BA}" type="datetime1">
              <a:rPr lang="en-GB"/>
              <a:pPr lvl="0"/>
              <a:t>26/04/2018</a:t>
            </a:fld>
            <a:endParaRPr lang="en-GB"/>
          </a:p>
        </p:txBody>
      </p:sp>
      <p:sp>
        <p:nvSpPr>
          <p:cNvPr id="6" name="Footer Placeholder 5">
            <a:extLst>
              <a:ext uri="{FF2B5EF4-FFF2-40B4-BE49-F238E27FC236}">
                <a16:creationId xmlns:a16="http://schemas.microsoft.com/office/drawing/2014/main" id="{1B7A63B7-7873-472C-8CA7-49EB95FBA3E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D37AE75-AFF5-4233-B409-97830FF2C0D5}"/>
              </a:ext>
            </a:extLst>
          </p:cNvPr>
          <p:cNvSpPr txBox="1">
            <a:spLocks noGrp="1"/>
          </p:cNvSpPr>
          <p:nvPr>
            <p:ph type="sldNum" sz="quarter" idx="8"/>
          </p:nvPr>
        </p:nvSpPr>
        <p:spPr/>
        <p:txBody>
          <a:bodyPr/>
          <a:lstStyle>
            <a:lvl1pPr>
              <a:defRPr/>
            </a:lvl1pPr>
          </a:lstStyle>
          <a:p>
            <a:pPr lvl="0"/>
            <a:fld id="{40F0E854-FB31-47AE-9A25-DFC415698F6A}" type="slidenum">
              <a:t>‹#›</a:t>
            </a:fld>
            <a:endParaRPr lang="en-GB"/>
          </a:p>
        </p:txBody>
      </p:sp>
    </p:spTree>
    <p:extLst>
      <p:ext uri="{BB962C8B-B14F-4D97-AF65-F5344CB8AC3E}">
        <p14:creationId xmlns:p14="http://schemas.microsoft.com/office/powerpoint/2010/main" val="5773646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28487-CC25-413C-A401-8001379D18A0}"/>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6A668C32-52AC-4569-AA5B-1B25C86E4A53}"/>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C2A43C23-050A-4CE1-BEAB-69F0E84F9BF7}"/>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Edit Master text styles</a:t>
            </a:r>
          </a:p>
        </p:txBody>
      </p:sp>
      <p:sp>
        <p:nvSpPr>
          <p:cNvPr id="5" name="Date Placeholder 4">
            <a:extLst>
              <a:ext uri="{FF2B5EF4-FFF2-40B4-BE49-F238E27FC236}">
                <a16:creationId xmlns:a16="http://schemas.microsoft.com/office/drawing/2014/main" id="{DD2AC6E9-28D2-4EAE-AADD-8828A3D38EDA}"/>
              </a:ext>
            </a:extLst>
          </p:cNvPr>
          <p:cNvSpPr txBox="1">
            <a:spLocks noGrp="1"/>
          </p:cNvSpPr>
          <p:nvPr>
            <p:ph type="dt" sz="half" idx="7"/>
          </p:nvPr>
        </p:nvSpPr>
        <p:spPr/>
        <p:txBody>
          <a:bodyPr/>
          <a:lstStyle>
            <a:lvl1pPr>
              <a:defRPr/>
            </a:lvl1pPr>
          </a:lstStyle>
          <a:p>
            <a:pPr lvl="0"/>
            <a:fld id="{C171EC35-2CA2-4A2C-A66E-5E11A3FBC8B4}" type="datetime1">
              <a:rPr lang="en-GB"/>
              <a:pPr lvl="0"/>
              <a:t>26/04/2018</a:t>
            </a:fld>
            <a:endParaRPr lang="en-GB"/>
          </a:p>
        </p:txBody>
      </p:sp>
      <p:sp>
        <p:nvSpPr>
          <p:cNvPr id="6" name="Footer Placeholder 5">
            <a:extLst>
              <a:ext uri="{FF2B5EF4-FFF2-40B4-BE49-F238E27FC236}">
                <a16:creationId xmlns:a16="http://schemas.microsoft.com/office/drawing/2014/main" id="{8FEC8CA7-ABD0-4C67-BEA8-954CDFB518FB}"/>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3BBE253-61EC-404C-B563-E0A8056DC23B}"/>
              </a:ext>
            </a:extLst>
          </p:cNvPr>
          <p:cNvSpPr txBox="1">
            <a:spLocks noGrp="1"/>
          </p:cNvSpPr>
          <p:nvPr>
            <p:ph type="sldNum" sz="quarter" idx="8"/>
          </p:nvPr>
        </p:nvSpPr>
        <p:spPr/>
        <p:txBody>
          <a:bodyPr/>
          <a:lstStyle>
            <a:lvl1pPr>
              <a:defRPr/>
            </a:lvl1pPr>
          </a:lstStyle>
          <a:p>
            <a:pPr lvl="0"/>
            <a:fld id="{40BD3828-2050-40F6-A6F6-66EC5CC42056}" type="slidenum">
              <a:t>‹#›</a:t>
            </a:fld>
            <a:endParaRPr lang="en-GB"/>
          </a:p>
        </p:txBody>
      </p:sp>
    </p:spTree>
    <p:extLst>
      <p:ext uri="{BB962C8B-B14F-4D97-AF65-F5344CB8AC3E}">
        <p14:creationId xmlns:p14="http://schemas.microsoft.com/office/powerpoint/2010/main" val="1640132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D23D5-3D30-492F-BEDD-5A6249B4B20F}"/>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07F58578-ED03-4A8E-9248-63B5A44331E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1D63D1-A989-4958-ACDF-4FA759DA55D7}"/>
              </a:ext>
            </a:extLst>
          </p:cNvPr>
          <p:cNvSpPr txBox="1">
            <a:spLocks noGrp="1"/>
          </p:cNvSpPr>
          <p:nvPr>
            <p:ph type="dt" sz="half" idx="7"/>
          </p:nvPr>
        </p:nvSpPr>
        <p:spPr/>
        <p:txBody>
          <a:bodyPr/>
          <a:lstStyle>
            <a:lvl1pPr>
              <a:defRPr/>
            </a:lvl1pPr>
          </a:lstStyle>
          <a:p>
            <a:pPr lvl="0"/>
            <a:fld id="{FDC8E5D8-9382-4D86-98F2-9B133C6A14FB}" type="datetime1">
              <a:rPr lang="en-GB"/>
              <a:pPr lvl="0"/>
              <a:t>26/04/2018</a:t>
            </a:fld>
            <a:endParaRPr lang="en-GB"/>
          </a:p>
        </p:txBody>
      </p:sp>
      <p:sp>
        <p:nvSpPr>
          <p:cNvPr id="5" name="Footer Placeholder 4">
            <a:extLst>
              <a:ext uri="{FF2B5EF4-FFF2-40B4-BE49-F238E27FC236}">
                <a16:creationId xmlns:a16="http://schemas.microsoft.com/office/drawing/2014/main" id="{55A17643-608D-4BB0-93FA-8AC03710992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B268B0E-F439-426A-B12D-4DB7DDD7EBE4}"/>
              </a:ext>
            </a:extLst>
          </p:cNvPr>
          <p:cNvSpPr txBox="1">
            <a:spLocks noGrp="1"/>
          </p:cNvSpPr>
          <p:nvPr>
            <p:ph type="sldNum" sz="quarter" idx="8"/>
          </p:nvPr>
        </p:nvSpPr>
        <p:spPr/>
        <p:txBody>
          <a:bodyPr/>
          <a:lstStyle>
            <a:lvl1pPr>
              <a:defRPr/>
            </a:lvl1pPr>
          </a:lstStyle>
          <a:p>
            <a:pPr lvl="0"/>
            <a:fld id="{61D11B02-32EF-4358-8055-703A25C4FD2C}" type="slidenum">
              <a:t>‹#›</a:t>
            </a:fld>
            <a:endParaRPr lang="en-GB"/>
          </a:p>
        </p:txBody>
      </p:sp>
    </p:spTree>
    <p:extLst>
      <p:ext uri="{BB962C8B-B14F-4D97-AF65-F5344CB8AC3E}">
        <p14:creationId xmlns:p14="http://schemas.microsoft.com/office/powerpoint/2010/main" val="22718954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B7991B-FE75-43A0-8BA9-B51E1DC281DD}"/>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0A7DB597-92D8-4ABA-96A8-32651688D443}"/>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9D198B-A13A-455D-AC4D-25B7DADD9F98}"/>
              </a:ext>
            </a:extLst>
          </p:cNvPr>
          <p:cNvSpPr txBox="1">
            <a:spLocks noGrp="1"/>
          </p:cNvSpPr>
          <p:nvPr>
            <p:ph type="dt" sz="half" idx="7"/>
          </p:nvPr>
        </p:nvSpPr>
        <p:spPr/>
        <p:txBody>
          <a:bodyPr/>
          <a:lstStyle>
            <a:lvl1pPr>
              <a:defRPr/>
            </a:lvl1pPr>
          </a:lstStyle>
          <a:p>
            <a:pPr lvl="0"/>
            <a:fld id="{DCA44BD1-D1D7-4D9B-ACBC-46231A24AA09}" type="datetime1">
              <a:rPr lang="en-GB"/>
              <a:pPr lvl="0"/>
              <a:t>26/04/2018</a:t>
            </a:fld>
            <a:endParaRPr lang="en-GB"/>
          </a:p>
        </p:txBody>
      </p:sp>
      <p:sp>
        <p:nvSpPr>
          <p:cNvPr id="5" name="Footer Placeholder 4">
            <a:extLst>
              <a:ext uri="{FF2B5EF4-FFF2-40B4-BE49-F238E27FC236}">
                <a16:creationId xmlns:a16="http://schemas.microsoft.com/office/drawing/2014/main" id="{6271C736-C954-469E-842F-75C3DF032D0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E48774F-152B-4558-9B45-CF0C29B66B6F}"/>
              </a:ext>
            </a:extLst>
          </p:cNvPr>
          <p:cNvSpPr txBox="1">
            <a:spLocks noGrp="1"/>
          </p:cNvSpPr>
          <p:nvPr>
            <p:ph type="sldNum" sz="quarter" idx="8"/>
          </p:nvPr>
        </p:nvSpPr>
        <p:spPr/>
        <p:txBody>
          <a:bodyPr/>
          <a:lstStyle>
            <a:lvl1pPr>
              <a:defRPr/>
            </a:lvl1pPr>
          </a:lstStyle>
          <a:p>
            <a:pPr lvl="0"/>
            <a:fld id="{DB15BDC9-0F6F-4539-9D7D-4FC56C2153B6}" type="slidenum">
              <a:t>‹#›</a:t>
            </a:fld>
            <a:endParaRPr lang="en-GB"/>
          </a:p>
        </p:txBody>
      </p:sp>
    </p:spTree>
    <p:extLst>
      <p:ext uri="{BB962C8B-B14F-4D97-AF65-F5344CB8AC3E}">
        <p14:creationId xmlns:p14="http://schemas.microsoft.com/office/powerpoint/2010/main" val="38606634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1B0122-2C09-41D5-8671-3D5AD6CAFF87}"/>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0EA58718-BBA3-43E4-AA86-AE0A5897FAC4}"/>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B858B6-8283-4A86-A960-33FF18AD0002}"/>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8587541E-0876-4889-B25B-B36BA2215642}" type="datetime1">
              <a:rPr lang="en-GB"/>
              <a:pPr lvl="0"/>
              <a:t>26/04/2018</a:t>
            </a:fld>
            <a:endParaRPr lang="en-GB"/>
          </a:p>
        </p:txBody>
      </p:sp>
      <p:sp>
        <p:nvSpPr>
          <p:cNvPr id="5" name="Footer Placeholder 4">
            <a:extLst>
              <a:ext uri="{FF2B5EF4-FFF2-40B4-BE49-F238E27FC236}">
                <a16:creationId xmlns:a16="http://schemas.microsoft.com/office/drawing/2014/main" id="{ED41AB55-712F-43E3-9465-6C2E6D1D2F01}"/>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AB213E7B-BD91-4B8D-B38F-B33B9416C266}"/>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F6CCB9F6-F6F5-4A46-A935-456A2C713A17}"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edie.net/news/6/Virgin-Atlantic-reveals-22--cut-to-carbon-emissions/.%5bAcessed"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hyperlink" Target="http://money.cnn.com/2017/03/31/news/companies/virgin-atlantic-airways-richard-branson/index.html"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AD4B58BD-4359-4752-B610-24A4D4AEAD38}"/>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65B2FC0D-8048-4723-A515-3C93F0E9B44E}"/>
              </a:ext>
            </a:extLst>
          </p:cNvPr>
          <p:cNvSpPr txBox="1">
            <a:spLocks noGrp="1"/>
          </p:cNvSpPr>
          <p:nvPr>
            <p:ph type="ctrTitle"/>
          </p:nvPr>
        </p:nvSpPr>
        <p:spPr>
          <a:xfrm>
            <a:off x="-328607" y="6329367"/>
            <a:ext cx="3719514" cy="528632"/>
          </a:xfrm>
        </p:spPr>
        <p:txBody>
          <a:bodyPr/>
          <a:lstStyle/>
          <a:p>
            <a:pPr lvl="0"/>
            <a:r>
              <a:rPr lang="en-GB" sz="2400">
                <a:effectLst>
                  <a:outerShdw dist="19048" dir="2700000">
                    <a:srgbClr val="000000"/>
                  </a:outerShdw>
                </a:effectLst>
                <a:latin typeface="Abadi" pitchFamily="34"/>
                <a:ea typeface="Lato" pitchFamily="34"/>
                <a:cs typeface="Lato" pitchFamily="34"/>
              </a:rPr>
              <a:t>PROJECT PATHWAYS1</a:t>
            </a:r>
          </a:p>
        </p:txBody>
      </p:sp>
      <p:sp>
        <p:nvSpPr>
          <p:cNvPr id="4" name="Subtitle 2">
            <a:extLst>
              <a:ext uri="{FF2B5EF4-FFF2-40B4-BE49-F238E27FC236}">
                <a16:creationId xmlns:a16="http://schemas.microsoft.com/office/drawing/2014/main" id="{883BB92F-7C0A-46C9-A73D-6D27D59AD377}"/>
              </a:ext>
            </a:extLst>
          </p:cNvPr>
          <p:cNvSpPr txBox="1">
            <a:spLocks noGrp="1"/>
          </p:cNvSpPr>
          <p:nvPr>
            <p:ph type="subTitle" idx="1"/>
          </p:nvPr>
        </p:nvSpPr>
        <p:spPr>
          <a:xfrm>
            <a:off x="4146136" y="2978950"/>
            <a:ext cx="3899733" cy="1435891"/>
          </a:xfrm>
        </p:spPr>
        <p:txBody>
          <a:bodyPr>
            <a:noAutofit/>
          </a:bodyPr>
          <a:lstStyle/>
          <a:p>
            <a:pPr lvl="0"/>
            <a:r>
              <a:rPr lang="en-GB" sz="3200">
                <a:effectLst>
                  <a:outerShdw dist="38096" dir="2700000">
                    <a:srgbClr val="000000"/>
                  </a:outerShdw>
                </a:effectLst>
                <a:latin typeface="Abadi" pitchFamily="34"/>
              </a:rPr>
              <a:t>LEADERSHIP </a:t>
            </a:r>
          </a:p>
          <a:p>
            <a:pPr lvl="0"/>
            <a:r>
              <a:rPr lang="en-GB" sz="3200">
                <a:effectLst>
                  <a:outerShdw dist="38096" dir="2700000">
                    <a:srgbClr val="000000"/>
                  </a:outerShdw>
                </a:effectLst>
                <a:latin typeface="Abadi" pitchFamily="34"/>
              </a:rPr>
              <a:t>AND </a:t>
            </a:r>
          </a:p>
          <a:p>
            <a:pPr lvl="0"/>
            <a:r>
              <a:rPr lang="en-GB" sz="3200">
                <a:effectLst>
                  <a:outerShdw dist="38096" dir="2700000">
                    <a:srgbClr val="000000"/>
                  </a:outerShdw>
                </a:effectLst>
                <a:latin typeface="Abadi" pitchFamily="34"/>
              </a:rPr>
              <a:t>ENTREPRENUERSHIP</a:t>
            </a:r>
          </a:p>
        </p:txBody>
      </p:sp>
      <p:sp>
        <p:nvSpPr>
          <p:cNvPr id="5" name="Rectangle 4">
            <a:extLst>
              <a:ext uri="{FF2B5EF4-FFF2-40B4-BE49-F238E27FC236}">
                <a16:creationId xmlns:a16="http://schemas.microsoft.com/office/drawing/2014/main" id="{A1FE02DF-9DFF-47F7-B2C9-A94230C7F3B5}"/>
              </a:ext>
            </a:extLst>
          </p:cNvPr>
          <p:cNvSpPr/>
          <p:nvPr/>
        </p:nvSpPr>
        <p:spPr>
          <a:xfrm>
            <a:off x="10672757" y="42867"/>
            <a:ext cx="1519239" cy="371475"/>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effectLst>
                <a:outerShdw dist="19048" dir="2700000">
                  <a:srgbClr val="000000"/>
                </a:outerShdw>
              </a:effectLst>
              <a:uFillTx/>
              <a:latin typeface="Abadi" pitchFamily="34"/>
              <a:ea typeface="Lato" pitchFamily="34"/>
              <a:cs typeface="Lato" pitchFamily="34"/>
            </a:endParaRPr>
          </a:p>
        </p:txBody>
      </p:sp>
      <p:pic>
        <p:nvPicPr>
          <p:cNvPr id="6" name="Picture 10">
            <a:extLst>
              <a:ext uri="{FF2B5EF4-FFF2-40B4-BE49-F238E27FC236}">
                <a16:creationId xmlns:a16="http://schemas.microsoft.com/office/drawing/2014/main" id="{A2805B0F-38BF-4357-A62A-10F4F1C86FB7}"/>
              </a:ext>
            </a:extLst>
          </p:cNvPr>
          <p:cNvPicPr>
            <a:picLocks noChangeAspect="1"/>
          </p:cNvPicPr>
          <p:nvPr/>
        </p:nvPicPr>
        <p:blipFill>
          <a:blip r:embed="rId3"/>
          <a:stretch>
            <a:fillRect/>
          </a:stretch>
        </p:blipFill>
        <p:spPr>
          <a:xfrm>
            <a:off x="4344158" y="128582"/>
            <a:ext cx="3503679" cy="1193008"/>
          </a:xfrm>
          <a:prstGeom prst="rect">
            <a:avLst/>
          </a:prstGeom>
          <a:noFill/>
          <a:ln cap="flat">
            <a:noFill/>
          </a:ln>
        </p:spPr>
      </p:pic>
      <p:sp>
        <p:nvSpPr>
          <p:cNvPr id="7" name="TextBox 13">
            <a:extLst>
              <a:ext uri="{FF2B5EF4-FFF2-40B4-BE49-F238E27FC236}">
                <a16:creationId xmlns:a16="http://schemas.microsoft.com/office/drawing/2014/main" id="{EF269F81-A132-44F0-9681-4E24F9687455}"/>
              </a:ext>
            </a:extLst>
          </p:cNvPr>
          <p:cNvSpPr txBox="1"/>
          <p:nvPr/>
        </p:nvSpPr>
        <p:spPr>
          <a:xfrm>
            <a:off x="4172708" y="4682313"/>
            <a:ext cx="4628391" cy="221599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effectLst>
                  <a:outerShdw dist="38096" dir="2700000">
                    <a:srgbClr val="000000"/>
                  </a:outerShdw>
                </a:effectLst>
                <a:uFillTx/>
                <a:latin typeface="Abadi" pitchFamily="34"/>
              </a:rPr>
              <a:t>GROUP 1</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badi" pitchFamily="34"/>
              </a:rPr>
              <a:t>Daniel Magandazi Katakaya    1605751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badi" pitchFamily="34"/>
              </a:rPr>
              <a:t>Nahid Sultana		       1605705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badi" pitchFamily="34"/>
              </a:rPr>
              <a:t>Mohammad Alam                  1605813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badi" pitchFamily="34"/>
              </a:rPr>
              <a:t>Mohammed Khan                  1605372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badi" pitchFamily="34"/>
              </a:rPr>
              <a:t>Farzana   Munne                   1605706</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Title 1">
            <a:extLst>
              <a:ext uri="{FF2B5EF4-FFF2-40B4-BE49-F238E27FC236}">
                <a16:creationId xmlns:a16="http://schemas.microsoft.com/office/drawing/2014/main" id="{6122B0D5-1D2C-4235-890F-BA9ABA3DB45A}"/>
              </a:ext>
            </a:extLst>
          </p:cNvPr>
          <p:cNvSpPr txBox="1"/>
          <p:nvPr/>
        </p:nvSpPr>
        <p:spPr>
          <a:xfrm>
            <a:off x="3926680" y="6415092"/>
            <a:ext cx="1373977" cy="528632"/>
          </a:xfrm>
          <a:prstGeom prst="rect">
            <a:avLst/>
          </a:prstGeom>
          <a:noFill/>
          <a:ln cap="flat">
            <a:noFill/>
          </a:ln>
        </p:spPr>
        <p:txBody>
          <a:bodyPr vert="horz" wrap="square" lIns="91440" tIns="45720" rIns="91440" bIns="45720" anchor="b" anchorCtr="1" compatLnSpc="1">
            <a:normAutofit/>
          </a:bodyPr>
          <a:lstStyle/>
          <a:p>
            <a:pPr marL="0" marR="0" lvl="0" indent="0" algn="ctr"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effectLst>
                  <a:outerShdw dist="19048" dir="2700000">
                    <a:srgbClr val="000000"/>
                  </a:outerShdw>
                </a:effectLst>
                <a:uFillTx/>
                <a:latin typeface="Abadi" pitchFamily="34"/>
                <a:ea typeface="Lato" pitchFamily="34"/>
                <a:cs typeface="Lato" pitchFamily="34"/>
              </a:rPr>
              <a:t>Tutor: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D79C087B-36EA-49D7-A68F-42C87085C0C5}"/>
              </a:ext>
            </a:extLst>
          </p:cNvPr>
          <p:cNvSpPr/>
          <p:nvPr/>
        </p:nvSpPr>
        <p:spPr>
          <a:xfrm>
            <a:off x="0" y="-42867"/>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Freeform: Shape 12">
            <a:extLst>
              <a:ext uri="{FF2B5EF4-FFF2-40B4-BE49-F238E27FC236}">
                <a16:creationId xmlns:a16="http://schemas.microsoft.com/office/drawing/2014/main" id="{AB02663A-1439-4752-9A0F-7DD46E5FCC15}"/>
              </a:ext>
            </a:extLst>
          </p:cNvPr>
          <p:cNvSpPr/>
          <p:nvPr/>
        </p:nvSpPr>
        <p:spPr>
          <a:xfrm flipH="1">
            <a:off x="4282674" y="365129"/>
            <a:ext cx="2689625" cy="5826127"/>
          </a:xfrm>
          <a:custGeom>
            <a:avLst/>
            <a:gdLst>
              <a:gd name="f0" fmla="val 10800000"/>
              <a:gd name="f1" fmla="val 5400000"/>
              <a:gd name="f2" fmla="val 180"/>
              <a:gd name="f3" fmla="val w"/>
              <a:gd name="f4" fmla="val h"/>
              <a:gd name="f5" fmla="val 0"/>
              <a:gd name="f6" fmla="val 2689625"/>
              <a:gd name="f7" fmla="val 5826126"/>
              <a:gd name="f8" fmla="val 389337"/>
              <a:gd name="f9" fmla="val 394992"/>
              <a:gd name="f10" fmla="val 14288"/>
              <a:gd name="f11" fmla="val 146750"/>
              <a:gd name="f12" fmla="val 5405000"/>
              <a:gd name="f13" fmla="val 135884"/>
              <a:gd name="f14" fmla="val 443120"/>
              <a:gd name="f15" fmla="val 444000"/>
              <a:gd name="f16" fmla="val 138109"/>
              <a:gd name="f17" fmla="val 2522946"/>
              <a:gd name="f18" fmla="val 5390712"/>
              <a:gd name="f19" fmla="val 5811838"/>
              <a:gd name="f20" fmla="+- 0 0 -90"/>
              <a:gd name="f21" fmla="*/ f3 1 2689625"/>
              <a:gd name="f22" fmla="*/ f4 1 5826126"/>
              <a:gd name="f23" fmla="+- f7 0 f5"/>
              <a:gd name="f24" fmla="+- f6 0 f5"/>
              <a:gd name="f25" fmla="*/ f20 f0 1"/>
              <a:gd name="f26" fmla="*/ f24 1 2689625"/>
              <a:gd name="f27" fmla="*/ f23 1 5826126"/>
              <a:gd name="f28" fmla="*/ 2689625 f24 1"/>
              <a:gd name="f29" fmla="*/ 0 f23 1"/>
              <a:gd name="f30" fmla="*/ 389337 f24 1"/>
              <a:gd name="f31" fmla="*/ 394992 f24 1"/>
              <a:gd name="f32" fmla="*/ 14288 f23 1"/>
              <a:gd name="f33" fmla="*/ 0 f24 1"/>
              <a:gd name="f34" fmla="*/ 5826126 f23 1"/>
              <a:gd name="f35" fmla="*/ 146750 f24 1"/>
              <a:gd name="f36" fmla="*/ 5405000 f23 1"/>
              <a:gd name="f37" fmla="*/ 135884 f23 1"/>
              <a:gd name="f38" fmla="*/ 443120 f24 1"/>
              <a:gd name="f39" fmla="*/ 444000 f24 1"/>
              <a:gd name="f40" fmla="*/ 138109 f23 1"/>
              <a:gd name="f41" fmla="*/ 2522946 f24 1"/>
              <a:gd name="f42" fmla="*/ 5390712 f23 1"/>
              <a:gd name="f43" fmla="*/ 5811838 f23 1"/>
              <a:gd name="f44" fmla="*/ f25 1 f2"/>
              <a:gd name="f45" fmla="*/ f28 1 2689625"/>
              <a:gd name="f46" fmla="*/ f29 1 5826126"/>
              <a:gd name="f47" fmla="*/ f30 1 2689625"/>
              <a:gd name="f48" fmla="*/ f31 1 2689625"/>
              <a:gd name="f49" fmla="*/ f32 1 5826126"/>
              <a:gd name="f50" fmla="*/ f33 1 2689625"/>
              <a:gd name="f51" fmla="*/ f34 1 5826126"/>
              <a:gd name="f52" fmla="*/ f35 1 2689625"/>
              <a:gd name="f53" fmla="*/ f36 1 5826126"/>
              <a:gd name="f54" fmla="*/ f37 1 5826126"/>
              <a:gd name="f55" fmla="*/ f38 1 2689625"/>
              <a:gd name="f56" fmla="*/ f39 1 2689625"/>
              <a:gd name="f57" fmla="*/ f40 1 5826126"/>
              <a:gd name="f58" fmla="*/ f41 1 2689625"/>
              <a:gd name="f59" fmla="*/ f42 1 5826126"/>
              <a:gd name="f60" fmla="*/ f43 1 5826126"/>
              <a:gd name="f61" fmla="*/ f5 1 f26"/>
              <a:gd name="f62" fmla="*/ f6 1 f26"/>
              <a:gd name="f63" fmla="*/ f5 1 f27"/>
              <a:gd name="f64" fmla="*/ f7 1 f27"/>
              <a:gd name="f65" fmla="+- f44 0 f1"/>
              <a:gd name="f66" fmla="*/ f45 1 f26"/>
              <a:gd name="f67" fmla="*/ f46 1 f27"/>
              <a:gd name="f68" fmla="*/ f47 1 f26"/>
              <a:gd name="f69" fmla="*/ f48 1 f26"/>
              <a:gd name="f70" fmla="*/ f49 1 f27"/>
              <a:gd name="f71" fmla="*/ f50 1 f26"/>
              <a:gd name="f72" fmla="*/ f51 1 f27"/>
              <a:gd name="f73" fmla="*/ f52 1 f26"/>
              <a:gd name="f74" fmla="*/ f53 1 f27"/>
              <a:gd name="f75" fmla="*/ f54 1 f27"/>
              <a:gd name="f76" fmla="*/ f55 1 f26"/>
              <a:gd name="f77" fmla="*/ f56 1 f26"/>
              <a:gd name="f78" fmla="*/ f57 1 f27"/>
              <a:gd name="f79" fmla="*/ f58 1 f26"/>
              <a:gd name="f80" fmla="*/ f59 1 f27"/>
              <a:gd name="f81" fmla="*/ f60 1 f27"/>
              <a:gd name="f82" fmla="*/ f61 f21 1"/>
              <a:gd name="f83" fmla="*/ f62 f21 1"/>
              <a:gd name="f84" fmla="*/ f64 f22 1"/>
              <a:gd name="f85" fmla="*/ f63 f22 1"/>
              <a:gd name="f86" fmla="*/ f66 f21 1"/>
              <a:gd name="f87" fmla="*/ f67 f22 1"/>
              <a:gd name="f88" fmla="*/ f68 f21 1"/>
              <a:gd name="f89" fmla="*/ f69 f21 1"/>
              <a:gd name="f90" fmla="*/ f70 f22 1"/>
              <a:gd name="f91" fmla="*/ f71 f21 1"/>
              <a:gd name="f92" fmla="*/ f72 f22 1"/>
              <a:gd name="f93" fmla="*/ f73 f21 1"/>
              <a:gd name="f94" fmla="*/ f74 f22 1"/>
              <a:gd name="f95" fmla="*/ f75 f22 1"/>
              <a:gd name="f96" fmla="*/ f76 f21 1"/>
              <a:gd name="f97" fmla="*/ f77 f21 1"/>
              <a:gd name="f98" fmla="*/ f78 f22 1"/>
              <a:gd name="f99" fmla="*/ f79 f21 1"/>
              <a:gd name="f100" fmla="*/ f80 f22 1"/>
              <a:gd name="f101" fmla="*/ f81 f22 1"/>
            </a:gdLst>
            <a:ahLst/>
            <a:cxnLst>
              <a:cxn ang="3cd4">
                <a:pos x="hc" y="t"/>
              </a:cxn>
              <a:cxn ang="0">
                <a:pos x="r" y="vc"/>
              </a:cxn>
              <a:cxn ang="cd4">
                <a:pos x="hc" y="b"/>
              </a:cxn>
              <a:cxn ang="cd2">
                <a:pos x="l" y="vc"/>
              </a:cxn>
              <a:cxn ang="f65">
                <a:pos x="f86" y="f87"/>
              </a:cxn>
              <a:cxn ang="f65">
                <a:pos x="f88" y="f87"/>
              </a:cxn>
              <a:cxn ang="f65">
                <a:pos x="f89" y="f90"/>
              </a:cxn>
              <a:cxn ang="f65">
                <a:pos x="f91" y="f90"/>
              </a:cxn>
              <a:cxn ang="f65">
                <a:pos x="f91" y="f92"/>
              </a:cxn>
              <a:cxn ang="f65">
                <a:pos x="f93" y="f94"/>
              </a:cxn>
              <a:cxn ang="f65">
                <a:pos x="f93" y="f95"/>
              </a:cxn>
              <a:cxn ang="f65">
                <a:pos x="f96" y="f95"/>
              </a:cxn>
              <a:cxn ang="f65">
                <a:pos x="f97" y="f98"/>
              </a:cxn>
              <a:cxn ang="f65">
                <a:pos x="f99" y="f98"/>
              </a:cxn>
              <a:cxn ang="f65">
                <a:pos x="f99" y="f100"/>
              </a:cxn>
              <a:cxn ang="f65">
                <a:pos x="f86" y="f101"/>
              </a:cxn>
            </a:cxnLst>
            <a:rect l="f82" t="f85" r="f83" b="f84"/>
            <a:pathLst>
              <a:path w="2689625" h="5826126">
                <a:moveTo>
                  <a:pt x="f6" y="f5"/>
                </a:moveTo>
                <a:lnTo>
                  <a:pt x="f8" y="f5"/>
                </a:lnTo>
                <a:lnTo>
                  <a:pt x="f9" y="f10"/>
                </a:lnTo>
                <a:lnTo>
                  <a:pt x="f5" y="f10"/>
                </a:lnTo>
                <a:lnTo>
                  <a:pt x="f5" y="f7"/>
                </a:lnTo>
                <a:lnTo>
                  <a:pt x="f11" y="f12"/>
                </a:lnTo>
                <a:lnTo>
                  <a:pt x="f11" y="f13"/>
                </a:lnTo>
                <a:lnTo>
                  <a:pt x="f14" y="f13"/>
                </a:lnTo>
                <a:lnTo>
                  <a:pt x="f15" y="f16"/>
                </a:lnTo>
                <a:lnTo>
                  <a:pt x="f17" y="f16"/>
                </a:lnTo>
                <a:lnTo>
                  <a:pt x="f17" y="f18"/>
                </a:lnTo>
                <a:lnTo>
                  <a:pt x="f6" y="f19"/>
                </a:lnTo>
                <a:close/>
              </a:path>
            </a:pathLst>
          </a:custGeom>
          <a:solidFill>
            <a:srgbClr val="FFFF00">
              <a:alpha val="34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4" name="Picture 13">
            <a:extLst>
              <a:ext uri="{FF2B5EF4-FFF2-40B4-BE49-F238E27FC236}">
                <a16:creationId xmlns:a16="http://schemas.microsoft.com/office/drawing/2014/main" id="{DEF8197B-459C-4D28-925B-0C59D5323DDD}"/>
              </a:ext>
            </a:extLst>
          </p:cNvPr>
          <p:cNvPicPr>
            <a:picLocks noChangeAspect="1"/>
          </p:cNvPicPr>
          <p:nvPr/>
        </p:nvPicPr>
        <p:blipFill>
          <a:blip r:embed="rId3"/>
          <a:stretch>
            <a:fillRect/>
          </a:stretch>
        </p:blipFill>
        <p:spPr>
          <a:xfrm>
            <a:off x="9434514" y="42867"/>
            <a:ext cx="2657474" cy="904871"/>
          </a:xfrm>
          <a:prstGeom prst="rect">
            <a:avLst/>
          </a:prstGeom>
          <a:noFill/>
          <a:ln cap="flat">
            <a:noFill/>
          </a:ln>
        </p:spPr>
      </p:pic>
      <p:sp>
        <p:nvSpPr>
          <p:cNvPr id="5" name="Content Placeholder 2">
            <a:extLst>
              <a:ext uri="{FF2B5EF4-FFF2-40B4-BE49-F238E27FC236}">
                <a16:creationId xmlns:a16="http://schemas.microsoft.com/office/drawing/2014/main" id="{9CCAC899-F374-48CD-9A38-46CB5C935984}"/>
              </a:ext>
            </a:extLst>
          </p:cNvPr>
          <p:cNvSpPr txBox="1">
            <a:spLocks noGrp="1"/>
          </p:cNvSpPr>
          <p:nvPr>
            <p:ph idx="1"/>
          </p:nvPr>
        </p:nvSpPr>
        <p:spPr>
          <a:xfrm>
            <a:off x="838203" y="1825627"/>
            <a:ext cx="11353803" cy="4351336"/>
          </a:xfrm>
          <a:solidFill>
            <a:srgbClr val="F2F2F2">
              <a:alpha val="60000"/>
            </a:srgbClr>
          </a:solidFill>
        </p:spPr>
        <p:txBody>
          <a:bodyPr/>
          <a:lstStyle/>
          <a:p>
            <a:pPr lvl="0">
              <a:lnSpc>
                <a:spcPct val="70000"/>
              </a:lnSpc>
            </a:pPr>
            <a:r>
              <a:rPr lang="en-GB" sz="2600">
                <a:latin typeface="Abadi" pitchFamily="34"/>
              </a:rPr>
              <a:t>INTRODUCTION</a:t>
            </a:r>
          </a:p>
          <a:p>
            <a:pPr lvl="0">
              <a:lnSpc>
                <a:spcPct val="70000"/>
              </a:lnSpc>
            </a:pPr>
            <a:r>
              <a:rPr lang="en-GB" sz="2600">
                <a:latin typeface="Abadi" pitchFamily="34"/>
              </a:rPr>
              <a:t>LEADERSHIP</a:t>
            </a:r>
          </a:p>
          <a:p>
            <a:pPr lvl="0">
              <a:lnSpc>
                <a:spcPct val="70000"/>
              </a:lnSpc>
            </a:pPr>
            <a:r>
              <a:rPr lang="en-GB" sz="2600">
                <a:latin typeface="Abadi" pitchFamily="34"/>
              </a:rPr>
              <a:t>TYPES OF LEADERS AND LEADERSHIP STYLES</a:t>
            </a:r>
          </a:p>
          <a:p>
            <a:pPr lvl="0">
              <a:lnSpc>
                <a:spcPct val="70000"/>
              </a:lnSpc>
            </a:pPr>
            <a:r>
              <a:rPr lang="en-GB" sz="2600">
                <a:latin typeface="Abadi" pitchFamily="34"/>
              </a:rPr>
              <a:t>SWOT ANALYSIS</a:t>
            </a:r>
          </a:p>
          <a:p>
            <a:pPr lvl="0">
              <a:lnSpc>
                <a:spcPct val="70000"/>
              </a:lnSpc>
            </a:pPr>
            <a:r>
              <a:rPr lang="en-GB" sz="2600">
                <a:latin typeface="Abadi" pitchFamily="34"/>
              </a:rPr>
              <a:t>ENTREPRENUERSHIP</a:t>
            </a:r>
          </a:p>
          <a:p>
            <a:pPr lvl="0">
              <a:lnSpc>
                <a:spcPct val="70000"/>
              </a:lnSpc>
            </a:pPr>
            <a:r>
              <a:rPr lang="en-GB" sz="2600">
                <a:latin typeface="Abadi" pitchFamily="34"/>
              </a:rPr>
              <a:t>ENTREPRENUERSHIP AND LEADERSHIP</a:t>
            </a:r>
          </a:p>
          <a:p>
            <a:pPr lvl="0">
              <a:lnSpc>
                <a:spcPct val="70000"/>
              </a:lnSpc>
            </a:pPr>
            <a:r>
              <a:rPr lang="en-GB" sz="2600">
                <a:latin typeface="Abadi" pitchFamily="34"/>
              </a:rPr>
              <a:t>PEST ANALYSIS</a:t>
            </a:r>
          </a:p>
          <a:p>
            <a:pPr lvl="0">
              <a:lnSpc>
                <a:spcPct val="70000"/>
              </a:lnSpc>
            </a:pPr>
            <a:r>
              <a:rPr lang="en-GB" sz="2600">
                <a:latin typeface="Abadi" pitchFamily="34"/>
              </a:rPr>
              <a:t>CONCLUSION</a:t>
            </a:r>
          </a:p>
          <a:p>
            <a:pPr lvl="0">
              <a:lnSpc>
                <a:spcPct val="70000"/>
              </a:lnSpc>
            </a:pPr>
            <a:r>
              <a:rPr lang="en-GB" sz="2600">
                <a:latin typeface="Abadi" pitchFamily="34"/>
              </a:rPr>
              <a:t>REFFERENCES</a:t>
            </a:r>
          </a:p>
          <a:p>
            <a:pPr lvl="0">
              <a:lnSpc>
                <a:spcPct val="70000"/>
              </a:lnSpc>
            </a:pPr>
            <a:r>
              <a:rPr lang="en-GB" sz="2600">
                <a:latin typeface="Abadi" pitchFamily="34"/>
              </a:rPr>
              <a:t>LEARNING LOG</a:t>
            </a:r>
          </a:p>
        </p:txBody>
      </p:sp>
      <p:sp>
        <p:nvSpPr>
          <p:cNvPr id="6" name="Title 1">
            <a:extLst>
              <a:ext uri="{FF2B5EF4-FFF2-40B4-BE49-F238E27FC236}">
                <a16:creationId xmlns:a16="http://schemas.microsoft.com/office/drawing/2014/main" id="{45A48F12-2D5E-4C38-8078-63C80E85F1F2}"/>
              </a:ext>
            </a:extLst>
          </p:cNvPr>
          <p:cNvSpPr txBox="1">
            <a:spLocks noGrp="1"/>
          </p:cNvSpPr>
          <p:nvPr>
            <p:ph type="title"/>
          </p:nvPr>
        </p:nvSpPr>
        <p:spPr>
          <a:xfrm>
            <a:off x="1159669" y="432602"/>
            <a:ext cx="7115175" cy="1325559"/>
          </a:xfrm>
          <a:solidFill>
            <a:srgbClr val="FFFFFF">
              <a:alpha val="20000"/>
            </a:srgbClr>
          </a:solidFill>
        </p:spPr>
        <p:txBody>
          <a:bodyPr/>
          <a:lstStyle/>
          <a:p>
            <a:pPr lvl="0"/>
            <a:r>
              <a:rPr lang="en-GB">
                <a:effectLst>
                  <a:outerShdw dist="38096" dir="2700000">
                    <a:srgbClr val="000000"/>
                  </a:outerShdw>
                </a:effectLst>
                <a:latin typeface="Abadi" pitchFamily="34"/>
              </a:rPr>
              <a:t>CONTENTS. M.D.K</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F7A83AC2-BFAF-414A-A14F-323FDF01CB3B}"/>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F94B9888-0EC8-400A-93B7-1B5B3543CFFC}"/>
              </a:ext>
            </a:extLst>
          </p:cNvPr>
          <p:cNvSpPr txBox="1">
            <a:spLocks noGrp="1"/>
          </p:cNvSpPr>
          <p:nvPr>
            <p:ph type="title"/>
          </p:nvPr>
        </p:nvSpPr>
        <p:spPr/>
        <p:txBody>
          <a:bodyPr/>
          <a:lstStyle/>
          <a:p>
            <a:pPr lvl="0"/>
            <a:r>
              <a:rPr lang="en-GB" sz="4000">
                <a:latin typeface="Lato" pitchFamily="34"/>
                <a:ea typeface="Lato" pitchFamily="34"/>
                <a:cs typeface="Lato" pitchFamily="34"/>
              </a:rPr>
              <a:t>INTRODUCTION M.D.K</a:t>
            </a:r>
          </a:p>
        </p:txBody>
      </p:sp>
      <p:sp>
        <p:nvSpPr>
          <p:cNvPr id="4" name="TextBox 8">
            <a:extLst>
              <a:ext uri="{FF2B5EF4-FFF2-40B4-BE49-F238E27FC236}">
                <a16:creationId xmlns:a16="http://schemas.microsoft.com/office/drawing/2014/main" id="{43616AB6-11E5-4B62-AECD-3987E165F69D}"/>
              </a:ext>
            </a:extLst>
          </p:cNvPr>
          <p:cNvSpPr txBox="1"/>
          <p:nvPr/>
        </p:nvSpPr>
        <p:spPr>
          <a:xfrm>
            <a:off x="942975" y="1420383"/>
            <a:ext cx="10306056" cy="3416317"/>
          </a:xfrm>
          <a:prstGeom prst="rect">
            <a:avLst/>
          </a:prstGeom>
          <a:solidFill>
            <a:srgbClr val="FFFFFF">
              <a:alpha val="78000"/>
            </a:srgbClr>
          </a:solid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Lato" pitchFamily="34"/>
                <a:ea typeface="Lato" pitchFamily="34"/>
                <a:cs typeface="Lato" pitchFamily="34"/>
              </a:rPr>
              <a:t>Its been more than 10years since the anticipation of the possibility of leadership and entrepreneurship working together by scholars. Research accomplishments happening with the interaction of these two areas especially identifying possibilities not tapped into, have been highlighted according to Reid et al., 2018.</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Lato" pitchFamily="34"/>
              <a:ea typeface="Lato" pitchFamily="34"/>
              <a:cs typeface="Lato"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Lato" pitchFamily="34"/>
                <a:ea typeface="Lato" pitchFamily="34"/>
                <a:cs typeface="Lato" pitchFamily="34"/>
              </a:rPr>
              <a:t>For entrepreneurship to succeed there is a need for effective leadership of the process, resources, and people to come up with new value, such as creation of new ventures from existing organisation (Simsek et al., 2015</a:t>
            </a:r>
            <a:r>
              <a:rPr lang="en-GB" sz="2400" b="0" i="0" u="none" strike="noStrike" kern="1200" cap="none" spc="0" baseline="0">
                <a:solidFill>
                  <a:srgbClr val="FFFFFF"/>
                </a:solidFill>
                <a:effectLst>
                  <a:outerShdw dist="38096" dir="2700000">
                    <a:srgbClr val="000000"/>
                  </a:outerShdw>
                </a:effectLst>
                <a:uFillTx/>
                <a:latin typeface="Lato" pitchFamily="34"/>
                <a:ea typeface="Lato" pitchFamily="34"/>
                <a:cs typeface="Lato" pitchFamily="34"/>
              </a:rPr>
              <a:t>).</a:t>
            </a:r>
            <a:endParaRPr lang="en-GB" sz="2800" b="0" i="0" u="none" strike="noStrike" kern="1200" cap="none" spc="0" baseline="0">
              <a:solidFill>
                <a:srgbClr val="FFFFFF"/>
              </a:solidFill>
              <a:effectLst>
                <a:outerShdw dist="38096" dir="2700000">
                  <a:srgbClr val="000000"/>
                </a:outerShdw>
              </a:effectLst>
              <a:uFillTx/>
              <a:latin typeface="Lato" pitchFamily="34"/>
              <a:ea typeface="Lato" pitchFamily="34"/>
              <a:cs typeface="Lato" pitchFamily="34"/>
            </a:endParaRPr>
          </a:p>
        </p:txBody>
      </p:sp>
      <p:pic>
        <p:nvPicPr>
          <p:cNvPr id="5" name="Picture 13">
            <a:extLst>
              <a:ext uri="{FF2B5EF4-FFF2-40B4-BE49-F238E27FC236}">
                <a16:creationId xmlns:a16="http://schemas.microsoft.com/office/drawing/2014/main" id="{41EE7803-C46B-4AA1-9569-8645CE11913B}"/>
              </a:ext>
            </a:extLst>
          </p:cNvPr>
          <p:cNvPicPr>
            <a:picLocks noChangeAspect="1"/>
          </p:cNvPicPr>
          <p:nvPr/>
        </p:nvPicPr>
        <p:blipFill>
          <a:blip r:embed="rId3"/>
          <a:stretch>
            <a:fillRect/>
          </a:stretch>
        </p:blipFill>
        <p:spPr>
          <a:xfrm>
            <a:off x="9434514" y="42867"/>
            <a:ext cx="2657474" cy="904871"/>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9EC37605-41E5-49B6-90A7-E45A4383FB27}"/>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Freeform: Shape 7">
            <a:extLst>
              <a:ext uri="{FF2B5EF4-FFF2-40B4-BE49-F238E27FC236}">
                <a16:creationId xmlns:a16="http://schemas.microsoft.com/office/drawing/2014/main" id="{DD42D451-C659-487E-8AE8-E819B58DD6E8}"/>
              </a:ext>
            </a:extLst>
          </p:cNvPr>
          <p:cNvSpPr/>
          <p:nvPr/>
        </p:nvSpPr>
        <p:spPr>
          <a:xfrm flipH="1">
            <a:off x="4386257" y="114300"/>
            <a:ext cx="2738426" cy="6157917"/>
          </a:xfrm>
          <a:custGeom>
            <a:avLst/>
            <a:gdLst>
              <a:gd name="f0" fmla="val 10800000"/>
              <a:gd name="f1" fmla="val 5400000"/>
              <a:gd name="f2" fmla="val 180"/>
              <a:gd name="f3" fmla="val w"/>
              <a:gd name="f4" fmla="val h"/>
              <a:gd name="f5" fmla="val 0"/>
              <a:gd name="f6" fmla="val 2738430"/>
              <a:gd name="f7" fmla="val 6157913"/>
              <a:gd name="f8" fmla="val 2085972"/>
              <a:gd name="f9" fmla="val 638168"/>
              <a:gd name="f10" fmla="val 212853"/>
              <a:gd name="f11" fmla="val 5529560"/>
              <a:gd name="f12" fmla="val 340556"/>
              <a:gd name="f13" fmla="val 754321"/>
              <a:gd name="f14" fmla="val 755116"/>
              <a:gd name="f15" fmla="val 342889"/>
              <a:gd name="f16" fmla="val 2524119"/>
              <a:gd name="f17" fmla="+- 0 0 -90"/>
              <a:gd name="f18" fmla="*/ f3 1 2738430"/>
              <a:gd name="f19" fmla="*/ f4 1 6157913"/>
              <a:gd name="f20" fmla="+- f7 0 f5"/>
              <a:gd name="f21" fmla="+- f6 0 f5"/>
              <a:gd name="f22" fmla="*/ f17 f0 1"/>
              <a:gd name="f23" fmla="*/ f21 1 2738430"/>
              <a:gd name="f24" fmla="*/ f20 1 6157913"/>
              <a:gd name="f25" fmla="*/ 2738430 f21 1"/>
              <a:gd name="f26" fmla="*/ 0 f20 1"/>
              <a:gd name="f27" fmla="*/ 2085972 f21 1"/>
              <a:gd name="f28" fmla="*/ 638168 f21 1"/>
              <a:gd name="f29" fmla="*/ 0 f21 1"/>
              <a:gd name="f30" fmla="*/ 6157913 f20 1"/>
              <a:gd name="f31" fmla="*/ 212853 f21 1"/>
              <a:gd name="f32" fmla="*/ 5529560 f20 1"/>
              <a:gd name="f33" fmla="*/ 340556 f20 1"/>
              <a:gd name="f34" fmla="*/ 754321 f21 1"/>
              <a:gd name="f35" fmla="*/ 755116 f21 1"/>
              <a:gd name="f36" fmla="*/ 342889 f20 1"/>
              <a:gd name="f37" fmla="*/ 2524119 f21 1"/>
              <a:gd name="f38" fmla="*/ f22 1 f2"/>
              <a:gd name="f39" fmla="*/ f25 1 2738430"/>
              <a:gd name="f40" fmla="*/ f26 1 6157913"/>
              <a:gd name="f41" fmla="*/ f27 1 2738430"/>
              <a:gd name="f42" fmla="*/ f28 1 2738430"/>
              <a:gd name="f43" fmla="*/ f29 1 2738430"/>
              <a:gd name="f44" fmla="*/ f30 1 6157913"/>
              <a:gd name="f45" fmla="*/ f31 1 2738430"/>
              <a:gd name="f46" fmla="*/ f32 1 6157913"/>
              <a:gd name="f47" fmla="*/ f33 1 6157913"/>
              <a:gd name="f48" fmla="*/ f34 1 2738430"/>
              <a:gd name="f49" fmla="*/ f35 1 2738430"/>
              <a:gd name="f50" fmla="*/ f36 1 6157913"/>
              <a:gd name="f51" fmla="*/ f37 1 2738430"/>
              <a:gd name="f52" fmla="*/ f5 1 f23"/>
              <a:gd name="f53" fmla="*/ f6 1 f23"/>
              <a:gd name="f54" fmla="*/ f5 1 f24"/>
              <a:gd name="f55" fmla="*/ f7 1 f24"/>
              <a:gd name="f56" fmla="+- f38 0 f1"/>
              <a:gd name="f57" fmla="*/ f39 1 f23"/>
              <a:gd name="f58" fmla="*/ f40 1 f24"/>
              <a:gd name="f59" fmla="*/ f41 1 f23"/>
              <a:gd name="f60" fmla="*/ f42 1 f23"/>
              <a:gd name="f61" fmla="*/ f43 1 f23"/>
              <a:gd name="f62" fmla="*/ f44 1 f24"/>
              <a:gd name="f63" fmla="*/ f45 1 f23"/>
              <a:gd name="f64" fmla="*/ f46 1 f24"/>
              <a:gd name="f65" fmla="*/ f47 1 f24"/>
              <a:gd name="f66" fmla="*/ f48 1 f23"/>
              <a:gd name="f67" fmla="*/ f49 1 f23"/>
              <a:gd name="f68" fmla="*/ f50 1 f24"/>
              <a:gd name="f69" fmla="*/ f51 1 f23"/>
              <a:gd name="f70" fmla="*/ f52 f18 1"/>
              <a:gd name="f71" fmla="*/ f53 f18 1"/>
              <a:gd name="f72" fmla="*/ f55 f19 1"/>
              <a:gd name="f73" fmla="*/ f54 f19 1"/>
              <a:gd name="f74" fmla="*/ f57 f18 1"/>
              <a:gd name="f75" fmla="*/ f58 f19 1"/>
              <a:gd name="f76" fmla="*/ f59 f18 1"/>
              <a:gd name="f77" fmla="*/ f60 f18 1"/>
              <a:gd name="f78" fmla="*/ f61 f18 1"/>
              <a:gd name="f79" fmla="*/ f62 f19 1"/>
              <a:gd name="f80" fmla="*/ f63 f18 1"/>
              <a:gd name="f81" fmla="*/ f64 f19 1"/>
              <a:gd name="f82" fmla="*/ f65 f19 1"/>
              <a:gd name="f83" fmla="*/ f66 f18 1"/>
              <a:gd name="f84" fmla="*/ f67 f18 1"/>
              <a:gd name="f85" fmla="*/ f68 f19 1"/>
              <a:gd name="f86" fmla="*/ f69 f18 1"/>
            </a:gdLst>
            <a:ahLst/>
            <a:cxnLst>
              <a:cxn ang="3cd4">
                <a:pos x="hc" y="t"/>
              </a:cxn>
              <a:cxn ang="0">
                <a:pos x="r" y="vc"/>
              </a:cxn>
              <a:cxn ang="cd4">
                <a:pos x="hc" y="b"/>
              </a:cxn>
              <a:cxn ang="cd2">
                <a:pos x="l" y="vc"/>
              </a:cxn>
              <a:cxn ang="f56">
                <a:pos x="f74" y="f75"/>
              </a:cxn>
              <a:cxn ang="f56">
                <a:pos x="f76" y="f75"/>
              </a:cxn>
              <a:cxn ang="f56">
                <a:pos x="f77" y="f75"/>
              </a:cxn>
              <a:cxn ang="f56">
                <a:pos x="f78" y="f75"/>
              </a:cxn>
              <a:cxn ang="f56">
                <a:pos x="f78" y="f79"/>
              </a:cxn>
              <a:cxn ang="f56">
                <a:pos x="f80" y="f81"/>
              </a:cxn>
              <a:cxn ang="f56">
                <a:pos x="f80" y="f82"/>
              </a:cxn>
              <a:cxn ang="f56">
                <a:pos x="f83" y="f82"/>
              </a:cxn>
              <a:cxn ang="f56">
                <a:pos x="f84" y="f85"/>
              </a:cxn>
              <a:cxn ang="f56">
                <a:pos x="f86" y="f85"/>
              </a:cxn>
              <a:cxn ang="f56">
                <a:pos x="f86" y="f81"/>
              </a:cxn>
              <a:cxn ang="f56">
                <a:pos x="f74" y="f79"/>
              </a:cxn>
            </a:cxnLst>
            <a:rect l="f70" t="f73" r="f71" b="f72"/>
            <a:pathLst>
              <a:path w="2738430" h="6157913">
                <a:moveTo>
                  <a:pt x="f6" y="f5"/>
                </a:moveTo>
                <a:lnTo>
                  <a:pt x="f8" y="f5"/>
                </a:lnTo>
                <a:lnTo>
                  <a:pt x="f9" y="f5"/>
                </a:lnTo>
                <a:lnTo>
                  <a:pt x="f5" y="f5"/>
                </a:lnTo>
                <a:lnTo>
                  <a:pt x="f5" y="f7"/>
                </a:lnTo>
                <a:lnTo>
                  <a:pt x="f10" y="f11"/>
                </a:lnTo>
                <a:lnTo>
                  <a:pt x="f10" y="f12"/>
                </a:lnTo>
                <a:lnTo>
                  <a:pt x="f13" y="f12"/>
                </a:lnTo>
                <a:lnTo>
                  <a:pt x="f14" y="f15"/>
                </a:lnTo>
                <a:lnTo>
                  <a:pt x="f16" y="f15"/>
                </a:lnTo>
                <a:lnTo>
                  <a:pt x="f16" y="f11"/>
                </a:lnTo>
                <a:lnTo>
                  <a:pt x="f6" y="f7"/>
                </a:lnTo>
                <a:close/>
              </a:path>
            </a:pathLst>
          </a:custGeom>
          <a:solidFill>
            <a:srgbClr val="FFFF00">
              <a:alpha val="26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Content Placeholder 2">
            <a:extLst>
              <a:ext uri="{FF2B5EF4-FFF2-40B4-BE49-F238E27FC236}">
                <a16:creationId xmlns:a16="http://schemas.microsoft.com/office/drawing/2014/main" id="{83A61BDE-142C-481A-AE5C-2A8607BC2376}"/>
              </a:ext>
            </a:extLst>
          </p:cNvPr>
          <p:cNvSpPr txBox="1">
            <a:spLocks noGrp="1"/>
          </p:cNvSpPr>
          <p:nvPr>
            <p:ph idx="1"/>
          </p:nvPr>
        </p:nvSpPr>
        <p:spPr>
          <a:xfrm>
            <a:off x="838203" y="1825627"/>
            <a:ext cx="10648946" cy="1946272"/>
          </a:xfrm>
          <a:solidFill>
            <a:srgbClr val="FFFFFF">
              <a:alpha val="82000"/>
            </a:srgbClr>
          </a:solidFill>
        </p:spPr>
        <p:txBody>
          <a:bodyPr/>
          <a:lstStyle/>
          <a:p>
            <a:pPr marL="0" lvl="0" indent="0">
              <a:buNone/>
            </a:pPr>
            <a:r>
              <a:rPr lang="en-GB" sz="2400">
                <a:latin typeface="Lato" pitchFamily="34"/>
                <a:ea typeface="Lato" pitchFamily="34"/>
                <a:cs typeface="Lato" pitchFamily="34"/>
              </a:rPr>
              <a:t>Bennis affirmed that leadership is "the capacity to create a compelling vision and to translate vision into organizational realities" (Bennis and Townsend, 1995). In short, Bennis' idea of leadership was the capacity to translate vision into reality.</a:t>
            </a:r>
          </a:p>
        </p:txBody>
      </p:sp>
      <p:sp>
        <p:nvSpPr>
          <p:cNvPr id="5" name="Title 1">
            <a:extLst>
              <a:ext uri="{FF2B5EF4-FFF2-40B4-BE49-F238E27FC236}">
                <a16:creationId xmlns:a16="http://schemas.microsoft.com/office/drawing/2014/main" id="{296B24EC-F021-45EC-AC3C-329D321BCAA6}"/>
              </a:ext>
            </a:extLst>
          </p:cNvPr>
          <p:cNvSpPr txBox="1">
            <a:spLocks noGrp="1"/>
          </p:cNvSpPr>
          <p:nvPr>
            <p:ph type="title"/>
          </p:nvPr>
        </p:nvSpPr>
        <p:spPr/>
        <p:txBody>
          <a:bodyPr/>
          <a:lstStyle/>
          <a:p>
            <a:pPr lvl="0"/>
            <a:r>
              <a:rPr lang="en-GB">
                <a:latin typeface="Abadi" pitchFamily="34"/>
              </a:rPr>
              <a:t>LEADERSHIP. M.A</a:t>
            </a:r>
          </a:p>
        </p:txBody>
      </p:sp>
      <p:pic>
        <p:nvPicPr>
          <p:cNvPr id="6" name="Picture 8">
            <a:extLst>
              <a:ext uri="{FF2B5EF4-FFF2-40B4-BE49-F238E27FC236}">
                <a16:creationId xmlns:a16="http://schemas.microsoft.com/office/drawing/2014/main" id="{6B4C2577-F822-468B-97D2-B0798E66253C}"/>
              </a:ext>
            </a:extLst>
          </p:cNvPr>
          <p:cNvPicPr>
            <a:picLocks noChangeAspect="1"/>
          </p:cNvPicPr>
          <p:nvPr/>
        </p:nvPicPr>
        <p:blipFill>
          <a:blip r:embed="rId3"/>
          <a:stretch>
            <a:fillRect/>
          </a:stretch>
        </p:blipFill>
        <p:spPr>
          <a:xfrm>
            <a:off x="9434514" y="42867"/>
            <a:ext cx="2657474" cy="904871"/>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0E3FED90-8D05-4E57-B1E6-DD20C1F29997}"/>
              </a:ext>
            </a:extLst>
          </p:cNvPr>
          <p:cNvSpPr/>
          <p:nvPr/>
        </p:nvSpPr>
        <p:spPr>
          <a:xfrm>
            <a:off x="19046" y="-42857"/>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Freeform: Shape 9">
            <a:extLst>
              <a:ext uri="{FF2B5EF4-FFF2-40B4-BE49-F238E27FC236}">
                <a16:creationId xmlns:a16="http://schemas.microsoft.com/office/drawing/2014/main" id="{C435FCD5-5319-4BF2-BF16-15C947AD773F}"/>
              </a:ext>
            </a:extLst>
          </p:cNvPr>
          <p:cNvSpPr/>
          <p:nvPr/>
        </p:nvSpPr>
        <p:spPr>
          <a:xfrm flipH="1">
            <a:off x="4300532" y="0"/>
            <a:ext cx="2738426" cy="6157917"/>
          </a:xfrm>
          <a:custGeom>
            <a:avLst/>
            <a:gdLst>
              <a:gd name="f0" fmla="val 10800000"/>
              <a:gd name="f1" fmla="val 5400000"/>
              <a:gd name="f2" fmla="val 180"/>
              <a:gd name="f3" fmla="val w"/>
              <a:gd name="f4" fmla="val h"/>
              <a:gd name="f5" fmla="val 0"/>
              <a:gd name="f6" fmla="val 2738430"/>
              <a:gd name="f7" fmla="val 6157913"/>
              <a:gd name="f8" fmla="val 2085972"/>
              <a:gd name="f9" fmla="val 638168"/>
              <a:gd name="f10" fmla="val 212853"/>
              <a:gd name="f11" fmla="val 5529560"/>
              <a:gd name="f12" fmla="val 340556"/>
              <a:gd name="f13" fmla="val 754321"/>
              <a:gd name="f14" fmla="val 755116"/>
              <a:gd name="f15" fmla="val 342889"/>
              <a:gd name="f16" fmla="val 2524119"/>
              <a:gd name="f17" fmla="+- 0 0 -90"/>
              <a:gd name="f18" fmla="*/ f3 1 2738430"/>
              <a:gd name="f19" fmla="*/ f4 1 6157913"/>
              <a:gd name="f20" fmla="+- f7 0 f5"/>
              <a:gd name="f21" fmla="+- f6 0 f5"/>
              <a:gd name="f22" fmla="*/ f17 f0 1"/>
              <a:gd name="f23" fmla="*/ f21 1 2738430"/>
              <a:gd name="f24" fmla="*/ f20 1 6157913"/>
              <a:gd name="f25" fmla="*/ 2738430 f21 1"/>
              <a:gd name="f26" fmla="*/ 0 f20 1"/>
              <a:gd name="f27" fmla="*/ 2085972 f21 1"/>
              <a:gd name="f28" fmla="*/ 638168 f21 1"/>
              <a:gd name="f29" fmla="*/ 0 f21 1"/>
              <a:gd name="f30" fmla="*/ 6157913 f20 1"/>
              <a:gd name="f31" fmla="*/ 212853 f21 1"/>
              <a:gd name="f32" fmla="*/ 5529560 f20 1"/>
              <a:gd name="f33" fmla="*/ 340556 f20 1"/>
              <a:gd name="f34" fmla="*/ 754321 f21 1"/>
              <a:gd name="f35" fmla="*/ 755116 f21 1"/>
              <a:gd name="f36" fmla="*/ 342889 f20 1"/>
              <a:gd name="f37" fmla="*/ 2524119 f21 1"/>
              <a:gd name="f38" fmla="*/ f22 1 f2"/>
              <a:gd name="f39" fmla="*/ f25 1 2738430"/>
              <a:gd name="f40" fmla="*/ f26 1 6157913"/>
              <a:gd name="f41" fmla="*/ f27 1 2738430"/>
              <a:gd name="f42" fmla="*/ f28 1 2738430"/>
              <a:gd name="f43" fmla="*/ f29 1 2738430"/>
              <a:gd name="f44" fmla="*/ f30 1 6157913"/>
              <a:gd name="f45" fmla="*/ f31 1 2738430"/>
              <a:gd name="f46" fmla="*/ f32 1 6157913"/>
              <a:gd name="f47" fmla="*/ f33 1 6157913"/>
              <a:gd name="f48" fmla="*/ f34 1 2738430"/>
              <a:gd name="f49" fmla="*/ f35 1 2738430"/>
              <a:gd name="f50" fmla="*/ f36 1 6157913"/>
              <a:gd name="f51" fmla="*/ f37 1 2738430"/>
              <a:gd name="f52" fmla="*/ f5 1 f23"/>
              <a:gd name="f53" fmla="*/ f6 1 f23"/>
              <a:gd name="f54" fmla="*/ f5 1 f24"/>
              <a:gd name="f55" fmla="*/ f7 1 f24"/>
              <a:gd name="f56" fmla="+- f38 0 f1"/>
              <a:gd name="f57" fmla="*/ f39 1 f23"/>
              <a:gd name="f58" fmla="*/ f40 1 f24"/>
              <a:gd name="f59" fmla="*/ f41 1 f23"/>
              <a:gd name="f60" fmla="*/ f42 1 f23"/>
              <a:gd name="f61" fmla="*/ f43 1 f23"/>
              <a:gd name="f62" fmla="*/ f44 1 f24"/>
              <a:gd name="f63" fmla="*/ f45 1 f23"/>
              <a:gd name="f64" fmla="*/ f46 1 f24"/>
              <a:gd name="f65" fmla="*/ f47 1 f24"/>
              <a:gd name="f66" fmla="*/ f48 1 f23"/>
              <a:gd name="f67" fmla="*/ f49 1 f23"/>
              <a:gd name="f68" fmla="*/ f50 1 f24"/>
              <a:gd name="f69" fmla="*/ f51 1 f23"/>
              <a:gd name="f70" fmla="*/ f52 f18 1"/>
              <a:gd name="f71" fmla="*/ f53 f18 1"/>
              <a:gd name="f72" fmla="*/ f55 f19 1"/>
              <a:gd name="f73" fmla="*/ f54 f19 1"/>
              <a:gd name="f74" fmla="*/ f57 f18 1"/>
              <a:gd name="f75" fmla="*/ f58 f19 1"/>
              <a:gd name="f76" fmla="*/ f59 f18 1"/>
              <a:gd name="f77" fmla="*/ f60 f18 1"/>
              <a:gd name="f78" fmla="*/ f61 f18 1"/>
              <a:gd name="f79" fmla="*/ f62 f19 1"/>
              <a:gd name="f80" fmla="*/ f63 f18 1"/>
              <a:gd name="f81" fmla="*/ f64 f19 1"/>
              <a:gd name="f82" fmla="*/ f65 f19 1"/>
              <a:gd name="f83" fmla="*/ f66 f18 1"/>
              <a:gd name="f84" fmla="*/ f67 f18 1"/>
              <a:gd name="f85" fmla="*/ f68 f19 1"/>
              <a:gd name="f86" fmla="*/ f69 f18 1"/>
            </a:gdLst>
            <a:ahLst/>
            <a:cxnLst>
              <a:cxn ang="3cd4">
                <a:pos x="hc" y="t"/>
              </a:cxn>
              <a:cxn ang="0">
                <a:pos x="r" y="vc"/>
              </a:cxn>
              <a:cxn ang="cd4">
                <a:pos x="hc" y="b"/>
              </a:cxn>
              <a:cxn ang="cd2">
                <a:pos x="l" y="vc"/>
              </a:cxn>
              <a:cxn ang="f56">
                <a:pos x="f74" y="f75"/>
              </a:cxn>
              <a:cxn ang="f56">
                <a:pos x="f76" y="f75"/>
              </a:cxn>
              <a:cxn ang="f56">
                <a:pos x="f77" y="f75"/>
              </a:cxn>
              <a:cxn ang="f56">
                <a:pos x="f78" y="f75"/>
              </a:cxn>
              <a:cxn ang="f56">
                <a:pos x="f78" y="f79"/>
              </a:cxn>
              <a:cxn ang="f56">
                <a:pos x="f80" y="f81"/>
              </a:cxn>
              <a:cxn ang="f56">
                <a:pos x="f80" y="f82"/>
              </a:cxn>
              <a:cxn ang="f56">
                <a:pos x="f83" y="f82"/>
              </a:cxn>
              <a:cxn ang="f56">
                <a:pos x="f84" y="f85"/>
              </a:cxn>
              <a:cxn ang="f56">
                <a:pos x="f86" y="f85"/>
              </a:cxn>
              <a:cxn ang="f56">
                <a:pos x="f86" y="f81"/>
              </a:cxn>
              <a:cxn ang="f56">
                <a:pos x="f74" y="f79"/>
              </a:cxn>
            </a:cxnLst>
            <a:rect l="f70" t="f73" r="f71" b="f72"/>
            <a:pathLst>
              <a:path w="2738430" h="6157913">
                <a:moveTo>
                  <a:pt x="f6" y="f5"/>
                </a:moveTo>
                <a:lnTo>
                  <a:pt x="f8" y="f5"/>
                </a:lnTo>
                <a:lnTo>
                  <a:pt x="f9" y="f5"/>
                </a:lnTo>
                <a:lnTo>
                  <a:pt x="f5" y="f5"/>
                </a:lnTo>
                <a:lnTo>
                  <a:pt x="f5" y="f7"/>
                </a:lnTo>
                <a:lnTo>
                  <a:pt x="f10" y="f11"/>
                </a:lnTo>
                <a:lnTo>
                  <a:pt x="f10" y="f12"/>
                </a:lnTo>
                <a:lnTo>
                  <a:pt x="f13" y="f12"/>
                </a:lnTo>
                <a:lnTo>
                  <a:pt x="f14" y="f15"/>
                </a:lnTo>
                <a:lnTo>
                  <a:pt x="f16" y="f15"/>
                </a:lnTo>
                <a:lnTo>
                  <a:pt x="f16" y="f11"/>
                </a:lnTo>
                <a:lnTo>
                  <a:pt x="f6" y="f7"/>
                </a:lnTo>
                <a:close/>
              </a:path>
            </a:pathLst>
          </a:custGeom>
          <a:solidFill>
            <a:srgbClr val="FFFF00">
              <a:alpha val="26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nvGrpSpPr>
          <p:cNvPr id="4" name="Diagram 11">
            <a:extLst>
              <a:ext uri="{FF2B5EF4-FFF2-40B4-BE49-F238E27FC236}">
                <a16:creationId xmlns:a16="http://schemas.microsoft.com/office/drawing/2014/main" id="{91E5A20C-BCC6-418C-A4D1-86223D2B45CF}"/>
              </a:ext>
            </a:extLst>
          </p:cNvPr>
          <p:cNvGrpSpPr/>
          <p:nvPr/>
        </p:nvGrpSpPr>
        <p:grpSpPr>
          <a:xfrm>
            <a:off x="636138" y="1332509"/>
            <a:ext cx="10846266" cy="4517748"/>
            <a:chOff x="636138" y="1332509"/>
            <a:chExt cx="10846266" cy="4517748"/>
          </a:xfrm>
        </p:grpSpPr>
        <p:sp>
          <p:nvSpPr>
            <p:cNvPr id="5" name="Freeform: Shape 6">
              <a:extLst>
                <a:ext uri="{FF2B5EF4-FFF2-40B4-BE49-F238E27FC236}">
                  <a16:creationId xmlns:a16="http://schemas.microsoft.com/office/drawing/2014/main" id="{8D375575-E094-44F1-A8BE-629E42C6F8A0}"/>
                </a:ext>
              </a:extLst>
            </p:cNvPr>
            <p:cNvSpPr/>
            <p:nvPr/>
          </p:nvSpPr>
          <p:spPr>
            <a:xfrm>
              <a:off x="4137678" y="1372999"/>
              <a:ext cx="2017120" cy="1628610"/>
            </a:xfrm>
            <a:custGeom>
              <a:avLst/>
              <a:gdLst>
                <a:gd name="f0" fmla="val 10800000"/>
                <a:gd name="f1" fmla="val 5400000"/>
                <a:gd name="f2" fmla="val 180"/>
                <a:gd name="f3" fmla="val w"/>
                <a:gd name="f4" fmla="val h"/>
                <a:gd name="f5" fmla="val 0"/>
                <a:gd name="f6" fmla="val 1628607"/>
                <a:gd name="f7" fmla="val 2017119"/>
                <a:gd name="f8" fmla="val 814303"/>
                <a:gd name="f9" fmla="val 1"/>
                <a:gd name="f10" fmla="val 504280"/>
                <a:gd name="f11" fmla="val 1512839"/>
                <a:gd name="f12" fmla="val 2017118"/>
                <a:gd name="f13" fmla="+- 0 0 -90"/>
                <a:gd name="f14" fmla="*/ f3 1 1628607"/>
                <a:gd name="f15" fmla="*/ f4 1 2017119"/>
                <a:gd name="f16" fmla="+- f7 0 f5"/>
                <a:gd name="f17" fmla="+- f6 0 f5"/>
                <a:gd name="f18" fmla="*/ f13 f0 1"/>
                <a:gd name="f19" fmla="*/ f17 1 1628607"/>
                <a:gd name="f20" fmla="*/ f16 1 2017119"/>
                <a:gd name="f21" fmla="*/ 0 f17 1"/>
                <a:gd name="f22" fmla="*/ 1008560 f16 1"/>
                <a:gd name="f23" fmla="*/ 407152 f17 1"/>
                <a:gd name="f24" fmla="*/ 0 f16 1"/>
                <a:gd name="f25" fmla="*/ 1221455 f17 1"/>
                <a:gd name="f26" fmla="*/ 1628607 f17 1"/>
                <a:gd name="f27" fmla="*/ 2017119 f16 1"/>
                <a:gd name="f28" fmla="*/ f18 1 f2"/>
                <a:gd name="f29" fmla="*/ f21 1 1628607"/>
                <a:gd name="f30" fmla="*/ f22 1 2017119"/>
                <a:gd name="f31" fmla="*/ f23 1 1628607"/>
                <a:gd name="f32" fmla="*/ f24 1 2017119"/>
                <a:gd name="f33" fmla="*/ f25 1 1628607"/>
                <a:gd name="f34" fmla="*/ f26 1 1628607"/>
                <a:gd name="f35" fmla="*/ f27 1 2017119"/>
                <a:gd name="f36" fmla="*/ f5 1 f19"/>
                <a:gd name="f37" fmla="*/ f6 1 f19"/>
                <a:gd name="f38" fmla="*/ f5 1 f20"/>
                <a:gd name="f39" fmla="*/ f7 1 f20"/>
                <a:gd name="f40" fmla="+- f28 0 f1"/>
                <a:gd name="f41" fmla="*/ f29 1 f19"/>
                <a:gd name="f42" fmla="*/ f30 1 f20"/>
                <a:gd name="f43" fmla="*/ f31 1 f19"/>
                <a:gd name="f44" fmla="*/ f32 1 f20"/>
                <a:gd name="f45" fmla="*/ f33 1 f19"/>
                <a:gd name="f46" fmla="*/ f34 1 f19"/>
                <a:gd name="f47" fmla="*/ f35 1 f20"/>
                <a:gd name="f48" fmla="*/ f36 f14 1"/>
                <a:gd name="f49" fmla="*/ f37 f14 1"/>
                <a:gd name="f50" fmla="*/ f39 f15 1"/>
                <a:gd name="f51" fmla="*/ f38 f15 1"/>
                <a:gd name="f52" fmla="*/ f41 f14 1"/>
                <a:gd name="f53" fmla="*/ f42 f15 1"/>
                <a:gd name="f54" fmla="*/ f43 f14 1"/>
                <a:gd name="f55" fmla="*/ f44 f15 1"/>
                <a:gd name="f56" fmla="*/ f45 f14 1"/>
                <a:gd name="f57" fmla="*/ f46 f14 1"/>
                <a:gd name="f58" fmla="*/ f47 f15 1"/>
              </a:gdLst>
              <a:ahLst/>
              <a:cxnLst>
                <a:cxn ang="3cd4">
                  <a:pos x="hc" y="t"/>
                </a:cxn>
                <a:cxn ang="0">
                  <a:pos x="r" y="vc"/>
                </a:cxn>
                <a:cxn ang="cd4">
                  <a:pos x="hc" y="b"/>
                </a:cxn>
                <a:cxn ang="cd2">
                  <a:pos x="l" y="vc"/>
                </a:cxn>
                <a:cxn ang="f40">
                  <a:pos x="f52" y="f53"/>
                </a:cxn>
                <a:cxn ang="f40">
                  <a:pos x="f54" y="f55"/>
                </a:cxn>
                <a:cxn ang="f40">
                  <a:pos x="f56" y="f55"/>
                </a:cxn>
                <a:cxn ang="f40">
                  <a:pos x="f57" y="f53"/>
                </a:cxn>
                <a:cxn ang="f40">
                  <a:pos x="f56" y="f58"/>
                </a:cxn>
                <a:cxn ang="f40">
                  <a:pos x="f54" y="f58"/>
                </a:cxn>
                <a:cxn ang="f40">
                  <a:pos x="f52" y="f53"/>
                </a:cxn>
              </a:cxnLst>
              <a:rect l="f48" t="f51" r="f49" b="f50"/>
              <a:pathLst>
                <a:path w="1628607" h="2017119">
                  <a:moveTo>
                    <a:pt x="f8" y="f9"/>
                  </a:moveTo>
                  <a:lnTo>
                    <a:pt x="f6" y="f10"/>
                  </a:lnTo>
                  <a:lnTo>
                    <a:pt x="f6" y="f11"/>
                  </a:lnTo>
                  <a:lnTo>
                    <a:pt x="f8" y="f12"/>
                  </a:lnTo>
                  <a:lnTo>
                    <a:pt x="f5" y="f11"/>
                  </a:lnTo>
                  <a:lnTo>
                    <a:pt x="f5" y="f10"/>
                  </a:lnTo>
                  <a:lnTo>
                    <a:pt x="f8" y="f9"/>
                  </a:lnTo>
                  <a:close/>
                </a:path>
              </a:pathLst>
            </a:custGeom>
            <a:solidFill>
              <a:srgbClr val="C55A11"/>
            </a:solidFill>
            <a:ln w="12701" cap="flat">
              <a:solidFill>
                <a:srgbClr val="FFFFFF"/>
              </a:solidFill>
              <a:prstDash val="solid"/>
              <a:miter/>
            </a:ln>
          </p:spPr>
          <p:txBody>
            <a:bodyPr vert="horz" wrap="square" lIns="397142" tIns="332393" rIns="397151" bIns="332393"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Functional theories</a:t>
              </a:r>
            </a:p>
          </p:txBody>
        </p:sp>
        <p:sp>
          <p:nvSpPr>
            <p:cNvPr id="6" name="Freeform: Shape 7">
              <a:extLst>
                <a:ext uri="{FF2B5EF4-FFF2-40B4-BE49-F238E27FC236}">
                  <a16:creationId xmlns:a16="http://schemas.microsoft.com/office/drawing/2014/main" id="{7C3629B5-4F57-4D6F-8507-3BB527D5EA1C}"/>
                </a:ext>
              </a:extLst>
            </p:cNvPr>
            <p:cNvSpPr/>
            <p:nvPr/>
          </p:nvSpPr>
          <p:spPr>
            <a:xfrm>
              <a:off x="8702024" y="1605210"/>
              <a:ext cx="2646986" cy="1065970"/>
            </a:xfrm>
            <a:custGeom>
              <a:avLst/>
              <a:gdLst>
                <a:gd name="f0" fmla="val 10800000"/>
                <a:gd name="f1" fmla="val 5400000"/>
                <a:gd name="f2" fmla="val 180"/>
                <a:gd name="f3" fmla="val w"/>
                <a:gd name="f4" fmla="val h"/>
                <a:gd name="f5" fmla="val 0"/>
                <a:gd name="f6" fmla="val 2646986"/>
                <a:gd name="f7" fmla="val 1065970"/>
                <a:gd name="f8" fmla="+- 0 0 -90"/>
                <a:gd name="f9" fmla="*/ f3 1 2646986"/>
                <a:gd name="f10" fmla="*/ f4 1 1065970"/>
                <a:gd name="f11" fmla="+- f7 0 f5"/>
                <a:gd name="f12" fmla="+- f6 0 f5"/>
                <a:gd name="f13" fmla="*/ f8 f0 1"/>
                <a:gd name="f14" fmla="*/ f12 1 2646986"/>
                <a:gd name="f15" fmla="*/ f11 1 1065970"/>
                <a:gd name="f16" fmla="*/ 0 f12 1"/>
                <a:gd name="f17" fmla="*/ 0 f11 1"/>
                <a:gd name="f18" fmla="*/ 2646986 f12 1"/>
                <a:gd name="f19" fmla="*/ 1065970 f11 1"/>
                <a:gd name="f20" fmla="*/ f13 1 f2"/>
                <a:gd name="f21" fmla="*/ f16 1 2646986"/>
                <a:gd name="f22" fmla="*/ f17 1 1065970"/>
                <a:gd name="f23" fmla="*/ f18 1 2646986"/>
                <a:gd name="f24" fmla="*/ f19 1 106597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646986" h="1065970">
                  <a:moveTo>
                    <a:pt x="f5" y="f5"/>
                  </a:moveTo>
                  <a:lnTo>
                    <a:pt x="f6" y="f5"/>
                  </a:lnTo>
                  <a:lnTo>
                    <a:pt x="f6" y="f7"/>
                  </a:lnTo>
                  <a:lnTo>
                    <a:pt x="f5" y="f7"/>
                  </a:lnTo>
                  <a:lnTo>
                    <a:pt x="f5" y="f5"/>
                  </a:lnTo>
                  <a:close/>
                </a:path>
              </a:pathLst>
            </a:custGeom>
            <a:solidFill>
              <a:srgbClr val="FFFF00">
                <a:alpha val="70000"/>
              </a:srgbClr>
            </a:solidFill>
            <a:ln cap="flat">
              <a:noFill/>
              <a:prstDash val="solid"/>
            </a:ln>
          </p:spPr>
          <p:txBody>
            <a:bodyPr vert="horz" wrap="square" lIns="68580" tIns="68580" rIns="68580" bIns="68580"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0D0D0D"/>
                  </a:solidFill>
                  <a:uFillTx/>
                  <a:latin typeface="Lato" pitchFamily="34"/>
                  <a:ea typeface="Lato" pitchFamily="34"/>
                  <a:cs typeface="Lato" pitchFamily="34"/>
                </a:rPr>
                <a:t>Leaders are exceptional people, born with innate qualities, destined to lead </a:t>
              </a:r>
            </a:p>
          </p:txBody>
        </p:sp>
        <p:sp>
          <p:nvSpPr>
            <p:cNvPr id="7" name="Freeform: Shape 8">
              <a:extLst>
                <a:ext uri="{FF2B5EF4-FFF2-40B4-BE49-F238E27FC236}">
                  <a16:creationId xmlns:a16="http://schemas.microsoft.com/office/drawing/2014/main" id="{3C11425F-A6E6-429D-813C-B3FADFF3E52C}"/>
                </a:ext>
              </a:extLst>
            </p:cNvPr>
            <p:cNvSpPr/>
            <p:nvPr/>
          </p:nvSpPr>
          <p:spPr>
            <a:xfrm>
              <a:off x="6270690" y="1332509"/>
              <a:ext cx="1903561" cy="1650482"/>
            </a:xfrm>
            <a:custGeom>
              <a:avLst/>
              <a:gdLst>
                <a:gd name="f0" fmla="val 10800000"/>
                <a:gd name="f1" fmla="val 5400000"/>
                <a:gd name="f2" fmla="val 180"/>
                <a:gd name="f3" fmla="val w"/>
                <a:gd name="f4" fmla="val h"/>
                <a:gd name="f5" fmla="val 0"/>
                <a:gd name="f6" fmla="val 1650480"/>
                <a:gd name="f7" fmla="val 1903556"/>
                <a:gd name="f8" fmla="val 825240"/>
                <a:gd name="f9" fmla="val 1"/>
                <a:gd name="f10" fmla="val 475889"/>
                <a:gd name="f11" fmla="val 1427667"/>
                <a:gd name="f12" fmla="val 1903555"/>
                <a:gd name="f13" fmla="+- 0 0 -90"/>
                <a:gd name="f14" fmla="*/ f3 1 1650480"/>
                <a:gd name="f15" fmla="*/ f4 1 1903556"/>
                <a:gd name="f16" fmla="+- f7 0 f5"/>
                <a:gd name="f17" fmla="+- f6 0 f5"/>
                <a:gd name="f18" fmla="*/ f13 f0 1"/>
                <a:gd name="f19" fmla="*/ f17 1 1650480"/>
                <a:gd name="f20" fmla="*/ f16 1 1903556"/>
                <a:gd name="f21" fmla="*/ 0 f17 1"/>
                <a:gd name="f22" fmla="*/ 951778 f16 1"/>
                <a:gd name="f23" fmla="*/ 412620 f17 1"/>
                <a:gd name="f24" fmla="*/ 0 f16 1"/>
                <a:gd name="f25" fmla="*/ 1237860 f17 1"/>
                <a:gd name="f26" fmla="*/ 1650480 f17 1"/>
                <a:gd name="f27" fmla="*/ 1903556 f16 1"/>
                <a:gd name="f28" fmla="*/ f18 1 f2"/>
                <a:gd name="f29" fmla="*/ f21 1 1650480"/>
                <a:gd name="f30" fmla="*/ f22 1 1903556"/>
                <a:gd name="f31" fmla="*/ f23 1 1650480"/>
                <a:gd name="f32" fmla="*/ f24 1 1903556"/>
                <a:gd name="f33" fmla="*/ f25 1 1650480"/>
                <a:gd name="f34" fmla="*/ f26 1 1650480"/>
                <a:gd name="f35" fmla="*/ f27 1 1903556"/>
                <a:gd name="f36" fmla="*/ f5 1 f19"/>
                <a:gd name="f37" fmla="*/ f6 1 f19"/>
                <a:gd name="f38" fmla="*/ f5 1 f20"/>
                <a:gd name="f39" fmla="*/ f7 1 f20"/>
                <a:gd name="f40" fmla="+- f28 0 f1"/>
                <a:gd name="f41" fmla="*/ f29 1 f19"/>
                <a:gd name="f42" fmla="*/ f30 1 f20"/>
                <a:gd name="f43" fmla="*/ f31 1 f19"/>
                <a:gd name="f44" fmla="*/ f32 1 f20"/>
                <a:gd name="f45" fmla="*/ f33 1 f19"/>
                <a:gd name="f46" fmla="*/ f34 1 f19"/>
                <a:gd name="f47" fmla="*/ f35 1 f20"/>
                <a:gd name="f48" fmla="*/ f36 f14 1"/>
                <a:gd name="f49" fmla="*/ f37 f14 1"/>
                <a:gd name="f50" fmla="*/ f39 f15 1"/>
                <a:gd name="f51" fmla="*/ f38 f15 1"/>
                <a:gd name="f52" fmla="*/ f41 f14 1"/>
                <a:gd name="f53" fmla="*/ f42 f15 1"/>
                <a:gd name="f54" fmla="*/ f43 f14 1"/>
                <a:gd name="f55" fmla="*/ f44 f15 1"/>
                <a:gd name="f56" fmla="*/ f45 f14 1"/>
                <a:gd name="f57" fmla="*/ f46 f14 1"/>
                <a:gd name="f58" fmla="*/ f47 f15 1"/>
              </a:gdLst>
              <a:ahLst/>
              <a:cxnLst>
                <a:cxn ang="3cd4">
                  <a:pos x="hc" y="t"/>
                </a:cxn>
                <a:cxn ang="0">
                  <a:pos x="r" y="vc"/>
                </a:cxn>
                <a:cxn ang="cd4">
                  <a:pos x="hc" y="b"/>
                </a:cxn>
                <a:cxn ang="cd2">
                  <a:pos x="l" y="vc"/>
                </a:cxn>
                <a:cxn ang="f40">
                  <a:pos x="f52" y="f53"/>
                </a:cxn>
                <a:cxn ang="f40">
                  <a:pos x="f54" y="f55"/>
                </a:cxn>
                <a:cxn ang="f40">
                  <a:pos x="f56" y="f55"/>
                </a:cxn>
                <a:cxn ang="f40">
                  <a:pos x="f57" y="f53"/>
                </a:cxn>
                <a:cxn ang="f40">
                  <a:pos x="f56" y="f58"/>
                </a:cxn>
                <a:cxn ang="f40">
                  <a:pos x="f54" y="f58"/>
                </a:cxn>
                <a:cxn ang="f40">
                  <a:pos x="f52" y="f53"/>
                </a:cxn>
              </a:cxnLst>
              <a:rect l="f48" t="f51" r="f49" b="f50"/>
              <a:pathLst>
                <a:path w="1650480" h="1903556">
                  <a:moveTo>
                    <a:pt x="f8" y="f9"/>
                  </a:moveTo>
                  <a:lnTo>
                    <a:pt x="f6" y="f10"/>
                  </a:lnTo>
                  <a:lnTo>
                    <a:pt x="f6" y="f11"/>
                  </a:lnTo>
                  <a:lnTo>
                    <a:pt x="f8" y="f12"/>
                  </a:lnTo>
                  <a:lnTo>
                    <a:pt x="f5" y="f11"/>
                  </a:lnTo>
                  <a:lnTo>
                    <a:pt x="f5" y="f10"/>
                  </a:lnTo>
                  <a:lnTo>
                    <a:pt x="f8" y="f9"/>
                  </a:lnTo>
                  <a:close/>
                </a:path>
              </a:pathLst>
            </a:custGeom>
            <a:solidFill>
              <a:srgbClr val="4472C4"/>
            </a:solidFill>
            <a:ln w="12701" cap="flat">
              <a:solidFill>
                <a:srgbClr val="FFFF00"/>
              </a:solidFill>
              <a:prstDash val="solid"/>
              <a:miter/>
            </a:ln>
          </p:spPr>
          <p:txBody>
            <a:bodyPr vert="horz" wrap="square" lIns="317260" tIns="275078" rIns="317260" bIns="275078"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effectLst>
                    <a:outerShdw dist="38096" dir="2700000">
                      <a:srgbClr val="000000"/>
                    </a:outerShdw>
                  </a:effectLst>
                  <a:uFillTx/>
                  <a:latin typeface="Lato" pitchFamily="34"/>
                  <a:ea typeface="Lato" pitchFamily="34"/>
                  <a:cs typeface="Lato" pitchFamily="34"/>
                </a:rPr>
                <a:t>Great Man Theories </a:t>
              </a:r>
            </a:p>
          </p:txBody>
        </p:sp>
        <p:sp>
          <p:nvSpPr>
            <p:cNvPr id="8" name="Freeform: Shape 9">
              <a:extLst>
                <a:ext uri="{FF2B5EF4-FFF2-40B4-BE49-F238E27FC236}">
                  <a16:creationId xmlns:a16="http://schemas.microsoft.com/office/drawing/2014/main" id="{13F93CA3-E01C-41ED-843E-DB4DFBB5CEB8}"/>
                </a:ext>
              </a:extLst>
            </p:cNvPr>
            <p:cNvSpPr/>
            <p:nvPr/>
          </p:nvSpPr>
          <p:spPr>
            <a:xfrm>
              <a:off x="4929192" y="2769598"/>
              <a:ext cx="2515642" cy="1764151"/>
            </a:xfrm>
            <a:custGeom>
              <a:avLst/>
              <a:gdLst>
                <a:gd name="f0" fmla="val 10800000"/>
                <a:gd name="f1" fmla="val 5400000"/>
                <a:gd name="f2" fmla="val 180"/>
                <a:gd name="f3" fmla="val w"/>
                <a:gd name="f4" fmla="val h"/>
                <a:gd name="f5" fmla="val 0"/>
                <a:gd name="f6" fmla="val 1764152"/>
                <a:gd name="f7" fmla="val 2515640"/>
                <a:gd name="f8" fmla="val 882076"/>
                <a:gd name="f9" fmla="val 1"/>
                <a:gd name="f10" fmla="val 1764151"/>
                <a:gd name="f11" fmla="val 628910"/>
                <a:gd name="f12" fmla="val 1886730"/>
                <a:gd name="f13" fmla="val 2515639"/>
                <a:gd name="f14" fmla="+- 0 0 -90"/>
                <a:gd name="f15" fmla="*/ f3 1 1764152"/>
                <a:gd name="f16" fmla="*/ f4 1 2515640"/>
                <a:gd name="f17" fmla="+- f7 0 f5"/>
                <a:gd name="f18" fmla="+- f6 0 f5"/>
                <a:gd name="f19" fmla="*/ f14 f0 1"/>
                <a:gd name="f20" fmla="*/ f18 1 1764152"/>
                <a:gd name="f21" fmla="*/ f17 1 2515640"/>
                <a:gd name="f22" fmla="*/ 0 f18 1"/>
                <a:gd name="f23" fmla="*/ 1257820 f17 1"/>
                <a:gd name="f24" fmla="*/ 441038 f18 1"/>
                <a:gd name="f25" fmla="*/ 1 f17 1"/>
                <a:gd name="f26" fmla="*/ 1323114 f18 1"/>
                <a:gd name="f27" fmla="*/ 1764152 f18 1"/>
                <a:gd name="f28" fmla="*/ 2515639 f17 1"/>
                <a:gd name="f29" fmla="*/ f19 1 f2"/>
                <a:gd name="f30" fmla="*/ f22 1 1764152"/>
                <a:gd name="f31" fmla="*/ f23 1 2515640"/>
                <a:gd name="f32" fmla="*/ f24 1 1764152"/>
                <a:gd name="f33" fmla="*/ f25 1 2515640"/>
                <a:gd name="f34" fmla="*/ f26 1 1764152"/>
                <a:gd name="f35" fmla="*/ f27 1 1764152"/>
                <a:gd name="f36" fmla="*/ f28 1 2515640"/>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6"/>
                </a:cxn>
                <a:cxn ang="f41">
                  <a:pos x="f58" y="f54"/>
                </a:cxn>
                <a:cxn ang="f41">
                  <a:pos x="f57" y="f59"/>
                </a:cxn>
                <a:cxn ang="f41">
                  <a:pos x="f55" y="f59"/>
                </a:cxn>
                <a:cxn ang="f41">
                  <a:pos x="f53" y="f54"/>
                </a:cxn>
              </a:cxnLst>
              <a:rect l="f49" t="f52" r="f50" b="f51"/>
              <a:pathLst>
                <a:path w="1764152" h="2515640">
                  <a:moveTo>
                    <a:pt x="f8" y="f9"/>
                  </a:moveTo>
                  <a:lnTo>
                    <a:pt x="f10" y="f11"/>
                  </a:lnTo>
                  <a:lnTo>
                    <a:pt x="f10" y="f12"/>
                  </a:lnTo>
                  <a:lnTo>
                    <a:pt x="f8" y="f13"/>
                  </a:lnTo>
                  <a:lnTo>
                    <a:pt x="f9" y="f12"/>
                  </a:lnTo>
                  <a:lnTo>
                    <a:pt x="f9" y="f11"/>
                  </a:lnTo>
                  <a:lnTo>
                    <a:pt x="f8" y="f9"/>
                  </a:lnTo>
                  <a:close/>
                </a:path>
              </a:pathLst>
            </a:custGeom>
            <a:solidFill>
              <a:srgbClr val="000000"/>
            </a:solidFill>
            <a:ln w="12701" cap="flat">
              <a:solidFill>
                <a:srgbClr val="FFFFFF"/>
              </a:solidFill>
              <a:prstDash val="solid"/>
              <a:miter/>
            </a:ln>
          </p:spPr>
          <p:txBody>
            <a:bodyPr vert="horz" wrap="square" lIns="480233" tIns="354988" rIns="480233" bIns="354988"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effectLst>
                    <a:outerShdw dist="38096" dir="2700000">
                      <a:srgbClr val="000000"/>
                    </a:outerShdw>
                  </a:effectLst>
                  <a:uFillTx/>
                  <a:latin typeface="Lato" pitchFamily="34"/>
                  <a:ea typeface="Lato" pitchFamily="34"/>
                  <a:cs typeface="Lato" pitchFamily="34"/>
                </a:rPr>
                <a:t>Transformational Theory </a:t>
              </a:r>
              <a:endParaRPr lang="en-GB" sz="1600" b="1" i="0" u="none" strike="noStrike" kern="1200" cap="none" spc="0" baseline="0">
                <a:solidFill>
                  <a:srgbClr val="FFFFFF"/>
                </a:solidFill>
                <a:effectLst>
                  <a:outerShdw dist="38096" dir="2700000">
                    <a:srgbClr val="000000"/>
                  </a:outerShdw>
                </a:effectLst>
                <a:uFillTx/>
                <a:latin typeface="Lato" pitchFamily="34"/>
                <a:ea typeface="Lato" pitchFamily="34"/>
                <a:cs typeface="Lato" pitchFamily="34"/>
              </a:endParaRPr>
            </a:p>
          </p:txBody>
        </p:sp>
        <p:sp>
          <p:nvSpPr>
            <p:cNvPr id="9" name="Freeform: Shape 10">
              <a:extLst>
                <a:ext uri="{FF2B5EF4-FFF2-40B4-BE49-F238E27FC236}">
                  <a16:creationId xmlns:a16="http://schemas.microsoft.com/office/drawing/2014/main" id="{6B82F655-FB2A-48C9-A4F5-51DFB17EEB86}"/>
                </a:ext>
              </a:extLst>
            </p:cNvPr>
            <p:cNvSpPr/>
            <p:nvPr/>
          </p:nvSpPr>
          <p:spPr>
            <a:xfrm>
              <a:off x="636138" y="3115845"/>
              <a:ext cx="3724735" cy="1050791"/>
            </a:xfrm>
            <a:custGeom>
              <a:avLst/>
              <a:gdLst>
                <a:gd name="f0" fmla="val 10800000"/>
                <a:gd name="f1" fmla="val 5400000"/>
                <a:gd name="f2" fmla="val 180"/>
                <a:gd name="f3" fmla="val w"/>
                <a:gd name="f4" fmla="val h"/>
                <a:gd name="f5" fmla="val 0"/>
                <a:gd name="f6" fmla="val 3724735"/>
                <a:gd name="f7" fmla="val 1050796"/>
                <a:gd name="f8" fmla="+- 0 0 -90"/>
                <a:gd name="f9" fmla="*/ f3 1 3724735"/>
                <a:gd name="f10" fmla="*/ f4 1 1050796"/>
                <a:gd name="f11" fmla="+- f7 0 f5"/>
                <a:gd name="f12" fmla="+- f6 0 f5"/>
                <a:gd name="f13" fmla="*/ f8 f0 1"/>
                <a:gd name="f14" fmla="*/ f12 1 3724735"/>
                <a:gd name="f15" fmla="*/ f11 1 1050796"/>
                <a:gd name="f16" fmla="*/ 0 f12 1"/>
                <a:gd name="f17" fmla="*/ 0 f11 1"/>
                <a:gd name="f18" fmla="*/ 3724735 f12 1"/>
                <a:gd name="f19" fmla="*/ 1050796 f11 1"/>
                <a:gd name="f20" fmla="*/ f13 1 f2"/>
                <a:gd name="f21" fmla="*/ f16 1 3724735"/>
                <a:gd name="f22" fmla="*/ f17 1 1050796"/>
                <a:gd name="f23" fmla="*/ f18 1 3724735"/>
                <a:gd name="f24" fmla="*/ f19 1 105079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3724735" h="1050796">
                  <a:moveTo>
                    <a:pt x="f5" y="f5"/>
                  </a:moveTo>
                  <a:lnTo>
                    <a:pt x="f6" y="f5"/>
                  </a:lnTo>
                  <a:lnTo>
                    <a:pt x="f6" y="f7"/>
                  </a:lnTo>
                  <a:lnTo>
                    <a:pt x="f5" y="f7"/>
                  </a:lnTo>
                  <a:lnTo>
                    <a:pt x="f5" y="f5"/>
                  </a:lnTo>
                  <a:close/>
                </a:path>
              </a:pathLst>
            </a:custGeom>
            <a:solidFill>
              <a:srgbClr val="369C64"/>
            </a:solidFill>
            <a:ln cap="flat">
              <a:noFill/>
              <a:prstDash val="solid"/>
            </a:ln>
          </p:spPr>
          <p:txBody>
            <a:bodyPr vert="horz" wrap="square" lIns="68580" tIns="68580" rIns="68580" bIns="68580" anchor="ctr" anchorCtr="0" compatLnSpc="1">
              <a:noAutofit/>
            </a:bodyPr>
            <a:lstStyle/>
            <a:p>
              <a:pPr marL="0" marR="0" lvl="0" indent="0" algn="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1" u="none" strike="noStrike" kern="1200" cap="none" spc="0" baseline="0">
                  <a:solidFill>
                    <a:srgbClr val="0D0D0D"/>
                  </a:solidFill>
                  <a:uFillTx/>
                  <a:latin typeface="Lato" pitchFamily="34"/>
                  <a:ea typeface="Lato" pitchFamily="34"/>
                  <a:cs typeface="Lato" pitchFamily="34"/>
                </a:rPr>
                <a:t>There are five theories associated with leadership accompanied by traits and skills. </a:t>
              </a:r>
            </a:p>
          </p:txBody>
        </p:sp>
        <p:sp>
          <p:nvSpPr>
            <p:cNvPr id="10" name="Freeform: Shape 11">
              <a:extLst>
                <a:ext uri="{FF2B5EF4-FFF2-40B4-BE49-F238E27FC236}">
                  <a16:creationId xmlns:a16="http://schemas.microsoft.com/office/drawing/2014/main" id="{BE124F3F-D535-4960-A21C-B623ACCA177A}"/>
                </a:ext>
              </a:extLst>
            </p:cNvPr>
            <p:cNvSpPr/>
            <p:nvPr/>
          </p:nvSpPr>
          <p:spPr>
            <a:xfrm>
              <a:off x="7491404" y="2771482"/>
              <a:ext cx="1419212" cy="1438826"/>
            </a:xfrm>
            <a:custGeom>
              <a:avLst/>
              <a:gdLst>
                <a:gd name="f0" fmla="val 10800000"/>
                <a:gd name="f1" fmla="val 5400000"/>
                <a:gd name="f2" fmla="val 180"/>
                <a:gd name="f3" fmla="val w"/>
                <a:gd name="f4" fmla="val h"/>
                <a:gd name="f5" fmla="val 0"/>
                <a:gd name="f6" fmla="val 1438823"/>
                <a:gd name="f7" fmla="val 1419209"/>
                <a:gd name="f8" fmla="val 719411"/>
                <a:gd name="f9" fmla="val 349965"/>
                <a:gd name="f10" fmla="val 1069244"/>
                <a:gd name="f11" fmla="+- 0 0 -90"/>
                <a:gd name="f12" fmla="*/ f3 1 1438823"/>
                <a:gd name="f13" fmla="*/ f4 1 1419209"/>
                <a:gd name="f14" fmla="+- f7 0 f5"/>
                <a:gd name="f15" fmla="+- f6 0 f5"/>
                <a:gd name="f16" fmla="*/ f11 f0 1"/>
                <a:gd name="f17" fmla="*/ f15 1 1438823"/>
                <a:gd name="f18" fmla="*/ f14 1 1419209"/>
                <a:gd name="f19" fmla="*/ 0 f15 1"/>
                <a:gd name="f20" fmla="*/ 709605 f14 1"/>
                <a:gd name="f21" fmla="*/ 354802 f15 1"/>
                <a:gd name="f22" fmla="*/ 0 f14 1"/>
                <a:gd name="f23" fmla="*/ 1084021 f15 1"/>
                <a:gd name="f24" fmla="*/ 1438823 f15 1"/>
                <a:gd name="f25" fmla="*/ 1419209 f14 1"/>
                <a:gd name="f26" fmla="*/ f16 1 f2"/>
                <a:gd name="f27" fmla="*/ f19 1 1438823"/>
                <a:gd name="f28" fmla="*/ f20 1 1419209"/>
                <a:gd name="f29" fmla="*/ f21 1 1438823"/>
                <a:gd name="f30" fmla="*/ f22 1 1419209"/>
                <a:gd name="f31" fmla="*/ f23 1 1438823"/>
                <a:gd name="f32" fmla="*/ f24 1 1438823"/>
                <a:gd name="f33" fmla="*/ f25 1 1419209"/>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7"/>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2 1"/>
                <a:gd name="f56" fmla="*/ f45 f13 1"/>
              </a:gdLst>
              <a:ahLst/>
              <a:cxnLst>
                <a:cxn ang="3cd4">
                  <a:pos x="hc" y="t"/>
                </a:cxn>
                <a:cxn ang="0">
                  <a:pos x="r" y="vc"/>
                </a:cxn>
                <a:cxn ang="cd4">
                  <a:pos x="hc" y="b"/>
                </a:cxn>
                <a:cxn ang="cd2">
                  <a:pos x="l" y="vc"/>
                </a:cxn>
                <a:cxn ang="f38">
                  <a:pos x="f50" y="f51"/>
                </a:cxn>
                <a:cxn ang="f38">
                  <a:pos x="f52" y="f53"/>
                </a:cxn>
                <a:cxn ang="f38">
                  <a:pos x="f54" y="f53"/>
                </a:cxn>
                <a:cxn ang="f38">
                  <a:pos x="f55" y="f51"/>
                </a:cxn>
                <a:cxn ang="f38">
                  <a:pos x="f54" y="f56"/>
                </a:cxn>
                <a:cxn ang="f38">
                  <a:pos x="f52" y="f56"/>
                </a:cxn>
                <a:cxn ang="f38">
                  <a:pos x="f50" y="f51"/>
                </a:cxn>
              </a:cxnLst>
              <a:rect l="f46" t="f49" r="f47" b="f48"/>
              <a:pathLst>
                <a:path w="1438823" h="1419209">
                  <a:moveTo>
                    <a:pt x="f8" y="f5"/>
                  </a:moveTo>
                  <a:lnTo>
                    <a:pt x="f6" y="f9"/>
                  </a:lnTo>
                  <a:lnTo>
                    <a:pt x="f6" y="f10"/>
                  </a:lnTo>
                  <a:lnTo>
                    <a:pt x="f8" y="f7"/>
                  </a:lnTo>
                  <a:lnTo>
                    <a:pt x="f5" y="f10"/>
                  </a:lnTo>
                  <a:lnTo>
                    <a:pt x="f5" y="f9"/>
                  </a:lnTo>
                  <a:lnTo>
                    <a:pt x="f8" y="f5"/>
                  </a:lnTo>
                  <a:close/>
                </a:path>
              </a:pathLst>
            </a:custGeom>
            <a:solidFill>
              <a:srgbClr val="4472C4">
                <a:alpha val="0"/>
              </a:srgbClr>
            </a:solidFill>
            <a:ln w="12701" cap="flat">
              <a:solidFill>
                <a:srgbClr val="FFFFFF">
                  <a:alpha val="0"/>
                </a:srgbClr>
              </a:solidFill>
              <a:prstDash val="solid"/>
              <a:miter/>
            </a:ln>
          </p:spPr>
          <p:txBody>
            <a:bodyPr vert="horz" wrap="square" lIns="234918" tIns="238164" rIns="234918" bIns="238164" anchor="ctr" anchorCtr="1" compatLnSpc="1">
              <a:noAutofit/>
            </a:bodyPr>
            <a:lstStyle/>
            <a:p>
              <a:pPr marL="0" marR="0" lvl="0" indent="0" algn="ctr" defTabSz="1600200" rtl="0" fontAlgn="auto" hangingPunct="1">
                <a:lnSpc>
                  <a:spcPct val="90000"/>
                </a:lnSpc>
                <a:spcBef>
                  <a:spcPts val="0"/>
                </a:spcBef>
                <a:spcAft>
                  <a:spcPts val="1500"/>
                </a:spcAft>
                <a:buNone/>
                <a:tabLst/>
                <a:defRPr sz="1800" b="0" i="0" u="none" strike="noStrike" kern="0" cap="none" spc="0" baseline="0">
                  <a:solidFill>
                    <a:srgbClr val="000000"/>
                  </a:solidFill>
                  <a:uFillTx/>
                </a:defRPr>
              </a:pPr>
              <a:endParaRPr lang="en-GB" sz="3600" b="0" i="0" u="none" strike="noStrike" kern="1200" cap="none" spc="0" baseline="0">
                <a:solidFill>
                  <a:srgbClr val="FFFFFF"/>
                </a:solidFill>
                <a:uFillTx/>
                <a:latin typeface="Calibri"/>
              </a:endParaRPr>
            </a:p>
          </p:txBody>
        </p:sp>
        <p:sp>
          <p:nvSpPr>
            <p:cNvPr id="11" name="Freeform: Shape 12">
              <a:extLst>
                <a:ext uri="{FF2B5EF4-FFF2-40B4-BE49-F238E27FC236}">
                  <a16:creationId xmlns:a16="http://schemas.microsoft.com/office/drawing/2014/main" id="{08B83893-6849-490F-AEC3-A705D969ACE9}"/>
                </a:ext>
              </a:extLst>
            </p:cNvPr>
            <p:cNvSpPr/>
            <p:nvPr/>
          </p:nvSpPr>
          <p:spPr>
            <a:xfrm>
              <a:off x="4112559" y="4291014"/>
              <a:ext cx="1978578" cy="1525182"/>
            </a:xfrm>
            <a:custGeom>
              <a:avLst/>
              <a:gdLst>
                <a:gd name="f0" fmla="val 10800000"/>
                <a:gd name="f1" fmla="val 5400000"/>
                <a:gd name="f2" fmla="val 180"/>
                <a:gd name="f3" fmla="val w"/>
                <a:gd name="f4" fmla="val h"/>
                <a:gd name="f5" fmla="val 0"/>
                <a:gd name="f6" fmla="val 1525182"/>
                <a:gd name="f7" fmla="val 1978577"/>
                <a:gd name="f8" fmla="val 762591"/>
                <a:gd name="f9" fmla="val 1"/>
                <a:gd name="f10" fmla="val 494645"/>
                <a:gd name="f11" fmla="val 1483933"/>
                <a:gd name="f12" fmla="val 1978576"/>
                <a:gd name="f13" fmla="+- 0 0 -90"/>
                <a:gd name="f14" fmla="*/ f3 1 1525182"/>
                <a:gd name="f15" fmla="*/ f4 1 1978577"/>
                <a:gd name="f16" fmla="+- f7 0 f5"/>
                <a:gd name="f17" fmla="+- f6 0 f5"/>
                <a:gd name="f18" fmla="*/ f13 f0 1"/>
                <a:gd name="f19" fmla="*/ f17 1 1525182"/>
                <a:gd name="f20" fmla="*/ f16 1 1978577"/>
                <a:gd name="f21" fmla="*/ 0 f17 1"/>
                <a:gd name="f22" fmla="*/ 989289 f16 1"/>
                <a:gd name="f23" fmla="*/ 381296 f17 1"/>
                <a:gd name="f24" fmla="*/ 0 f16 1"/>
                <a:gd name="f25" fmla="*/ 1143887 f17 1"/>
                <a:gd name="f26" fmla="*/ 1525182 f17 1"/>
                <a:gd name="f27" fmla="*/ 1978577 f16 1"/>
                <a:gd name="f28" fmla="*/ f18 1 f2"/>
                <a:gd name="f29" fmla="*/ f21 1 1525182"/>
                <a:gd name="f30" fmla="*/ f22 1 1978577"/>
                <a:gd name="f31" fmla="*/ f23 1 1525182"/>
                <a:gd name="f32" fmla="*/ f24 1 1978577"/>
                <a:gd name="f33" fmla="*/ f25 1 1525182"/>
                <a:gd name="f34" fmla="*/ f26 1 1525182"/>
                <a:gd name="f35" fmla="*/ f27 1 1978577"/>
                <a:gd name="f36" fmla="*/ f5 1 f19"/>
                <a:gd name="f37" fmla="*/ f6 1 f19"/>
                <a:gd name="f38" fmla="*/ f5 1 f20"/>
                <a:gd name="f39" fmla="*/ f7 1 f20"/>
                <a:gd name="f40" fmla="+- f28 0 f1"/>
                <a:gd name="f41" fmla="*/ f29 1 f19"/>
                <a:gd name="f42" fmla="*/ f30 1 f20"/>
                <a:gd name="f43" fmla="*/ f31 1 f19"/>
                <a:gd name="f44" fmla="*/ f32 1 f20"/>
                <a:gd name="f45" fmla="*/ f33 1 f19"/>
                <a:gd name="f46" fmla="*/ f34 1 f19"/>
                <a:gd name="f47" fmla="*/ f35 1 f20"/>
                <a:gd name="f48" fmla="*/ f36 f14 1"/>
                <a:gd name="f49" fmla="*/ f37 f14 1"/>
                <a:gd name="f50" fmla="*/ f39 f15 1"/>
                <a:gd name="f51" fmla="*/ f38 f15 1"/>
                <a:gd name="f52" fmla="*/ f41 f14 1"/>
                <a:gd name="f53" fmla="*/ f42 f15 1"/>
                <a:gd name="f54" fmla="*/ f43 f14 1"/>
                <a:gd name="f55" fmla="*/ f44 f15 1"/>
                <a:gd name="f56" fmla="*/ f45 f14 1"/>
                <a:gd name="f57" fmla="*/ f46 f14 1"/>
                <a:gd name="f58" fmla="*/ f47 f15 1"/>
              </a:gdLst>
              <a:ahLst/>
              <a:cxnLst>
                <a:cxn ang="3cd4">
                  <a:pos x="hc" y="t"/>
                </a:cxn>
                <a:cxn ang="0">
                  <a:pos x="r" y="vc"/>
                </a:cxn>
                <a:cxn ang="cd4">
                  <a:pos x="hc" y="b"/>
                </a:cxn>
                <a:cxn ang="cd2">
                  <a:pos x="l" y="vc"/>
                </a:cxn>
                <a:cxn ang="f40">
                  <a:pos x="f52" y="f53"/>
                </a:cxn>
                <a:cxn ang="f40">
                  <a:pos x="f54" y="f55"/>
                </a:cxn>
                <a:cxn ang="f40">
                  <a:pos x="f56" y="f55"/>
                </a:cxn>
                <a:cxn ang="f40">
                  <a:pos x="f57" y="f53"/>
                </a:cxn>
                <a:cxn ang="f40">
                  <a:pos x="f56" y="f58"/>
                </a:cxn>
                <a:cxn ang="f40">
                  <a:pos x="f54" y="f58"/>
                </a:cxn>
                <a:cxn ang="f40">
                  <a:pos x="f52" y="f53"/>
                </a:cxn>
              </a:cxnLst>
              <a:rect l="f48" t="f51" r="f49" b="f50"/>
              <a:pathLst>
                <a:path w="1525182" h="1978577">
                  <a:moveTo>
                    <a:pt x="f8" y="f9"/>
                  </a:moveTo>
                  <a:lnTo>
                    <a:pt x="f6" y="f10"/>
                  </a:lnTo>
                  <a:lnTo>
                    <a:pt x="f6" y="f11"/>
                  </a:lnTo>
                  <a:lnTo>
                    <a:pt x="f8" y="f12"/>
                  </a:lnTo>
                  <a:lnTo>
                    <a:pt x="f5" y="f11"/>
                  </a:lnTo>
                  <a:lnTo>
                    <a:pt x="f5" y="f10"/>
                  </a:lnTo>
                  <a:lnTo>
                    <a:pt x="f8" y="f9"/>
                  </a:lnTo>
                  <a:close/>
                </a:path>
              </a:pathLst>
            </a:custGeom>
            <a:solidFill>
              <a:srgbClr val="548235"/>
            </a:solidFill>
            <a:ln w="12701" cap="flat">
              <a:solidFill>
                <a:srgbClr val="00B0F0"/>
              </a:solidFill>
              <a:prstDash val="solid"/>
              <a:miter/>
            </a:ln>
          </p:spPr>
          <p:txBody>
            <a:bodyPr vert="horz" wrap="square" lIns="390723" tIns="315157" rIns="390723" bIns="315157"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Behavioural theories</a:t>
              </a:r>
            </a:p>
          </p:txBody>
        </p:sp>
        <p:sp>
          <p:nvSpPr>
            <p:cNvPr id="12" name="Freeform: Shape 13">
              <a:extLst>
                <a:ext uri="{FF2B5EF4-FFF2-40B4-BE49-F238E27FC236}">
                  <a16:creationId xmlns:a16="http://schemas.microsoft.com/office/drawing/2014/main" id="{A986D937-0F07-4714-B884-E90261AE6BAE}"/>
                </a:ext>
              </a:extLst>
            </p:cNvPr>
            <p:cNvSpPr/>
            <p:nvPr/>
          </p:nvSpPr>
          <p:spPr>
            <a:xfrm>
              <a:off x="8684770" y="4597338"/>
              <a:ext cx="2797634" cy="969958"/>
            </a:xfrm>
            <a:custGeom>
              <a:avLst/>
              <a:gdLst>
                <a:gd name="f0" fmla="val 10800000"/>
                <a:gd name="f1" fmla="val 5400000"/>
                <a:gd name="f2" fmla="val 180"/>
                <a:gd name="f3" fmla="val w"/>
                <a:gd name="f4" fmla="val h"/>
                <a:gd name="f5" fmla="val 0"/>
                <a:gd name="f6" fmla="val 2797636"/>
                <a:gd name="f7" fmla="val 969956"/>
                <a:gd name="f8" fmla="+- 0 0 -90"/>
                <a:gd name="f9" fmla="*/ f3 1 2797636"/>
                <a:gd name="f10" fmla="*/ f4 1 969956"/>
                <a:gd name="f11" fmla="+- f7 0 f5"/>
                <a:gd name="f12" fmla="+- f6 0 f5"/>
                <a:gd name="f13" fmla="*/ f8 f0 1"/>
                <a:gd name="f14" fmla="*/ f12 1 2797636"/>
                <a:gd name="f15" fmla="*/ f11 1 969956"/>
                <a:gd name="f16" fmla="*/ 0 f12 1"/>
                <a:gd name="f17" fmla="*/ 0 f11 1"/>
                <a:gd name="f18" fmla="*/ 2797636 f12 1"/>
                <a:gd name="f19" fmla="*/ 969956 f11 1"/>
                <a:gd name="f20" fmla="*/ f13 1 f2"/>
                <a:gd name="f21" fmla="*/ f16 1 2797636"/>
                <a:gd name="f22" fmla="*/ f17 1 969956"/>
                <a:gd name="f23" fmla="*/ f18 1 2797636"/>
                <a:gd name="f24" fmla="*/ f19 1 969956"/>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797636" h="969956">
                  <a:moveTo>
                    <a:pt x="f5" y="f5"/>
                  </a:moveTo>
                  <a:lnTo>
                    <a:pt x="f6" y="f5"/>
                  </a:lnTo>
                  <a:lnTo>
                    <a:pt x="f6" y="f7"/>
                  </a:lnTo>
                  <a:lnTo>
                    <a:pt x="f5" y="f7"/>
                  </a:lnTo>
                  <a:lnTo>
                    <a:pt x="f5" y="f5"/>
                  </a:lnTo>
                  <a:close/>
                </a:path>
              </a:pathLst>
            </a:custGeom>
            <a:solidFill>
              <a:srgbClr val="FF0000">
                <a:alpha val="90000"/>
              </a:srgbClr>
            </a:solidFill>
            <a:ln cap="flat">
              <a:noFill/>
              <a:prstDash val="solid"/>
            </a:ln>
          </p:spPr>
          <p:txBody>
            <a:bodyPr vert="horz" wrap="square" lIns="68580" tIns="68580" rIns="68580" bIns="68580"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Lato" pitchFamily="34"/>
                  <a:ea typeface="Lato" pitchFamily="34"/>
                  <a:cs typeface="Lato" pitchFamily="34"/>
                </a:rPr>
                <a:t>Leaders are defined by the traits they poses</a:t>
              </a:r>
              <a:endParaRPr lang="en-GB" sz="1200" b="0" i="0" u="none" strike="noStrike" kern="1200" cap="none" spc="0" baseline="0">
                <a:solidFill>
                  <a:srgbClr val="000000"/>
                </a:solidFill>
                <a:uFillTx/>
                <a:latin typeface="Calibri"/>
              </a:endParaRPr>
            </a:p>
          </p:txBody>
        </p:sp>
        <p:sp>
          <p:nvSpPr>
            <p:cNvPr id="13" name="Freeform: Shape 14">
              <a:extLst>
                <a:ext uri="{FF2B5EF4-FFF2-40B4-BE49-F238E27FC236}">
                  <a16:creationId xmlns:a16="http://schemas.microsoft.com/office/drawing/2014/main" id="{A858DA74-35E9-4BA0-B24D-7F55D281CAB2}"/>
                </a:ext>
              </a:extLst>
            </p:cNvPr>
            <p:cNvSpPr/>
            <p:nvPr/>
          </p:nvSpPr>
          <p:spPr>
            <a:xfrm>
              <a:off x="6267480" y="4219443"/>
              <a:ext cx="1933325" cy="1630814"/>
            </a:xfrm>
            <a:custGeom>
              <a:avLst/>
              <a:gdLst>
                <a:gd name="f0" fmla="val 10800000"/>
                <a:gd name="f1" fmla="val 5400000"/>
                <a:gd name="f2" fmla="val 180"/>
                <a:gd name="f3" fmla="val w"/>
                <a:gd name="f4" fmla="val h"/>
                <a:gd name="f5" fmla="val 0"/>
                <a:gd name="f6" fmla="val 1630811"/>
                <a:gd name="f7" fmla="val 1933329"/>
                <a:gd name="f8" fmla="val 815405"/>
                <a:gd name="f9" fmla="val 1"/>
                <a:gd name="f10" fmla="val 483333"/>
                <a:gd name="f11" fmla="val 1449996"/>
                <a:gd name="f12" fmla="val 1933328"/>
                <a:gd name="f13" fmla="+- 0 0 -90"/>
                <a:gd name="f14" fmla="*/ f3 1 1630811"/>
                <a:gd name="f15" fmla="*/ f4 1 1933329"/>
                <a:gd name="f16" fmla="+- f7 0 f5"/>
                <a:gd name="f17" fmla="+- f6 0 f5"/>
                <a:gd name="f18" fmla="*/ f13 f0 1"/>
                <a:gd name="f19" fmla="*/ f17 1 1630811"/>
                <a:gd name="f20" fmla="*/ f16 1 1933329"/>
                <a:gd name="f21" fmla="*/ 0 f17 1"/>
                <a:gd name="f22" fmla="*/ 966665 f16 1"/>
                <a:gd name="f23" fmla="*/ 407703 f17 1"/>
                <a:gd name="f24" fmla="*/ 0 f16 1"/>
                <a:gd name="f25" fmla="*/ 1223108 f17 1"/>
                <a:gd name="f26" fmla="*/ 1630811 f17 1"/>
                <a:gd name="f27" fmla="*/ 1933329 f16 1"/>
                <a:gd name="f28" fmla="*/ f18 1 f2"/>
                <a:gd name="f29" fmla="*/ f21 1 1630811"/>
                <a:gd name="f30" fmla="*/ f22 1 1933329"/>
                <a:gd name="f31" fmla="*/ f23 1 1630811"/>
                <a:gd name="f32" fmla="*/ f24 1 1933329"/>
                <a:gd name="f33" fmla="*/ f25 1 1630811"/>
                <a:gd name="f34" fmla="*/ f26 1 1630811"/>
                <a:gd name="f35" fmla="*/ f27 1 1933329"/>
                <a:gd name="f36" fmla="*/ f5 1 f19"/>
                <a:gd name="f37" fmla="*/ f6 1 f19"/>
                <a:gd name="f38" fmla="*/ f5 1 f20"/>
                <a:gd name="f39" fmla="*/ f7 1 f20"/>
                <a:gd name="f40" fmla="+- f28 0 f1"/>
                <a:gd name="f41" fmla="*/ f29 1 f19"/>
                <a:gd name="f42" fmla="*/ f30 1 f20"/>
                <a:gd name="f43" fmla="*/ f31 1 f19"/>
                <a:gd name="f44" fmla="*/ f32 1 f20"/>
                <a:gd name="f45" fmla="*/ f33 1 f19"/>
                <a:gd name="f46" fmla="*/ f34 1 f19"/>
                <a:gd name="f47" fmla="*/ f35 1 f20"/>
                <a:gd name="f48" fmla="*/ f36 f14 1"/>
                <a:gd name="f49" fmla="*/ f37 f14 1"/>
                <a:gd name="f50" fmla="*/ f39 f15 1"/>
                <a:gd name="f51" fmla="*/ f38 f15 1"/>
                <a:gd name="f52" fmla="*/ f41 f14 1"/>
                <a:gd name="f53" fmla="*/ f42 f15 1"/>
                <a:gd name="f54" fmla="*/ f43 f14 1"/>
                <a:gd name="f55" fmla="*/ f44 f15 1"/>
                <a:gd name="f56" fmla="*/ f45 f14 1"/>
                <a:gd name="f57" fmla="*/ f46 f14 1"/>
                <a:gd name="f58" fmla="*/ f47 f15 1"/>
              </a:gdLst>
              <a:ahLst/>
              <a:cxnLst>
                <a:cxn ang="3cd4">
                  <a:pos x="hc" y="t"/>
                </a:cxn>
                <a:cxn ang="0">
                  <a:pos x="r" y="vc"/>
                </a:cxn>
                <a:cxn ang="cd4">
                  <a:pos x="hc" y="b"/>
                </a:cxn>
                <a:cxn ang="cd2">
                  <a:pos x="l" y="vc"/>
                </a:cxn>
                <a:cxn ang="f40">
                  <a:pos x="f52" y="f53"/>
                </a:cxn>
                <a:cxn ang="f40">
                  <a:pos x="f54" y="f55"/>
                </a:cxn>
                <a:cxn ang="f40">
                  <a:pos x="f56" y="f55"/>
                </a:cxn>
                <a:cxn ang="f40">
                  <a:pos x="f57" y="f53"/>
                </a:cxn>
                <a:cxn ang="f40">
                  <a:pos x="f56" y="f58"/>
                </a:cxn>
                <a:cxn ang="f40">
                  <a:pos x="f54" y="f58"/>
                </a:cxn>
                <a:cxn ang="f40">
                  <a:pos x="f52" y="f53"/>
                </a:cxn>
              </a:cxnLst>
              <a:rect l="f48" t="f51" r="f49" b="f50"/>
              <a:pathLst>
                <a:path w="1630811" h="1933329">
                  <a:moveTo>
                    <a:pt x="f8" y="f9"/>
                  </a:moveTo>
                  <a:lnTo>
                    <a:pt x="f6" y="f10"/>
                  </a:lnTo>
                  <a:lnTo>
                    <a:pt x="f6" y="f11"/>
                  </a:lnTo>
                  <a:lnTo>
                    <a:pt x="f8" y="f12"/>
                  </a:lnTo>
                  <a:lnTo>
                    <a:pt x="f5" y="f11"/>
                  </a:lnTo>
                  <a:lnTo>
                    <a:pt x="f5" y="f10"/>
                  </a:lnTo>
                  <a:lnTo>
                    <a:pt x="f8" y="f9"/>
                  </a:lnTo>
                  <a:close/>
                </a:path>
              </a:pathLst>
            </a:custGeom>
            <a:solidFill>
              <a:srgbClr val="4472C4"/>
            </a:solidFill>
            <a:ln w="12701" cap="flat">
              <a:solidFill>
                <a:srgbClr val="FF0000"/>
              </a:solidFill>
              <a:prstDash val="solid"/>
              <a:miter/>
            </a:ln>
          </p:spPr>
          <p:txBody>
            <a:bodyPr vert="horz" wrap="square" lIns="322225" tIns="271805" rIns="322225" bIns="271805" anchor="ctr" anchorCtr="1" compatLnSpc="1">
              <a:noAutofit/>
            </a:bodyPr>
            <a:lstStyle/>
            <a:p>
              <a:pPr marL="0" marR="0" lvl="0" indent="0" algn="ctr"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Lato" pitchFamily="34"/>
                  <a:ea typeface="Lato" pitchFamily="34"/>
                  <a:cs typeface="Lato" pitchFamily="34"/>
                </a:rPr>
                <a:t>Trait Theories </a:t>
              </a:r>
            </a:p>
          </p:txBody>
        </p:sp>
      </p:grpSp>
      <p:sp>
        <p:nvSpPr>
          <p:cNvPr id="14" name="TextBox 19">
            <a:extLst>
              <a:ext uri="{FF2B5EF4-FFF2-40B4-BE49-F238E27FC236}">
                <a16:creationId xmlns:a16="http://schemas.microsoft.com/office/drawing/2014/main" id="{153236F7-4A5C-4317-92F4-9F51344BBF43}"/>
              </a:ext>
            </a:extLst>
          </p:cNvPr>
          <p:cNvSpPr txBox="1"/>
          <p:nvPr/>
        </p:nvSpPr>
        <p:spPr>
          <a:xfrm>
            <a:off x="804864" y="1538029"/>
            <a:ext cx="2843207" cy="1200332"/>
          </a:xfrm>
          <a:prstGeom prst="rect">
            <a:avLst/>
          </a:prstGeom>
          <a:solidFill>
            <a:srgbClr val="FFFFFF">
              <a:alpha val="76000"/>
            </a:srgbClr>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Lato" pitchFamily="34"/>
                <a:ea typeface="Lato" pitchFamily="34"/>
                <a:cs typeface="Lato" pitchFamily="34"/>
              </a:rPr>
              <a:t>A Leader is concerned with the interaction of 3 areas. i. e , Task, Team and Individual.</a:t>
            </a:r>
          </a:p>
        </p:txBody>
      </p:sp>
      <p:sp>
        <p:nvSpPr>
          <p:cNvPr id="15" name="TextBox 20">
            <a:extLst>
              <a:ext uri="{FF2B5EF4-FFF2-40B4-BE49-F238E27FC236}">
                <a16:creationId xmlns:a16="http://schemas.microsoft.com/office/drawing/2014/main" id="{58A56C9E-BB46-416B-9697-A0AA9550AE84}"/>
              </a:ext>
            </a:extLst>
          </p:cNvPr>
          <p:cNvSpPr txBox="1"/>
          <p:nvPr/>
        </p:nvSpPr>
        <p:spPr>
          <a:xfrm>
            <a:off x="795335" y="4471726"/>
            <a:ext cx="2843207" cy="1200332"/>
          </a:xfrm>
          <a:prstGeom prst="rect">
            <a:avLst/>
          </a:prstGeom>
          <a:solidFill>
            <a:srgbClr val="00B0F0">
              <a:alpha val="84000"/>
            </a:srgbClr>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D0D0D"/>
                </a:solidFill>
                <a:uFillTx/>
                <a:latin typeface="Lato" pitchFamily="34"/>
                <a:ea typeface="Lato" pitchFamily="34"/>
                <a:cs typeface="Lato" pitchFamily="34"/>
              </a:rPr>
              <a:t>A Leader’s behaviour and actions, define them, rather than their traits and skills</a:t>
            </a:r>
          </a:p>
        </p:txBody>
      </p:sp>
      <p:sp>
        <p:nvSpPr>
          <p:cNvPr id="16" name="TextBox 21">
            <a:extLst>
              <a:ext uri="{FF2B5EF4-FFF2-40B4-BE49-F238E27FC236}">
                <a16:creationId xmlns:a16="http://schemas.microsoft.com/office/drawing/2014/main" id="{2474866E-F576-4F43-977E-C1B276EB4C9A}"/>
              </a:ext>
            </a:extLst>
          </p:cNvPr>
          <p:cNvSpPr txBox="1"/>
          <p:nvPr/>
        </p:nvSpPr>
        <p:spPr>
          <a:xfrm>
            <a:off x="7827172" y="3196020"/>
            <a:ext cx="3309935" cy="923333"/>
          </a:xfrm>
          <a:prstGeom prst="rect">
            <a:avLst/>
          </a:prstGeom>
          <a:solidFill>
            <a:srgbClr val="FFD966"/>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Lato" pitchFamily="34"/>
                <a:ea typeface="Lato" pitchFamily="34"/>
                <a:cs typeface="Lato" pitchFamily="34"/>
              </a:rPr>
              <a:t>Leaders inspire individuals, develop trust, and encourage creativity and personal growth</a:t>
            </a:r>
          </a:p>
        </p:txBody>
      </p:sp>
      <p:cxnSp>
        <p:nvCxnSpPr>
          <p:cNvPr id="17" name="Straight Connector 23">
            <a:extLst>
              <a:ext uri="{FF2B5EF4-FFF2-40B4-BE49-F238E27FC236}">
                <a16:creationId xmlns:a16="http://schemas.microsoft.com/office/drawing/2014/main" id="{CB754310-4729-4801-971A-4D998C81B806}"/>
              </a:ext>
            </a:extLst>
          </p:cNvPr>
          <p:cNvCxnSpPr/>
          <p:nvPr/>
        </p:nvCxnSpPr>
        <p:spPr>
          <a:xfrm>
            <a:off x="3700457" y="2138187"/>
            <a:ext cx="442918" cy="0"/>
          </a:xfrm>
          <a:prstGeom prst="straightConnector1">
            <a:avLst/>
          </a:prstGeom>
          <a:noFill/>
          <a:ln w="6345" cap="flat">
            <a:solidFill>
              <a:srgbClr val="000000"/>
            </a:solidFill>
            <a:prstDash val="solid"/>
            <a:miter/>
            <a:headEnd type="arrow"/>
          </a:ln>
        </p:spPr>
      </p:cxnSp>
      <p:cxnSp>
        <p:nvCxnSpPr>
          <p:cNvPr id="18" name="Straight Connector 25">
            <a:extLst>
              <a:ext uri="{FF2B5EF4-FFF2-40B4-BE49-F238E27FC236}">
                <a16:creationId xmlns:a16="http://schemas.microsoft.com/office/drawing/2014/main" id="{F6A89043-6F82-4395-A2C7-EC14D63654A5}"/>
              </a:ext>
            </a:extLst>
          </p:cNvPr>
          <p:cNvCxnSpPr/>
          <p:nvPr/>
        </p:nvCxnSpPr>
        <p:spPr>
          <a:xfrm>
            <a:off x="3681410" y="5071884"/>
            <a:ext cx="442918" cy="0"/>
          </a:xfrm>
          <a:prstGeom prst="straightConnector1">
            <a:avLst/>
          </a:prstGeom>
          <a:noFill/>
          <a:ln w="6345" cap="flat">
            <a:solidFill>
              <a:srgbClr val="000000">
                <a:alpha val="99000"/>
              </a:srgbClr>
            </a:solidFill>
            <a:prstDash val="solid"/>
            <a:miter/>
            <a:headEnd type="arrow"/>
          </a:ln>
        </p:spPr>
      </p:cxnSp>
      <p:cxnSp>
        <p:nvCxnSpPr>
          <p:cNvPr id="19" name="Straight Connector 33">
            <a:extLst>
              <a:ext uri="{FF2B5EF4-FFF2-40B4-BE49-F238E27FC236}">
                <a16:creationId xmlns:a16="http://schemas.microsoft.com/office/drawing/2014/main" id="{6AFD6CFB-A518-4315-B7B1-79C4B70A7100}"/>
              </a:ext>
            </a:extLst>
          </p:cNvPr>
          <p:cNvCxnSpPr/>
          <p:nvPr/>
        </p:nvCxnSpPr>
        <p:spPr>
          <a:xfrm>
            <a:off x="8181968" y="2138187"/>
            <a:ext cx="442917" cy="0"/>
          </a:xfrm>
          <a:prstGeom prst="straightConnector1">
            <a:avLst/>
          </a:prstGeom>
          <a:noFill/>
          <a:ln w="6345" cap="flat">
            <a:solidFill>
              <a:srgbClr val="000000"/>
            </a:solidFill>
            <a:prstDash val="solid"/>
            <a:miter/>
            <a:tailEnd type="arrow"/>
          </a:ln>
        </p:spPr>
      </p:cxnSp>
      <p:cxnSp>
        <p:nvCxnSpPr>
          <p:cNvPr id="20" name="Straight Connector 34">
            <a:extLst>
              <a:ext uri="{FF2B5EF4-FFF2-40B4-BE49-F238E27FC236}">
                <a16:creationId xmlns:a16="http://schemas.microsoft.com/office/drawing/2014/main" id="{B9124C73-EE81-4902-B328-326F4A972BEB}"/>
              </a:ext>
            </a:extLst>
          </p:cNvPr>
          <p:cNvCxnSpPr/>
          <p:nvPr/>
        </p:nvCxnSpPr>
        <p:spPr>
          <a:xfrm>
            <a:off x="7443792" y="3662190"/>
            <a:ext cx="326230" cy="0"/>
          </a:xfrm>
          <a:prstGeom prst="straightConnector1">
            <a:avLst/>
          </a:prstGeom>
          <a:noFill/>
          <a:ln w="6345" cap="flat">
            <a:solidFill>
              <a:srgbClr val="0D0D0D"/>
            </a:solidFill>
            <a:prstDash val="solid"/>
            <a:miter/>
            <a:tailEnd type="arrow"/>
          </a:ln>
        </p:spPr>
      </p:cxnSp>
      <p:cxnSp>
        <p:nvCxnSpPr>
          <p:cNvPr id="21" name="Straight Connector 36">
            <a:extLst>
              <a:ext uri="{FF2B5EF4-FFF2-40B4-BE49-F238E27FC236}">
                <a16:creationId xmlns:a16="http://schemas.microsoft.com/office/drawing/2014/main" id="{4459CAA6-4A5D-47C4-A608-50836B7B564C}"/>
              </a:ext>
            </a:extLst>
          </p:cNvPr>
          <p:cNvCxnSpPr/>
          <p:nvPr/>
        </p:nvCxnSpPr>
        <p:spPr>
          <a:xfrm>
            <a:off x="8201015" y="5071884"/>
            <a:ext cx="442917" cy="0"/>
          </a:xfrm>
          <a:prstGeom prst="straightConnector1">
            <a:avLst/>
          </a:prstGeom>
          <a:noFill/>
          <a:ln w="6345" cap="flat">
            <a:solidFill>
              <a:srgbClr val="FF0000"/>
            </a:solidFill>
            <a:prstDash val="solid"/>
            <a:miter/>
            <a:tailEnd type="arrow"/>
          </a:ln>
        </p:spPr>
      </p:cxnSp>
      <p:pic>
        <p:nvPicPr>
          <p:cNvPr id="22" name="Picture 37">
            <a:extLst>
              <a:ext uri="{FF2B5EF4-FFF2-40B4-BE49-F238E27FC236}">
                <a16:creationId xmlns:a16="http://schemas.microsoft.com/office/drawing/2014/main" id="{CB8DDABF-BFE0-4915-A2EC-B0AD9BFBACD6}"/>
              </a:ext>
            </a:extLst>
          </p:cNvPr>
          <p:cNvPicPr>
            <a:picLocks noChangeAspect="1"/>
          </p:cNvPicPr>
          <p:nvPr/>
        </p:nvPicPr>
        <p:blipFill>
          <a:blip r:embed="rId3"/>
          <a:stretch>
            <a:fillRect/>
          </a:stretch>
        </p:blipFill>
        <p:spPr>
          <a:xfrm>
            <a:off x="9434514" y="42867"/>
            <a:ext cx="2657474" cy="904871"/>
          </a:xfrm>
          <a:prstGeom prst="rect">
            <a:avLst/>
          </a:prstGeom>
          <a:noFill/>
          <a:ln cap="flat">
            <a:noFill/>
          </a:ln>
        </p:spPr>
      </p:pic>
      <p:sp>
        <p:nvSpPr>
          <p:cNvPr id="23" name="Title 1">
            <a:extLst>
              <a:ext uri="{FF2B5EF4-FFF2-40B4-BE49-F238E27FC236}">
                <a16:creationId xmlns:a16="http://schemas.microsoft.com/office/drawing/2014/main" id="{FB60335E-B740-439C-9FF9-13ABE18A95FF}"/>
              </a:ext>
            </a:extLst>
          </p:cNvPr>
          <p:cNvSpPr txBox="1">
            <a:spLocks noGrp="1"/>
          </p:cNvSpPr>
          <p:nvPr>
            <p:ph type="title"/>
          </p:nvPr>
        </p:nvSpPr>
        <p:spPr>
          <a:xfrm>
            <a:off x="838203" y="365129"/>
            <a:ext cx="8920164" cy="1325559"/>
          </a:xfrm>
        </p:spPr>
        <p:txBody>
          <a:bodyPr/>
          <a:lstStyle/>
          <a:p>
            <a:pPr lvl="0"/>
            <a:r>
              <a:rPr lang="en-GB" sz="4000">
                <a:latin typeface="Lato" pitchFamily="34"/>
                <a:ea typeface="Lato" pitchFamily="34"/>
                <a:cs typeface="Lato" pitchFamily="34"/>
              </a:rPr>
              <a:t>LEADERSHIP THEORIES . M.A</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B266DAA8-C243-4803-A388-9D43E7C2FB1A}"/>
              </a:ext>
            </a:extLst>
          </p:cNvPr>
          <p:cNvSpPr/>
          <p:nvPr/>
        </p:nvSpPr>
        <p:spPr>
          <a:xfrm>
            <a:off x="-114300" y="12170"/>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Diagram 11">
            <a:extLst>
              <a:ext uri="{FF2B5EF4-FFF2-40B4-BE49-F238E27FC236}">
                <a16:creationId xmlns:a16="http://schemas.microsoft.com/office/drawing/2014/main" id="{C47F3345-18D7-4565-AB4B-DA7AB8F7C1BF}"/>
              </a:ext>
            </a:extLst>
          </p:cNvPr>
          <p:cNvSpPr/>
          <p:nvPr/>
        </p:nvSpPr>
        <p:spPr>
          <a:xfrm>
            <a:off x="8619957" y="1085850"/>
            <a:ext cx="2890482" cy="3190167"/>
          </a:xfrm>
          <a:custGeom>
            <a:avLst/>
            <a:gdLst>
              <a:gd name="f0" fmla="val 10800000"/>
              <a:gd name="f1" fmla="val 5400000"/>
              <a:gd name="f2" fmla="val 180"/>
              <a:gd name="f3" fmla="val w"/>
              <a:gd name="f4" fmla="val h"/>
              <a:gd name="f5" fmla="val 0"/>
              <a:gd name="f6" fmla="val 2890478"/>
              <a:gd name="f7" fmla="val 3190165"/>
              <a:gd name="f8" fmla="val 1595083"/>
              <a:gd name="f9" fmla="val 714143"/>
              <a:gd name="f10" fmla="val 647056"/>
              <a:gd name="f11" fmla="val 1445239"/>
              <a:gd name="f12" fmla="val 2243422"/>
              <a:gd name="f13" fmla="val 2476023"/>
              <a:gd name="f14" fmla="val 3190166"/>
              <a:gd name="f15" fmla="+- 0 0 -90"/>
              <a:gd name="f16" fmla="*/ f3 1 2890478"/>
              <a:gd name="f17" fmla="*/ f4 1 3190165"/>
              <a:gd name="f18" fmla="+- f7 0 f5"/>
              <a:gd name="f19" fmla="+- f6 0 f5"/>
              <a:gd name="f20" fmla="*/ f15 f0 1"/>
              <a:gd name="f21" fmla="*/ f19 1 2890478"/>
              <a:gd name="f22" fmla="*/ f18 1 3190165"/>
              <a:gd name="f23" fmla="*/ 0 f19 1"/>
              <a:gd name="f24" fmla="*/ 1595083 f18 1"/>
              <a:gd name="f25" fmla="*/ 1445239 f19 1"/>
              <a:gd name="f26" fmla="*/ 0 f18 1"/>
              <a:gd name="f27" fmla="*/ 2890478 f19 1"/>
              <a:gd name="f28" fmla="*/ 3190166 f18 1"/>
              <a:gd name="f29" fmla="*/ f20 1 f2"/>
              <a:gd name="f30" fmla="*/ f23 1 2890478"/>
              <a:gd name="f31" fmla="*/ f24 1 3190165"/>
              <a:gd name="f32" fmla="*/ f25 1 2890478"/>
              <a:gd name="f33" fmla="*/ f26 1 3190165"/>
              <a:gd name="f34" fmla="*/ f27 1 2890478"/>
              <a:gd name="f35" fmla="*/ f28 1 3190165"/>
              <a:gd name="f36" fmla="*/ f5 1 f21"/>
              <a:gd name="f37" fmla="*/ f6 1 f21"/>
              <a:gd name="f38" fmla="*/ f5 1 f22"/>
              <a:gd name="f39" fmla="*/ f7 1 f22"/>
              <a:gd name="f40" fmla="+- f29 0 f1"/>
              <a:gd name="f41" fmla="*/ f30 1 f21"/>
              <a:gd name="f42" fmla="*/ f31 1 f22"/>
              <a:gd name="f43" fmla="*/ f32 1 f21"/>
              <a:gd name="f44" fmla="*/ f33 1 f22"/>
              <a:gd name="f45" fmla="*/ f34 1 f21"/>
              <a:gd name="f46" fmla="*/ f35 1 f22"/>
              <a:gd name="f47" fmla="*/ f36 f16 1"/>
              <a:gd name="f48" fmla="*/ f37 f16 1"/>
              <a:gd name="f49" fmla="*/ f39 f17 1"/>
              <a:gd name="f50" fmla="*/ f38 f17 1"/>
              <a:gd name="f51" fmla="*/ f41 f16 1"/>
              <a:gd name="f52" fmla="*/ f42 f17 1"/>
              <a:gd name="f53" fmla="*/ f43 f16 1"/>
              <a:gd name="f54" fmla="*/ f44 f17 1"/>
              <a:gd name="f55" fmla="*/ f45 f16 1"/>
              <a:gd name="f56" fmla="*/ f46 f17 1"/>
            </a:gdLst>
            <a:ahLst/>
            <a:cxnLst>
              <a:cxn ang="3cd4">
                <a:pos x="hc" y="t"/>
              </a:cxn>
              <a:cxn ang="0">
                <a:pos x="r" y="vc"/>
              </a:cxn>
              <a:cxn ang="cd4">
                <a:pos x="hc" y="b"/>
              </a:cxn>
              <a:cxn ang="cd2">
                <a:pos x="l" y="vc"/>
              </a:cxn>
              <a:cxn ang="f40">
                <a:pos x="f51" y="f52"/>
              </a:cxn>
              <a:cxn ang="f40">
                <a:pos x="f53" y="f54"/>
              </a:cxn>
              <a:cxn ang="f40">
                <a:pos x="f55" y="f52"/>
              </a:cxn>
              <a:cxn ang="f40">
                <a:pos x="f53" y="f56"/>
              </a:cxn>
              <a:cxn ang="f40">
                <a:pos x="f51" y="f52"/>
              </a:cxn>
            </a:cxnLst>
            <a:rect l="f47" t="f50" r="f48" b="f49"/>
            <a:pathLst>
              <a:path w="2890478" h="3190165">
                <a:moveTo>
                  <a:pt x="f5" y="f8"/>
                </a:moveTo>
                <a:cubicBezTo>
                  <a:pt x="f5" y="f9"/>
                  <a:pt x="f10" y="f5"/>
                  <a:pt x="f11" y="f5"/>
                </a:cubicBezTo>
                <a:cubicBezTo>
                  <a:pt x="f12" y="f5"/>
                  <a:pt x="f6" y="f9"/>
                  <a:pt x="f6" y="f8"/>
                </a:cubicBezTo>
                <a:cubicBezTo>
                  <a:pt x="f6" y="f13"/>
                  <a:pt x="f12" y="f14"/>
                  <a:pt x="f11" y="f14"/>
                </a:cubicBezTo>
                <a:cubicBezTo>
                  <a:pt x="f10" y="f14"/>
                  <a:pt x="f5" y="f13"/>
                  <a:pt x="f5" y="f8"/>
                </a:cubicBezTo>
                <a:close/>
              </a:path>
            </a:pathLst>
          </a:custGeom>
          <a:solidFill>
            <a:srgbClr val="FF0000">
              <a:alpha val="78000"/>
            </a:srgbClr>
          </a:solidFill>
          <a:ln cap="flat">
            <a:noFill/>
            <a:prstDash val="solid"/>
          </a:ln>
        </p:spPr>
        <p:txBody>
          <a:bodyPr vert="horz" wrap="square" lIns="456322" tIns="500213" rIns="456322" bIns="500213" anchor="ctr" anchorCtr="1" compatLnSpc="1">
            <a:noAutofit/>
          </a:bodyPr>
          <a:lstStyle/>
          <a:p>
            <a:pPr marL="0" marR="0" lvl="0" indent="0" algn="ctr" defTabSz="1155701" rtl="0" fontAlgn="auto" hangingPunct="1">
              <a:lnSpc>
                <a:spcPct val="90000"/>
              </a:lnSpc>
              <a:spcBef>
                <a:spcPts val="0"/>
              </a:spcBef>
              <a:spcAft>
                <a:spcPts val="1100"/>
              </a:spcAft>
              <a:buNone/>
              <a:tabLst/>
              <a:defRPr sz="1800" b="0" i="0" u="none" strike="noStrike" kern="0" cap="none" spc="0" baseline="0">
                <a:solidFill>
                  <a:srgbClr val="000000"/>
                </a:solidFill>
                <a:uFillTx/>
              </a:defRPr>
            </a:pPr>
            <a:r>
              <a:rPr lang="en-GB" sz="2600" b="0" i="0" u="none" strike="noStrike" kern="1200" cap="none" spc="0" baseline="0">
                <a:solidFill>
                  <a:srgbClr val="FFFFFF"/>
                </a:solidFill>
                <a:effectLst>
                  <a:outerShdw dist="38096" dir="2700000">
                    <a:srgbClr val="000000"/>
                  </a:outerShdw>
                </a:effectLst>
                <a:uFillTx/>
                <a:latin typeface="Lato" pitchFamily="34"/>
                <a:ea typeface="Lato" pitchFamily="34"/>
                <a:cs typeface="Lato" pitchFamily="34"/>
              </a:rPr>
              <a:t>LEADERSHIP</a:t>
            </a:r>
          </a:p>
        </p:txBody>
      </p:sp>
      <p:sp>
        <p:nvSpPr>
          <p:cNvPr id="4" name="Rectangle 12">
            <a:extLst>
              <a:ext uri="{FF2B5EF4-FFF2-40B4-BE49-F238E27FC236}">
                <a16:creationId xmlns:a16="http://schemas.microsoft.com/office/drawing/2014/main" id="{738D1C08-C61B-447A-BC6B-A5742F5C1D08}"/>
              </a:ext>
            </a:extLst>
          </p:cNvPr>
          <p:cNvSpPr/>
          <p:nvPr/>
        </p:nvSpPr>
        <p:spPr>
          <a:xfrm>
            <a:off x="966785" y="1690689"/>
            <a:ext cx="2319339" cy="4447641"/>
          </a:xfrm>
          <a:prstGeom prst="rect">
            <a:avLst/>
          </a:prstGeom>
          <a:solidFill>
            <a:srgbClr val="7030A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00"/>
                </a:solidFill>
                <a:effectLst>
                  <a:outerShdw dist="38096" dir="2700000">
                    <a:srgbClr val="000000"/>
                  </a:outerShdw>
                </a:effectLst>
                <a:uFillTx/>
                <a:latin typeface="Lato" pitchFamily="34"/>
                <a:ea typeface="Lato" pitchFamily="34"/>
                <a:cs typeface="Lato" pitchFamily="34"/>
              </a:rPr>
              <a:t>TRAITS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Adaptable to situations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Alert to social environment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Ambitious and achievement orientated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Assertive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Cooperative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Decisive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Dependable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Dominant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Energetic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Persistent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Self-confident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Tolerant of stress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Willing to assume responsibility</a:t>
            </a:r>
          </a:p>
        </p:txBody>
      </p:sp>
      <p:sp>
        <p:nvSpPr>
          <p:cNvPr id="5" name="Rectangle 13">
            <a:extLst>
              <a:ext uri="{FF2B5EF4-FFF2-40B4-BE49-F238E27FC236}">
                <a16:creationId xmlns:a16="http://schemas.microsoft.com/office/drawing/2014/main" id="{B89CAA34-9A4E-491D-B797-05AC105F66FA}"/>
              </a:ext>
            </a:extLst>
          </p:cNvPr>
          <p:cNvSpPr/>
          <p:nvPr/>
        </p:nvSpPr>
        <p:spPr>
          <a:xfrm>
            <a:off x="4291014" y="3441170"/>
            <a:ext cx="3433764" cy="2697159"/>
          </a:xfrm>
          <a:prstGeom prst="rect">
            <a:avLst/>
          </a:prstGeom>
          <a:solidFill>
            <a:srgbClr val="7030A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00"/>
                </a:solidFill>
                <a:uFillTx/>
                <a:latin typeface="Lato" pitchFamily="34"/>
                <a:ea typeface="Lato" pitchFamily="34"/>
                <a:cs typeface="Lato" pitchFamily="34"/>
              </a:rPr>
              <a:t>SKILLS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Clever (intelligent)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Conceptually skilled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Creative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Diplomatic and tactful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Fluent in speaking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Knowledgeable about group task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Organised (administrative ability)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Persuasive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Lato" pitchFamily="34"/>
                <a:ea typeface="Lato" pitchFamily="34"/>
                <a:cs typeface="Lato" pitchFamily="34"/>
              </a:rPr>
              <a:t>Socially skilled </a:t>
            </a:r>
            <a:endParaRPr lang="en-GB" sz="1400" b="0" i="0" u="none" strike="noStrike" kern="1200" cap="none" spc="0" baseline="0">
              <a:solidFill>
                <a:srgbClr val="FFFFFF"/>
              </a:solidFill>
              <a:uFillTx/>
              <a:latin typeface="Lato" pitchFamily="34"/>
              <a:ea typeface="Lato" pitchFamily="34"/>
              <a:cs typeface="Lato" pitchFamily="34"/>
            </a:endParaRPr>
          </a:p>
        </p:txBody>
      </p:sp>
      <p:sp>
        <p:nvSpPr>
          <p:cNvPr id="6" name="Arrow: Left-Right-Up 14">
            <a:extLst>
              <a:ext uri="{FF2B5EF4-FFF2-40B4-BE49-F238E27FC236}">
                <a16:creationId xmlns:a16="http://schemas.microsoft.com/office/drawing/2014/main" id="{880F7F13-2172-4D3A-AE35-310608146F52}"/>
              </a:ext>
            </a:extLst>
          </p:cNvPr>
          <p:cNvSpPr/>
          <p:nvPr/>
        </p:nvSpPr>
        <p:spPr>
          <a:xfrm rot="10799991">
            <a:off x="3286125" y="2571731"/>
            <a:ext cx="5314949" cy="845079"/>
          </a:xfrm>
          <a:custGeom>
            <a:avLst/>
            <a:gdLst>
              <a:gd name="f0" fmla="val 10800000"/>
              <a:gd name="f1" fmla="val 5400000"/>
              <a:gd name="f2" fmla="val 180"/>
              <a:gd name="f3" fmla="val w"/>
              <a:gd name="f4" fmla="val h"/>
              <a:gd name="f5" fmla="val ss"/>
              <a:gd name="f6" fmla="val 0"/>
              <a:gd name="f7" fmla="val 7893"/>
              <a:gd name="f8" fmla="val 25000"/>
              <a:gd name="f9" fmla="+- 0 0 -270"/>
              <a:gd name="f10" fmla="+- 0 0 -180"/>
              <a:gd name="f11" fmla="+- 0 0 -90"/>
              <a:gd name="f12" fmla="abs f3"/>
              <a:gd name="f13" fmla="abs f4"/>
              <a:gd name="f14" fmla="abs f5"/>
              <a:gd name="f15" fmla="*/ f9 f0 1"/>
              <a:gd name="f16" fmla="*/ f10 f0 1"/>
              <a:gd name="f17" fmla="*/ f11 f0 1"/>
              <a:gd name="f18" fmla="?: f12 f3 1"/>
              <a:gd name="f19" fmla="?: f13 f4 1"/>
              <a:gd name="f20" fmla="?: f14 f5 1"/>
              <a:gd name="f21" fmla="*/ f15 1 f2"/>
              <a:gd name="f22" fmla="*/ f16 1 f2"/>
              <a:gd name="f23" fmla="*/ f17 1 f2"/>
              <a:gd name="f24" fmla="*/ f18 1 21600"/>
              <a:gd name="f25" fmla="*/ f19 1 21600"/>
              <a:gd name="f26" fmla="*/ 21600 f18 1"/>
              <a:gd name="f27" fmla="*/ 21600 f19 1"/>
              <a:gd name="f28" fmla="+- f21 0 f1"/>
              <a:gd name="f29" fmla="+- f22 0 f1"/>
              <a:gd name="f30" fmla="+- f23 0 f1"/>
              <a:gd name="f31" fmla="min f25 f24"/>
              <a:gd name="f32" fmla="*/ f26 1 f20"/>
              <a:gd name="f33" fmla="*/ f27 1 f20"/>
              <a:gd name="f34" fmla="val f32"/>
              <a:gd name="f35" fmla="val f33"/>
              <a:gd name="f36" fmla="*/ f6 f31 1"/>
              <a:gd name="f37" fmla="+- f35 0 f6"/>
              <a:gd name="f38" fmla="+- f34 0 f6"/>
              <a:gd name="f39" fmla="*/ f34 f31 1"/>
              <a:gd name="f40" fmla="*/ f35 f31 1"/>
              <a:gd name="f41" fmla="*/ f38 1 2"/>
              <a:gd name="f42" fmla="min f38 f37"/>
              <a:gd name="f43" fmla="+- f6 f41 0"/>
              <a:gd name="f44" fmla="*/ f42 f8 1"/>
              <a:gd name="f45" fmla="*/ f42 f7 1"/>
              <a:gd name="f46" fmla="*/ f44 1 100000"/>
              <a:gd name="f47" fmla="*/ f45 1 200000"/>
              <a:gd name="f48" fmla="*/ f44 1 50000"/>
              <a:gd name="f49" fmla="*/ f43 f31 1"/>
              <a:gd name="f50" fmla="+- f43 0 f46"/>
              <a:gd name="f51" fmla="+- f43 f46 0"/>
              <a:gd name="f52" fmla="+- f43 0 f47"/>
              <a:gd name="f53" fmla="+- f43 f47 0"/>
              <a:gd name="f54" fmla="+- f34 0 f46"/>
              <a:gd name="f55" fmla="+- f35 0 f48"/>
              <a:gd name="f56" fmla="+- f35 0 f46"/>
              <a:gd name="f57" fmla="+- f34 0 f47"/>
              <a:gd name="f58" fmla="*/ f47 f31 1"/>
              <a:gd name="f59" fmla="*/ f46 f31 1"/>
              <a:gd name="f60" fmla="+- f56 0 f47"/>
              <a:gd name="f61" fmla="+- f56 f47 0"/>
              <a:gd name="f62" fmla="*/ f57 f31 1"/>
              <a:gd name="f63" fmla="*/ f56 f31 1"/>
              <a:gd name="f64" fmla="*/ f55 f31 1"/>
              <a:gd name="f65" fmla="*/ f52 f31 1"/>
              <a:gd name="f66" fmla="*/ f50 f31 1"/>
              <a:gd name="f67" fmla="*/ f51 f31 1"/>
              <a:gd name="f68" fmla="*/ f53 f31 1"/>
              <a:gd name="f69" fmla="*/ f54 f31 1"/>
              <a:gd name="f70" fmla="*/ f60 f31 1"/>
              <a:gd name="f71" fmla="*/ f61 f31 1"/>
            </a:gdLst>
            <a:ahLst/>
            <a:cxnLst>
              <a:cxn ang="3cd4">
                <a:pos x="hc" y="t"/>
              </a:cxn>
              <a:cxn ang="0">
                <a:pos x="r" y="vc"/>
              </a:cxn>
              <a:cxn ang="cd4">
                <a:pos x="hc" y="b"/>
              </a:cxn>
              <a:cxn ang="cd2">
                <a:pos x="l" y="vc"/>
              </a:cxn>
              <a:cxn ang="f28">
                <a:pos x="f36" y="f63"/>
              </a:cxn>
              <a:cxn ang="f29">
                <a:pos x="f49" y="f71"/>
              </a:cxn>
              <a:cxn ang="f30">
                <a:pos x="f39" y="f63"/>
              </a:cxn>
            </a:cxnLst>
            <a:rect l="f58" t="f70" r="f62" b="f71"/>
            <a:pathLst>
              <a:path>
                <a:moveTo>
                  <a:pt x="f36" y="f63"/>
                </a:moveTo>
                <a:lnTo>
                  <a:pt x="f59" y="f64"/>
                </a:lnTo>
                <a:lnTo>
                  <a:pt x="f59" y="f70"/>
                </a:lnTo>
                <a:lnTo>
                  <a:pt x="f65" y="f70"/>
                </a:lnTo>
                <a:lnTo>
                  <a:pt x="f65" y="f59"/>
                </a:lnTo>
                <a:lnTo>
                  <a:pt x="f66" y="f59"/>
                </a:lnTo>
                <a:lnTo>
                  <a:pt x="f49" y="f36"/>
                </a:lnTo>
                <a:lnTo>
                  <a:pt x="f67" y="f59"/>
                </a:lnTo>
                <a:lnTo>
                  <a:pt x="f68" y="f59"/>
                </a:lnTo>
                <a:lnTo>
                  <a:pt x="f68" y="f70"/>
                </a:lnTo>
                <a:lnTo>
                  <a:pt x="f69" y="f70"/>
                </a:lnTo>
                <a:lnTo>
                  <a:pt x="f69" y="f64"/>
                </a:lnTo>
                <a:lnTo>
                  <a:pt x="f39" y="f63"/>
                </a:lnTo>
                <a:lnTo>
                  <a:pt x="f69" y="f40"/>
                </a:lnTo>
                <a:lnTo>
                  <a:pt x="f69" y="f71"/>
                </a:lnTo>
                <a:lnTo>
                  <a:pt x="f59" y="f71"/>
                </a:lnTo>
                <a:lnTo>
                  <a:pt x="f59" y="f40"/>
                </a:lnTo>
                <a:close/>
              </a:path>
            </a:pathLst>
          </a:custGeom>
          <a:solidFill>
            <a:srgbClr val="FFFF00">
              <a:alpha val="62000"/>
            </a:srgbClr>
          </a:solidFill>
          <a:ln w="38103" cap="flat">
            <a:solidFill>
              <a:srgbClr val="FFFFFF">
                <a:alpha val="99000"/>
              </a:srgbClr>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pic>
        <p:nvPicPr>
          <p:cNvPr id="7" name="Picture 15">
            <a:extLst>
              <a:ext uri="{FF2B5EF4-FFF2-40B4-BE49-F238E27FC236}">
                <a16:creationId xmlns:a16="http://schemas.microsoft.com/office/drawing/2014/main" id="{372E2EC2-D0C0-4E5F-9135-F33783D78025}"/>
              </a:ext>
            </a:extLst>
          </p:cNvPr>
          <p:cNvPicPr>
            <a:picLocks noChangeAspect="1"/>
          </p:cNvPicPr>
          <p:nvPr/>
        </p:nvPicPr>
        <p:blipFill>
          <a:blip r:embed="rId3"/>
          <a:stretch>
            <a:fillRect/>
          </a:stretch>
        </p:blipFill>
        <p:spPr>
          <a:xfrm>
            <a:off x="9434514" y="42867"/>
            <a:ext cx="2657474" cy="904871"/>
          </a:xfrm>
          <a:prstGeom prst="rect">
            <a:avLst/>
          </a:prstGeom>
          <a:noFill/>
          <a:ln cap="flat">
            <a:noFill/>
          </a:ln>
        </p:spPr>
      </p:pic>
      <p:sp>
        <p:nvSpPr>
          <p:cNvPr id="8" name="Title 1">
            <a:extLst>
              <a:ext uri="{FF2B5EF4-FFF2-40B4-BE49-F238E27FC236}">
                <a16:creationId xmlns:a16="http://schemas.microsoft.com/office/drawing/2014/main" id="{05BEE745-2203-4596-AE9D-FF89E9039440}"/>
              </a:ext>
            </a:extLst>
          </p:cNvPr>
          <p:cNvSpPr txBox="1">
            <a:spLocks noGrp="1"/>
          </p:cNvSpPr>
          <p:nvPr>
            <p:ph type="title"/>
          </p:nvPr>
        </p:nvSpPr>
        <p:spPr>
          <a:solidFill>
            <a:srgbClr val="FFFFFF">
              <a:alpha val="70000"/>
            </a:srgbClr>
          </a:solidFill>
        </p:spPr>
        <p:txBody>
          <a:bodyPr/>
          <a:lstStyle/>
          <a:p>
            <a:pPr lvl="0"/>
            <a:r>
              <a:rPr lang="en-GB">
                <a:latin typeface="Lato" pitchFamily="34"/>
                <a:ea typeface="Lato" pitchFamily="34"/>
                <a:cs typeface="Lato" pitchFamily="34"/>
              </a:rPr>
              <a:t>LEADERSHIP TRAITS AND SKILLS .M.A</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C49AC3FF-704F-4135-9A53-C430C25DFD3C}"/>
              </a:ext>
            </a:extLst>
          </p:cNvPr>
          <p:cNvSpPr/>
          <p:nvPr/>
        </p:nvSpPr>
        <p:spPr>
          <a:xfrm>
            <a:off x="0" y="-14511"/>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F6159497-0CA8-436E-8239-DB5702618082}"/>
              </a:ext>
            </a:extLst>
          </p:cNvPr>
          <p:cNvSpPr txBox="1">
            <a:spLocks noGrp="1"/>
          </p:cNvSpPr>
          <p:nvPr>
            <p:ph type="title"/>
          </p:nvPr>
        </p:nvSpPr>
        <p:spPr>
          <a:xfrm>
            <a:off x="838193" y="187342"/>
            <a:ext cx="10515600" cy="1325559"/>
          </a:xfrm>
        </p:spPr>
        <p:txBody>
          <a:bodyPr/>
          <a:lstStyle/>
          <a:p>
            <a:pPr lvl="0"/>
            <a:r>
              <a:rPr lang="en-GB">
                <a:latin typeface="Lato" pitchFamily="34"/>
                <a:ea typeface="Lato" pitchFamily="34"/>
                <a:cs typeface="Lato" pitchFamily="34"/>
              </a:rPr>
              <a:t>SWOT ANALYSIS .M.K</a:t>
            </a:r>
          </a:p>
        </p:txBody>
      </p:sp>
      <p:sp>
        <p:nvSpPr>
          <p:cNvPr id="4" name="TextBox 8">
            <a:extLst>
              <a:ext uri="{FF2B5EF4-FFF2-40B4-BE49-F238E27FC236}">
                <a16:creationId xmlns:a16="http://schemas.microsoft.com/office/drawing/2014/main" id="{9945C06D-8913-414A-887A-0B7448237D00}"/>
              </a:ext>
            </a:extLst>
          </p:cNvPr>
          <p:cNvSpPr txBox="1"/>
          <p:nvPr/>
        </p:nvSpPr>
        <p:spPr>
          <a:xfrm>
            <a:off x="838193" y="1280891"/>
            <a:ext cx="7067553" cy="646334"/>
          </a:xfrm>
          <a:prstGeom prst="rect">
            <a:avLst/>
          </a:prstGeom>
          <a:solidFill>
            <a:srgbClr val="FF0000">
              <a:alpha val="80000"/>
            </a:srgbClr>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Lato" pitchFamily="34"/>
                <a:ea typeface="Lato" pitchFamily="34"/>
                <a:cs typeface="Lato" pitchFamily="34"/>
              </a:rPr>
              <a:t>Leadership and entrepreneurship in the transport industry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Lato" pitchFamily="34"/>
                <a:ea typeface="Lato" pitchFamily="34"/>
                <a:cs typeface="Lato" pitchFamily="34"/>
              </a:rPr>
              <a:t> Case study: Virgin Atlantic Airlines.</a:t>
            </a:r>
          </a:p>
        </p:txBody>
      </p:sp>
      <p:sp>
        <p:nvSpPr>
          <p:cNvPr id="5" name="Flowchart: Connector 15">
            <a:extLst>
              <a:ext uri="{FF2B5EF4-FFF2-40B4-BE49-F238E27FC236}">
                <a16:creationId xmlns:a16="http://schemas.microsoft.com/office/drawing/2014/main" id="{409542F1-9956-433A-9039-A35ED8E6385C}"/>
              </a:ext>
            </a:extLst>
          </p:cNvPr>
          <p:cNvSpPr/>
          <p:nvPr/>
        </p:nvSpPr>
        <p:spPr>
          <a:xfrm>
            <a:off x="1357317" y="1927226"/>
            <a:ext cx="1157292" cy="11523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alpha val="72000"/>
            </a:srgbClr>
          </a:solidFill>
          <a:ln cap="flat">
            <a:noFill/>
            <a:prstDash val="solid"/>
          </a:ln>
          <a:effectLst>
            <a:outerShdw dist="250193" dir="8460030" algn="tl">
              <a:srgbClr val="000000">
                <a:alpha val="28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FFFFFF"/>
                </a:solidFill>
                <a:effectLst>
                  <a:outerShdw dist="38096" dir="2700000">
                    <a:srgbClr val="000000"/>
                  </a:outerShdw>
                </a:effectLst>
                <a:uFillTx/>
                <a:latin typeface="Lato" pitchFamily="34"/>
                <a:ea typeface="Lato" pitchFamily="34"/>
                <a:cs typeface="Lato" pitchFamily="34"/>
              </a:rPr>
              <a:t>S</a:t>
            </a:r>
          </a:p>
        </p:txBody>
      </p:sp>
      <p:sp>
        <p:nvSpPr>
          <p:cNvPr id="6" name="Flowchart: Connector 17">
            <a:extLst>
              <a:ext uri="{FF2B5EF4-FFF2-40B4-BE49-F238E27FC236}">
                <a16:creationId xmlns:a16="http://schemas.microsoft.com/office/drawing/2014/main" id="{0DB4BB0A-DCEF-4C1B-88D8-FDBA6B23AB7B}"/>
              </a:ext>
            </a:extLst>
          </p:cNvPr>
          <p:cNvSpPr/>
          <p:nvPr/>
        </p:nvSpPr>
        <p:spPr>
          <a:xfrm>
            <a:off x="2514600" y="2927131"/>
            <a:ext cx="1157292" cy="11523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0000">
              <a:alpha val="72000"/>
            </a:srgbClr>
          </a:solidFill>
          <a:ln cap="flat">
            <a:noFill/>
            <a:prstDash val="solid"/>
          </a:ln>
          <a:effectLst>
            <a:outerShdw dist="250193" dir="8460030" algn="tl">
              <a:srgbClr val="000000">
                <a:alpha val="28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FFFFFF"/>
                </a:solidFill>
                <a:effectLst>
                  <a:outerShdw dist="38096" dir="2700000">
                    <a:srgbClr val="000000"/>
                  </a:outerShdw>
                </a:effectLst>
                <a:uFillTx/>
                <a:latin typeface="Lato" pitchFamily="34"/>
                <a:ea typeface="Lato" pitchFamily="34"/>
                <a:cs typeface="Lato" pitchFamily="34"/>
              </a:rPr>
              <a:t>W</a:t>
            </a:r>
          </a:p>
        </p:txBody>
      </p:sp>
      <p:sp>
        <p:nvSpPr>
          <p:cNvPr id="7" name="Flowchart: Connector 18">
            <a:extLst>
              <a:ext uri="{FF2B5EF4-FFF2-40B4-BE49-F238E27FC236}">
                <a16:creationId xmlns:a16="http://schemas.microsoft.com/office/drawing/2014/main" id="{3CF321BD-3659-4900-98D2-4E66D718F8DD}"/>
              </a:ext>
            </a:extLst>
          </p:cNvPr>
          <p:cNvSpPr/>
          <p:nvPr/>
        </p:nvSpPr>
        <p:spPr>
          <a:xfrm>
            <a:off x="3500432" y="3927037"/>
            <a:ext cx="1157292" cy="11523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B050">
              <a:alpha val="68000"/>
            </a:srgbClr>
          </a:solidFill>
          <a:ln cap="flat">
            <a:noFill/>
            <a:prstDash val="solid"/>
          </a:ln>
          <a:effectLst>
            <a:outerShdw dist="250193" dir="8460030" algn="tl">
              <a:srgbClr val="000000">
                <a:alpha val="28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FFFFFF"/>
                </a:solidFill>
                <a:effectLst>
                  <a:outerShdw dist="38096" dir="2700000">
                    <a:srgbClr val="000000"/>
                  </a:outerShdw>
                </a:effectLst>
                <a:uFillTx/>
                <a:latin typeface="Lato" pitchFamily="34"/>
                <a:ea typeface="Lato" pitchFamily="34"/>
                <a:cs typeface="Lato" pitchFamily="34"/>
              </a:rPr>
              <a:t>O</a:t>
            </a:r>
          </a:p>
        </p:txBody>
      </p:sp>
      <p:sp>
        <p:nvSpPr>
          <p:cNvPr id="8" name="Flowchart: Connector 19">
            <a:extLst>
              <a:ext uri="{FF2B5EF4-FFF2-40B4-BE49-F238E27FC236}">
                <a16:creationId xmlns:a16="http://schemas.microsoft.com/office/drawing/2014/main" id="{09688D05-75A1-4B55-BB79-3631056B4DC5}"/>
              </a:ext>
            </a:extLst>
          </p:cNvPr>
          <p:cNvSpPr/>
          <p:nvPr/>
        </p:nvSpPr>
        <p:spPr>
          <a:xfrm>
            <a:off x="4657725" y="5134191"/>
            <a:ext cx="1157292" cy="11523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6600">
              <a:alpha val="71765"/>
            </a:srgbClr>
          </a:solidFill>
          <a:ln cap="flat">
            <a:noFill/>
            <a:prstDash val="solid"/>
          </a:ln>
          <a:effectLst>
            <a:outerShdw dist="250193" dir="8460030" algn="tl">
              <a:srgbClr val="000000">
                <a:alpha val="28000"/>
              </a:srgbClr>
            </a:outerShdw>
          </a:effectLst>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FFFFFF"/>
                </a:solidFill>
                <a:effectLst>
                  <a:outerShdw dist="38096" dir="2700000">
                    <a:srgbClr val="000000"/>
                  </a:outerShdw>
                </a:effectLst>
                <a:uFillTx/>
                <a:latin typeface="Lato" pitchFamily="34"/>
                <a:ea typeface="Lato" pitchFamily="34"/>
                <a:cs typeface="Lato" pitchFamily="34"/>
              </a:rPr>
              <a:t>T</a:t>
            </a:r>
          </a:p>
        </p:txBody>
      </p:sp>
      <p:sp>
        <p:nvSpPr>
          <p:cNvPr id="9" name="Flowchart: Alternate Process 20">
            <a:extLst>
              <a:ext uri="{FF2B5EF4-FFF2-40B4-BE49-F238E27FC236}">
                <a16:creationId xmlns:a16="http://schemas.microsoft.com/office/drawing/2014/main" id="{E501D5ED-DCE7-445B-8E95-0D0B7E3BD359}"/>
              </a:ext>
            </a:extLst>
          </p:cNvPr>
          <p:cNvSpPr/>
          <p:nvPr/>
        </p:nvSpPr>
        <p:spPr>
          <a:xfrm>
            <a:off x="2743200" y="2067805"/>
            <a:ext cx="9201150" cy="735945"/>
          </a:xfrm>
          <a:custGeom>
            <a:avLst/>
            <a:gdLst>
              <a:gd name="f0" fmla="val 10800000"/>
              <a:gd name="f1" fmla="val 5400000"/>
              <a:gd name="f2" fmla="val 16200000"/>
              <a:gd name="f3" fmla="val w"/>
              <a:gd name="f4" fmla="val h"/>
              <a:gd name="f5" fmla="val ss"/>
              <a:gd name="f6" fmla="val 0"/>
              <a:gd name="f7" fmla="abs f3"/>
              <a:gd name="f8" fmla="abs f4"/>
              <a:gd name="f9" fmla="abs f5"/>
              <a:gd name="f10" fmla="?: f7 f3 1"/>
              <a:gd name="f11" fmla="?: f8 f4 1"/>
              <a:gd name="f12" fmla="?: f9 f5 1"/>
              <a:gd name="f13" fmla="*/ f10 1 21600"/>
              <a:gd name="f14" fmla="*/ f11 1 21600"/>
              <a:gd name="f15" fmla="*/ 21600 f10 1"/>
              <a:gd name="f16" fmla="*/ 21600 f11 1"/>
              <a:gd name="f17" fmla="min f14 f13"/>
              <a:gd name="f18" fmla="*/ f15 1 f12"/>
              <a:gd name="f19" fmla="*/ f16 1 f12"/>
              <a:gd name="f20" fmla="val f18"/>
              <a:gd name="f21" fmla="val f19"/>
              <a:gd name="f22" fmla="*/ f6 f17 1"/>
              <a:gd name="f23" fmla="+- f21 0 f6"/>
              <a:gd name="f24" fmla="+- f20 0 f6"/>
              <a:gd name="f25" fmla="*/ f20 f17 1"/>
              <a:gd name="f26" fmla="*/ f21 f17 1"/>
              <a:gd name="f27" fmla="min f24 f23"/>
              <a:gd name="f28" fmla="*/ f27 1 6"/>
              <a:gd name="f29" fmla="+- f20 0 f28"/>
              <a:gd name="f30" fmla="+- f21 0 f28"/>
              <a:gd name="f31" fmla="*/ f28 29289 1"/>
              <a:gd name="f32" fmla="*/ f28 f17 1"/>
              <a:gd name="f33" fmla="*/ f31 1 100000"/>
              <a:gd name="f34" fmla="*/ f29 f17 1"/>
              <a:gd name="f35" fmla="*/ f30 f17 1"/>
              <a:gd name="f36" fmla="+- f20 0 f33"/>
              <a:gd name="f37" fmla="+- f21 0 f33"/>
              <a:gd name="f38" fmla="*/ f33 f17 1"/>
              <a:gd name="f39" fmla="*/ f36 f17 1"/>
              <a:gd name="f40" fmla="*/ f37 f17 1"/>
            </a:gdLst>
            <a:ahLst/>
            <a:cxnLst>
              <a:cxn ang="3cd4">
                <a:pos x="hc" y="t"/>
              </a:cxn>
              <a:cxn ang="0">
                <a:pos x="r" y="vc"/>
              </a:cxn>
              <a:cxn ang="cd4">
                <a:pos x="hc" y="b"/>
              </a:cxn>
              <a:cxn ang="cd2">
                <a:pos x="l" y="vc"/>
              </a:cxn>
            </a:cxnLst>
            <a:rect l="f38" t="f38" r="f39" b="f40"/>
            <a:pathLst>
              <a:path>
                <a:moveTo>
                  <a:pt x="f22" y="f32"/>
                </a:moveTo>
                <a:arcTo wR="f32" hR="f32" stAng="f0" swAng="f1"/>
                <a:lnTo>
                  <a:pt x="f34" y="f22"/>
                </a:lnTo>
                <a:arcTo wR="f32" hR="f32" stAng="f2" swAng="f1"/>
                <a:lnTo>
                  <a:pt x="f25" y="f35"/>
                </a:lnTo>
                <a:arcTo wR="f32" hR="f32" stAng="f6" swAng="f1"/>
                <a:lnTo>
                  <a:pt x="f32" y="f26"/>
                </a:lnTo>
                <a:arcTo wR="f32" hR="f32" stAng="f1" swAng="f1"/>
                <a:close/>
              </a:path>
            </a:pathLst>
          </a:custGeom>
          <a:solidFill>
            <a:srgbClr val="4472C4">
              <a:alpha val="98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Lato" pitchFamily="34"/>
                <a:ea typeface="Lato" pitchFamily="34"/>
                <a:cs typeface="Lato" pitchFamily="34"/>
              </a:rPr>
              <a:t>Virgin Atlantic’ s leadership emphases delegation and consultation; very empowering leadership traits. This ensures exponential growth in terms of the business and employees</a:t>
            </a:r>
            <a:r>
              <a:rPr lang="en-US" sz="1800" b="0" i="0" u="none" strike="noStrike" kern="1200" cap="none" spc="0" baseline="0">
                <a:solidFill>
                  <a:srgbClr val="FFFFFF"/>
                </a:solidFill>
                <a:uFillTx/>
                <a:latin typeface="Calibri"/>
              </a:rPr>
              <a:t>.</a:t>
            </a:r>
            <a:endParaRPr lang="en-GB" sz="1800" b="0" i="0" u="none" strike="noStrike" kern="1200" cap="none" spc="0" baseline="0">
              <a:solidFill>
                <a:srgbClr val="FFFFFF"/>
              </a:solidFill>
              <a:uFillTx/>
              <a:latin typeface="Calibri"/>
            </a:endParaRPr>
          </a:p>
        </p:txBody>
      </p:sp>
      <p:sp>
        <p:nvSpPr>
          <p:cNvPr id="10" name="Flowchart: Alternate Process 21">
            <a:extLst>
              <a:ext uri="{FF2B5EF4-FFF2-40B4-BE49-F238E27FC236}">
                <a16:creationId xmlns:a16="http://schemas.microsoft.com/office/drawing/2014/main" id="{856C9C25-75BB-4565-9FC0-5D55E310004E}"/>
              </a:ext>
            </a:extLst>
          </p:cNvPr>
          <p:cNvSpPr/>
          <p:nvPr/>
        </p:nvSpPr>
        <p:spPr>
          <a:xfrm>
            <a:off x="3672678" y="3090955"/>
            <a:ext cx="8272457" cy="794567"/>
          </a:xfrm>
          <a:custGeom>
            <a:avLst/>
            <a:gdLst>
              <a:gd name="f0" fmla="val 10800000"/>
              <a:gd name="f1" fmla="val 5400000"/>
              <a:gd name="f2" fmla="val 16200000"/>
              <a:gd name="f3" fmla="val w"/>
              <a:gd name="f4" fmla="val h"/>
              <a:gd name="f5" fmla="val ss"/>
              <a:gd name="f6" fmla="val 0"/>
              <a:gd name="f7" fmla="abs f3"/>
              <a:gd name="f8" fmla="abs f4"/>
              <a:gd name="f9" fmla="abs f5"/>
              <a:gd name="f10" fmla="?: f7 f3 1"/>
              <a:gd name="f11" fmla="?: f8 f4 1"/>
              <a:gd name="f12" fmla="?: f9 f5 1"/>
              <a:gd name="f13" fmla="*/ f10 1 21600"/>
              <a:gd name="f14" fmla="*/ f11 1 21600"/>
              <a:gd name="f15" fmla="*/ 21600 f10 1"/>
              <a:gd name="f16" fmla="*/ 21600 f11 1"/>
              <a:gd name="f17" fmla="min f14 f13"/>
              <a:gd name="f18" fmla="*/ f15 1 f12"/>
              <a:gd name="f19" fmla="*/ f16 1 f12"/>
              <a:gd name="f20" fmla="val f18"/>
              <a:gd name="f21" fmla="val f19"/>
              <a:gd name="f22" fmla="*/ f6 f17 1"/>
              <a:gd name="f23" fmla="+- f21 0 f6"/>
              <a:gd name="f24" fmla="+- f20 0 f6"/>
              <a:gd name="f25" fmla="*/ f20 f17 1"/>
              <a:gd name="f26" fmla="*/ f21 f17 1"/>
              <a:gd name="f27" fmla="min f24 f23"/>
              <a:gd name="f28" fmla="*/ f27 1 6"/>
              <a:gd name="f29" fmla="+- f20 0 f28"/>
              <a:gd name="f30" fmla="+- f21 0 f28"/>
              <a:gd name="f31" fmla="*/ f28 29289 1"/>
              <a:gd name="f32" fmla="*/ f28 f17 1"/>
              <a:gd name="f33" fmla="*/ f31 1 100000"/>
              <a:gd name="f34" fmla="*/ f29 f17 1"/>
              <a:gd name="f35" fmla="*/ f30 f17 1"/>
              <a:gd name="f36" fmla="+- f20 0 f33"/>
              <a:gd name="f37" fmla="+- f21 0 f33"/>
              <a:gd name="f38" fmla="*/ f33 f17 1"/>
              <a:gd name="f39" fmla="*/ f36 f17 1"/>
              <a:gd name="f40" fmla="*/ f37 f17 1"/>
            </a:gdLst>
            <a:ahLst/>
            <a:cxnLst>
              <a:cxn ang="3cd4">
                <a:pos x="hc" y="t"/>
              </a:cxn>
              <a:cxn ang="0">
                <a:pos x="r" y="vc"/>
              </a:cxn>
              <a:cxn ang="cd4">
                <a:pos x="hc" y="b"/>
              </a:cxn>
              <a:cxn ang="cd2">
                <a:pos x="l" y="vc"/>
              </a:cxn>
            </a:cxnLst>
            <a:rect l="f38" t="f38" r="f39" b="f40"/>
            <a:pathLst>
              <a:path>
                <a:moveTo>
                  <a:pt x="f22" y="f32"/>
                </a:moveTo>
                <a:arcTo wR="f32" hR="f32" stAng="f0" swAng="f1"/>
                <a:lnTo>
                  <a:pt x="f34" y="f22"/>
                </a:lnTo>
                <a:arcTo wR="f32" hR="f32" stAng="f2" swAng="f1"/>
                <a:lnTo>
                  <a:pt x="f25" y="f35"/>
                </a:lnTo>
                <a:arcTo wR="f32" hR="f32" stAng="f6" swAng="f1"/>
                <a:lnTo>
                  <a:pt x="f32" y="f26"/>
                </a:lnTo>
                <a:arcTo wR="f32" hR="f32" stAng="f1" swAng="f1"/>
                <a:close/>
              </a:path>
            </a:pathLst>
          </a:custGeom>
          <a:solidFill>
            <a:srgbClr val="FF0000">
              <a:alpha val="98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Lato" pitchFamily="34"/>
                <a:ea typeface="Lato" pitchFamily="34"/>
                <a:cs typeface="Lato" pitchFamily="34"/>
              </a:rPr>
              <a:t>This style of leadership allows employee opinions to form the basis for the decision making process  which may sometimes become more time consuming and costly.</a:t>
            </a:r>
            <a:endParaRPr lang="en-GB" sz="1600" b="0" i="0" u="none" strike="noStrike" kern="1200" cap="none" spc="0" baseline="0">
              <a:solidFill>
                <a:srgbClr val="FFFFFF"/>
              </a:solidFill>
              <a:uFillTx/>
              <a:latin typeface="Lato" pitchFamily="34"/>
              <a:ea typeface="Lato" pitchFamily="34"/>
              <a:cs typeface="Lato"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Lato" pitchFamily="34"/>
              <a:ea typeface="Lato" pitchFamily="34"/>
              <a:cs typeface="Lato" pitchFamily="34"/>
            </a:endParaRPr>
          </a:p>
        </p:txBody>
      </p:sp>
      <p:sp>
        <p:nvSpPr>
          <p:cNvPr id="11" name="Flowchart: Alternate Process 22">
            <a:extLst>
              <a:ext uri="{FF2B5EF4-FFF2-40B4-BE49-F238E27FC236}">
                <a16:creationId xmlns:a16="http://schemas.microsoft.com/office/drawing/2014/main" id="{B768CB2A-2FFC-43E7-BD00-D7B94065B29E}"/>
              </a:ext>
            </a:extLst>
          </p:cNvPr>
          <p:cNvSpPr/>
          <p:nvPr/>
        </p:nvSpPr>
        <p:spPr>
          <a:xfrm>
            <a:off x="4829175" y="4068567"/>
            <a:ext cx="7115175" cy="735945"/>
          </a:xfrm>
          <a:custGeom>
            <a:avLst/>
            <a:gdLst>
              <a:gd name="f0" fmla="val 10800000"/>
              <a:gd name="f1" fmla="val 5400000"/>
              <a:gd name="f2" fmla="val 16200000"/>
              <a:gd name="f3" fmla="val w"/>
              <a:gd name="f4" fmla="val h"/>
              <a:gd name="f5" fmla="val ss"/>
              <a:gd name="f6" fmla="val 0"/>
              <a:gd name="f7" fmla="abs f3"/>
              <a:gd name="f8" fmla="abs f4"/>
              <a:gd name="f9" fmla="abs f5"/>
              <a:gd name="f10" fmla="?: f7 f3 1"/>
              <a:gd name="f11" fmla="?: f8 f4 1"/>
              <a:gd name="f12" fmla="?: f9 f5 1"/>
              <a:gd name="f13" fmla="*/ f10 1 21600"/>
              <a:gd name="f14" fmla="*/ f11 1 21600"/>
              <a:gd name="f15" fmla="*/ 21600 f10 1"/>
              <a:gd name="f16" fmla="*/ 21600 f11 1"/>
              <a:gd name="f17" fmla="min f14 f13"/>
              <a:gd name="f18" fmla="*/ f15 1 f12"/>
              <a:gd name="f19" fmla="*/ f16 1 f12"/>
              <a:gd name="f20" fmla="val f18"/>
              <a:gd name="f21" fmla="val f19"/>
              <a:gd name="f22" fmla="*/ f6 f17 1"/>
              <a:gd name="f23" fmla="+- f21 0 f6"/>
              <a:gd name="f24" fmla="+- f20 0 f6"/>
              <a:gd name="f25" fmla="*/ f20 f17 1"/>
              <a:gd name="f26" fmla="*/ f21 f17 1"/>
              <a:gd name="f27" fmla="min f24 f23"/>
              <a:gd name="f28" fmla="*/ f27 1 6"/>
              <a:gd name="f29" fmla="+- f20 0 f28"/>
              <a:gd name="f30" fmla="+- f21 0 f28"/>
              <a:gd name="f31" fmla="*/ f28 29289 1"/>
              <a:gd name="f32" fmla="*/ f28 f17 1"/>
              <a:gd name="f33" fmla="*/ f31 1 100000"/>
              <a:gd name="f34" fmla="*/ f29 f17 1"/>
              <a:gd name="f35" fmla="*/ f30 f17 1"/>
              <a:gd name="f36" fmla="+- f20 0 f33"/>
              <a:gd name="f37" fmla="+- f21 0 f33"/>
              <a:gd name="f38" fmla="*/ f33 f17 1"/>
              <a:gd name="f39" fmla="*/ f36 f17 1"/>
              <a:gd name="f40" fmla="*/ f37 f17 1"/>
            </a:gdLst>
            <a:ahLst/>
            <a:cxnLst>
              <a:cxn ang="3cd4">
                <a:pos x="hc" y="t"/>
              </a:cxn>
              <a:cxn ang="0">
                <a:pos x="r" y="vc"/>
              </a:cxn>
              <a:cxn ang="cd4">
                <a:pos x="hc" y="b"/>
              </a:cxn>
              <a:cxn ang="cd2">
                <a:pos x="l" y="vc"/>
              </a:cxn>
            </a:cxnLst>
            <a:rect l="f38" t="f38" r="f39" b="f40"/>
            <a:pathLst>
              <a:path>
                <a:moveTo>
                  <a:pt x="f22" y="f32"/>
                </a:moveTo>
                <a:arcTo wR="f32" hR="f32" stAng="f0" swAng="f1"/>
                <a:lnTo>
                  <a:pt x="f34" y="f22"/>
                </a:lnTo>
                <a:arcTo wR="f32" hR="f32" stAng="f2" swAng="f1"/>
                <a:lnTo>
                  <a:pt x="f25" y="f35"/>
                </a:lnTo>
                <a:arcTo wR="f32" hR="f32" stAng="f6" swAng="f1"/>
                <a:lnTo>
                  <a:pt x="f32" y="f26"/>
                </a:lnTo>
                <a:arcTo wR="f32" hR="f32" stAng="f1" swAng="f1"/>
                <a:close/>
              </a:path>
            </a:pathLst>
          </a:custGeom>
          <a:solidFill>
            <a:srgbClr val="00B05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Lato" pitchFamily="34"/>
                <a:ea typeface="Lato" pitchFamily="34"/>
                <a:cs typeface="Lato" pitchFamily="34"/>
              </a:rPr>
              <a:t>Their leadership style enables their highly motivated employees to reach both the organizational  and personal goals.</a:t>
            </a:r>
            <a:endParaRPr lang="en-GB" sz="1600" b="0" i="0" u="none" strike="noStrike" kern="1200" cap="none" spc="0" baseline="0">
              <a:solidFill>
                <a:srgbClr val="000000"/>
              </a:solidFill>
              <a:uFillTx/>
              <a:latin typeface="Lato" pitchFamily="34"/>
              <a:ea typeface="Lato" pitchFamily="34"/>
              <a:cs typeface="Lato" pitchFamily="34"/>
            </a:endParaRPr>
          </a:p>
        </p:txBody>
      </p:sp>
      <p:sp>
        <p:nvSpPr>
          <p:cNvPr id="12" name="Flowchart: Alternate Process 23">
            <a:extLst>
              <a:ext uri="{FF2B5EF4-FFF2-40B4-BE49-F238E27FC236}">
                <a16:creationId xmlns:a16="http://schemas.microsoft.com/office/drawing/2014/main" id="{7FEC2700-35C3-420F-8F9D-41FAABF58362}"/>
              </a:ext>
            </a:extLst>
          </p:cNvPr>
          <p:cNvSpPr/>
          <p:nvPr/>
        </p:nvSpPr>
        <p:spPr>
          <a:xfrm>
            <a:off x="5893591" y="5218837"/>
            <a:ext cx="6050758" cy="1067662"/>
          </a:xfrm>
          <a:custGeom>
            <a:avLst/>
            <a:gdLst>
              <a:gd name="f0" fmla="val 10800000"/>
              <a:gd name="f1" fmla="val 5400000"/>
              <a:gd name="f2" fmla="val 16200000"/>
              <a:gd name="f3" fmla="val w"/>
              <a:gd name="f4" fmla="val h"/>
              <a:gd name="f5" fmla="val ss"/>
              <a:gd name="f6" fmla="val 0"/>
              <a:gd name="f7" fmla="abs f3"/>
              <a:gd name="f8" fmla="abs f4"/>
              <a:gd name="f9" fmla="abs f5"/>
              <a:gd name="f10" fmla="?: f7 f3 1"/>
              <a:gd name="f11" fmla="?: f8 f4 1"/>
              <a:gd name="f12" fmla="?: f9 f5 1"/>
              <a:gd name="f13" fmla="*/ f10 1 21600"/>
              <a:gd name="f14" fmla="*/ f11 1 21600"/>
              <a:gd name="f15" fmla="*/ 21600 f10 1"/>
              <a:gd name="f16" fmla="*/ 21600 f11 1"/>
              <a:gd name="f17" fmla="min f14 f13"/>
              <a:gd name="f18" fmla="*/ f15 1 f12"/>
              <a:gd name="f19" fmla="*/ f16 1 f12"/>
              <a:gd name="f20" fmla="val f18"/>
              <a:gd name="f21" fmla="val f19"/>
              <a:gd name="f22" fmla="*/ f6 f17 1"/>
              <a:gd name="f23" fmla="+- f21 0 f6"/>
              <a:gd name="f24" fmla="+- f20 0 f6"/>
              <a:gd name="f25" fmla="*/ f20 f17 1"/>
              <a:gd name="f26" fmla="*/ f21 f17 1"/>
              <a:gd name="f27" fmla="min f24 f23"/>
              <a:gd name="f28" fmla="*/ f27 1 6"/>
              <a:gd name="f29" fmla="+- f20 0 f28"/>
              <a:gd name="f30" fmla="+- f21 0 f28"/>
              <a:gd name="f31" fmla="*/ f28 29289 1"/>
              <a:gd name="f32" fmla="*/ f28 f17 1"/>
              <a:gd name="f33" fmla="*/ f31 1 100000"/>
              <a:gd name="f34" fmla="*/ f29 f17 1"/>
              <a:gd name="f35" fmla="*/ f30 f17 1"/>
              <a:gd name="f36" fmla="+- f20 0 f33"/>
              <a:gd name="f37" fmla="+- f21 0 f33"/>
              <a:gd name="f38" fmla="*/ f33 f17 1"/>
              <a:gd name="f39" fmla="*/ f36 f17 1"/>
              <a:gd name="f40" fmla="*/ f37 f17 1"/>
            </a:gdLst>
            <a:ahLst/>
            <a:cxnLst>
              <a:cxn ang="3cd4">
                <a:pos x="hc" y="t"/>
              </a:cxn>
              <a:cxn ang="0">
                <a:pos x="r" y="vc"/>
              </a:cxn>
              <a:cxn ang="cd4">
                <a:pos x="hc" y="b"/>
              </a:cxn>
              <a:cxn ang="cd2">
                <a:pos x="l" y="vc"/>
              </a:cxn>
            </a:cxnLst>
            <a:rect l="f38" t="f38" r="f39" b="f40"/>
            <a:pathLst>
              <a:path>
                <a:moveTo>
                  <a:pt x="f22" y="f32"/>
                </a:moveTo>
                <a:arcTo wR="f32" hR="f32" stAng="f0" swAng="f1"/>
                <a:lnTo>
                  <a:pt x="f34" y="f22"/>
                </a:lnTo>
                <a:arcTo wR="f32" hR="f32" stAng="f2" swAng="f1"/>
                <a:lnTo>
                  <a:pt x="f25" y="f35"/>
                </a:lnTo>
                <a:arcTo wR="f32" hR="f32" stAng="f6" swAng="f1"/>
                <a:lnTo>
                  <a:pt x="f32" y="f26"/>
                </a:lnTo>
                <a:arcTo wR="f32" hR="f32" stAng="f1" swAng="f1"/>
                <a:close/>
              </a:path>
            </a:pathLst>
          </a:custGeom>
          <a:solidFill>
            <a:srgbClr val="FF6600">
              <a:alpha val="96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Lato" pitchFamily="34"/>
                <a:ea typeface="Lato" pitchFamily="34"/>
                <a:cs typeface="Lato" pitchFamily="34"/>
              </a:rPr>
              <a:t>If employees misuse their power </a:t>
            </a:r>
            <a:r>
              <a:rPr lang="en-GB" sz="1600" b="0" i="0" u="none" strike="noStrike" kern="1200" cap="none" spc="0" baseline="0">
                <a:solidFill>
                  <a:srgbClr val="FFFFFF"/>
                </a:solidFill>
                <a:uFillTx/>
                <a:latin typeface="Lato" pitchFamily="34"/>
                <a:ea typeface="Lato" pitchFamily="34"/>
                <a:cs typeface="Lato" pitchFamily="34"/>
              </a:rPr>
              <a:t>to make decisions which may negatives affect the business both financially and its corporate image on a global level.</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pic>
        <p:nvPicPr>
          <p:cNvPr id="13" name="Picture 24">
            <a:extLst>
              <a:ext uri="{FF2B5EF4-FFF2-40B4-BE49-F238E27FC236}">
                <a16:creationId xmlns:a16="http://schemas.microsoft.com/office/drawing/2014/main" id="{88C93C25-6230-4390-B692-701885D3455F}"/>
              </a:ext>
            </a:extLst>
          </p:cNvPr>
          <p:cNvPicPr>
            <a:picLocks noChangeAspect="1"/>
          </p:cNvPicPr>
          <p:nvPr/>
        </p:nvPicPr>
        <p:blipFill>
          <a:blip r:embed="rId3"/>
          <a:stretch>
            <a:fillRect/>
          </a:stretch>
        </p:blipFill>
        <p:spPr>
          <a:xfrm>
            <a:off x="9434514" y="42867"/>
            <a:ext cx="2657474" cy="904871"/>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bg>
      <p:bgPr>
        <a:solidFill>
          <a:srgbClr val="FFFFFF">
            <a:alpha val="58000"/>
          </a:srgbClr>
        </a:solidFill>
        <a:effectLst/>
      </p:bgPr>
    </p:bg>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1E4CC796-BC66-484B-9AE0-582F937333D3}"/>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pic>
        <p:nvPicPr>
          <p:cNvPr id="3" name="Picture 6">
            <a:extLst>
              <a:ext uri="{FF2B5EF4-FFF2-40B4-BE49-F238E27FC236}">
                <a16:creationId xmlns:a16="http://schemas.microsoft.com/office/drawing/2014/main" id="{0D45CB0E-1AA1-4192-842A-642D067190B5}"/>
              </a:ext>
            </a:extLst>
          </p:cNvPr>
          <p:cNvPicPr>
            <a:picLocks noChangeAspect="1"/>
          </p:cNvPicPr>
          <p:nvPr/>
        </p:nvPicPr>
        <p:blipFill>
          <a:blip r:embed="rId3"/>
          <a:stretch>
            <a:fillRect/>
          </a:stretch>
        </p:blipFill>
        <p:spPr>
          <a:xfrm>
            <a:off x="9434514" y="42867"/>
            <a:ext cx="2657474" cy="904871"/>
          </a:xfrm>
          <a:prstGeom prst="rect">
            <a:avLst/>
          </a:prstGeom>
          <a:noFill/>
          <a:ln cap="flat">
            <a:noFill/>
          </a:ln>
        </p:spPr>
      </p:pic>
      <p:sp>
        <p:nvSpPr>
          <p:cNvPr id="4" name="Title 1">
            <a:extLst>
              <a:ext uri="{FF2B5EF4-FFF2-40B4-BE49-F238E27FC236}">
                <a16:creationId xmlns:a16="http://schemas.microsoft.com/office/drawing/2014/main" id="{C91ED118-813A-40B8-B19A-1231B57D3C5F}"/>
              </a:ext>
            </a:extLst>
          </p:cNvPr>
          <p:cNvSpPr txBox="1">
            <a:spLocks noGrp="1"/>
          </p:cNvSpPr>
          <p:nvPr>
            <p:ph type="title"/>
          </p:nvPr>
        </p:nvSpPr>
        <p:spPr>
          <a:xfrm>
            <a:off x="942975" y="-5559"/>
            <a:ext cx="7127290" cy="1382709"/>
          </a:xfrm>
        </p:spPr>
        <p:txBody>
          <a:bodyPr/>
          <a:lstStyle/>
          <a:p>
            <a:pPr lvl="0"/>
            <a:r>
              <a:rPr lang="en-GB">
                <a:latin typeface="Lato" pitchFamily="34"/>
                <a:ea typeface="Lato" pitchFamily="34"/>
                <a:cs typeface="Lato" pitchFamily="34"/>
              </a:rPr>
              <a:t>ENTREPRENEURSHIP. N.S </a:t>
            </a:r>
          </a:p>
        </p:txBody>
      </p:sp>
      <p:sp>
        <p:nvSpPr>
          <p:cNvPr id="5" name="Flowchart: Document 13">
            <a:extLst>
              <a:ext uri="{FF2B5EF4-FFF2-40B4-BE49-F238E27FC236}">
                <a16:creationId xmlns:a16="http://schemas.microsoft.com/office/drawing/2014/main" id="{3485BF4D-2CA4-4E90-A11B-3E78A2A941D1}"/>
              </a:ext>
            </a:extLst>
          </p:cNvPr>
          <p:cNvSpPr/>
          <p:nvPr/>
        </p:nvSpPr>
        <p:spPr>
          <a:xfrm>
            <a:off x="6620950" y="1377159"/>
            <a:ext cx="4880481" cy="4566440"/>
          </a:xfrm>
          <a:custGeom>
            <a:avLst/>
            <a:gdLst>
              <a:gd name="f0" fmla="val 10800000"/>
              <a:gd name="f1" fmla="val 5400000"/>
              <a:gd name="f2" fmla="val 180"/>
              <a:gd name="f3" fmla="val w"/>
              <a:gd name="f4" fmla="val h"/>
              <a:gd name="f5" fmla="val 0"/>
              <a:gd name="f6" fmla="val 21600"/>
              <a:gd name="f7" fmla="val 17322"/>
              <a:gd name="f8" fmla="val 10800"/>
              <a:gd name="f9" fmla="val 23922"/>
              <a:gd name="f10" fmla="val 20172"/>
              <a:gd name="f11" fmla="+- 0 0 -180"/>
              <a:gd name="f12" fmla="*/ f3 1 21600"/>
              <a:gd name="f13" fmla="*/ f4 1 21600"/>
              <a:gd name="f14" fmla="+- f6 0 f5"/>
              <a:gd name="f15" fmla="*/ f11 f0 1"/>
              <a:gd name="f16" fmla="*/ f14 1 2"/>
              <a:gd name="f17" fmla="*/ f14 1 21600"/>
              <a:gd name="f18" fmla="*/ f14 17322 1"/>
              <a:gd name="f19" fmla="*/ f14 20172 1"/>
              <a:gd name="f20" fmla="*/ f15 1 f2"/>
              <a:gd name="f21" fmla="+- f5 f16 0"/>
              <a:gd name="f22" fmla="*/ f18 1 21600"/>
              <a:gd name="f23" fmla="*/ f19 1 21600"/>
              <a:gd name="f24" fmla="*/ f5 1 f17"/>
              <a:gd name="f25" fmla="*/ f6 1 f17"/>
              <a:gd name="f26" fmla="+- f20 0 f1"/>
              <a:gd name="f27" fmla="*/ f21 1 f17"/>
              <a:gd name="f28" fmla="*/ f23 1 f17"/>
              <a:gd name="f29" fmla="*/ f22 1 f17"/>
              <a:gd name="f30" fmla="*/ f24 f12 1"/>
              <a:gd name="f31" fmla="*/ f25 f12 1"/>
              <a:gd name="f32" fmla="*/ f24 f13 1"/>
              <a:gd name="f33" fmla="*/ f29 f13 1"/>
              <a:gd name="f34" fmla="*/ f27 f12 1"/>
              <a:gd name="f35" fmla="*/ f28 f13 1"/>
            </a:gdLst>
            <a:ahLst/>
            <a:cxnLst>
              <a:cxn ang="3cd4">
                <a:pos x="hc" y="t"/>
              </a:cxn>
              <a:cxn ang="0">
                <a:pos x="r" y="vc"/>
              </a:cxn>
              <a:cxn ang="cd4">
                <a:pos x="hc" y="b"/>
              </a:cxn>
              <a:cxn ang="cd2">
                <a:pos x="l" y="vc"/>
              </a:cxn>
              <a:cxn ang="f26">
                <a:pos x="f34" y="f35"/>
              </a:cxn>
            </a:cxnLst>
            <a:rect l="f30" t="f32" r="f31" b="f33"/>
            <a:pathLst>
              <a:path w="21600" h="21600">
                <a:moveTo>
                  <a:pt x="f5" y="f5"/>
                </a:moveTo>
                <a:lnTo>
                  <a:pt x="f6" y="f5"/>
                </a:lnTo>
                <a:lnTo>
                  <a:pt x="f6" y="f7"/>
                </a:lnTo>
                <a:cubicBezTo>
                  <a:pt x="f8" y="f7"/>
                  <a:pt x="f8" y="f9"/>
                  <a:pt x="f5" y="f10"/>
                </a:cubicBezTo>
                <a:close/>
              </a:path>
            </a:pathLst>
          </a:custGeom>
          <a:solidFill>
            <a:srgbClr val="FFC000">
              <a:alpha val="82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Lato" pitchFamily="34"/>
                <a:ea typeface="Lato" pitchFamily="34"/>
                <a:cs typeface="Lato" pitchFamily="34"/>
              </a:rPr>
              <a:t>ENTREPRENEURSHIP</a:t>
            </a:r>
            <a:endParaRPr lang="en-US" sz="2000" b="0" i="0" u="none" strike="noStrike" kern="1200" cap="none" spc="0" baseline="0">
              <a:solidFill>
                <a:srgbClr val="000000"/>
              </a:solidFill>
              <a:uFillTx/>
              <a:latin typeface="Lato" pitchFamily="34"/>
              <a:ea typeface="Lato" pitchFamily="34"/>
              <a:cs typeface="Lato"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effectLst>
                <a:outerShdw dist="38096" dir="2700000">
                  <a:srgbClr val="000000"/>
                </a:outerShdw>
              </a:effectLst>
              <a:uFillTx/>
              <a:latin typeface="Lato" pitchFamily="34"/>
              <a:ea typeface="Lato" pitchFamily="34"/>
              <a:cs typeface="Lato"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Lato" pitchFamily="34"/>
                <a:ea typeface="Lato" pitchFamily="34"/>
                <a:cs typeface="Lato" pitchFamily="34"/>
              </a:rPr>
              <a:t>Entrepreneurship means to start a new business and operate it in hope of profit. It is the process of designing, launching and running a self developed business.</a:t>
            </a:r>
            <a:endParaRPr lang="en-GB" sz="1800" b="0" i="0" u="none" strike="noStrike" kern="1200" cap="none" spc="0" baseline="0">
              <a:solidFill>
                <a:srgbClr val="000000"/>
              </a:solidFill>
              <a:uFillTx/>
              <a:latin typeface="Lato" pitchFamily="34"/>
              <a:ea typeface="Lato" pitchFamily="34"/>
              <a:cs typeface="Lato"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6" name="TextBox 22">
            <a:extLst>
              <a:ext uri="{FF2B5EF4-FFF2-40B4-BE49-F238E27FC236}">
                <a16:creationId xmlns:a16="http://schemas.microsoft.com/office/drawing/2014/main" id="{0825FC14-3493-453C-A33C-AA6E42F9FC72}"/>
              </a:ext>
            </a:extLst>
          </p:cNvPr>
          <p:cNvSpPr txBox="1"/>
          <p:nvPr/>
        </p:nvSpPr>
        <p:spPr>
          <a:xfrm>
            <a:off x="1109560" y="1377150"/>
            <a:ext cx="5291239" cy="4339879"/>
          </a:xfrm>
          <a:prstGeom prst="rect">
            <a:avLst/>
          </a:prstGeom>
          <a:solidFill>
            <a:srgbClr val="FFFFFF">
              <a:alpha val="92000"/>
            </a:srgbClr>
          </a:solidFill>
          <a:ln cap="flat">
            <a:noFill/>
          </a:ln>
          <a:effectLst>
            <a:outerShdw dist="38096" dir="2700000" algn="tl">
              <a:srgbClr val="000000">
                <a:alpha val="40000"/>
              </a:srgbClr>
            </a:outerShdw>
          </a:effectLst>
        </p:spPr>
        <p:txBody>
          <a:bodyPr vert="horz" wrap="square" lIns="91440" tIns="45720" rIns="91440" bIns="45720" anchor="t"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Lato" pitchFamily="34"/>
                <a:ea typeface="Lato" pitchFamily="34"/>
                <a:cs typeface="Lato" pitchFamily="34"/>
              </a:rPr>
              <a:t>Entrepreneurship</a:t>
            </a:r>
          </a:p>
        </p:txBody>
      </p:sp>
      <p:sp>
        <p:nvSpPr>
          <p:cNvPr id="7" name="TextBox 15">
            <a:extLst>
              <a:ext uri="{FF2B5EF4-FFF2-40B4-BE49-F238E27FC236}">
                <a16:creationId xmlns:a16="http://schemas.microsoft.com/office/drawing/2014/main" id="{FFD62D2D-E318-45B9-A448-520790F350C3}"/>
              </a:ext>
            </a:extLst>
          </p:cNvPr>
          <p:cNvSpPr txBox="1"/>
          <p:nvPr/>
        </p:nvSpPr>
        <p:spPr>
          <a:xfrm>
            <a:off x="2270409" y="3122831"/>
            <a:ext cx="2586032" cy="2062100"/>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Lato" pitchFamily="34"/>
                <a:ea typeface="Lato" pitchFamily="34"/>
                <a:cs typeface="Lato" pitchFamily="34"/>
              </a:rPr>
              <a:t>Is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Lato" pitchFamily="34"/>
              <a:ea typeface="Lato" pitchFamily="34"/>
              <a:cs typeface="Lato"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Lato" pitchFamily="34"/>
                <a:ea typeface="Lato" pitchFamily="34"/>
                <a:cs typeface="Lato" pitchFamily="34"/>
              </a:rPr>
              <a:t>Starting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Lato" pitchFamily="34"/>
              <a:ea typeface="Lato" pitchFamily="34"/>
              <a:cs typeface="Lato"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Lato" pitchFamily="34"/>
                <a:ea typeface="Lato" pitchFamily="34"/>
                <a:cs typeface="Lato" pitchFamily="34"/>
              </a:rPr>
              <a:t>a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Lato" pitchFamily="34"/>
              <a:ea typeface="Lato" pitchFamily="34"/>
              <a:cs typeface="Lato" pitchFamily="34"/>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Lato" pitchFamily="34"/>
                <a:ea typeface="Lato" pitchFamily="34"/>
                <a:cs typeface="Lato" pitchFamily="34"/>
              </a:rPr>
              <a:t>NEW BUSINESS</a:t>
            </a:r>
          </a:p>
        </p:txBody>
      </p:sp>
      <p:sp>
        <p:nvSpPr>
          <p:cNvPr id="8" name="TextBox 23">
            <a:extLst>
              <a:ext uri="{FF2B5EF4-FFF2-40B4-BE49-F238E27FC236}">
                <a16:creationId xmlns:a16="http://schemas.microsoft.com/office/drawing/2014/main" id="{76205D95-FC4F-4C63-AEE9-381421223A6B}"/>
              </a:ext>
            </a:extLst>
          </p:cNvPr>
          <p:cNvSpPr txBox="1"/>
          <p:nvPr/>
        </p:nvSpPr>
        <p:spPr>
          <a:xfrm>
            <a:off x="5027901" y="5314949"/>
            <a:ext cx="137289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Lato" pitchFamily="34"/>
                <a:ea typeface="Lato" pitchFamily="34"/>
                <a:cs typeface="Lato" pitchFamily="34"/>
              </a:rPr>
              <a:t>Innovation</a:t>
            </a:r>
          </a:p>
        </p:txBody>
      </p:sp>
      <p:sp>
        <p:nvSpPr>
          <p:cNvPr id="9" name="TextBox 24">
            <a:extLst>
              <a:ext uri="{FF2B5EF4-FFF2-40B4-BE49-F238E27FC236}">
                <a16:creationId xmlns:a16="http://schemas.microsoft.com/office/drawing/2014/main" id="{AD945C04-3C37-4339-82ED-14AC634FEA20}"/>
              </a:ext>
            </a:extLst>
          </p:cNvPr>
          <p:cNvSpPr txBox="1"/>
          <p:nvPr/>
        </p:nvSpPr>
        <p:spPr>
          <a:xfrm>
            <a:off x="1106323" y="5350309"/>
            <a:ext cx="1348538" cy="369335"/>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Lato" pitchFamily="34"/>
                <a:ea typeface="Lato" pitchFamily="34"/>
                <a:cs typeface="Lato" pitchFamily="34"/>
              </a:rPr>
              <a:t>Ideas</a:t>
            </a:r>
          </a:p>
        </p:txBody>
      </p:sp>
      <p:cxnSp>
        <p:nvCxnSpPr>
          <p:cNvPr id="10" name="Straight Arrow Connector 31">
            <a:extLst>
              <a:ext uri="{FF2B5EF4-FFF2-40B4-BE49-F238E27FC236}">
                <a16:creationId xmlns:a16="http://schemas.microsoft.com/office/drawing/2014/main" id="{1B4AA4B6-2888-4D53-B360-D598A15814C2}"/>
              </a:ext>
            </a:extLst>
          </p:cNvPr>
          <p:cNvCxnSpPr/>
          <p:nvPr/>
        </p:nvCxnSpPr>
        <p:spPr>
          <a:xfrm flipH="1">
            <a:off x="2157417" y="2071692"/>
            <a:ext cx="1385882" cy="3257550"/>
          </a:xfrm>
          <a:prstGeom prst="straightConnector1">
            <a:avLst/>
          </a:prstGeom>
          <a:noFill/>
          <a:ln w="22229" cap="flat">
            <a:solidFill>
              <a:srgbClr val="000000"/>
            </a:solidFill>
            <a:prstDash val="solid"/>
            <a:miter/>
            <a:headEnd type="arrow"/>
            <a:tailEnd type="arrow"/>
          </a:ln>
        </p:spPr>
      </p:cxnSp>
      <p:cxnSp>
        <p:nvCxnSpPr>
          <p:cNvPr id="11" name="Straight Arrow Connector 35">
            <a:extLst>
              <a:ext uri="{FF2B5EF4-FFF2-40B4-BE49-F238E27FC236}">
                <a16:creationId xmlns:a16="http://schemas.microsoft.com/office/drawing/2014/main" id="{A0101F82-7B0D-459F-A0DE-715E01ED6D56}"/>
              </a:ext>
            </a:extLst>
          </p:cNvPr>
          <p:cNvCxnSpPr/>
          <p:nvPr/>
        </p:nvCxnSpPr>
        <p:spPr>
          <a:xfrm>
            <a:off x="3777733" y="2058707"/>
            <a:ext cx="1391955" cy="3305894"/>
          </a:xfrm>
          <a:prstGeom prst="straightConnector1">
            <a:avLst/>
          </a:prstGeom>
          <a:noFill/>
          <a:ln w="22229" cap="flat">
            <a:solidFill>
              <a:srgbClr val="000000"/>
            </a:solidFill>
            <a:prstDash val="solid"/>
            <a:miter/>
            <a:headEnd type="arrow"/>
            <a:tailEnd type="arrow"/>
          </a:ln>
        </p:spPr>
      </p:cxnSp>
      <p:cxnSp>
        <p:nvCxnSpPr>
          <p:cNvPr id="12" name="Straight Arrow Connector 38">
            <a:extLst>
              <a:ext uri="{FF2B5EF4-FFF2-40B4-BE49-F238E27FC236}">
                <a16:creationId xmlns:a16="http://schemas.microsoft.com/office/drawing/2014/main" id="{177E5918-86AF-4282-828C-FF7F6FD033E2}"/>
              </a:ext>
            </a:extLst>
          </p:cNvPr>
          <p:cNvCxnSpPr/>
          <p:nvPr/>
        </p:nvCxnSpPr>
        <p:spPr>
          <a:xfrm flipV="1">
            <a:off x="2204270" y="5512240"/>
            <a:ext cx="2872323" cy="14283"/>
          </a:xfrm>
          <a:prstGeom prst="straightConnector1">
            <a:avLst/>
          </a:prstGeom>
          <a:noFill/>
          <a:ln w="22229" cap="flat">
            <a:solidFill>
              <a:srgbClr val="000000"/>
            </a:solidFill>
            <a:prstDash val="solid"/>
            <a:miter/>
            <a:headEnd type="arrow"/>
            <a:tailEnd type="arrow"/>
          </a:ln>
        </p:spPr>
      </p:cxn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5E79E3AE-7424-4572-B17E-CDBE42F570D3}"/>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Content Placeholder 2">
            <a:extLst>
              <a:ext uri="{FF2B5EF4-FFF2-40B4-BE49-F238E27FC236}">
                <a16:creationId xmlns:a16="http://schemas.microsoft.com/office/drawing/2014/main" id="{E57E9677-12F0-467E-AA98-DE1DD8CD1679}"/>
              </a:ext>
            </a:extLst>
          </p:cNvPr>
          <p:cNvSpPr txBox="1">
            <a:spLocks noGrp="1"/>
          </p:cNvSpPr>
          <p:nvPr>
            <p:ph idx="1"/>
          </p:nvPr>
        </p:nvSpPr>
        <p:spPr>
          <a:xfrm>
            <a:off x="604912" y="1470419"/>
            <a:ext cx="10515600" cy="440539"/>
          </a:xfrm>
          <a:solidFill>
            <a:schemeClr val="accent1">
              <a:lumMod val="75000"/>
              <a:alpha val="90000"/>
            </a:schemeClr>
          </a:solidFill>
        </p:spPr>
        <p:txBody>
          <a:bodyPr anchorCtr="1"/>
          <a:lstStyle/>
          <a:p>
            <a:pPr marL="0" lvl="0" indent="0" algn="ctr">
              <a:lnSpc>
                <a:spcPct val="80000"/>
              </a:lnSpc>
              <a:buNone/>
            </a:pPr>
            <a:r>
              <a:rPr lang="en-GB" sz="2600" b="1" dirty="0">
                <a:solidFill>
                  <a:schemeClr val="bg1"/>
                </a:solidFill>
                <a:latin typeface="Lato" pitchFamily="34"/>
                <a:ea typeface="Lato" pitchFamily="34"/>
                <a:cs typeface="Lato" pitchFamily="34"/>
              </a:rPr>
              <a:t>Entrepreneurship Theories and Practice</a:t>
            </a:r>
          </a:p>
          <a:p>
            <a:pPr lvl="0" algn="ctr">
              <a:lnSpc>
                <a:spcPct val="80000"/>
              </a:lnSpc>
            </a:pPr>
            <a:endParaRPr lang="en-GB" sz="2600" dirty="0"/>
          </a:p>
        </p:txBody>
      </p:sp>
      <p:sp>
        <p:nvSpPr>
          <p:cNvPr id="4" name="Title 1">
            <a:extLst>
              <a:ext uri="{FF2B5EF4-FFF2-40B4-BE49-F238E27FC236}">
                <a16:creationId xmlns:a16="http://schemas.microsoft.com/office/drawing/2014/main" id="{E71D6295-F6F6-43EA-9A88-A122BB586FEE}"/>
              </a:ext>
            </a:extLst>
          </p:cNvPr>
          <p:cNvSpPr txBox="1">
            <a:spLocks noGrp="1"/>
          </p:cNvSpPr>
          <p:nvPr>
            <p:ph type="title"/>
          </p:nvPr>
        </p:nvSpPr>
        <p:spPr>
          <a:xfrm>
            <a:off x="838203" y="365129"/>
            <a:ext cx="10515600" cy="1105290"/>
          </a:xfrm>
        </p:spPr>
        <p:txBody>
          <a:bodyPr/>
          <a:lstStyle/>
          <a:p>
            <a:pPr lvl="0"/>
            <a:r>
              <a:rPr lang="en-GB">
                <a:latin typeface="Lato" pitchFamily="34"/>
                <a:ea typeface="Lato" pitchFamily="34"/>
                <a:cs typeface="Lato" pitchFamily="34"/>
              </a:rPr>
              <a:t>ENTREPRENEURSHIP. N.S </a:t>
            </a:r>
          </a:p>
        </p:txBody>
      </p:sp>
      <p:pic>
        <p:nvPicPr>
          <p:cNvPr id="5" name="Picture 6">
            <a:extLst>
              <a:ext uri="{FF2B5EF4-FFF2-40B4-BE49-F238E27FC236}">
                <a16:creationId xmlns:a16="http://schemas.microsoft.com/office/drawing/2014/main" id="{4C3D71DA-D5C3-41BA-8C6D-FB18CE6980BA}"/>
              </a:ext>
            </a:extLst>
          </p:cNvPr>
          <p:cNvPicPr>
            <a:picLocks noChangeAspect="1"/>
          </p:cNvPicPr>
          <p:nvPr/>
        </p:nvPicPr>
        <p:blipFill>
          <a:blip r:embed="rId3"/>
          <a:stretch>
            <a:fillRect/>
          </a:stretch>
        </p:blipFill>
        <p:spPr>
          <a:xfrm>
            <a:off x="9434514" y="42867"/>
            <a:ext cx="2657474" cy="904871"/>
          </a:xfrm>
          <a:prstGeom prst="rect">
            <a:avLst/>
          </a:prstGeom>
          <a:noFill/>
          <a:ln cap="flat">
            <a:noFill/>
          </a:ln>
        </p:spPr>
      </p:pic>
      <p:sp>
        <p:nvSpPr>
          <p:cNvPr id="6" name="Freeform: Shape 7">
            <a:extLst>
              <a:ext uri="{FF2B5EF4-FFF2-40B4-BE49-F238E27FC236}">
                <a16:creationId xmlns:a16="http://schemas.microsoft.com/office/drawing/2014/main" id="{973305A4-7363-4BDB-9BC1-5F58A767DCA3}"/>
              </a:ext>
            </a:extLst>
          </p:cNvPr>
          <p:cNvSpPr/>
          <p:nvPr/>
        </p:nvSpPr>
        <p:spPr>
          <a:xfrm>
            <a:off x="604912" y="2025743"/>
            <a:ext cx="3218569" cy="2278108"/>
          </a:xfrm>
          <a:custGeom>
            <a:avLst/>
            <a:gdLst>
              <a:gd name="f0" fmla="val 10800000"/>
              <a:gd name="f1" fmla="val 5400000"/>
              <a:gd name="f2" fmla="val 180"/>
              <a:gd name="f3" fmla="val w"/>
              <a:gd name="f4" fmla="val h"/>
              <a:gd name="f5" fmla="val 0"/>
              <a:gd name="f6" fmla="val 2646986"/>
              <a:gd name="f7" fmla="val 1065970"/>
              <a:gd name="f8" fmla="+- 0 0 -90"/>
              <a:gd name="f9" fmla="*/ f3 1 2646986"/>
              <a:gd name="f10" fmla="*/ f4 1 1065970"/>
              <a:gd name="f11" fmla="+- f7 0 f5"/>
              <a:gd name="f12" fmla="+- f6 0 f5"/>
              <a:gd name="f13" fmla="*/ f8 f0 1"/>
              <a:gd name="f14" fmla="*/ f12 1 2646986"/>
              <a:gd name="f15" fmla="*/ f11 1 1065970"/>
              <a:gd name="f16" fmla="*/ 0 f12 1"/>
              <a:gd name="f17" fmla="*/ 0 f11 1"/>
              <a:gd name="f18" fmla="*/ 2646986 f12 1"/>
              <a:gd name="f19" fmla="*/ 1065970 f11 1"/>
              <a:gd name="f20" fmla="*/ f13 1 f2"/>
              <a:gd name="f21" fmla="*/ f16 1 2646986"/>
              <a:gd name="f22" fmla="*/ f17 1 1065970"/>
              <a:gd name="f23" fmla="*/ f18 1 2646986"/>
              <a:gd name="f24" fmla="*/ f19 1 106597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646986" h="1065970">
                <a:moveTo>
                  <a:pt x="f5" y="f5"/>
                </a:moveTo>
                <a:lnTo>
                  <a:pt x="f6" y="f5"/>
                </a:lnTo>
                <a:lnTo>
                  <a:pt x="f6" y="f7"/>
                </a:lnTo>
                <a:lnTo>
                  <a:pt x="f5" y="f7"/>
                </a:lnTo>
                <a:lnTo>
                  <a:pt x="f5" y="f5"/>
                </a:lnTo>
                <a:close/>
              </a:path>
            </a:pathLst>
          </a:custGeom>
          <a:solidFill>
            <a:schemeClr val="accent1">
              <a:lumMod val="75000"/>
              <a:alpha val="86000"/>
            </a:schemeClr>
          </a:solidFill>
          <a:ln cap="flat">
            <a:noFill/>
            <a:prstDash val="solid"/>
          </a:ln>
        </p:spPr>
        <p:txBody>
          <a:bodyPr vert="horz" wrap="square" lIns="68580" tIns="68580" rIns="68580" bIns="68580"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800" b="1" i="0" u="none" strike="noStrike" kern="0" cap="none" spc="0" baseline="0" dirty="0">
                <a:solidFill>
                  <a:schemeClr val="bg1"/>
                </a:solidFill>
                <a:uFillTx/>
                <a:latin typeface="Lato" pitchFamily="34"/>
                <a:ea typeface="Lato" pitchFamily="34"/>
                <a:cs typeface="Lato" pitchFamily="34"/>
              </a:rPr>
              <a:t>Economic Theories</a:t>
            </a:r>
            <a:endParaRPr lang="en-GB" sz="1800" b="1" i="0" u="none" strike="noStrike" kern="1200" cap="none" spc="0" baseline="0" dirty="0">
              <a:solidFill>
                <a:schemeClr val="bg1"/>
              </a:solidFill>
              <a:uFillTx/>
              <a:latin typeface="Lato" pitchFamily="34"/>
              <a:ea typeface="Lato" pitchFamily="34"/>
              <a:cs typeface="Lato" pitchFamily="34"/>
            </a:endParaRPr>
          </a:p>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600" b="0" i="0" u="none" strike="noStrike" kern="0" cap="none" spc="0" baseline="0" dirty="0">
                <a:solidFill>
                  <a:schemeClr val="bg1"/>
                </a:solidFill>
                <a:uFillTx/>
                <a:latin typeface="Lato" pitchFamily="34"/>
                <a:ea typeface="Lato" pitchFamily="34"/>
                <a:cs typeface="Lato" pitchFamily="34"/>
              </a:rPr>
              <a:t>Tend to fail to recognize the dynamic, open nature of market systems, ignore the unique nature of entrepreneurial activity and downplay the diverse contexts in which entrepreneurship occur.</a:t>
            </a:r>
            <a:endParaRPr lang="en-GB" sz="1600" b="0" i="0" u="none" strike="noStrike" kern="1200" cap="none" spc="0" baseline="0" dirty="0">
              <a:solidFill>
                <a:schemeClr val="bg1"/>
              </a:solidFill>
              <a:uFillTx/>
              <a:latin typeface="Lato" pitchFamily="34"/>
              <a:ea typeface="Lato" pitchFamily="34"/>
              <a:cs typeface="Lato" pitchFamily="34"/>
            </a:endParaRPr>
          </a:p>
        </p:txBody>
      </p:sp>
      <p:sp>
        <p:nvSpPr>
          <p:cNvPr id="7" name="Freeform: Shape 7">
            <a:extLst>
              <a:ext uri="{FF2B5EF4-FFF2-40B4-BE49-F238E27FC236}">
                <a16:creationId xmlns:a16="http://schemas.microsoft.com/office/drawing/2014/main" id="{84E6CF95-CED2-40F0-A51E-D86F75806239}"/>
              </a:ext>
            </a:extLst>
          </p:cNvPr>
          <p:cNvSpPr/>
          <p:nvPr/>
        </p:nvSpPr>
        <p:spPr>
          <a:xfrm>
            <a:off x="8034760" y="2025743"/>
            <a:ext cx="3120911" cy="2278108"/>
          </a:xfrm>
          <a:custGeom>
            <a:avLst/>
            <a:gdLst>
              <a:gd name="f0" fmla="val 10800000"/>
              <a:gd name="f1" fmla="val 5400000"/>
              <a:gd name="f2" fmla="val 180"/>
              <a:gd name="f3" fmla="val w"/>
              <a:gd name="f4" fmla="val h"/>
              <a:gd name="f5" fmla="val 0"/>
              <a:gd name="f6" fmla="val 2646986"/>
              <a:gd name="f7" fmla="val 1065970"/>
              <a:gd name="f8" fmla="+- 0 0 -90"/>
              <a:gd name="f9" fmla="*/ f3 1 2646986"/>
              <a:gd name="f10" fmla="*/ f4 1 1065970"/>
              <a:gd name="f11" fmla="+- f7 0 f5"/>
              <a:gd name="f12" fmla="+- f6 0 f5"/>
              <a:gd name="f13" fmla="*/ f8 f0 1"/>
              <a:gd name="f14" fmla="*/ f12 1 2646986"/>
              <a:gd name="f15" fmla="*/ f11 1 1065970"/>
              <a:gd name="f16" fmla="*/ 0 f12 1"/>
              <a:gd name="f17" fmla="*/ 0 f11 1"/>
              <a:gd name="f18" fmla="*/ 2646986 f12 1"/>
              <a:gd name="f19" fmla="*/ 1065970 f11 1"/>
              <a:gd name="f20" fmla="*/ f13 1 f2"/>
              <a:gd name="f21" fmla="*/ f16 1 2646986"/>
              <a:gd name="f22" fmla="*/ f17 1 1065970"/>
              <a:gd name="f23" fmla="*/ f18 1 2646986"/>
              <a:gd name="f24" fmla="*/ f19 1 106597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646986" h="1065970">
                <a:moveTo>
                  <a:pt x="f5" y="f5"/>
                </a:moveTo>
                <a:lnTo>
                  <a:pt x="f6" y="f5"/>
                </a:lnTo>
                <a:lnTo>
                  <a:pt x="f6" y="f7"/>
                </a:lnTo>
                <a:lnTo>
                  <a:pt x="f5" y="f7"/>
                </a:lnTo>
                <a:lnTo>
                  <a:pt x="f5" y="f5"/>
                </a:lnTo>
                <a:close/>
              </a:path>
            </a:pathLst>
          </a:custGeom>
          <a:solidFill>
            <a:schemeClr val="accent1">
              <a:lumMod val="75000"/>
              <a:alpha val="90000"/>
            </a:schemeClr>
          </a:solidFill>
          <a:ln cap="flat">
            <a:noFill/>
            <a:prstDash val="solid"/>
          </a:ln>
        </p:spPr>
        <p:txBody>
          <a:bodyPr vert="horz" wrap="square" lIns="68580" tIns="68580" rIns="68580" bIns="68580"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600" b="1" i="0" u="none" strike="noStrike" kern="0" cap="none" spc="0" baseline="0" dirty="0">
                <a:solidFill>
                  <a:schemeClr val="bg1"/>
                </a:solidFill>
                <a:uFillTx/>
                <a:latin typeface="Lato" pitchFamily="34"/>
                <a:ea typeface="Lato" pitchFamily="34"/>
                <a:cs typeface="Lato" pitchFamily="34"/>
              </a:rPr>
              <a:t>Psychological Theories</a:t>
            </a:r>
          </a:p>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600" b="0" i="0" u="none" strike="noStrike" kern="0" cap="none" spc="0" baseline="0" dirty="0">
                <a:solidFill>
                  <a:schemeClr val="bg1"/>
                </a:solidFill>
                <a:uFillTx/>
                <a:latin typeface="Lato" pitchFamily="34"/>
                <a:ea typeface="Lato" pitchFamily="34"/>
                <a:cs typeface="Lato" pitchFamily="34"/>
              </a:rPr>
              <a:t>Focus on the individual and the mental or emotional elements that drive entrepreneurial individuals.</a:t>
            </a:r>
            <a:endParaRPr lang="en-GB" sz="1400" b="1" i="0" u="none" strike="noStrike" kern="1200" cap="none" spc="0" baseline="0" dirty="0">
              <a:solidFill>
                <a:schemeClr val="bg1"/>
              </a:solidFill>
              <a:uFillTx/>
              <a:latin typeface="Lato" pitchFamily="34"/>
              <a:ea typeface="Lato" pitchFamily="34"/>
              <a:cs typeface="Lato" pitchFamily="34"/>
            </a:endParaRPr>
          </a:p>
        </p:txBody>
      </p:sp>
      <p:sp>
        <p:nvSpPr>
          <p:cNvPr id="8" name="Freeform: Shape 7">
            <a:extLst>
              <a:ext uri="{FF2B5EF4-FFF2-40B4-BE49-F238E27FC236}">
                <a16:creationId xmlns:a16="http://schemas.microsoft.com/office/drawing/2014/main" id="{EAAB44BB-FF65-4E04-B270-74D79F947927}"/>
              </a:ext>
            </a:extLst>
          </p:cNvPr>
          <p:cNvSpPr/>
          <p:nvPr/>
        </p:nvSpPr>
        <p:spPr>
          <a:xfrm>
            <a:off x="4503054" y="2025743"/>
            <a:ext cx="2880268" cy="2278108"/>
          </a:xfrm>
          <a:custGeom>
            <a:avLst/>
            <a:gdLst>
              <a:gd name="f0" fmla="val 10800000"/>
              <a:gd name="f1" fmla="val 5400000"/>
              <a:gd name="f2" fmla="val 180"/>
              <a:gd name="f3" fmla="val w"/>
              <a:gd name="f4" fmla="val h"/>
              <a:gd name="f5" fmla="val 0"/>
              <a:gd name="f6" fmla="val 2646986"/>
              <a:gd name="f7" fmla="val 1065970"/>
              <a:gd name="f8" fmla="+- 0 0 -90"/>
              <a:gd name="f9" fmla="*/ f3 1 2646986"/>
              <a:gd name="f10" fmla="*/ f4 1 1065970"/>
              <a:gd name="f11" fmla="+- f7 0 f5"/>
              <a:gd name="f12" fmla="+- f6 0 f5"/>
              <a:gd name="f13" fmla="*/ f8 f0 1"/>
              <a:gd name="f14" fmla="*/ f12 1 2646986"/>
              <a:gd name="f15" fmla="*/ f11 1 1065970"/>
              <a:gd name="f16" fmla="*/ 0 f12 1"/>
              <a:gd name="f17" fmla="*/ 0 f11 1"/>
              <a:gd name="f18" fmla="*/ 2646986 f12 1"/>
              <a:gd name="f19" fmla="*/ 1065970 f11 1"/>
              <a:gd name="f20" fmla="*/ f13 1 f2"/>
              <a:gd name="f21" fmla="*/ f16 1 2646986"/>
              <a:gd name="f22" fmla="*/ f17 1 1065970"/>
              <a:gd name="f23" fmla="*/ f18 1 2646986"/>
              <a:gd name="f24" fmla="*/ f19 1 106597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646986" h="1065970">
                <a:moveTo>
                  <a:pt x="f5" y="f5"/>
                </a:moveTo>
                <a:lnTo>
                  <a:pt x="f6" y="f5"/>
                </a:lnTo>
                <a:lnTo>
                  <a:pt x="f6" y="f7"/>
                </a:lnTo>
                <a:lnTo>
                  <a:pt x="f5" y="f7"/>
                </a:lnTo>
                <a:lnTo>
                  <a:pt x="f5" y="f5"/>
                </a:lnTo>
                <a:close/>
              </a:path>
            </a:pathLst>
          </a:custGeom>
          <a:solidFill>
            <a:schemeClr val="accent1">
              <a:lumMod val="75000"/>
              <a:alpha val="90000"/>
            </a:schemeClr>
          </a:solidFill>
          <a:ln cap="flat">
            <a:noFill/>
            <a:prstDash val="solid"/>
          </a:ln>
        </p:spPr>
        <p:txBody>
          <a:bodyPr vert="horz" wrap="square" lIns="68580" tIns="68580" rIns="68580" bIns="68580"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600" b="1" i="0" u="none" strike="noStrike" kern="0" cap="none" spc="0" baseline="0" dirty="0">
                <a:solidFill>
                  <a:schemeClr val="bg1"/>
                </a:solidFill>
                <a:uFillTx/>
                <a:latin typeface="Lato" pitchFamily="34"/>
                <a:ea typeface="Lato" pitchFamily="34"/>
                <a:cs typeface="Lato" pitchFamily="34"/>
              </a:rPr>
              <a:t>Resource-Based Theories</a:t>
            </a:r>
          </a:p>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600" b="0" i="0" u="none" strike="noStrike" kern="0" cap="none" spc="0" baseline="0" dirty="0">
                <a:solidFill>
                  <a:schemeClr val="bg1"/>
                </a:solidFill>
                <a:uFillTx/>
                <a:latin typeface="Lato" pitchFamily="34"/>
                <a:ea typeface="Lato" pitchFamily="34"/>
                <a:cs typeface="Lato" pitchFamily="34"/>
              </a:rPr>
              <a:t>Focus on the way individuals leverage different types of resources to get entrepreneurial efforts off the ground.</a:t>
            </a:r>
            <a:endParaRPr lang="en-GB" sz="1400" b="1" i="0" u="none" strike="noStrike" kern="0" cap="none" spc="0" baseline="0" dirty="0">
              <a:solidFill>
                <a:schemeClr val="bg1"/>
              </a:solidFill>
              <a:uFillTx/>
              <a:latin typeface="Lato" pitchFamily="34"/>
              <a:ea typeface="Lato" pitchFamily="34"/>
              <a:cs typeface="Lato" pitchFamily="34"/>
            </a:endParaRPr>
          </a:p>
        </p:txBody>
      </p:sp>
      <p:sp>
        <p:nvSpPr>
          <p:cNvPr id="9" name="Freeform: Shape 7">
            <a:extLst>
              <a:ext uri="{FF2B5EF4-FFF2-40B4-BE49-F238E27FC236}">
                <a16:creationId xmlns:a16="http://schemas.microsoft.com/office/drawing/2014/main" id="{2E94A0CC-4F47-4DFD-9FB7-25891CAF8C29}"/>
              </a:ext>
            </a:extLst>
          </p:cNvPr>
          <p:cNvSpPr/>
          <p:nvPr/>
        </p:nvSpPr>
        <p:spPr>
          <a:xfrm>
            <a:off x="604912" y="4516130"/>
            <a:ext cx="5106576" cy="1976740"/>
          </a:xfrm>
          <a:custGeom>
            <a:avLst/>
            <a:gdLst>
              <a:gd name="f0" fmla="val 10800000"/>
              <a:gd name="f1" fmla="val 5400000"/>
              <a:gd name="f2" fmla="val 180"/>
              <a:gd name="f3" fmla="val w"/>
              <a:gd name="f4" fmla="val h"/>
              <a:gd name="f5" fmla="val 0"/>
              <a:gd name="f6" fmla="val 2646986"/>
              <a:gd name="f7" fmla="val 1065970"/>
              <a:gd name="f8" fmla="+- 0 0 -90"/>
              <a:gd name="f9" fmla="*/ f3 1 2646986"/>
              <a:gd name="f10" fmla="*/ f4 1 1065970"/>
              <a:gd name="f11" fmla="+- f7 0 f5"/>
              <a:gd name="f12" fmla="+- f6 0 f5"/>
              <a:gd name="f13" fmla="*/ f8 f0 1"/>
              <a:gd name="f14" fmla="*/ f12 1 2646986"/>
              <a:gd name="f15" fmla="*/ f11 1 1065970"/>
              <a:gd name="f16" fmla="*/ 0 f12 1"/>
              <a:gd name="f17" fmla="*/ 0 f11 1"/>
              <a:gd name="f18" fmla="*/ 2646986 f12 1"/>
              <a:gd name="f19" fmla="*/ 1065970 f11 1"/>
              <a:gd name="f20" fmla="*/ f13 1 f2"/>
              <a:gd name="f21" fmla="*/ f16 1 2646986"/>
              <a:gd name="f22" fmla="*/ f17 1 1065970"/>
              <a:gd name="f23" fmla="*/ f18 1 2646986"/>
              <a:gd name="f24" fmla="*/ f19 1 106597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646986" h="1065970">
                <a:moveTo>
                  <a:pt x="f5" y="f5"/>
                </a:moveTo>
                <a:lnTo>
                  <a:pt x="f6" y="f5"/>
                </a:lnTo>
                <a:lnTo>
                  <a:pt x="f6" y="f7"/>
                </a:lnTo>
                <a:lnTo>
                  <a:pt x="f5" y="f7"/>
                </a:lnTo>
                <a:lnTo>
                  <a:pt x="f5" y="f5"/>
                </a:lnTo>
                <a:close/>
              </a:path>
            </a:pathLst>
          </a:custGeom>
          <a:solidFill>
            <a:schemeClr val="accent1">
              <a:lumMod val="75000"/>
              <a:alpha val="90000"/>
            </a:schemeClr>
          </a:solidFill>
          <a:ln cap="flat">
            <a:noFill/>
            <a:prstDash val="solid"/>
          </a:ln>
        </p:spPr>
        <p:txBody>
          <a:bodyPr vert="horz" wrap="square" lIns="68580" tIns="68580" rIns="68580" bIns="68580"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600" b="1" i="0" u="none" strike="noStrike" kern="0" cap="none" spc="0" baseline="0" dirty="0">
                <a:solidFill>
                  <a:schemeClr val="bg1"/>
                </a:solidFill>
                <a:uFillTx/>
                <a:latin typeface="Lato" pitchFamily="34"/>
                <a:ea typeface="Lato" pitchFamily="34"/>
                <a:cs typeface="Lato" pitchFamily="34"/>
              </a:rPr>
              <a:t>Sociological/Anthropological Theories</a:t>
            </a:r>
          </a:p>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600" b="0" i="0" u="none" strike="noStrike" kern="0" cap="none" spc="0" baseline="0" dirty="0">
                <a:solidFill>
                  <a:schemeClr val="bg1"/>
                </a:solidFill>
                <a:uFillTx/>
                <a:latin typeface="Lato" pitchFamily="34"/>
                <a:ea typeface="Lato" pitchFamily="34"/>
                <a:cs typeface="Lato" pitchFamily="34"/>
              </a:rPr>
              <a:t>Focus  on social networks, and desire for a meaningful life, ethnic identification and social-political environment factors</a:t>
            </a:r>
            <a:endParaRPr lang="en-GB" sz="1600" b="1" i="0" u="none" strike="noStrike" kern="1200" cap="none" spc="0" baseline="0" dirty="0">
              <a:solidFill>
                <a:schemeClr val="bg1"/>
              </a:solidFill>
              <a:uFillTx/>
              <a:latin typeface="Lato" pitchFamily="34"/>
              <a:ea typeface="Lato" pitchFamily="34"/>
              <a:cs typeface="Lato" pitchFamily="34"/>
            </a:endParaRPr>
          </a:p>
        </p:txBody>
      </p:sp>
      <p:sp>
        <p:nvSpPr>
          <p:cNvPr id="10" name="Freeform: Shape 7">
            <a:extLst>
              <a:ext uri="{FF2B5EF4-FFF2-40B4-BE49-F238E27FC236}">
                <a16:creationId xmlns:a16="http://schemas.microsoft.com/office/drawing/2014/main" id="{6069F7BA-DE74-4EAD-ABDC-82700E221936}"/>
              </a:ext>
            </a:extLst>
          </p:cNvPr>
          <p:cNvSpPr/>
          <p:nvPr/>
        </p:nvSpPr>
        <p:spPr>
          <a:xfrm>
            <a:off x="6246056" y="4516130"/>
            <a:ext cx="4937760" cy="1976740"/>
          </a:xfrm>
          <a:custGeom>
            <a:avLst/>
            <a:gdLst>
              <a:gd name="f0" fmla="val 10800000"/>
              <a:gd name="f1" fmla="val 5400000"/>
              <a:gd name="f2" fmla="val 180"/>
              <a:gd name="f3" fmla="val w"/>
              <a:gd name="f4" fmla="val h"/>
              <a:gd name="f5" fmla="val 0"/>
              <a:gd name="f6" fmla="val 2646986"/>
              <a:gd name="f7" fmla="val 1065970"/>
              <a:gd name="f8" fmla="+- 0 0 -90"/>
              <a:gd name="f9" fmla="*/ f3 1 2646986"/>
              <a:gd name="f10" fmla="*/ f4 1 1065970"/>
              <a:gd name="f11" fmla="+- f7 0 f5"/>
              <a:gd name="f12" fmla="+- f6 0 f5"/>
              <a:gd name="f13" fmla="*/ f8 f0 1"/>
              <a:gd name="f14" fmla="*/ f12 1 2646986"/>
              <a:gd name="f15" fmla="*/ f11 1 1065970"/>
              <a:gd name="f16" fmla="*/ 0 f12 1"/>
              <a:gd name="f17" fmla="*/ 0 f11 1"/>
              <a:gd name="f18" fmla="*/ 2646986 f12 1"/>
              <a:gd name="f19" fmla="*/ 1065970 f11 1"/>
              <a:gd name="f20" fmla="*/ f13 1 f2"/>
              <a:gd name="f21" fmla="*/ f16 1 2646986"/>
              <a:gd name="f22" fmla="*/ f17 1 1065970"/>
              <a:gd name="f23" fmla="*/ f18 1 2646986"/>
              <a:gd name="f24" fmla="*/ f19 1 1065970"/>
              <a:gd name="f25" fmla="*/ f5 1 f14"/>
              <a:gd name="f26" fmla="*/ f6 1 f14"/>
              <a:gd name="f27" fmla="*/ f5 1 f15"/>
              <a:gd name="f28" fmla="*/ f7 1 f15"/>
              <a:gd name="f29" fmla="+- f20 0 f1"/>
              <a:gd name="f30" fmla="*/ f21 1 f14"/>
              <a:gd name="f31" fmla="*/ f22 1 f15"/>
              <a:gd name="f32" fmla="*/ f23 1 f14"/>
              <a:gd name="f33" fmla="*/ f24 1 f15"/>
              <a:gd name="f34" fmla="*/ f25 f9 1"/>
              <a:gd name="f35" fmla="*/ f26 f9 1"/>
              <a:gd name="f36" fmla="*/ f28 f10 1"/>
              <a:gd name="f37" fmla="*/ f27 f10 1"/>
              <a:gd name="f38" fmla="*/ f30 f9 1"/>
              <a:gd name="f39" fmla="*/ f31 f10 1"/>
              <a:gd name="f40" fmla="*/ f32 f9 1"/>
              <a:gd name="f41" fmla="*/ f33 f10 1"/>
            </a:gdLst>
            <a:ahLst/>
            <a:cxnLst>
              <a:cxn ang="3cd4">
                <a:pos x="hc" y="t"/>
              </a:cxn>
              <a:cxn ang="0">
                <a:pos x="r" y="vc"/>
              </a:cxn>
              <a:cxn ang="cd4">
                <a:pos x="hc" y="b"/>
              </a:cxn>
              <a:cxn ang="cd2">
                <a:pos x="l" y="vc"/>
              </a:cxn>
              <a:cxn ang="f29">
                <a:pos x="f38" y="f39"/>
              </a:cxn>
              <a:cxn ang="f29">
                <a:pos x="f40" y="f39"/>
              </a:cxn>
              <a:cxn ang="f29">
                <a:pos x="f40" y="f41"/>
              </a:cxn>
              <a:cxn ang="f29">
                <a:pos x="f38" y="f41"/>
              </a:cxn>
              <a:cxn ang="f29">
                <a:pos x="f38" y="f39"/>
              </a:cxn>
            </a:cxnLst>
            <a:rect l="f34" t="f37" r="f35" b="f36"/>
            <a:pathLst>
              <a:path w="2646986" h="1065970">
                <a:moveTo>
                  <a:pt x="f5" y="f5"/>
                </a:moveTo>
                <a:lnTo>
                  <a:pt x="f6" y="f5"/>
                </a:lnTo>
                <a:lnTo>
                  <a:pt x="f6" y="f7"/>
                </a:lnTo>
                <a:lnTo>
                  <a:pt x="f5" y="f7"/>
                </a:lnTo>
                <a:lnTo>
                  <a:pt x="f5" y="f5"/>
                </a:lnTo>
                <a:close/>
              </a:path>
            </a:pathLst>
          </a:custGeom>
          <a:solidFill>
            <a:schemeClr val="accent1">
              <a:lumMod val="75000"/>
              <a:alpha val="90000"/>
            </a:schemeClr>
          </a:solidFill>
          <a:ln cap="flat">
            <a:noFill/>
            <a:prstDash val="solid"/>
          </a:ln>
        </p:spPr>
        <p:txBody>
          <a:bodyPr vert="horz" wrap="square" lIns="68580" tIns="68580" rIns="68580" bIns="68580" anchor="ctr" anchorCtr="0" compatLnSpc="1">
            <a:noAutofit/>
          </a:bodyPr>
          <a:lstStyle/>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600" b="1" i="0" u="none" strike="noStrike" kern="0" cap="none" spc="0" baseline="0" dirty="0">
                <a:solidFill>
                  <a:schemeClr val="bg1"/>
                </a:solidFill>
                <a:uFillTx/>
                <a:latin typeface="Lato" pitchFamily="34"/>
                <a:ea typeface="Lato" pitchFamily="34"/>
                <a:cs typeface="Lato" pitchFamily="34"/>
              </a:rPr>
              <a:t>Opportunity-Based Theory</a:t>
            </a:r>
          </a:p>
          <a:p>
            <a:pPr marL="0" marR="0" lvl="0" indent="0" algn="l" defTabSz="8001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600" b="0" i="0" u="none" strike="noStrike" kern="0" cap="none" spc="0" baseline="0" dirty="0">
                <a:solidFill>
                  <a:schemeClr val="bg1"/>
                </a:solidFill>
                <a:uFillTx/>
                <a:latin typeface="Lato" pitchFamily="34"/>
                <a:ea typeface="Lato" pitchFamily="34"/>
                <a:cs typeface="Lato" pitchFamily="34"/>
              </a:rPr>
              <a:t>states that entrepreneurs excel at seeing and taking advantage of possibilities created by social, technological and cultural changes.</a:t>
            </a:r>
            <a:endParaRPr lang="en-GB" sz="1400" b="1" i="0" u="none" strike="noStrike" kern="1200" cap="none" spc="0" baseline="0" dirty="0">
              <a:solidFill>
                <a:schemeClr val="bg1"/>
              </a:solidFill>
              <a:uFillTx/>
              <a:latin typeface="Lato" pitchFamily="34"/>
              <a:ea typeface="Lato" pitchFamily="34"/>
              <a:cs typeface="Lato" pitchFamily="3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44F1F4B9-2922-43A9-AD4C-33E42C3FFBA9}"/>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itle 1">
            <a:extLst>
              <a:ext uri="{FF2B5EF4-FFF2-40B4-BE49-F238E27FC236}">
                <a16:creationId xmlns:a16="http://schemas.microsoft.com/office/drawing/2014/main" id="{D7F28EA2-2F1B-4C5D-A5A4-A68404D34DC1}"/>
              </a:ext>
            </a:extLst>
          </p:cNvPr>
          <p:cNvSpPr txBox="1">
            <a:spLocks noGrp="1"/>
          </p:cNvSpPr>
          <p:nvPr>
            <p:ph type="title"/>
          </p:nvPr>
        </p:nvSpPr>
        <p:spPr>
          <a:xfrm>
            <a:off x="942975" y="327967"/>
            <a:ext cx="8491539" cy="1030537"/>
          </a:xfrm>
          <a:solidFill>
            <a:srgbClr val="FFFFFF">
              <a:alpha val="76000"/>
            </a:srgbClr>
          </a:solidFill>
        </p:spPr>
        <p:txBody>
          <a:bodyPr/>
          <a:lstStyle/>
          <a:p>
            <a:pPr lvl="0"/>
            <a:r>
              <a:rPr lang="en-GB" sz="2200" b="1">
                <a:latin typeface="Lato" pitchFamily="34"/>
                <a:ea typeface="Lato" pitchFamily="34"/>
                <a:cs typeface="Lato" pitchFamily="34"/>
              </a:rPr>
              <a:t>RELATIONHISP BETWEEN ENTREPRENUERSHIP AND LEADERSHP IN THE TRANSPORT INDUSTRY . F.M</a:t>
            </a:r>
          </a:p>
        </p:txBody>
      </p:sp>
      <p:pic>
        <p:nvPicPr>
          <p:cNvPr id="4" name="Picture 6">
            <a:extLst>
              <a:ext uri="{FF2B5EF4-FFF2-40B4-BE49-F238E27FC236}">
                <a16:creationId xmlns:a16="http://schemas.microsoft.com/office/drawing/2014/main" id="{A1F95404-DB1C-4877-BFA7-BC4D1F349299}"/>
              </a:ext>
            </a:extLst>
          </p:cNvPr>
          <p:cNvPicPr>
            <a:picLocks noChangeAspect="1"/>
          </p:cNvPicPr>
          <p:nvPr/>
        </p:nvPicPr>
        <p:blipFill>
          <a:blip r:embed="rId3"/>
          <a:stretch>
            <a:fillRect/>
          </a:stretch>
        </p:blipFill>
        <p:spPr>
          <a:xfrm>
            <a:off x="9434514" y="42867"/>
            <a:ext cx="2657474" cy="904871"/>
          </a:xfrm>
          <a:prstGeom prst="rect">
            <a:avLst/>
          </a:prstGeom>
          <a:noFill/>
          <a:ln cap="flat">
            <a:noFill/>
          </a:ln>
        </p:spPr>
      </p:pic>
      <p:sp>
        <p:nvSpPr>
          <p:cNvPr id="5" name="Rectangle 7">
            <a:extLst>
              <a:ext uri="{FF2B5EF4-FFF2-40B4-BE49-F238E27FC236}">
                <a16:creationId xmlns:a16="http://schemas.microsoft.com/office/drawing/2014/main" id="{BED2484B-E633-4F57-8C1A-0A8917C71859}"/>
              </a:ext>
            </a:extLst>
          </p:cNvPr>
          <p:cNvSpPr/>
          <p:nvPr/>
        </p:nvSpPr>
        <p:spPr>
          <a:xfrm>
            <a:off x="1103095" y="1686482"/>
            <a:ext cx="3356606" cy="4247314"/>
          </a:xfrm>
          <a:prstGeom prst="rect">
            <a:avLst/>
          </a:prstGeom>
          <a:solidFill>
            <a:schemeClr val="accent1">
              <a:lumMod val="75000"/>
            </a:schemeClr>
          </a:solidFill>
          <a:ln cap="flat">
            <a:noFill/>
            <a:prstDash val="solid"/>
          </a:ln>
          <a:effectLst>
            <a:outerShdw dist="38096" dir="2700000" algn="tl">
              <a:srgbClr val="000000">
                <a:alpha val="40000"/>
              </a:srgbClr>
            </a:outerShdw>
          </a:effectLst>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dirty="0">
                <a:solidFill>
                  <a:schemeClr val="bg1"/>
                </a:solidFill>
                <a:uFillTx/>
                <a:latin typeface="Lato" pitchFamily="34"/>
                <a:ea typeface="Lato" pitchFamily="34"/>
                <a:cs typeface="Lato" pitchFamily="34"/>
              </a:rPr>
              <a:t>ENTREPRENEURSHIP</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dirty="0">
                <a:solidFill>
                  <a:schemeClr val="bg1"/>
                </a:solidFill>
                <a:uFillTx/>
                <a:latin typeface="Lato" pitchFamily="34"/>
                <a:ea typeface="Lato" pitchFamily="34"/>
                <a:cs typeface="Lato" pitchFamily="34"/>
              </a:rPr>
              <a:t>Entrepreneurship makes leaders.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dirty="0">
                <a:solidFill>
                  <a:schemeClr val="bg1"/>
                </a:solidFill>
                <a:uFillTx/>
                <a:latin typeface="Lato" pitchFamily="34"/>
                <a:ea typeface="Lato" pitchFamily="34"/>
                <a:cs typeface="Lato" pitchFamily="34"/>
              </a:rPr>
              <a:t>Leadership is one of the features of a good entrepreneur.</a:t>
            </a:r>
            <a:endParaRPr lang="en-GB" sz="2000" b="0" i="0" u="none" strike="noStrike" kern="1200" cap="none" spc="0" baseline="0" dirty="0">
              <a:solidFill>
                <a:schemeClr val="bg1"/>
              </a:solidFill>
              <a:uFillTx/>
              <a:latin typeface="Lato" pitchFamily="34"/>
              <a:ea typeface="Lato" pitchFamily="34"/>
              <a:cs typeface="Lato" pitchFamily="34"/>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dirty="0">
                <a:solidFill>
                  <a:schemeClr val="bg1"/>
                </a:solidFill>
                <a:uFillTx/>
                <a:latin typeface="Lato" pitchFamily="34"/>
                <a:ea typeface="Lato" pitchFamily="34"/>
                <a:cs typeface="Lato" pitchFamily="34"/>
              </a:rPr>
              <a:t>Entrepreneurs start new business by using resources.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sp>
        <p:nvSpPr>
          <p:cNvPr id="6" name="Rectangle 8">
            <a:extLst>
              <a:ext uri="{FF2B5EF4-FFF2-40B4-BE49-F238E27FC236}">
                <a16:creationId xmlns:a16="http://schemas.microsoft.com/office/drawing/2014/main" id="{CF392F97-1242-4A27-9F02-1A0F33202292}"/>
              </a:ext>
            </a:extLst>
          </p:cNvPr>
          <p:cNvSpPr/>
          <p:nvPr/>
        </p:nvSpPr>
        <p:spPr>
          <a:xfrm>
            <a:off x="8058150" y="1686482"/>
            <a:ext cx="3356606" cy="4278093"/>
          </a:xfrm>
          <a:prstGeom prst="rect">
            <a:avLst/>
          </a:prstGeom>
          <a:solidFill>
            <a:schemeClr val="accent1">
              <a:lumMod val="75000"/>
            </a:schemeClr>
          </a:solidFill>
          <a:ln cap="flat">
            <a:noFill/>
            <a:prstDash val="solid"/>
          </a:ln>
          <a:effectLst>
            <a:outerShdw dist="38103" algn="tl">
              <a:srgbClr val="000000">
                <a:alpha val="40000"/>
              </a:srgbClr>
            </a:outerShdw>
          </a:effectLst>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dirty="0">
                <a:solidFill>
                  <a:schemeClr val="bg1"/>
                </a:solidFill>
                <a:uFillTx/>
                <a:latin typeface="Lato" pitchFamily="34"/>
                <a:ea typeface="Lato" pitchFamily="34"/>
                <a:cs typeface="Lato" pitchFamily="34"/>
              </a:rPr>
              <a:t>LEADERSHIP</a:t>
            </a:r>
            <a:endParaRPr lang="en-GB" sz="2000" b="1" i="0" u="none" strike="noStrike" kern="1200" cap="none" spc="0" baseline="0" dirty="0">
              <a:solidFill>
                <a:schemeClr val="bg1"/>
              </a:solidFill>
              <a:uFillTx/>
              <a:latin typeface="Lato" pitchFamily="34"/>
              <a:ea typeface="Lato" pitchFamily="34"/>
              <a:cs typeface="Lato"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dirty="0">
              <a:solidFill>
                <a:schemeClr val="bg1"/>
              </a:solidFill>
              <a:uFillTx/>
              <a:latin typeface="Calibri"/>
            </a:endParaRP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dirty="0">
                <a:solidFill>
                  <a:schemeClr val="bg1"/>
                </a:solidFill>
                <a:uFillTx/>
                <a:latin typeface="Lato" pitchFamily="34"/>
                <a:ea typeface="Lato" pitchFamily="34"/>
                <a:cs typeface="Lato" pitchFamily="34"/>
              </a:rPr>
              <a:t>Leadership is a function of entrepreneurship.</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dirty="0">
                <a:solidFill>
                  <a:schemeClr val="bg1"/>
                </a:solidFill>
                <a:uFillTx/>
                <a:latin typeface="Lato" pitchFamily="34"/>
                <a:ea typeface="Lato" pitchFamily="34"/>
                <a:cs typeface="Lato" pitchFamily="34"/>
              </a:rPr>
              <a:t>Good leaders make good entrepreneurship decisions.</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2000" b="0" i="0" u="none" strike="noStrike" kern="1200" cap="none" spc="0" baseline="0" dirty="0">
                <a:solidFill>
                  <a:schemeClr val="bg1"/>
                </a:solidFill>
                <a:uFillTx/>
                <a:latin typeface="Lato" pitchFamily="34"/>
                <a:ea typeface="Lato" pitchFamily="34"/>
                <a:cs typeface="Lato" pitchFamily="34"/>
              </a:rPr>
              <a:t>A leader keep the business running by using the available human resource.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sp>
        <p:nvSpPr>
          <p:cNvPr id="7" name="Arrow: Left-Right 9">
            <a:extLst>
              <a:ext uri="{FF2B5EF4-FFF2-40B4-BE49-F238E27FC236}">
                <a16:creationId xmlns:a16="http://schemas.microsoft.com/office/drawing/2014/main" id="{30973C6A-A6D3-4A51-9EC3-E0FEF0D6E136}"/>
              </a:ext>
            </a:extLst>
          </p:cNvPr>
          <p:cNvSpPr/>
          <p:nvPr/>
        </p:nvSpPr>
        <p:spPr>
          <a:xfrm>
            <a:off x="4459702" y="3429000"/>
            <a:ext cx="3598447" cy="388254"/>
          </a:xfrm>
          <a:custGeom>
            <a:avLst/>
            <a:gdLst>
              <a:gd name="f0" fmla="val 10800000"/>
              <a:gd name="f1" fmla="val 5400000"/>
              <a:gd name="f2" fmla="val 180"/>
              <a:gd name="f3" fmla="val w"/>
              <a:gd name="f4" fmla="val h"/>
              <a:gd name="f5" fmla="val ss"/>
              <a:gd name="f6" fmla="val 0"/>
              <a:gd name="f7" fmla="val 41352"/>
              <a:gd name="f8" fmla="val 19730"/>
              <a:gd name="f9" fmla="+- 0 0 -360"/>
              <a:gd name="f10" fmla="+- 0 0 -180"/>
              <a:gd name="f11" fmla="abs f3"/>
              <a:gd name="f12" fmla="abs f4"/>
              <a:gd name="f13" fmla="abs f5"/>
              <a:gd name="f14" fmla="*/ f9 f0 1"/>
              <a:gd name="f15" fmla="*/ f10 f0 1"/>
              <a:gd name="f16" fmla="?: f11 f3 1"/>
              <a:gd name="f17" fmla="?: f12 f4 1"/>
              <a:gd name="f18" fmla="?: f13 f5 1"/>
              <a:gd name="f19" fmla="*/ f14 1 f2"/>
              <a:gd name="f20" fmla="*/ f15 1 f2"/>
              <a:gd name="f21" fmla="*/ f16 1 21600"/>
              <a:gd name="f22" fmla="*/ f17 1 21600"/>
              <a:gd name="f23" fmla="*/ 21600 f16 1"/>
              <a:gd name="f24" fmla="*/ 21600 f17 1"/>
              <a:gd name="f25" fmla="+- f19 0 f1"/>
              <a:gd name="f26" fmla="+- f20 0 f1"/>
              <a:gd name="f27" fmla="min f22 f21"/>
              <a:gd name="f28" fmla="*/ f23 1 f18"/>
              <a:gd name="f29" fmla="*/ f24 1 f18"/>
              <a:gd name="f30" fmla="val f28"/>
              <a:gd name="f31" fmla="val f29"/>
              <a:gd name="f32" fmla="*/ f6 f27 1"/>
              <a:gd name="f33" fmla="+- f31 0 f6"/>
              <a:gd name="f34" fmla="+- f30 0 f6"/>
              <a:gd name="f35" fmla="*/ f30 f27 1"/>
              <a:gd name="f36" fmla="*/ f31 f27 1"/>
              <a:gd name="f37" fmla="*/ f33 1 2"/>
              <a:gd name="f38" fmla="*/ f34 1 2"/>
              <a:gd name="f39" fmla="min f34 f33"/>
              <a:gd name="f40" fmla="*/ f33 f7 1"/>
              <a:gd name="f41" fmla="+- f6 f37 0"/>
              <a:gd name="f42" fmla="+- f6 f38 0"/>
              <a:gd name="f43" fmla="*/ f39 f8 1"/>
              <a:gd name="f44" fmla="*/ f40 1 200000"/>
              <a:gd name="f45" fmla="*/ f43 1 100000"/>
              <a:gd name="f46" fmla="+- f41 0 f44"/>
              <a:gd name="f47" fmla="+- f41 f44 0"/>
              <a:gd name="f48" fmla="*/ f41 f27 1"/>
              <a:gd name="f49" fmla="*/ f42 f27 1"/>
              <a:gd name="f50" fmla="+- f30 0 f45"/>
              <a:gd name="f51" fmla="*/ f46 f45 1"/>
              <a:gd name="f52" fmla="*/ f46 f27 1"/>
              <a:gd name="f53" fmla="*/ f47 f27 1"/>
              <a:gd name="f54" fmla="*/ f45 f27 1"/>
              <a:gd name="f55" fmla="*/ f51 1 f37"/>
              <a:gd name="f56" fmla="*/ f50 f27 1"/>
              <a:gd name="f57" fmla="+- f45 0 f55"/>
              <a:gd name="f58" fmla="+- f50 f55 0"/>
              <a:gd name="f59" fmla="*/ f57 f27 1"/>
              <a:gd name="f60" fmla="*/ f58 f27 1"/>
            </a:gdLst>
            <a:ahLst/>
            <a:cxnLst>
              <a:cxn ang="3cd4">
                <a:pos x="hc" y="t"/>
              </a:cxn>
              <a:cxn ang="0">
                <a:pos x="r" y="vc"/>
              </a:cxn>
              <a:cxn ang="cd4">
                <a:pos x="hc" y="b"/>
              </a:cxn>
              <a:cxn ang="cd2">
                <a:pos x="l" y="vc"/>
              </a:cxn>
              <a:cxn ang="f25">
                <a:pos x="f56" y="f32"/>
              </a:cxn>
              <a:cxn ang="f25">
                <a:pos x="f49" y="f52"/>
              </a:cxn>
              <a:cxn ang="f25">
                <a:pos x="f54" y="f32"/>
              </a:cxn>
              <a:cxn ang="f26">
                <a:pos x="f54" y="f36"/>
              </a:cxn>
              <a:cxn ang="f26">
                <a:pos x="f49" y="f53"/>
              </a:cxn>
              <a:cxn ang="f26">
                <a:pos x="f56" y="f36"/>
              </a:cxn>
            </a:cxnLst>
            <a:rect l="f59" t="f52" r="f60" b="f53"/>
            <a:pathLst>
              <a:path>
                <a:moveTo>
                  <a:pt x="f32" y="f48"/>
                </a:moveTo>
                <a:lnTo>
                  <a:pt x="f54" y="f32"/>
                </a:lnTo>
                <a:lnTo>
                  <a:pt x="f54" y="f52"/>
                </a:lnTo>
                <a:lnTo>
                  <a:pt x="f56" y="f52"/>
                </a:lnTo>
                <a:lnTo>
                  <a:pt x="f56" y="f32"/>
                </a:lnTo>
                <a:lnTo>
                  <a:pt x="f35" y="f48"/>
                </a:lnTo>
                <a:lnTo>
                  <a:pt x="f56" y="f36"/>
                </a:lnTo>
                <a:lnTo>
                  <a:pt x="f56" y="f53"/>
                </a:lnTo>
                <a:lnTo>
                  <a:pt x="f54" y="f53"/>
                </a:lnTo>
                <a:lnTo>
                  <a:pt x="f54" y="f36"/>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7266AF9F-3030-4C66-BE6D-E9426AC678F1}"/>
              </a:ext>
            </a:extLst>
          </p:cNvPr>
          <p:cNvSpPr/>
          <p:nvPr/>
        </p:nvSpPr>
        <p:spPr>
          <a:xfrm>
            <a:off x="-100007" y="-268623"/>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17F4C57A-FD28-4EE8-87D8-B55F6C4A3E9C}"/>
              </a:ext>
            </a:extLst>
          </p:cNvPr>
          <p:cNvSpPr txBox="1">
            <a:spLocks noGrp="1"/>
          </p:cNvSpPr>
          <p:nvPr>
            <p:ph type="title"/>
          </p:nvPr>
        </p:nvSpPr>
        <p:spPr>
          <a:xfrm>
            <a:off x="838203" y="365129"/>
            <a:ext cx="7826825" cy="1168246"/>
          </a:xfrm>
          <a:solidFill>
            <a:srgbClr val="FFFFFF">
              <a:alpha val="88000"/>
            </a:srgbClr>
          </a:solidFill>
        </p:spPr>
        <p:txBody>
          <a:bodyPr/>
          <a:lstStyle/>
          <a:p>
            <a:pPr lvl="0"/>
            <a:r>
              <a:rPr lang="en-GB" sz="3200">
                <a:latin typeface="Lato" pitchFamily="34"/>
                <a:ea typeface="Lato" pitchFamily="34"/>
                <a:cs typeface="Lato" pitchFamily="34"/>
              </a:rPr>
              <a:t>PEST EL ANALYSIS .M.D.K</a:t>
            </a:r>
          </a:p>
        </p:txBody>
      </p:sp>
      <p:pic>
        <p:nvPicPr>
          <p:cNvPr id="4" name="Picture 6">
            <a:extLst>
              <a:ext uri="{FF2B5EF4-FFF2-40B4-BE49-F238E27FC236}">
                <a16:creationId xmlns:a16="http://schemas.microsoft.com/office/drawing/2014/main" id="{A4EBC657-C9E9-4CAD-9EF6-63BAEFDAEE4A}"/>
              </a:ext>
            </a:extLst>
          </p:cNvPr>
          <p:cNvPicPr>
            <a:picLocks noChangeAspect="1"/>
          </p:cNvPicPr>
          <p:nvPr/>
        </p:nvPicPr>
        <p:blipFill>
          <a:blip r:embed="rId3"/>
          <a:stretch>
            <a:fillRect/>
          </a:stretch>
        </p:blipFill>
        <p:spPr>
          <a:xfrm>
            <a:off x="9434514" y="19577"/>
            <a:ext cx="2657474" cy="904871"/>
          </a:xfrm>
          <a:prstGeom prst="rect">
            <a:avLst/>
          </a:prstGeom>
          <a:noFill/>
          <a:ln cap="flat">
            <a:noFill/>
          </a:ln>
        </p:spPr>
      </p:pic>
      <p:sp>
        <p:nvSpPr>
          <p:cNvPr id="5" name="TextBox 9">
            <a:extLst>
              <a:ext uri="{FF2B5EF4-FFF2-40B4-BE49-F238E27FC236}">
                <a16:creationId xmlns:a16="http://schemas.microsoft.com/office/drawing/2014/main" id="{A0FB765E-4A94-4F7D-A151-D6C7B58DCF10}"/>
              </a:ext>
            </a:extLst>
          </p:cNvPr>
          <p:cNvSpPr txBox="1"/>
          <p:nvPr/>
        </p:nvSpPr>
        <p:spPr>
          <a:xfrm>
            <a:off x="675247" y="2630280"/>
            <a:ext cx="11087529" cy="3200875"/>
          </a:xfrm>
          <a:prstGeom prst="rect">
            <a:avLst/>
          </a:prstGeom>
          <a:solidFill>
            <a:srgbClr val="FFFFFF">
              <a:alpha val="92000"/>
            </a:srgbClr>
          </a:solidFill>
          <a:ln cap="flat">
            <a:noFill/>
          </a:ln>
          <a:effectLst>
            <a:outerShdw dist="38096" dir="2700000" algn="tl">
              <a:srgbClr val="000000">
                <a:alpha val="40000"/>
              </a:srgbClr>
            </a:outerShdw>
          </a:effectLst>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Lato" pitchFamily="34"/>
                <a:ea typeface="Lato" pitchFamily="34"/>
                <a:cs typeface="Lato" pitchFamily="34"/>
              </a:rPr>
              <a:t>Political:</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Lato" pitchFamily="34"/>
                <a:ea typeface="Lato" pitchFamily="34"/>
                <a:cs typeface="Lato" pitchFamily="34"/>
              </a:rPr>
              <a:t>Worries about a hard Brexit are having an impact on the operation of virgin Atlantic. This is creating more entrepreneurship ventures such as the new opened route to Seattle and this created opportunities for new leadership to emerge with in Virgin Atlantic.</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Lato" pitchFamily="34"/>
              <a:ea typeface="Lato" pitchFamily="34"/>
              <a:cs typeface="Lato"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0" cap="none" spc="0" baseline="0">
                <a:solidFill>
                  <a:srgbClr val="000000"/>
                </a:solidFill>
                <a:uFillTx/>
                <a:latin typeface="Lato" pitchFamily="34"/>
                <a:ea typeface="Lato" pitchFamily="34"/>
                <a:cs typeface="Lato" pitchFamily="34"/>
              </a:rPr>
              <a:t>Economic </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Lato" pitchFamily="34"/>
                <a:ea typeface="Lato" pitchFamily="34"/>
                <a:cs typeface="Lato" pitchFamily="34"/>
              </a:rPr>
              <a:t>UK’s exit from the EU and a sharp drop in value of the British pound had a big impact on the profit loss margin of virgin Atlantic because the it is paid in dollars while it spends in pounds. Richard Branson instead opened a new route to Seattle to leverage his profit margin.</a:t>
            </a: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Lato" pitchFamily="34"/>
              <a:ea typeface="Lato" pitchFamily="34"/>
              <a:cs typeface="Lato"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Lato" pitchFamily="34"/>
                <a:ea typeface="Lato" pitchFamily="34"/>
                <a:cs typeface="Lato" pitchFamily="34"/>
              </a:rPr>
              <a:t> Jon, 2017</a:t>
            </a:r>
            <a:endParaRPr lang="en-GB" sz="1800" b="0" i="0" u="none" strike="noStrike" kern="1200" cap="none" spc="0" baseline="0">
              <a:solidFill>
                <a:srgbClr val="FFFFFF"/>
              </a:solidFill>
              <a:effectLst>
                <a:outerShdw dist="38096" dir="2700000">
                  <a:srgbClr val="000000"/>
                </a:outerShdw>
              </a:effectLst>
              <a:uFillTx/>
              <a:latin typeface="Lato" pitchFamily="34"/>
              <a:ea typeface="Lato" pitchFamily="34"/>
              <a:cs typeface="Lato" pitchFamily="34"/>
            </a:endParaRPr>
          </a:p>
        </p:txBody>
      </p:sp>
      <p:sp>
        <p:nvSpPr>
          <p:cNvPr id="6" name="TextBox 9">
            <a:extLst>
              <a:ext uri="{FF2B5EF4-FFF2-40B4-BE49-F238E27FC236}">
                <a16:creationId xmlns:a16="http://schemas.microsoft.com/office/drawing/2014/main" id="{C0518DD1-03CA-4BCC-8CB2-BFE40B6138BF}"/>
              </a:ext>
            </a:extLst>
          </p:cNvPr>
          <p:cNvSpPr txBox="1"/>
          <p:nvPr/>
        </p:nvSpPr>
        <p:spPr>
          <a:xfrm>
            <a:off x="675247" y="2154783"/>
            <a:ext cx="11087529" cy="400114"/>
          </a:xfrm>
          <a:prstGeom prst="rect">
            <a:avLst/>
          </a:prstGeom>
          <a:solidFill>
            <a:srgbClr val="FFFFFF">
              <a:alpha val="90000"/>
            </a:srgbClr>
          </a:solidFill>
          <a:ln cap="flat">
            <a:noFill/>
          </a:ln>
          <a:effectLst>
            <a:outerShdw dist="38096" dir="2700000" algn="tl">
              <a:srgbClr val="000000">
                <a:alpha val="40000"/>
              </a:srgbClr>
            </a:outerShdw>
          </a:effectLst>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Lato" pitchFamily="34"/>
                <a:ea typeface="Lato" pitchFamily="34"/>
                <a:cs typeface="Lato" pitchFamily="34"/>
              </a:rPr>
              <a:t>Case study: Virgin Atlantic Airways</a:t>
            </a:r>
            <a:endParaRPr lang="en-GB" sz="1800" b="0" i="0" u="none" strike="noStrike" kern="1200" cap="none" spc="0" baseline="0">
              <a:solidFill>
                <a:srgbClr val="FFFFFF"/>
              </a:solidFill>
              <a:effectLst>
                <a:outerShdw dist="38096" dir="2700000">
                  <a:srgbClr val="000000"/>
                </a:outerShdw>
              </a:effectLst>
              <a:uFillTx/>
              <a:latin typeface="Lato" pitchFamily="34"/>
              <a:ea typeface="Lato" pitchFamily="34"/>
              <a:cs typeface="Lato" pitchFamily="34"/>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78C73836-9BF3-452A-A1FD-81A7790F1E86}"/>
              </a:ext>
            </a:extLst>
          </p:cNvPr>
          <p:cNvSpPr/>
          <p:nvPr/>
        </p:nvSpPr>
        <p:spPr>
          <a:xfrm>
            <a:off x="-100007" y="19577"/>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2D28934C-7884-49BA-9313-E98C8EEA0EE3}"/>
              </a:ext>
            </a:extLst>
          </p:cNvPr>
          <p:cNvSpPr txBox="1">
            <a:spLocks noGrp="1"/>
          </p:cNvSpPr>
          <p:nvPr>
            <p:ph type="title"/>
          </p:nvPr>
        </p:nvSpPr>
        <p:spPr/>
        <p:txBody>
          <a:bodyPr/>
          <a:lstStyle/>
          <a:p>
            <a:pPr lvl="0"/>
            <a:r>
              <a:rPr lang="en-GB">
                <a:latin typeface="Lato" pitchFamily="34"/>
                <a:ea typeface="Lato" pitchFamily="34"/>
                <a:cs typeface="Lato" pitchFamily="34"/>
              </a:rPr>
              <a:t>PEST ANALYSIS</a:t>
            </a:r>
            <a:r>
              <a:rPr lang="en-GB" b="1">
                <a:latin typeface="Lato" pitchFamily="34"/>
                <a:ea typeface="Lato" pitchFamily="34"/>
                <a:cs typeface="Lato" pitchFamily="34"/>
              </a:rPr>
              <a:t>. M.D.K</a:t>
            </a:r>
            <a:endParaRPr lang="en-GB"/>
          </a:p>
        </p:txBody>
      </p:sp>
      <p:sp>
        <p:nvSpPr>
          <p:cNvPr id="4" name="Content Placeholder 2">
            <a:extLst>
              <a:ext uri="{FF2B5EF4-FFF2-40B4-BE49-F238E27FC236}">
                <a16:creationId xmlns:a16="http://schemas.microsoft.com/office/drawing/2014/main" id="{FB40CE53-6534-4155-9B56-B44021AEF58D}"/>
              </a:ext>
            </a:extLst>
          </p:cNvPr>
          <p:cNvSpPr txBox="1">
            <a:spLocks noGrp="1"/>
          </p:cNvSpPr>
          <p:nvPr>
            <p:ph idx="1"/>
          </p:nvPr>
        </p:nvSpPr>
        <p:spPr>
          <a:xfrm>
            <a:off x="738195" y="2535155"/>
            <a:ext cx="10515600" cy="3497945"/>
          </a:xfrm>
          <a:solidFill>
            <a:srgbClr val="FFFFFF">
              <a:alpha val="88000"/>
            </a:srgbClr>
          </a:solidFill>
        </p:spPr>
        <p:txBody>
          <a:bodyPr/>
          <a:lstStyle/>
          <a:p>
            <a:pPr marL="0" lvl="0" indent="0">
              <a:buNone/>
            </a:pPr>
            <a:r>
              <a:rPr lang="en-GB" sz="2000" b="1">
                <a:latin typeface="Lato" pitchFamily="34"/>
                <a:ea typeface="Lato" pitchFamily="34"/>
                <a:cs typeface="Lato" pitchFamily="34"/>
              </a:rPr>
              <a:t>Social </a:t>
            </a:r>
          </a:p>
          <a:p>
            <a:pPr marL="0" lvl="0" indent="0">
              <a:buNone/>
            </a:pPr>
            <a:r>
              <a:rPr lang="en-GB" sz="1800">
                <a:latin typeface="Lato" pitchFamily="34"/>
                <a:ea typeface="Lato" pitchFamily="34"/>
                <a:cs typeface="Lato" pitchFamily="34"/>
              </a:rPr>
              <a:t>To both potential and existing customers, virgin Atlantic maintains its vibrancy and entrepreneurship leadership ideas as an icon of youth. This is evident in the design and branding of their products which connects with the people and enables them to get more customers.</a:t>
            </a:r>
          </a:p>
          <a:p>
            <a:pPr marL="0" lvl="0" indent="0">
              <a:buNone/>
            </a:pPr>
            <a:r>
              <a:rPr lang="en-GB" sz="2000" b="1">
                <a:latin typeface="Lato" pitchFamily="34"/>
                <a:ea typeface="Lato" pitchFamily="34"/>
                <a:cs typeface="Lato" pitchFamily="34"/>
              </a:rPr>
              <a:t>Technological </a:t>
            </a:r>
          </a:p>
          <a:p>
            <a:pPr marL="0" lvl="0" indent="0">
              <a:buNone/>
            </a:pPr>
            <a:r>
              <a:rPr lang="en-GB" sz="1800">
                <a:latin typeface="Lato" pitchFamily="34"/>
                <a:ea typeface="Lato" pitchFamily="34"/>
                <a:cs typeface="Lato" pitchFamily="34"/>
              </a:rPr>
              <a:t>Technological advancement has created room for leadership and entrepreneurship growth with in virgin Atlantic a subsidiary of virgin group. Recently there are talks of virgin group participating in space tourism soon.</a:t>
            </a:r>
          </a:p>
          <a:p>
            <a:pPr marL="0" lvl="0" indent="0">
              <a:buNone/>
            </a:pPr>
            <a:endParaRPr lang="en-GB"/>
          </a:p>
          <a:p>
            <a:pPr marL="0" lvl="0" indent="0">
              <a:buNone/>
            </a:pPr>
            <a:r>
              <a:rPr lang="en-GB" sz="1800">
                <a:latin typeface="Lato" pitchFamily="34"/>
                <a:ea typeface="Lato" pitchFamily="34"/>
                <a:cs typeface="Lato" pitchFamily="34"/>
              </a:rPr>
              <a:t>Jon, 2017</a:t>
            </a:r>
            <a:endParaRPr lang="en-GB" sz="1800"/>
          </a:p>
        </p:txBody>
      </p:sp>
      <p:sp>
        <p:nvSpPr>
          <p:cNvPr id="5" name="TextBox 9">
            <a:extLst>
              <a:ext uri="{FF2B5EF4-FFF2-40B4-BE49-F238E27FC236}">
                <a16:creationId xmlns:a16="http://schemas.microsoft.com/office/drawing/2014/main" id="{8E833517-56D4-4C53-9B9B-6175F54669CC}"/>
              </a:ext>
            </a:extLst>
          </p:cNvPr>
          <p:cNvSpPr txBox="1"/>
          <p:nvPr/>
        </p:nvSpPr>
        <p:spPr>
          <a:xfrm>
            <a:off x="738195" y="2036240"/>
            <a:ext cx="10515600" cy="400114"/>
          </a:xfrm>
          <a:prstGeom prst="rect">
            <a:avLst/>
          </a:prstGeom>
          <a:solidFill>
            <a:srgbClr val="FFFFFF">
              <a:alpha val="90000"/>
            </a:srgbClr>
          </a:solidFill>
          <a:ln cap="flat">
            <a:noFill/>
          </a:ln>
          <a:effectLst>
            <a:outerShdw dist="38096" dir="2700000" algn="tl">
              <a:srgbClr val="000000">
                <a:alpha val="40000"/>
              </a:srgbClr>
            </a:outerShdw>
          </a:effectLst>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Lato" pitchFamily="34"/>
                <a:ea typeface="Lato" pitchFamily="34"/>
                <a:cs typeface="Lato" pitchFamily="34"/>
              </a:rPr>
              <a:t>Case study: Virgin Atlantic Airways</a:t>
            </a:r>
            <a:endParaRPr lang="en-GB" sz="1800" b="0" i="0" u="none" strike="noStrike" kern="1200" cap="none" spc="0" baseline="0">
              <a:solidFill>
                <a:srgbClr val="FFFFFF"/>
              </a:solidFill>
              <a:effectLst>
                <a:outerShdw dist="38096" dir="2700000">
                  <a:srgbClr val="000000"/>
                </a:outerShdw>
              </a:effectLst>
              <a:uFillTx/>
              <a:latin typeface="Lato" pitchFamily="34"/>
              <a:ea typeface="Lato" pitchFamily="34"/>
              <a:cs typeface="Lato" pitchFamily="34"/>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BD942-60D4-45F2-8EE8-254A1A2C90A5}"/>
              </a:ext>
            </a:extLst>
          </p:cNvPr>
          <p:cNvSpPr txBox="1">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2FDA6B2-A9B5-472D-B573-4293B244E933}"/>
              </a:ext>
            </a:extLst>
          </p:cNvPr>
          <p:cNvSpPr txBox="1">
            <a:spLocks noGrp="1"/>
          </p:cNvSpPr>
          <p:nvPr>
            <p:ph idx="1"/>
          </p:nvPr>
        </p:nvSpPr>
        <p:spPr/>
        <p:txBody>
          <a:bodyPr/>
          <a:lstStyle/>
          <a:p>
            <a:endParaRPr lang="en-GB"/>
          </a:p>
        </p:txBody>
      </p:sp>
      <p:sp>
        <p:nvSpPr>
          <p:cNvPr id="4" name="Rectangle 4">
            <a:extLst>
              <a:ext uri="{FF2B5EF4-FFF2-40B4-BE49-F238E27FC236}">
                <a16:creationId xmlns:a16="http://schemas.microsoft.com/office/drawing/2014/main" id="{004D360C-0B7B-4AEA-9072-000FBB9D5D8D}"/>
              </a:ext>
            </a:extLst>
          </p:cNvPr>
          <p:cNvSpPr/>
          <p:nvPr/>
        </p:nvSpPr>
        <p:spPr>
          <a:xfrm>
            <a:off x="-100007" y="19577"/>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B31D8D0C-207D-4DB5-A341-62A58F674A17}"/>
              </a:ext>
            </a:extLst>
          </p:cNvPr>
          <p:cNvSpPr txBox="1"/>
          <p:nvPr/>
        </p:nvSpPr>
        <p:spPr>
          <a:xfrm>
            <a:off x="838203" y="365129"/>
            <a:ext cx="7282217" cy="1325559"/>
          </a:xfrm>
          <a:prstGeom prst="rect">
            <a:avLst/>
          </a:prstGeom>
          <a:no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3500" b="0" i="0" u="none" strike="noStrike" kern="1200" cap="none" spc="0" baseline="0">
                <a:solidFill>
                  <a:srgbClr val="000000"/>
                </a:solidFill>
                <a:uFillTx/>
                <a:latin typeface="Lato" pitchFamily="34"/>
                <a:ea typeface="Lato" pitchFamily="34"/>
                <a:cs typeface="Lato" pitchFamily="34"/>
              </a:rPr>
              <a:t>PEST ANALYSIS : SOCIAL . M.D.K</a:t>
            </a:r>
          </a:p>
        </p:txBody>
      </p:sp>
      <p:sp>
        <p:nvSpPr>
          <p:cNvPr id="6" name="TextBox 8">
            <a:extLst>
              <a:ext uri="{FF2B5EF4-FFF2-40B4-BE49-F238E27FC236}">
                <a16:creationId xmlns:a16="http://schemas.microsoft.com/office/drawing/2014/main" id="{A16E6638-819F-4C6A-9620-BBC95AF13410}"/>
              </a:ext>
            </a:extLst>
          </p:cNvPr>
          <p:cNvSpPr txBox="1"/>
          <p:nvPr/>
        </p:nvSpPr>
        <p:spPr>
          <a:xfrm>
            <a:off x="838193" y="2300831"/>
            <a:ext cx="11087529" cy="4308872"/>
          </a:xfrm>
          <a:prstGeom prst="rect">
            <a:avLst/>
          </a:prstGeom>
          <a:solidFill>
            <a:srgbClr val="FFFFFF">
              <a:alpha val="90000"/>
            </a:srgbClr>
          </a:solidFill>
          <a:ln cap="flat">
            <a:noFill/>
          </a:ln>
          <a:effectLst>
            <a:outerShdw dist="38096" dir="2700000" algn="tl">
              <a:srgbClr val="000000">
                <a:alpha val="40000"/>
              </a:srgbClr>
            </a:outerShdw>
          </a:effectLst>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Lato" pitchFamily="34"/>
                <a:ea typeface="Lato" pitchFamily="34"/>
                <a:cs typeface="Lato" pitchFamily="34"/>
              </a:rPr>
              <a:t>Environment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Lato" pitchFamily="34"/>
                <a:ea typeface="Lato" pitchFamily="34"/>
                <a:cs typeface="Lato" pitchFamily="34"/>
              </a:rPr>
              <a:t> </a:t>
            </a:r>
            <a:endParaRPr lang="en-GB" sz="1800" b="0" i="0" u="none" strike="noStrike" kern="1200" cap="none" spc="0" baseline="0">
              <a:solidFill>
                <a:srgbClr val="000000"/>
              </a:solidFill>
              <a:uFillTx/>
              <a:latin typeface="Lato" pitchFamily="34"/>
              <a:ea typeface="Lato" pitchFamily="34"/>
              <a:cs typeface="Lato"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Lato" pitchFamily="34"/>
                <a:ea typeface="Lato" pitchFamily="34"/>
                <a:cs typeface="Lato" pitchFamily="34"/>
              </a:rPr>
              <a:t>The latest Virgin Atlantic sustainability report reveals that CO2 per km travelled by passengers had also been reduced by 22%, while CO2 per revenue tonne km was reduced by 17%.These reductions were delivered though the investments into the Boeing 787</a:t>
            </a:r>
            <a:r>
              <a:rPr lang="en-GB" sz="1800" b="0" i="0" u="none" strike="noStrike" kern="1200" cap="none" spc="0" baseline="0">
                <a:solidFill>
                  <a:srgbClr val="404040"/>
                </a:solidFill>
                <a:uFillTx/>
                <a:latin typeface="Lato" pitchFamily="34"/>
                <a:ea typeface="Lato" pitchFamily="34"/>
                <a:cs typeface="Lato" pitchFamily="34"/>
              </a:rPr>
              <a:t> </a:t>
            </a:r>
            <a:r>
              <a:rPr lang="en-GB" sz="1800" b="0" i="0" u="none" strike="noStrike" kern="1200" cap="none" spc="0" baseline="0">
                <a:solidFill>
                  <a:srgbClr val="000000"/>
                </a:solidFill>
                <a:uFillTx/>
                <a:latin typeface="Lato" pitchFamily="34"/>
                <a:ea typeface="Lato" pitchFamily="34"/>
                <a:cs typeface="Lato" pitchFamily="34"/>
              </a:rPr>
              <a:t>aircraft and from 2019, 12 Airbus models will enter into service that will deliver a 30% carbon saving on each flight (Jon, 2017).</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Lato" pitchFamily="34"/>
              <a:ea typeface="Lato" pitchFamily="34"/>
              <a:cs typeface="Lato"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Lato" pitchFamily="34"/>
                <a:ea typeface="Lato" pitchFamily="34"/>
                <a:cs typeface="Lato" pitchFamily="34"/>
              </a:rPr>
              <a:t>Legal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Lato" pitchFamily="34"/>
                <a:ea typeface="Lato" pitchFamily="34"/>
                <a:cs typeface="Lato" pitchFamily="34"/>
              </a:rPr>
              <a:t>Establishing a multinational airline required Virgin Atlantic to be get paid in dollars and spend in pounds. This comes along with legal requirements for establishing different flight routes to the different destinations. Virgin Atlantic leadership manages this by forming mergers with local airlines in their route destinations(Edie newsroom, 2017).</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Lato" pitchFamily="34"/>
              <a:ea typeface="Lato" pitchFamily="34"/>
              <a:cs typeface="Lato"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effectLst>
                <a:outerShdw dist="38096" dir="2700000">
                  <a:srgbClr val="000000"/>
                </a:outerShdw>
              </a:effectLst>
              <a:uFillTx/>
              <a:latin typeface="Lato" pitchFamily="34"/>
              <a:ea typeface="Lato" pitchFamily="34"/>
              <a:cs typeface="Lato"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effectLst>
                <a:outerShdw dist="38096" dir="2700000">
                  <a:srgbClr val="000000"/>
                </a:outerShdw>
              </a:effectLst>
              <a:uFillTx/>
              <a:latin typeface="Lato" pitchFamily="34"/>
              <a:ea typeface="Lato" pitchFamily="34"/>
              <a:cs typeface="Lato" pitchFamily="34"/>
            </a:endParaRPr>
          </a:p>
        </p:txBody>
      </p:sp>
      <p:pic>
        <p:nvPicPr>
          <p:cNvPr id="7" name="Picture 9">
            <a:extLst>
              <a:ext uri="{FF2B5EF4-FFF2-40B4-BE49-F238E27FC236}">
                <a16:creationId xmlns:a16="http://schemas.microsoft.com/office/drawing/2014/main" id="{DB1F6051-7D42-47EF-B23D-8373797AF09F}"/>
              </a:ext>
            </a:extLst>
          </p:cNvPr>
          <p:cNvPicPr>
            <a:picLocks noChangeAspect="1"/>
          </p:cNvPicPr>
          <p:nvPr/>
        </p:nvPicPr>
        <p:blipFill>
          <a:blip r:embed="rId3"/>
          <a:stretch>
            <a:fillRect/>
          </a:stretch>
        </p:blipFill>
        <p:spPr>
          <a:xfrm>
            <a:off x="9434514" y="19577"/>
            <a:ext cx="2657474" cy="904871"/>
          </a:xfrm>
          <a:prstGeom prst="rect">
            <a:avLst/>
          </a:prstGeom>
          <a:noFill/>
          <a:ln cap="flat">
            <a:noFill/>
          </a:ln>
        </p:spPr>
      </p:pic>
      <p:sp>
        <p:nvSpPr>
          <p:cNvPr id="8" name="TextBox 9">
            <a:extLst>
              <a:ext uri="{FF2B5EF4-FFF2-40B4-BE49-F238E27FC236}">
                <a16:creationId xmlns:a16="http://schemas.microsoft.com/office/drawing/2014/main" id="{D1E76432-EB9E-4CA3-9DA0-B0A4087918B5}"/>
              </a:ext>
            </a:extLst>
          </p:cNvPr>
          <p:cNvSpPr txBox="1"/>
          <p:nvPr/>
        </p:nvSpPr>
        <p:spPr>
          <a:xfrm>
            <a:off x="838193" y="1832896"/>
            <a:ext cx="11087529" cy="400114"/>
          </a:xfrm>
          <a:prstGeom prst="rect">
            <a:avLst/>
          </a:prstGeom>
          <a:solidFill>
            <a:srgbClr val="FFFFFF">
              <a:alpha val="90000"/>
            </a:srgbClr>
          </a:solidFill>
          <a:ln cap="flat">
            <a:noFill/>
          </a:ln>
          <a:effectLst>
            <a:outerShdw dist="38096" dir="2700000" algn="tl">
              <a:srgbClr val="000000">
                <a:alpha val="40000"/>
              </a:srgbClr>
            </a:outerShdw>
          </a:effectLst>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Lato" pitchFamily="34"/>
                <a:ea typeface="Lato" pitchFamily="34"/>
                <a:cs typeface="Lato" pitchFamily="34"/>
              </a:rPr>
              <a:t>Case study: Virgin Atlantic Airways</a:t>
            </a:r>
            <a:endParaRPr lang="en-GB" sz="1800" b="0" i="0" u="none" strike="noStrike" kern="1200" cap="none" spc="0" baseline="0">
              <a:solidFill>
                <a:srgbClr val="FFFFFF"/>
              </a:solidFill>
              <a:effectLst>
                <a:outerShdw dist="38096" dir="2700000">
                  <a:srgbClr val="000000"/>
                </a:outerShdw>
              </a:effectLst>
              <a:uFillTx/>
              <a:latin typeface="Lato" pitchFamily="34"/>
              <a:ea typeface="Lato" pitchFamily="34"/>
              <a:cs typeface="Lato" pitchFamily="34"/>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5F97ED49-43F2-4EE3-9F11-BBFC4267597F}"/>
              </a:ext>
            </a:extLst>
          </p:cNvPr>
          <p:cNvSpPr/>
          <p:nvPr/>
        </p:nvSpPr>
        <p:spPr>
          <a:xfrm>
            <a:off x="0" y="42867"/>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D30180B8-1FC9-47C2-A202-7CA1C6E36D5D}"/>
              </a:ext>
            </a:extLst>
          </p:cNvPr>
          <p:cNvSpPr txBox="1">
            <a:spLocks noGrp="1"/>
          </p:cNvSpPr>
          <p:nvPr>
            <p:ph type="title"/>
          </p:nvPr>
        </p:nvSpPr>
        <p:spPr/>
        <p:txBody>
          <a:bodyPr/>
          <a:lstStyle/>
          <a:p>
            <a:pPr lvl="0"/>
            <a:r>
              <a:rPr lang="en-GB">
                <a:latin typeface="Lato" pitchFamily="34"/>
                <a:ea typeface="Lato" pitchFamily="34"/>
                <a:cs typeface="Lato" pitchFamily="34"/>
              </a:rPr>
              <a:t>CONCLUSION M.D.K</a:t>
            </a:r>
          </a:p>
        </p:txBody>
      </p:sp>
      <p:sp>
        <p:nvSpPr>
          <p:cNvPr id="4" name="Content Placeholder 2">
            <a:extLst>
              <a:ext uri="{FF2B5EF4-FFF2-40B4-BE49-F238E27FC236}">
                <a16:creationId xmlns:a16="http://schemas.microsoft.com/office/drawing/2014/main" id="{B964F9EC-2E64-4EBA-A9D6-00A80E02973E}"/>
              </a:ext>
            </a:extLst>
          </p:cNvPr>
          <p:cNvSpPr txBox="1">
            <a:spLocks noGrp="1"/>
          </p:cNvSpPr>
          <p:nvPr>
            <p:ph idx="1"/>
          </p:nvPr>
        </p:nvSpPr>
        <p:spPr>
          <a:xfrm>
            <a:off x="838203" y="1825627"/>
            <a:ext cx="10515600" cy="2255056"/>
          </a:xfrm>
          <a:solidFill>
            <a:srgbClr val="FFFFFF">
              <a:alpha val="86000"/>
            </a:srgbClr>
          </a:solidFill>
        </p:spPr>
        <p:txBody>
          <a:bodyPr/>
          <a:lstStyle/>
          <a:p>
            <a:pPr marL="0" lvl="0" indent="0">
              <a:buNone/>
            </a:pPr>
            <a:endParaRPr lang="en-GB">
              <a:latin typeface="Lato" pitchFamily="34"/>
              <a:ea typeface="Lato" pitchFamily="34"/>
              <a:cs typeface="Lato" pitchFamily="34"/>
            </a:endParaRPr>
          </a:p>
          <a:p>
            <a:pPr marL="0" lvl="0" indent="0">
              <a:buNone/>
            </a:pPr>
            <a:r>
              <a:rPr lang="en-GB" sz="2000">
                <a:latin typeface="Lato" pitchFamily="34"/>
                <a:ea typeface="Lato" pitchFamily="34"/>
                <a:cs typeface="Lato" pitchFamily="34"/>
              </a:rPr>
              <a:t>Leadership and entrepreneurship are some of the major areas that are still being researched and understanding the collaboration between would be very beneficial to business.</a:t>
            </a:r>
          </a:p>
        </p:txBody>
      </p:sp>
      <p:pic>
        <p:nvPicPr>
          <p:cNvPr id="5" name="Picture 6">
            <a:extLst>
              <a:ext uri="{FF2B5EF4-FFF2-40B4-BE49-F238E27FC236}">
                <a16:creationId xmlns:a16="http://schemas.microsoft.com/office/drawing/2014/main" id="{9E4C822C-8981-4239-97A3-B7D8ED4CBA34}"/>
              </a:ext>
            </a:extLst>
          </p:cNvPr>
          <p:cNvPicPr>
            <a:picLocks noChangeAspect="1"/>
          </p:cNvPicPr>
          <p:nvPr/>
        </p:nvPicPr>
        <p:blipFill>
          <a:blip r:embed="rId3"/>
          <a:stretch>
            <a:fillRect/>
          </a:stretch>
        </p:blipFill>
        <p:spPr>
          <a:xfrm>
            <a:off x="9434514" y="42867"/>
            <a:ext cx="2657474" cy="904871"/>
          </a:xfrm>
          <a:prstGeom prst="rect">
            <a:avLst/>
          </a:prstGeom>
          <a:noFill/>
          <a:ln cap="flat">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251AE26D-9782-4520-857A-1D06CC9348EC}"/>
              </a:ext>
            </a:extLst>
          </p:cNvPr>
          <p:cNvSpPr/>
          <p:nvPr/>
        </p:nvSpPr>
        <p:spPr>
          <a:xfrm>
            <a:off x="-232010" y="155886"/>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FD515FFC-00E7-4F7F-95C0-D9134B2F6E08}"/>
              </a:ext>
            </a:extLst>
          </p:cNvPr>
          <p:cNvSpPr txBox="1">
            <a:spLocks noGrp="1"/>
          </p:cNvSpPr>
          <p:nvPr>
            <p:ph type="title"/>
          </p:nvPr>
        </p:nvSpPr>
        <p:spPr>
          <a:xfrm>
            <a:off x="3485866" y="2439582"/>
            <a:ext cx="4989396" cy="1325559"/>
          </a:xfrm>
          <a:solidFill>
            <a:srgbClr val="FFFFFF">
              <a:alpha val="72000"/>
            </a:srgbClr>
          </a:solidFill>
        </p:spPr>
        <p:txBody>
          <a:bodyPr/>
          <a:lstStyle/>
          <a:p>
            <a:pPr lvl="0"/>
            <a:r>
              <a:rPr lang="en-GB" sz="6600" b="1">
                <a:effectLst>
                  <a:outerShdw dist="38096" dir="2700000">
                    <a:srgbClr val="000000"/>
                  </a:outerShdw>
                </a:effectLst>
                <a:latin typeface="Lato" pitchFamily="34"/>
                <a:ea typeface="Lato" pitchFamily="34"/>
                <a:cs typeface="Lato" pitchFamily="34"/>
              </a:rPr>
              <a:t>Thank you </a:t>
            </a:r>
          </a:p>
        </p:txBody>
      </p:sp>
      <p:sp>
        <p:nvSpPr>
          <p:cNvPr id="4" name="Title 1">
            <a:extLst>
              <a:ext uri="{FF2B5EF4-FFF2-40B4-BE49-F238E27FC236}">
                <a16:creationId xmlns:a16="http://schemas.microsoft.com/office/drawing/2014/main" id="{21007F07-2445-4E3B-9F20-FA6B7CA30B21}"/>
              </a:ext>
            </a:extLst>
          </p:cNvPr>
          <p:cNvSpPr txBox="1"/>
          <p:nvPr/>
        </p:nvSpPr>
        <p:spPr>
          <a:xfrm>
            <a:off x="3499701" y="3730029"/>
            <a:ext cx="4989396" cy="1325559"/>
          </a:xfrm>
          <a:prstGeom prst="rect">
            <a:avLst/>
          </a:prstGeom>
          <a:solidFill>
            <a:srgbClr val="FFFFFF">
              <a:alpha val="72000"/>
            </a:srgbClr>
          </a:solidFill>
          <a:ln cap="flat">
            <a:noFill/>
          </a:ln>
        </p:spPr>
        <p:txBody>
          <a:bodyPr vert="horz" wrap="square" lIns="91440" tIns="45720" rIns="91440" bIns="45720" anchor="ctr" anchorCtr="0" compatLnSpc="1">
            <a:normAutofit/>
          </a:bodyPr>
          <a:lstStyle/>
          <a:p>
            <a:pPr marL="0" marR="0" lvl="0" indent="0" algn="l"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6000" b="1" i="0" u="none" strike="noStrike" kern="1200" cap="none" spc="0" baseline="0">
                <a:solidFill>
                  <a:srgbClr val="000000"/>
                </a:solidFill>
                <a:effectLst>
                  <a:outerShdw dist="38096" dir="2700000">
                    <a:srgbClr val="000000"/>
                  </a:outerShdw>
                </a:effectLst>
                <a:uFillTx/>
                <a:latin typeface="Lato" pitchFamily="34"/>
                <a:ea typeface="Lato" pitchFamily="34"/>
                <a:cs typeface="Lato" pitchFamily="34"/>
              </a:rPr>
              <a:t>Questions?</a:t>
            </a:r>
          </a:p>
        </p:txBody>
      </p:sp>
      <p:pic>
        <p:nvPicPr>
          <p:cNvPr id="5" name="Picture 12">
            <a:extLst>
              <a:ext uri="{FF2B5EF4-FFF2-40B4-BE49-F238E27FC236}">
                <a16:creationId xmlns:a16="http://schemas.microsoft.com/office/drawing/2014/main" id="{3D6656D9-272E-4265-8871-AA75D6C2601F}"/>
              </a:ext>
            </a:extLst>
          </p:cNvPr>
          <p:cNvPicPr>
            <a:picLocks noChangeAspect="1"/>
          </p:cNvPicPr>
          <p:nvPr/>
        </p:nvPicPr>
        <p:blipFill>
          <a:blip r:embed="rId3"/>
          <a:stretch>
            <a:fillRect/>
          </a:stretch>
        </p:blipFill>
        <p:spPr>
          <a:xfrm>
            <a:off x="9434514" y="19577"/>
            <a:ext cx="2657474" cy="904871"/>
          </a:xfrm>
          <a:prstGeom prst="rect">
            <a:avLst/>
          </a:prstGeom>
          <a:noFill/>
          <a:ln cap="flat">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41E0C5CC-D0F1-4D84-B783-A5889410415E}"/>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ECA4DA87-E4AA-42D7-9B4D-DBCB33077038}"/>
              </a:ext>
            </a:extLst>
          </p:cNvPr>
          <p:cNvSpPr txBox="1">
            <a:spLocks noGrp="1"/>
          </p:cNvSpPr>
          <p:nvPr>
            <p:ph type="title"/>
          </p:nvPr>
        </p:nvSpPr>
        <p:spPr>
          <a:xfrm>
            <a:off x="838203" y="365129"/>
            <a:ext cx="10515600" cy="625477"/>
          </a:xfrm>
        </p:spPr>
        <p:txBody>
          <a:bodyPr/>
          <a:lstStyle/>
          <a:p>
            <a:pPr lvl="0"/>
            <a:r>
              <a:rPr lang="en-GB" sz="3600">
                <a:latin typeface="Abadi" pitchFamily="34"/>
              </a:rPr>
              <a:t>REFFERENCES .ALL</a:t>
            </a:r>
          </a:p>
        </p:txBody>
      </p:sp>
      <p:sp>
        <p:nvSpPr>
          <p:cNvPr id="4" name="TextBox 6">
            <a:extLst>
              <a:ext uri="{FF2B5EF4-FFF2-40B4-BE49-F238E27FC236}">
                <a16:creationId xmlns:a16="http://schemas.microsoft.com/office/drawing/2014/main" id="{55B5C474-66B9-486F-AE3F-671BE323FAAF}"/>
              </a:ext>
            </a:extLst>
          </p:cNvPr>
          <p:cNvSpPr txBox="1"/>
          <p:nvPr/>
        </p:nvSpPr>
        <p:spPr>
          <a:xfrm>
            <a:off x="842967" y="1039727"/>
            <a:ext cx="11249021" cy="3693316"/>
          </a:xfrm>
          <a:prstGeom prst="rect">
            <a:avLst/>
          </a:prstGeom>
          <a:solidFill>
            <a:srgbClr val="FFFFFF">
              <a:alpha val="90000"/>
            </a:srgbClr>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222A35"/>
                </a:solidFill>
                <a:uFillTx/>
                <a:latin typeface="Calibri Light"/>
                <a:ea typeface="Lato" pitchFamily="34"/>
                <a:cs typeface="Lato" pitchFamily="34"/>
              </a:rPr>
              <a:t>Bennis, W. and Townsend, R. (1995) </a:t>
            </a:r>
            <a:r>
              <a:rPr lang="en-GB" sz="1800" b="0" i="1" u="none" strike="noStrike" kern="0" cap="none" spc="0" baseline="0">
                <a:solidFill>
                  <a:srgbClr val="222A35"/>
                </a:solidFill>
                <a:uFillTx/>
                <a:latin typeface="Calibri Light"/>
                <a:ea typeface="Lato" pitchFamily="34"/>
                <a:cs typeface="Lato" pitchFamily="34"/>
              </a:rPr>
              <a:t>Reinventing leadership: strategies to empower the organization</a:t>
            </a:r>
            <a:r>
              <a:rPr lang="en-GB" sz="1800" b="0" i="0" u="none" strike="noStrike" kern="0" cap="none" spc="0" baseline="0">
                <a:solidFill>
                  <a:srgbClr val="222A35"/>
                </a:solidFill>
                <a:uFillTx/>
                <a:latin typeface="Calibri Light"/>
                <a:ea typeface="Lato" pitchFamily="34"/>
                <a:cs typeface="Lato" pitchFamily="34"/>
              </a:rPr>
              <a:t>. New York: William Morrow and Company.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Calibri Light"/>
              </a:rPr>
              <a:t>Eddie news room. (2017) </a:t>
            </a:r>
            <a:r>
              <a:rPr lang="en-GB" sz="1800" b="0" i="1" u="none" strike="noStrike" kern="0" cap="none" spc="0" baseline="0">
                <a:solidFill>
                  <a:srgbClr val="000000"/>
                </a:solidFill>
                <a:uFillTx/>
                <a:latin typeface="Calibri Light"/>
              </a:rPr>
              <a:t>Virgin Atlantic cuts aircraft emissions by 22% in 10 years.</a:t>
            </a:r>
            <a:r>
              <a:rPr lang="en-GB" sz="1800" b="0" i="0" u="none" strike="noStrike" kern="0" cap="none" spc="0" baseline="0">
                <a:solidFill>
                  <a:srgbClr val="000000"/>
                </a:solidFill>
                <a:uFillTx/>
                <a:latin typeface="Calibri Light"/>
              </a:rPr>
              <a:t> Available at: </a:t>
            </a:r>
            <a:r>
              <a:rPr lang="en-GB" sz="1800" b="0" i="0" u="none" strike="noStrike" kern="0" cap="none" spc="0" baseline="0">
                <a:solidFill>
                  <a:srgbClr val="000000"/>
                </a:solidFill>
                <a:uFillTx/>
                <a:latin typeface="Calibri Light"/>
                <a:hlinkClick r:id="rId3"/>
              </a:rPr>
              <a:t>https://www.edie.net/news/6/Virgin-Atlantic-reveals-22--cut-to-carbon-emissions/. [Acessed</a:t>
            </a:r>
            <a:r>
              <a:rPr lang="en-GB" sz="1800" b="0" i="0" u="none" strike="noStrike" kern="0" cap="none" spc="0" baseline="0">
                <a:solidFill>
                  <a:srgbClr val="000000"/>
                </a:solidFill>
                <a:uFillTx/>
                <a:latin typeface="Calibri Light"/>
              </a:rPr>
              <a:t>:04/04/2018].</a:t>
            </a:r>
            <a:endParaRPr lang="en-GB" sz="1800" b="0" i="1" u="none" strike="noStrike" kern="0" cap="none" spc="0" baseline="0">
              <a:solidFill>
                <a:srgbClr val="000000"/>
              </a:solidFill>
              <a:uFillTx/>
              <a:latin typeface="Calibri Light"/>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222A35"/>
                </a:solidFill>
                <a:uFillTx/>
                <a:latin typeface="Calibri Light"/>
                <a:ea typeface="Lato" pitchFamily="34"/>
                <a:cs typeface="Lato" pitchFamily="34"/>
              </a:rPr>
              <a:t>Jon ,O.(2017) </a:t>
            </a:r>
            <a:r>
              <a:rPr lang="en-GB" sz="1800" b="0" i="1" u="none" strike="noStrike" kern="0" cap="none" spc="0" baseline="0">
                <a:solidFill>
                  <a:srgbClr val="000000"/>
                </a:solidFill>
                <a:uFillTx/>
                <a:latin typeface="Calibri Light"/>
              </a:rPr>
              <a:t>Virgin Atlantic Airways is still relentlessly cool, but is that enough? .</a:t>
            </a:r>
            <a:r>
              <a:rPr lang="en-GB" sz="1800" b="0" i="0" u="none" strike="noStrike" kern="0" cap="none" spc="0" baseline="0">
                <a:solidFill>
                  <a:srgbClr val="000000"/>
                </a:solidFill>
                <a:uFillTx/>
                <a:latin typeface="Calibri Light"/>
              </a:rPr>
              <a:t>Available at: </a:t>
            </a:r>
            <a:r>
              <a:rPr lang="en-GB" sz="1800" b="0" i="0" u="none" strike="noStrike" kern="0" cap="none" spc="0" baseline="0">
                <a:solidFill>
                  <a:srgbClr val="000000"/>
                </a:solidFill>
                <a:uFillTx/>
                <a:latin typeface="Calibri Light"/>
                <a:hlinkClick r:id="rId4"/>
              </a:rPr>
              <a:t>http://money.cnn.com/2017/03/31/news/companies/virgin-atlantic-airways-richard-branson/index.html</a:t>
            </a:r>
            <a:r>
              <a:rPr lang="en-GB" sz="1800" b="0" i="0" u="none" strike="noStrike" kern="0" cap="none" spc="0" baseline="0">
                <a:solidFill>
                  <a:srgbClr val="000000"/>
                </a:solidFill>
                <a:uFillTx/>
                <a:latin typeface="Calibri Light"/>
              </a:rPr>
              <a:t>, [Accessed:24/04/2018].</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222A35"/>
                </a:solidFill>
                <a:uFillTx/>
                <a:latin typeface="Calibri Light"/>
                <a:ea typeface="Lato" pitchFamily="34"/>
                <a:cs typeface="Lato" pitchFamily="34"/>
              </a:rPr>
              <a:t>Reid. W.S., Anglin. H.A., Baur. E.J., and Buckley. R.M. (2018) </a:t>
            </a:r>
            <a:r>
              <a:rPr lang="en-GB" sz="1800" b="0" i="1" u="none" strike="noStrike" kern="1200" cap="none" spc="0" baseline="0">
                <a:solidFill>
                  <a:srgbClr val="222A35"/>
                </a:solidFill>
                <a:uFillTx/>
                <a:latin typeface="Calibri Light"/>
                <a:ea typeface="Lato" pitchFamily="34"/>
                <a:cs typeface="Lato" pitchFamily="34"/>
              </a:rPr>
              <a:t>Blazing new trails or opportunity lost? </a:t>
            </a:r>
            <a:r>
              <a:rPr lang="en-GB" sz="1800" b="0" i="0" u="none" strike="noStrike" kern="1200" cap="none" spc="0" baseline="0">
                <a:solidFill>
                  <a:srgbClr val="222A35"/>
                </a:solidFill>
                <a:uFillTx/>
                <a:latin typeface="Calibri Light"/>
                <a:ea typeface="Lato" pitchFamily="34"/>
                <a:cs typeface="Lato" pitchFamily="34"/>
              </a:rPr>
              <a:t>Evaluating research at the intersection of leadership and entrepreneurship. </a:t>
            </a:r>
            <a:r>
              <a:rPr lang="en-GB" sz="1800" b="0" i="1" u="none" strike="noStrike" kern="1200" cap="none" spc="0" baseline="0">
                <a:solidFill>
                  <a:srgbClr val="222A35"/>
                </a:solidFill>
                <a:uFillTx/>
                <a:latin typeface="Calibri Light"/>
                <a:ea typeface="Lato" pitchFamily="34"/>
                <a:cs typeface="Lato" pitchFamily="34"/>
              </a:rPr>
              <a:t>The Leadership Quarterly</a:t>
            </a:r>
            <a:r>
              <a:rPr lang="en-GB" sz="1800" b="0" i="0" u="none" strike="noStrike" kern="1200" cap="none" spc="0" baseline="0">
                <a:solidFill>
                  <a:srgbClr val="222A35"/>
                </a:solidFill>
                <a:uFillTx/>
                <a:latin typeface="Calibri Light"/>
                <a:ea typeface="Lato" pitchFamily="34"/>
                <a:cs typeface="Lato" pitchFamily="34"/>
              </a:rPr>
              <a:t>, 29(1), pp.150–164.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222A35"/>
                </a:solidFill>
                <a:uFillTx/>
                <a:latin typeface="Calibri Light"/>
              </a:rPr>
              <a:t>Simsek, Z., Jansen, J.J., Minichilli, A. and Escriba‐Esteve, A.(2015) </a:t>
            </a:r>
            <a:r>
              <a:rPr lang="en-GB" sz="1800" b="0" i="1" u="none" strike="noStrike" kern="1200" cap="none" spc="0" baseline="0">
                <a:solidFill>
                  <a:srgbClr val="222A35"/>
                </a:solidFill>
                <a:uFillTx/>
                <a:latin typeface="Calibri Light"/>
              </a:rPr>
              <a:t>Strategic leadership and leaders in entrepreneurial contexts: </a:t>
            </a:r>
            <a:r>
              <a:rPr lang="en-GB" sz="1800" b="0" i="0" u="none" strike="noStrike" kern="1200" cap="none" spc="0" baseline="0">
                <a:solidFill>
                  <a:srgbClr val="222A35"/>
                </a:solidFill>
                <a:uFillTx/>
                <a:latin typeface="Calibri Light"/>
              </a:rPr>
              <a:t>A nexus for innovation and impact missed?. </a:t>
            </a:r>
            <a:r>
              <a:rPr lang="en-GB" sz="1800" b="0" i="1" u="none" strike="noStrike" kern="1200" cap="none" spc="0" baseline="0">
                <a:solidFill>
                  <a:srgbClr val="222A35"/>
                </a:solidFill>
                <a:uFillTx/>
                <a:latin typeface="Calibri Light"/>
              </a:rPr>
              <a:t>Journal of Management Studies</a:t>
            </a:r>
            <a:r>
              <a:rPr lang="en-GB" sz="1800" b="0" i="0" u="none" strike="noStrike" kern="1200" cap="none" spc="0" baseline="0">
                <a:solidFill>
                  <a:srgbClr val="222A35"/>
                </a:solidFill>
                <a:uFillTx/>
                <a:latin typeface="Calibri Light"/>
              </a:rPr>
              <a:t>, </a:t>
            </a:r>
            <a:r>
              <a:rPr lang="en-GB" sz="1800" b="0" i="1" u="none" strike="noStrike" kern="1200" cap="none" spc="0" baseline="0">
                <a:solidFill>
                  <a:srgbClr val="222A35"/>
                </a:solidFill>
                <a:uFillTx/>
                <a:latin typeface="Calibri Light"/>
              </a:rPr>
              <a:t>52</a:t>
            </a:r>
            <a:r>
              <a:rPr lang="en-GB" sz="1800" b="0" i="0" u="none" strike="noStrike" kern="1200" cap="none" spc="0" baseline="0">
                <a:solidFill>
                  <a:srgbClr val="222A35"/>
                </a:solidFill>
                <a:uFillTx/>
                <a:latin typeface="Calibri Light"/>
              </a:rPr>
              <a:t>(4), pp.463-478.</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Light"/>
              <a:ea typeface="Lato" pitchFamily="34"/>
              <a:cs typeface="Lato"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5" name="Picture 7">
            <a:extLst>
              <a:ext uri="{FF2B5EF4-FFF2-40B4-BE49-F238E27FC236}">
                <a16:creationId xmlns:a16="http://schemas.microsoft.com/office/drawing/2014/main" id="{A3B2A424-9D85-40D1-BC44-9A84DF31F736}"/>
              </a:ext>
            </a:extLst>
          </p:cNvPr>
          <p:cNvPicPr>
            <a:picLocks noChangeAspect="1"/>
          </p:cNvPicPr>
          <p:nvPr/>
        </p:nvPicPr>
        <p:blipFill>
          <a:blip r:embed="rId5"/>
          <a:stretch>
            <a:fillRect/>
          </a:stretch>
        </p:blipFill>
        <p:spPr>
          <a:xfrm>
            <a:off x="9434514" y="42867"/>
            <a:ext cx="2657474" cy="904871"/>
          </a:xfrm>
          <a:prstGeom prst="rect">
            <a:avLst/>
          </a:prstGeom>
          <a:noFill/>
          <a:ln cap="flat">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25CB97C1-98F3-44D6-8627-21F3C019717C}"/>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EA10C8A9-4E5A-41DE-B94B-4A13C4AAF5B3}"/>
              </a:ext>
            </a:extLst>
          </p:cNvPr>
          <p:cNvSpPr txBox="1">
            <a:spLocks noGrp="1"/>
          </p:cNvSpPr>
          <p:nvPr>
            <p:ph type="title"/>
          </p:nvPr>
        </p:nvSpPr>
        <p:spPr>
          <a:xfrm>
            <a:off x="351696" y="314654"/>
            <a:ext cx="10515600" cy="1325559"/>
          </a:xfrm>
        </p:spPr>
        <p:txBody>
          <a:bodyPr/>
          <a:lstStyle/>
          <a:p>
            <a:pPr lvl="0"/>
            <a:r>
              <a:rPr lang="en-GB" sz="3600">
                <a:latin typeface="Lato" pitchFamily="34"/>
                <a:ea typeface="Lato" pitchFamily="34"/>
                <a:cs typeface="Lato" pitchFamily="34"/>
              </a:rPr>
              <a:t>LEARNING LOG. ALL</a:t>
            </a:r>
          </a:p>
        </p:txBody>
      </p:sp>
      <p:pic>
        <p:nvPicPr>
          <p:cNvPr id="4" name="Picture 6">
            <a:extLst>
              <a:ext uri="{FF2B5EF4-FFF2-40B4-BE49-F238E27FC236}">
                <a16:creationId xmlns:a16="http://schemas.microsoft.com/office/drawing/2014/main" id="{73EAC0F3-E9BB-4B49-90AD-ED0C70F70592}"/>
              </a:ext>
            </a:extLst>
          </p:cNvPr>
          <p:cNvPicPr>
            <a:picLocks noChangeAspect="1"/>
          </p:cNvPicPr>
          <p:nvPr/>
        </p:nvPicPr>
        <p:blipFill>
          <a:blip r:embed="rId3"/>
          <a:stretch>
            <a:fillRect/>
          </a:stretch>
        </p:blipFill>
        <p:spPr>
          <a:xfrm>
            <a:off x="9434514" y="42867"/>
            <a:ext cx="2657474" cy="904871"/>
          </a:xfrm>
          <a:prstGeom prst="rect">
            <a:avLst/>
          </a:prstGeom>
          <a:noFill/>
          <a:ln cap="flat">
            <a:noFill/>
          </a:ln>
        </p:spPr>
      </p:pic>
      <p:graphicFrame>
        <p:nvGraphicFramePr>
          <p:cNvPr id="5" name="Table 8">
            <a:extLst>
              <a:ext uri="{FF2B5EF4-FFF2-40B4-BE49-F238E27FC236}">
                <a16:creationId xmlns:a16="http://schemas.microsoft.com/office/drawing/2014/main" id="{0D8554CB-E7D7-44A1-8756-A56F485630F8}"/>
              </a:ext>
            </a:extLst>
          </p:cNvPr>
          <p:cNvGraphicFramePr>
            <a:graphicFrameLocks noGrp="1"/>
          </p:cNvGraphicFramePr>
          <p:nvPr/>
        </p:nvGraphicFramePr>
        <p:xfrm>
          <a:off x="351696" y="1380414"/>
          <a:ext cx="11513731" cy="5380183"/>
        </p:xfrm>
        <a:graphic>
          <a:graphicData uri="http://schemas.openxmlformats.org/drawingml/2006/table">
            <a:tbl>
              <a:tblPr firstRow="1" bandRow="1">
                <a:effectLst/>
                <a:tableStyleId>{5C22544A-7EE6-4342-B048-85BDC9FD1C3A}</a:tableStyleId>
              </a:tblPr>
              <a:tblGrid>
                <a:gridCol w="2532183">
                  <a:extLst>
                    <a:ext uri="{9D8B030D-6E8A-4147-A177-3AD203B41FA5}">
                      <a16:colId xmlns:a16="http://schemas.microsoft.com/office/drawing/2014/main" val="1041132154"/>
                    </a:ext>
                  </a:extLst>
                </a:gridCol>
                <a:gridCol w="8981547">
                  <a:extLst>
                    <a:ext uri="{9D8B030D-6E8A-4147-A177-3AD203B41FA5}">
                      <a16:colId xmlns:a16="http://schemas.microsoft.com/office/drawing/2014/main" val="4223494837"/>
                    </a:ext>
                  </a:extLst>
                </a:gridCol>
              </a:tblGrid>
              <a:tr h="880466">
                <a:tc>
                  <a:txBody>
                    <a:bodyPr/>
                    <a:lstStyle/>
                    <a:p>
                      <a:pPr lvl="0"/>
                      <a:r>
                        <a:rPr lang="en-GB" sz="1400" b="0">
                          <a:solidFill>
                            <a:srgbClr val="000000"/>
                          </a:solidFill>
                          <a:latin typeface="Lato" pitchFamily="34"/>
                          <a:ea typeface="Lato" pitchFamily="34"/>
                          <a:cs typeface="Lato" pitchFamily="34"/>
                        </a:rPr>
                        <a:t>Daniel  Magandazi Katakaya</a:t>
                      </a:r>
                    </a:p>
                    <a:p>
                      <a:pPr lvl="0"/>
                      <a:endParaRPr lang="en-GB" sz="1200">
                        <a:solidFill>
                          <a:srgbClr val="FFFFFF"/>
                        </a:solidFill>
                        <a:effectLst>
                          <a:outerShdw dist="38096" dir="2700000">
                            <a:srgbClr val="000000"/>
                          </a:outerShdw>
                        </a:effectLst>
                        <a:latin typeface="Lato" pitchFamily="34"/>
                        <a:ea typeface="Lato" pitchFamily="34"/>
                        <a:cs typeface="Lato" pitchFamily="34"/>
                      </a:endParaRPr>
                    </a:p>
                    <a:p>
                      <a:pPr lvl="0"/>
                      <a:endParaRPr lang="en-GB" sz="1200">
                        <a:solidFill>
                          <a:srgbClr val="FFFFFF"/>
                        </a:solidFill>
                        <a:effectLst>
                          <a:outerShdw dist="38096" dir="2700000">
                            <a:srgbClr val="000000"/>
                          </a:outerShdw>
                        </a:effectLst>
                        <a:latin typeface="Lato" pitchFamily="34"/>
                        <a:ea typeface="Lato" pitchFamily="34"/>
                        <a:cs typeface="Lato" pitchFamily="34"/>
                      </a:endParaRPr>
                    </a:p>
                  </a:txBody>
                  <a:tcPr>
                    <a:solidFill>
                      <a:srgbClr val="4472C4"/>
                    </a:solidFill>
                  </a:tcPr>
                </a:tc>
                <a:tc>
                  <a:txBody>
                    <a:bodyPr/>
                    <a:lstStyle/>
                    <a:p>
                      <a:pPr lvl="0"/>
                      <a:r>
                        <a:rPr lang="en-GB" sz="1400" b="0">
                          <a:solidFill>
                            <a:srgbClr val="000000"/>
                          </a:solidFill>
                          <a:latin typeface="Lato" pitchFamily="34"/>
                          <a:ea typeface="Lato" pitchFamily="34"/>
                          <a:cs typeface="Lato" pitchFamily="34"/>
                        </a:rPr>
                        <a:t>Working with the team to bring this project to fruition gave me a great deal of experience in leadership. It also gave me great insight into the collaboration of entrepreneurship and leadership. My creativity in communication was put to test as well as problem solving skills which I found to be critical in terms of employability. The overall coordination of my group has been very helpful to my personal development and it has improved my ability to research and validate the sources.</a:t>
                      </a:r>
                    </a:p>
                    <a:p>
                      <a:pPr lvl="0"/>
                      <a:endParaRPr lang="en-GB" sz="1400" b="0">
                        <a:solidFill>
                          <a:srgbClr val="000000"/>
                        </a:solidFill>
                        <a:latin typeface="Lato" pitchFamily="34"/>
                        <a:ea typeface="Lato" pitchFamily="34"/>
                        <a:cs typeface="Lato" pitchFamily="34"/>
                      </a:endParaRPr>
                    </a:p>
                  </a:txBody>
                  <a:tcPr>
                    <a:solidFill>
                      <a:srgbClr val="4472C4"/>
                    </a:solidFill>
                  </a:tcPr>
                </a:tc>
                <a:extLst>
                  <a:ext uri="{0D108BD9-81ED-4DB2-BD59-A6C34878D82A}">
                    <a16:rowId xmlns:a16="http://schemas.microsoft.com/office/drawing/2014/main" val="3200591076"/>
                  </a:ext>
                </a:extLst>
              </a:tr>
              <a:tr h="908739">
                <a:tc>
                  <a:txBody>
                    <a:bodyPr/>
                    <a:lstStyle/>
                    <a:p>
                      <a:pPr lvl="0"/>
                      <a:r>
                        <a:rPr lang="en-GB" sz="1400">
                          <a:solidFill>
                            <a:srgbClr val="0D0D0D"/>
                          </a:solidFill>
                          <a:latin typeface="Lato" pitchFamily="34"/>
                          <a:ea typeface="Lato" pitchFamily="34"/>
                          <a:cs typeface="Lato" pitchFamily="34"/>
                        </a:rPr>
                        <a:t>Nahid Sultana</a:t>
                      </a:r>
                    </a:p>
                    <a:p>
                      <a:pPr lvl="0"/>
                      <a:endParaRPr lang="en-GB" sz="1600">
                        <a:solidFill>
                          <a:srgbClr val="0D0D0D"/>
                        </a:solidFill>
                        <a:effectLst>
                          <a:outerShdw dist="38096" dir="2700000">
                            <a:srgbClr val="000000"/>
                          </a:outerShdw>
                        </a:effectLst>
                        <a:latin typeface="Lato" pitchFamily="34"/>
                        <a:ea typeface="Lato" pitchFamily="34"/>
                        <a:cs typeface="Lato" pitchFamily="34"/>
                      </a:endParaRPr>
                    </a:p>
                    <a:p>
                      <a:pPr lvl="0"/>
                      <a:endParaRPr lang="en-GB" sz="1600">
                        <a:solidFill>
                          <a:srgbClr val="0D0D0D"/>
                        </a:solidFill>
                        <a:effectLst>
                          <a:outerShdw dist="38096" dir="2700000">
                            <a:srgbClr val="000000"/>
                          </a:outerShdw>
                        </a:effectLst>
                        <a:latin typeface="Lato" pitchFamily="34"/>
                        <a:ea typeface="Lato" pitchFamily="34"/>
                        <a:cs typeface="Lato" pitchFamily="34"/>
                      </a:endParaRPr>
                    </a:p>
                    <a:p>
                      <a:pPr lvl="0"/>
                      <a:endParaRPr lang="en-GB" sz="1600">
                        <a:solidFill>
                          <a:srgbClr val="0D0D0D"/>
                        </a:solidFill>
                        <a:effectLst>
                          <a:outerShdw dist="38096" dir="2700000">
                            <a:srgbClr val="000000"/>
                          </a:outerShdw>
                        </a:effectLst>
                        <a:latin typeface="Lato" pitchFamily="34"/>
                        <a:ea typeface="Lato" pitchFamily="34"/>
                        <a:cs typeface="Lato" pitchFamily="34"/>
                      </a:endParaRPr>
                    </a:p>
                  </a:txBody>
                  <a:tcPr>
                    <a:solidFill>
                      <a:srgbClr val="CFD5EA"/>
                    </a:solidFill>
                  </a:tcPr>
                </a:tc>
                <a:tc>
                  <a:txBody>
                    <a:bodyPr/>
                    <a:lstStyle/>
                    <a:p>
                      <a:pPr lvl="0" algn="just"/>
                      <a:r>
                        <a:rPr lang="en-GB" sz="1400" b="0" i="0" kern="1200">
                          <a:solidFill>
                            <a:srgbClr val="000000"/>
                          </a:solidFill>
                          <a:latin typeface="Lato" pitchFamily="34"/>
                          <a:ea typeface="Lato" pitchFamily="34"/>
                          <a:cs typeface="Lato" pitchFamily="34"/>
                        </a:rPr>
                        <a:t>While working on the project we had to work together as a team, discuss about problems and solve the during our group meetings. This gave me a great opportunity to learn more about leadership as I had to research about this area. We often had online meetings on WhatsApp and Facebook platforms and our experience was good. </a:t>
                      </a:r>
                      <a:endParaRPr lang="en-GB" sz="1400">
                        <a:latin typeface="Lato" pitchFamily="34"/>
                        <a:ea typeface="Lato" pitchFamily="34"/>
                        <a:cs typeface="Lato" pitchFamily="34"/>
                      </a:endParaRPr>
                    </a:p>
                  </a:txBody>
                  <a:tcPr>
                    <a:solidFill>
                      <a:srgbClr val="CFD5EA"/>
                    </a:solidFill>
                  </a:tcPr>
                </a:tc>
                <a:extLst>
                  <a:ext uri="{0D108BD9-81ED-4DB2-BD59-A6C34878D82A}">
                    <a16:rowId xmlns:a16="http://schemas.microsoft.com/office/drawing/2014/main" val="920152403"/>
                  </a:ext>
                </a:extLst>
              </a:tr>
              <a:tr h="1104960">
                <a:tc>
                  <a:txBody>
                    <a:bodyPr/>
                    <a:lstStyle/>
                    <a:p>
                      <a:pPr lvl="0"/>
                      <a:r>
                        <a:rPr lang="en-GB" sz="1400">
                          <a:solidFill>
                            <a:srgbClr val="0D0D0D"/>
                          </a:solidFill>
                          <a:latin typeface="Lato" pitchFamily="34"/>
                          <a:ea typeface="Lato" pitchFamily="34"/>
                          <a:cs typeface="Lato" pitchFamily="34"/>
                        </a:rPr>
                        <a:t>Mohammad Alam</a:t>
                      </a:r>
                    </a:p>
                    <a:p>
                      <a:pPr lvl="0"/>
                      <a:endParaRPr lang="en-GB" sz="1600">
                        <a:solidFill>
                          <a:srgbClr val="0D0D0D"/>
                        </a:solidFill>
                        <a:effectLst>
                          <a:outerShdw dist="38096" dir="2700000">
                            <a:srgbClr val="000000"/>
                          </a:outerShdw>
                        </a:effectLst>
                        <a:latin typeface="Lato" pitchFamily="34"/>
                        <a:ea typeface="Lato" pitchFamily="34"/>
                        <a:cs typeface="Lato" pitchFamily="34"/>
                      </a:endParaRPr>
                    </a:p>
                    <a:p>
                      <a:pPr lvl="0"/>
                      <a:endParaRPr lang="en-GB" sz="1600">
                        <a:solidFill>
                          <a:srgbClr val="0D0D0D"/>
                        </a:solidFill>
                        <a:effectLst>
                          <a:outerShdw dist="38096" dir="2700000">
                            <a:srgbClr val="000000"/>
                          </a:outerShdw>
                        </a:effectLst>
                        <a:latin typeface="Lato" pitchFamily="34"/>
                        <a:ea typeface="Lato" pitchFamily="34"/>
                        <a:cs typeface="Lato" pitchFamily="34"/>
                      </a:endParaRPr>
                    </a:p>
                  </a:txBody>
                  <a:tcPr>
                    <a:solidFill>
                      <a:srgbClr val="E9EBF5"/>
                    </a:solidFill>
                  </a:tcPr>
                </a:tc>
                <a:tc>
                  <a:txBody>
                    <a:bodyPr/>
                    <a:lstStyle/>
                    <a:p>
                      <a:pPr lvl="0"/>
                      <a:r>
                        <a:rPr lang="en-GB" sz="1400">
                          <a:latin typeface="Lato" pitchFamily="34"/>
                          <a:ea typeface="Lato" pitchFamily="34"/>
                          <a:cs typeface="Lato" pitchFamily="34"/>
                        </a:rPr>
                        <a:t>Having researched more about leadership and entrepreneurship, my view about both topics has broadened. Now I understand  leadership, it’s theories and traits. The experience I have got from working with the team, has enabled me identify leadership traits and how it relates to entrepreneurship in the global world ,as I have had various discussions with the team about entrepreneurship and leadership world wide.</a:t>
                      </a:r>
                    </a:p>
                  </a:txBody>
                  <a:tcPr>
                    <a:solidFill>
                      <a:srgbClr val="E9EBF5"/>
                    </a:solidFill>
                  </a:tcPr>
                </a:tc>
                <a:extLst>
                  <a:ext uri="{0D108BD9-81ED-4DB2-BD59-A6C34878D82A}">
                    <a16:rowId xmlns:a16="http://schemas.microsoft.com/office/drawing/2014/main" val="3063392710"/>
                  </a:ext>
                </a:extLst>
              </a:tr>
              <a:tr h="901415">
                <a:tc>
                  <a:txBody>
                    <a:bodyPr/>
                    <a:lstStyle/>
                    <a:p>
                      <a:pPr lvl="0"/>
                      <a:r>
                        <a:rPr lang="en-GB" sz="1400">
                          <a:solidFill>
                            <a:srgbClr val="0D0D0D"/>
                          </a:solidFill>
                          <a:latin typeface="Lato" pitchFamily="34"/>
                          <a:ea typeface="Lato" pitchFamily="34"/>
                          <a:cs typeface="Lato" pitchFamily="34"/>
                        </a:rPr>
                        <a:t>Mohammed Khan</a:t>
                      </a:r>
                    </a:p>
                    <a:p>
                      <a:pPr lvl="0"/>
                      <a:endParaRPr lang="en-GB" sz="1400">
                        <a:solidFill>
                          <a:srgbClr val="0D0D0D"/>
                        </a:solidFill>
                        <a:effectLst>
                          <a:outerShdw dist="38096" dir="2700000">
                            <a:srgbClr val="000000"/>
                          </a:outerShdw>
                        </a:effectLst>
                        <a:latin typeface="Lato" pitchFamily="34"/>
                        <a:ea typeface="Lato" pitchFamily="34"/>
                        <a:cs typeface="Lato" pitchFamily="34"/>
                      </a:endParaRPr>
                    </a:p>
                    <a:p>
                      <a:pPr lvl="0"/>
                      <a:endParaRPr lang="en-GB" sz="1400">
                        <a:solidFill>
                          <a:srgbClr val="0D0D0D"/>
                        </a:solidFill>
                        <a:effectLst>
                          <a:outerShdw dist="38096" dir="2700000">
                            <a:srgbClr val="000000"/>
                          </a:outerShdw>
                        </a:effectLst>
                        <a:latin typeface="Lato" pitchFamily="34"/>
                        <a:ea typeface="Lato" pitchFamily="34"/>
                        <a:cs typeface="Lato" pitchFamily="34"/>
                      </a:endParaRPr>
                    </a:p>
                  </a:txBody>
                  <a:tcPr>
                    <a:solidFill>
                      <a:srgbClr val="CFD5EA"/>
                    </a:solidFill>
                  </a:tcPr>
                </a:tc>
                <a:tc>
                  <a:txBody>
                    <a:bodyPr/>
                    <a:lstStyle/>
                    <a:p>
                      <a:pPr lvl="0"/>
                      <a:r>
                        <a:rPr lang="en-GB" sz="1400" b="0" i="0" kern="1200">
                          <a:solidFill>
                            <a:srgbClr val="000000"/>
                          </a:solidFill>
                          <a:latin typeface="Lato" pitchFamily="34"/>
                          <a:ea typeface="Lato" pitchFamily="34"/>
                          <a:cs typeface="Lato" pitchFamily="34"/>
                        </a:rPr>
                        <a:t>I had to hard work to do a SWOT analysis which is strategic planning technique used to help a person or organisation identify the strength, weakness, opportunities,, and threats related to business competition or business planning. It is very interesting to learn . So I am very proud of my team to do the work with them.</a:t>
                      </a:r>
                      <a:endParaRPr lang="en-GB" sz="1400">
                        <a:latin typeface="Lato" pitchFamily="34"/>
                        <a:ea typeface="Lato" pitchFamily="34"/>
                        <a:cs typeface="Lato" pitchFamily="34"/>
                      </a:endParaRPr>
                    </a:p>
                  </a:txBody>
                  <a:tcPr>
                    <a:solidFill>
                      <a:srgbClr val="CFD5EA"/>
                    </a:solidFill>
                  </a:tcPr>
                </a:tc>
                <a:extLst>
                  <a:ext uri="{0D108BD9-81ED-4DB2-BD59-A6C34878D82A}">
                    <a16:rowId xmlns:a16="http://schemas.microsoft.com/office/drawing/2014/main" val="4018497379"/>
                  </a:ext>
                </a:extLst>
              </a:tr>
              <a:tr h="965880">
                <a:tc>
                  <a:txBody>
                    <a:bodyPr/>
                    <a:lstStyle/>
                    <a:p>
                      <a:pPr lvl="0"/>
                      <a:r>
                        <a:rPr lang="en-GB" sz="1400">
                          <a:solidFill>
                            <a:srgbClr val="0D0D0D"/>
                          </a:solidFill>
                          <a:latin typeface="Lato" pitchFamily="34"/>
                          <a:ea typeface="Lato" pitchFamily="34"/>
                          <a:cs typeface="Lato" pitchFamily="34"/>
                        </a:rPr>
                        <a:t>Farzana Munne</a:t>
                      </a:r>
                    </a:p>
                    <a:p>
                      <a:pPr lvl="0"/>
                      <a:endParaRPr lang="en-GB" sz="1400">
                        <a:solidFill>
                          <a:srgbClr val="0D0D0D"/>
                        </a:solidFill>
                        <a:effectLst>
                          <a:outerShdw dist="38096" dir="2700000">
                            <a:srgbClr val="000000"/>
                          </a:outerShdw>
                        </a:effectLst>
                        <a:latin typeface="Lato" pitchFamily="34"/>
                        <a:ea typeface="Lato" pitchFamily="34"/>
                        <a:cs typeface="Lato" pitchFamily="34"/>
                      </a:endParaRPr>
                    </a:p>
                  </a:txBody>
                  <a:tcPr>
                    <a:solidFill>
                      <a:srgbClr val="E9EBF5"/>
                    </a:solidFill>
                  </a:tcPr>
                </a:tc>
                <a:tc>
                  <a:txBody>
                    <a:bodyPr/>
                    <a:lstStyle/>
                    <a:p>
                      <a:pPr lvl="0"/>
                      <a:r>
                        <a:rPr lang="en-GB" sz="1400">
                          <a:latin typeface="Lato" pitchFamily="34"/>
                          <a:ea typeface="Lato" pitchFamily="34"/>
                          <a:cs typeface="Lato" pitchFamily="34"/>
                        </a:rPr>
                        <a:t>When I was introduced to the group I was given the task of researching about a relationship between leadership and entrepreneurship. This enabled me get a better understanding about the subject. I also got a first hand experience of working with a team to deliver a common goal.  </a:t>
                      </a:r>
                    </a:p>
                  </a:txBody>
                  <a:tcPr>
                    <a:solidFill>
                      <a:srgbClr val="E9EBF5"/>
                    </a:solidFill>
                  </a:tcPr>
                </a:tc>
                <a:extLst>
                  <a:ext uri="{0D108BD9-81ED-4DB2-BD59-A6C34878D82A}">
                    <a16:rowId xmlns:a16="http://schemas.microsoft.com/office/drawing/2014/main" val="1451646034"/>
                  </a:ext>
                </a:extLst>
              </a:tr>
            </a:tbl>
          </a:graphicData>
        </a:graphic>
      </p:graphicFrame>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13294</TotalTime>
  <Words>1526</Words>
  <Application>Microsoft Office PowerPoint</Application>
  <PresentationFormat>Widescreen</PresentationFormat>
  <Paragraphs>166</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Abadi</vt:lpstr>
      <vt:lpstr>Arial</vt:lpstr>
      <vt:lpstr>Calibri</vt:lpstr>
      <vt:lpstr>Calibri Light</vt:lpstr>
      <vt:lpstr>Lato</vt:lpstr>
      <vt:lpstr>Office Theme</vt:lpstr>
      <vt:lpstr>PROJECT PATHWAYS1</vt:lpstr>
      <vt:lpstr>CONTENTS. M.D.K</vt:lpstr>
      <vt:lpstr>INTRODUCTION M.D.K</vt:lpstr>
      <vt:lpstr>LEADERSHIP. M.A</vt:lpstr>
      <vt:lpstr>LEADERSHIP THEORIES . M.A</vt:lpstr>
      <vt:lpstr>LEADERSHIP TRAITS AND SKILLS .M.A</vt:lpstr>
      <vt:lpstr>SWOT ANALYSIS .M.K</vt:lpstr>
      <vt:lpstr>ENTREPRENEURSHIP. N.S </vt:lpstr>
      <vt:lpstr>ENTREPRENEURSHIP. N.S </vt:lpstr>
      <vt:lpstr>RELATIONHISP BETWEEN ENTREPRENUERSHIP AND LEADERSHP IN THE TRANSPORT INDUSTRY . F.M</vt:lpstr>
      <vt:lpstr>PEST EL ANALYSIS .M.D.K</vt:lpstr>
      <vt:lpstr>PEST ANALYSIS. M.D.K</vt:lpstr>
      <vt:lpstr>PowerPoint Presentation</vt:lpstr>
      <vt:lpstr>CONCLUSION M.D.K</vt:lpstr>
      <vt:lpstr>Thank you </vt:lpstr>
      <vt:lpstr>REFFERENCES .ALL</vt:lpstr>
      <vt:lpstr>LEARNING LOG. ALL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PATHWAYS1</dc:title>
  <dc:creator>Daniel Magandazi</dc:creator>
  <cp:lastModifiedBy>Daniel Magandazi</cp:lastModifiedBy>
  <cp:revision>65</cp:revision>
  <dcterms:created xsi:type="dcterms:W3CDTF">2018-04-03T08:35:54Z</dcterms:created>
  <dcterms:modified xsi:type="dcterms:W3CDTF">2018-04-26T04:31:15Z</dcterms:modified>
</cp:coreProperties>
</file>